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96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93" r:id="rId4"/>
    <p:sldId id="296" r:id="rId5"/>
    <p:sldId id="301" r:id="rId6"/>
    <p:sldId id="275" r:id="rId7"/>
    <p:sldId id="292" r:id="rId8"/>
    <p:sldId id="289" r:id="rId9"/>
    <p:sldId id="290" r:id="rId10"/>
    <p:sldId id="312" r:id="rId11"/>
    <p:sldId id="302" r:id="rId12"/>
    <p:sldId id="304" r:id="rId13"/>
    <p:sldId id="311" r:id="rId14"/>
    <p:sldId id="277" r:id="rId15"/>
    <p:sldId id="307" r:id="rId16"/>
    <p:sldId id="280" r:id="rId17"/>
    <p:sldId id="313" r:id="rId18"/>
    <p:sldId id="310" r:id="rId19"/>
    <p:sldId id="282" r:id="rId20"/>
    <p:sldId id="283" r:id="rId21"/>
    <p:sldId id="306" r:id="rId22"/>
    <p:sldId id="314" r:id="rId23"/>
    <p:sldId id="284" r:id="rId24"/>
    <p:sldId id="285" r:id="rId25"/>
    <p:sldId id="315" r:id="rId26"/>
    <p:sldId id="288" r:id="rId27"/>
    <p:sldId id="308" r:id="rId28"/>
    <p:sldId id="309" r:id="rId29"/>
    <p:sldId id="274" r:id="rId30"/>
  </p:sldIdLst>
  <p:sldSz cx="9144000" cy="6858000" type="screen4x3"/>
  <p:notesSz cx="9928225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C60153B9-9C56-4F04-BF43-972F24DD7118}">
          <p14:sldIdLst>
            <p14:sldId id="256"/>
          </p14:sldIdLst>
        </p14:section>
        <p14:section name="未命名的章節" id="{67DF863E-E47A-44E7-84BA-B040E299B69A}">
          <p14:sldIdLst>
            <p14:sldId id="257"/>
          </p14:sldIdLst>
        </p14:section>
        <p14:section name="未命名的章節" id="{5A560A9E-C116-495C-A982-6E4C5BF0959E}">
          <p14:sldIdLst>
            <p14:sldId id="293"/>
            <p14:sldId id="296"/>
            <p14:sldId id="301"/>
            <p14:sldId id="275"/>
            <p14:sldId id="292"/>
            <p14:sldId id="289"/>
            <p14:sldId id="290"/>
            <p14:sldId id="312"/>
            <p14:sldId id="302"/>
            <p14:sldId id="304"/>
            <p14:sldId id="311"/>
            <p14:sldId id="277"/>
            <p14:sldId id="307"/>
            <p14:sldId id="280"/>
            <p14:sldId id="313"/>
            <p14:sldId id="310"/>
            <p14:sldId id="282"/>
            <p14:sldId id="283"/>
            <p14:sldId id="306"/>
            <p14:sldId id="314"/>
            <p14:sldId id="284"/>
            <p14:sldId id="285"/>
            <p14:sldId id="315"/>
            <p14:sldId id="288"/>
            <p14:sldId id="308"/>
            <p14:sldId id="309"/>
            <p14:sldId id="27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9900FF"/>
    <a:srgbClr val="D60093"/>
    <a:srgbClr val="FF66CC"/>
    <a:srgbClr val="FF99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8" y="-1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3893"/>
    </p:cViewPr>
  </p:sorterViewPr>
  <p:notesViewPr>
    <p:cSldViewPr>
      <p:cViewPr varScale="1">
        <p:scale>
          <a:sx n="55" d="100"/>
          <a:sy n="55" d="100"/>
        </p:scale>
        <p:origin x="-3355" y="-86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3CE08-71E0-40F2-9188-EAC621A8D7D2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1CB7C-356D-4804-8C8C-6280CE2E25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1348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49AC8-ADF9-4AE9-8FC6-696E10A659E0}" type="datetimeFigureOut">
              <a:rPr lang="zh-TW" altLang="en-US" smtClean="0"/>
              <a:t>2019/1/4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4F330-6A47-409D-8575-2EA31F5F1C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6165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945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469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738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圓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20" name="副標題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國際經貿新局</a:t>
            </a:r>
            <a:r>
              <a:rPr lang="en-US" altLang="zh-TW" dirty="0"/>
              <a:t>-</a:t>
            </a:r>
            <a:r>
              <a:rPr lang="zh-TW" altLang="en-US" dirty="0"/>
              <a:t>對美中貿易失衡的觀點</a:t>
            </a: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圓角化單一角落矩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68952" cy="105156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000">
                <a:effectLst/>
              </a:defRPr>
            </a:lvl1pPr>
            <a:extLst/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5184576"/>
          </a:xfrm>
        </p:spPr>
        <p:txBody>
          <a:bodyPr>
            <a:normAutofit/>
          </a:bodyPr>
          <a:lstStyle>
            <a:lvl1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defRPr sz="2400" b="1"/>
            </a:lvl1pPr>
            <a:lvl2pPr marL="548640" indent="-201168" algn="just">
              <a:lnSpc>
                <a:spcPct val="150000"/>
              </a:lnSpc>
              <a:buFont typeface="Wingdings" panose="05000000000000000000" pitchFamily="2" charset="2"/>
              <a:buChar char="ü"/>
              <a:defRPr sz="2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2771800" y="6381328"/>
            <a:ext cx="2286000" cy="36512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076056" y="6381328"/>
            <a:ext cx="3200264" cy="365125"/>
          </a:xfrm>
        </p:spPr>
        <p:txBody>
          <a:bodyPr/>
          <a:lstStyle>
            <a:lvl1pPr>
              <a:defRPr sz="1400" b="1"/>
            </a:lvl1pPr>
            <a:extLst/>
          </a:lstStyle>
          <a:p>
            <a:r>
              <a:rPr lang="zh-TW" altLang="en-US" dirty="0"/>
              <a:t>國際經貿新局</a:t>
            </a:r>
            <a:r>
              <a:rPr lang="en-US" altLang="zh-TW" dirty="0"/>
              <a:t>-</a:t>
            </a:r>
            <a:r>
              <a:rPr lang="zh-TW" altLang="en-US" dirty="0"/>
              <a:t>對美中貿易失衡的觀點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72400" y="6381328"/>
            <a:ext cx="544152" cy="365125"/>
          </a:xfrm>
        </p:spPr>
        <p:txBody>
          <a:bodyPr/>
          <a:lstStyle>
            <a:lvl1pPr>
              <a:defRPr sz="1400" b="1"/>
            </a:lvl1pPr>
            <a:extLst/>
          </a:lstStyle>
          <a:p>
            <a:fld id="{FB00D904-2CEF-4091-8F62-C193CAE14224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18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圓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圓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圓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標題版面配置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828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dirty="0">
                <a:effectLst/>
              </a:rPr>
              <a:t>國際經貿新局</a:t>
            </a:r>
            <a:r>
              <a:rPr lang="en-US" altLang="zh-TW" sz="3600" dirty="0">
                <a:effectLst/>
                <a:latin typeface="標楷體"/>
                <a:ea typeface="標楷體"/>
              </a:rPr>
              <a:t>‐</a:t>
            </a:r>
            <a:br>
              <a:rPr lang="en-US" altLang="zh-TW" sz="3600" dirty="0">
                <a:effectLst/>
                <a:latin typeface="標楷體"/>
                <a:ea typeface="標楷體"/>
              </a:rPr>
            </a:br>
            <a:r>
              <a:rPr lang="zh-TW" altLang="en-US" sz="3600" dirty="0">
                <a:effectLst/>
              </a:rPr>
              <a:t>對美中貿易失衡的觀點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5576" y="4293096"/>
            <a:ext cx="7772400" cy="1728192"/>
          </a:xfrm>
        </p:spPr>
        <p:txBody>
          <a:bodyPr>
            <a:no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32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中央銀行</a:t>
            </a:r>
            <a:endParaRPr lang="en-US" altLang="zh-TW" sz="32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楊金龍</a:t>
            </a:r>
            <a:endParaRPr lang="en-US" altLang="zh-TW" sz="32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108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年</a:t>
            </a: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月</a:t>
            </a: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4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7489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6450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8650" indent="-628650">
              <a:buSzPct val="60000"/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川普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的新經貿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政策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dirty="0" smtClean="0"/>
              <a:t>川普總統兌現其</a:t>
            </a:r>
            <a:r>
              <a:rPr lang="zh-TW" altLang="en-US" sz="2200" dirty="0" smtClean="0"/>
              <a:t>競選</a:t>
            </a:r>
            <a:r>
              <a:rPr lang="zh-TW" altLang="zh-TW" sz="2200" dirty="0" smtClean="0"/>
              <a:t>政見，大幅調整對外經貿政策</a:t>
            </a:r>
            <a:endParaRPr lang="en-US" altLang="zh-TW" sz="22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928969"/>
              </p:ext>
            </p:extLst>
          </p:nvPr>
        </p:nvGraphicFramePr>
        <p:xfrm>
          <a:off x="1691680" y="2996952"/>
          <a:ext cx="5554980" cy="23400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55549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b="1" dirty="0" smtClean="0"/>
                        <a:t>退出</a:t>
                      </a:r>
                      <a:r>
                        <a:rPr lang="zh-TW" altLang="zh-TW" b="0" dirty="0" smtClean="0"/>
                        <a:t>「</a:t>
                      </a:r>
                      <a:r>
                        <a:rPr lang="zh-TW" altLang="zh-TW" b="1" dirty="0" smtClean="0"/>
                        <a:t>跨</a:t>
                      </a:r>
                      <a:r>
                        <a:rPr lang="zh-TW" altLang="zh-TW" b="1" dirty="0"/>
                        <a:t>太平洋夥伴</a:t>
                      </a:r>
                      <a:r>
                        <a:rPr lang="zh-TW" altLang="zh-TW" b="1" dirty="0" smtClean="0"/>
                        <a:t>協定</a:t>
                      </a:r>
                      <a:r>
                        <a:rPr lang="zh-TW" altLang="zh-TW" b="0" dirty="0" smtClean="0"/>
                        <a:t>」 </a:t>
                      </a:r>
                      <a:r>
                        <a:rPr lang="en-US" altLang="zh-TW" b="1" dirty="0" smtClean="0"/>
                        <a:t>(</a:t>
                      </a:r>
                      <a:r>
                        <a:rPr lang="en-US" altLang="zh-TW" b="1" dirty="0"/>
                        <a:t>TPP)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b="1" dirty="0"/>
                        <a:t>簽署</a:t>
                      </a:r>
                      <a:r>
                        <a:rPr lang="zh-TW" altLang="zh-TW" b="1" dirty="0" smtClean="0"/>
                        <a:t>新版</a:t>
                      </a:r>
                      <a:r>
                        <a:rPr lang="zh-TW" altLang="zh-TW" b="0" dirty="0" smtClean="0"/>
                        <a:t>「</a:t>
                      </a:r>
                      <a:r>
                        <a:rPr lang="zh-TW" altLang="zh-TW" b="1" dirty="0" smtClean="0"/>
                        <a:t>美</a:t>
                      </a:r>
                      <a:r>
                        <a:rPr lang="zh-TW" altLang="zh-TW" b="1" dirty="0"/>
                        <a:t>韓自由貿易</a:t>
                      </a:r>
                      <a:r>
                        <a:rPr lang="zh-TW" altLang="zh-TW" b="1" dirty="0" smtClean="0"/>
                        <a:t>協定</a:t>
                      </a:r>
                      <a:r>
                        <a:rPr lang="zh-TW" altLang="zh-TW" b="0" dirty="0" smtClean="0"/>
                        <a:t>」 </a:t>
                      </a:r>
                      <a:r>
                        <a:rPr lang="en-US" altLang="zh-TW" b="1" dirty="0" smtClean="0"/>
                        <a:t>(</a:t>
                      </a:r>
                      <a:r>
                        <a:rPr lang="en-US" altLang="zh-TW" b="1" dirty="0"/>
                        <a:t>KORUS FTA)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b="1" dirty="0" smtClean="0"/>
                        <a:t>簽署</a:t>
                      </a:r>
                      <a:r>
                        <a:rPr lang="zh-TW" altLang="zh-TW" b="0" dirty="0" smtClean="0"/>
                        <a:t>「</a:t>
                      </a:r>
                      <a:r>
                        <a:rPr lang="zh-TW" altLang="zh-TW" b="1" dirty="0" smtClean="0"/>
                        <a:t>美</a:t>
                      </a:r>
                      <a:r>
                        <a:rPr lang="zh-TW" altLang="zh-TW" b="1" dirty="0"/>
                        <a:t>墨加貿易</a:t>
                      </a:r>
                      <a:r>
                        <a:rPr lang="zh-TW" altLang="zh-TW" b="1" dirty="0" smtClean="0"/>
                        <a:t>協定</a:t>
                      </a:r>
                      <a:r>
                        <a:rPr lang="zh-TW" altLang="zh-TW" b="0" dirty="0" smtClean="0"/>
                        <a:t>」 </a:t>
                      </a:r>
                      <a:r>
                        <a:rPr lang="en-US" altLang="zh-TW" b="1" dirty="0" smtClean="0"/>
                        <a:t>(</a:t>
                      </a:r>
                      <a:r>
                        <a:rPr lang="en-US" altLang="zh-TW" b="1" dirty="0"/>
                        <a:t>USMCA)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b="1" dirty="0"/>
                        <a:t>對進口商品加徵關稅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b="1" dirty="0"/>
                        <a:t>禁止高科技產品出口及</a:t>
                      </a:r>
                      <a:r>
                        <a:rPr lang="zh-TW" altLang="en-US" b="1" dirty="0"/>
                        <a:t>限制</a:t>
                      </a:r>
                      <a:r>
                        <a:rPr lang="zh-TW" altLang="zh-TW" b="1" dirty="0"/>
                        <a:t>外人投資國內重要產業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43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6450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dirty="0"/>
              <a:t>美國財政部匯率政策報告</a:t>
            </a:r>
            <a:r>
              <a:rPr lang="zh-TW" altLang="en-US" sz="2200" dirty="0"/>
              <a:t> </a:t>
            </a:r>
            <a:r>
              <a:rPr lang="en-US" altLang="zh-TW" sz="2200" dirty="0"/>
              <a:t>(2018</a:t>
            </a:r>
            <a:r>
              <a:rPr lang="zh-TW" altLang="zh-TW" sz="2200" dirty="0"/>
              <a:t>年</a:t>
            </a:r>
            <a:r>
              <a:rPr lang="en-US" altLang="zh-TW" sz="2200" dirty="0"/>
              <a:t>10</a:t>
            </a:r>
            <a:r>
              <a:rPr lang="zh-TW" altLang="zh-TW" sz="2200" dirty="0"/>
              <a:t>月</a:t>
            </a:r>
            <a:r>
              <a:rPr lang="en-US" altLang="zh-TW" sz="2200" dirty="0"/>
              <a:t>)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487550"/>
              </p:ext>
            </p:extLst>
          </p:nvPr>
        </p:nvGraphicFramePr>
        <p:xfrm>
          <a:off x="611559" y="2348880"/>
          <a:ext cx="8136905" cy="3108960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7899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469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04953">
                <a:tc>
                  <a:txBody>
                    <a:bodyPr/>
                    <a:lstStyle/>
                    <a:p>
                      <a:pPr indent="-20955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kern="2600" dirty="0">
                          <a:effectLst/>
                        </a:rPr>
                        <a:t>報告重點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/>
                </a:tc>
                <a:tc>
                  <a:txBody>
                    <a:bodyPr/>
                    <a:lstStyle/>
                    <a:p>
                      <a:pPr indent="33147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2600" dirty="0">
                          <a:effectLst/>
                        </a:rPr>
                        <a:t>內容</a:t>
                      </a:r>
                      <a:endParaRPr lang="zh-TW" sz="1800" b="1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379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kern="2600" dirty="0">
                          <a:effectLst/>
                        </a:rPr>
                        <a:t>抨擊中國大陸外貿與匯率政策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 anchor="ctr"/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sz="1800" kern="2600" dirty="0">
                          <a:effectLst/>
                        </a:rPr>
                        <a:t>中國大陸長期刻意壓低人民幣匯率</a:t>
                      </a:r>
                      <a:endParaRPr lang="en-US" altLang="zh-TW" sz="1800" kern="2600" dirty="0">
                        <a:effectLst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kern="2600" dirty="0">
                          <a:effectLst/>
                        </a:rPr>
                        <a:t>中國大陸</a:t>
                      </a:r>
                      <a:r>
                        <a:rPr lang="zh-TW" sz="1800" u="sng" kern="2600" dirty="0">
                          <a:effectLst/>
                        </a:rPr>
                        <a:t>採取不公平與非互惠的貿易手段</a:t>
                      </a:r>
                      <a:r>
                        <a:rPr lang="zh-TW" sz="1800" kern="2600" dirty="0">
                          <a:effectLst/>
                        </a:rPr>
                        <a:t>，</a:t>
                      </a:r>
                      <a:r>
                        <a:rPr lang="zh-TW" altLang="zh-TW" sz="1800" kern="2600" dirty="0" smtClean="0">
                          <a:effectLst/>
                        </a:rPr>
                        <a:t>貿易</a:t>
                      </a:r>
                      <a:r>
                        <a:rPr lang="zh-TW" altLang="en-US" sz="1800" kern="2600" dirty="0" smtClean="0">
                          <a:effectLst/>
                        </a:rPr>
                        <a:t>出超龐</a:t>
                      </a:r>
                      <a:r>
                        <a:rPr lang="zh-TW" sz="1800" kern="2600" dirty="0" smtClean="0">
                          <a:effectLst/>
                        </a:rPr>
                        <a:t>大</a:t>
                      </a:r>
                      <a:endParaRPr lang="en-US" altLang="zh-TW" sz="1800" kern="2600" dirty="0">
                        <a:effectLst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kern="2600" dirty="0">
                          <a:effectLst/>
                        </a:rPr>
                        <a:t>美國</a:t>
                      </a:r>
                      <a:r>
                        <a:rPr lang="zh-TW" altLang="zh-TW" sz="1800" kern="2600" dirty="0">
                          <a:effectLst/>
                        </a:rPr>
                        <a:t>嚴重關切</a:t>
                      </a:r>
                      <a:r>
                        <a:rPr lang="zh-TW" sz="1800" kern="2600" dirty="0">
                          <a:effectLst/>
                        </a:rPr>
                        <a:t>近期人民幣貶值，將密切觀察未來</a:t>
                      </a:r>
                      <a:r>
                        <a:rPr lang="en-US" sz="1800" kern="2600" dirty="0">
                          <a:effectLst/>
                        </a:rPr>
                        <a:t>6</a:t>
                      </a:r>
                      <a:r>
                        <a:rPr lang="zh-TW" sz="1800" kern="2600" dirty="0">
                          <a:effectLst/>
                        </a:rPr>
                        <a:t>個月人民幣走勢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335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kern="2600" dirty="0">
                          <a:effectLst/>
                        </a:rPr>
                        <a:t>擬加強匯率操縱</a:t>
                      </a:r>
                      <a:endParaRPr lang="en-US" altLang="zh-TW" sz="1800" kern="26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kern="2600" dirty="0">
                          <a:effectLst/>
                        </a:rPr>
                        <a:t>審查力道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 anchor="ctr"/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sz="1800" kern="2600" dirty="0">
                          <a:effectLst/>
                        </a:rPr>
                        <a:t>密切觀察中國大陸等主要貿易對手國是否進行不對稱干預</a:t>
                      </a:r>
                      <a:endParaRPr lang="en-US" altLang="zh-TW" sz="1800" kern="2600" dirty="0">
                        <a:effectLst/>
                      </a:endParaRPr>
                    </a:p>
                    <a:p>
                      <a:pPr marL="285750" lvl="0" indent="-28575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sz="1800" kern="2600" dirty="0">
                          <a:effectLst/>
                        </a:rPr>
                        <a:t>美方似有意擴大研判貿易對手國是否操縱匯率的觀察指標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63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6450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752528"/>
          </a:xfrm>
        </p:spPr>
        <p:txBody>
          <a:bodyPr>
            <a:normAutofit/>
          </a:bodyPr>
          <a:lstStyle/>
          <a:p>
            <a:pPr marL="539750" indent="-539750">
              <a:buSzPct val="60000"/>
              <a:buNone/>
            </a:pPr>
            <a:r>
              <a:rPr lang="en-US" altLang="zh-TW" dirty="0">
                <a:latin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</a:rPr>
              <a:t>四</a:t>
            </a:r>
            <a:r>
              <a:rPr lang="en-US" altLang="zh-TW" dirty="0">
                <a:latin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</a:rPr>
              <a:t>川普認為中國大陸扭曲市場機制，</a:t>
            </a:r>
            <a:r>
              <a:rPr lang="zh-TW" altLang="zh-TW" dirty="0">
                <a:latin typeface="微軟正黑體" panose="020B0604030504040204" pitchFamily="34" charset="-120"/>
              </a:rPr>
              <a:t>藉</a:t>
            </a:r>
            <a:r>
              <a:rPr lang="zh-TW" altLang="zh-TW" u="sng" dirty="0">
                <a:latin typeface="微軟正黑體" panose="020B0604030504040204" pitchFamily="34" charset="-120"/>
              </a:rPr>
              <a:t>不公平競爭</a:t>
            </a:r>
            <a:r>
              <a:rPr lang="zh-TW" altLang="en-US" dirty="0">
                <a:latin typeface="微軟正黑體" panose="020B0604030504040204" pitchFamily="34" charset="-120"/>
              </a:rPr>
              <a:t>取得優勢，發展</a:t>
            </a:r>
            <a:r>
              <a:rPr lang="zh-TW" altLang="zh-TW" dirty="0">
                <a:latin typeface="微軟正黑體" panose="020B0604030504040204" pitchFamily="34" charset="-120"/>
              </a:rPr>
              <a:t>「中國製造</a:t>
            </a:r>
            <a:r>
              <a:rPr lang="en-US" altLang="zh-TW" dirty="0">
                <a:latin typeface="微軟正黑體" panose="020B0604030504040204" pitchFamily="34" charset="-120"/>
              </a:rPr>
              <a:t>2025</a:t>
            </a:r>
            <a:r>
              <a:rPr lang="zh-TW" altLang="zh-TW" dirty="0">
                <a:latin typeface="微軟正黑體" panose="020B0604030504040204" pitchFamily="34" charset="-120"/>
              </a:rPr>
              <a:t>」</a:t>
            </a:r>
            <a:r>
              <a:rPr lang="zh-TW" altLang="en-US" dirty="0">
                <a:latin typeface="微軟正黑體" panose="020B0604030504040204" pitchFamily="34" charset="-120"/>
              </a:rPr>
              <a:t>；川普多次啟動貿易制裁手段</a:t>
            </a:r>
            <a:endParaRPr lang="en-US" altLang="zh-TW" dirty="0"/>
          </a:p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dirty="0"/>
              <a:t>川普認為</a:t>
            </a:r>
            <a:r>
              <a:rPr lang="en-US" altLang="zh-TW" sz="2200" dirty="0"/>
              <a:t>WTO</a:t>
            </a:r>
            <a:r>
              <a:rPr lang="zh-TW" altLang="zh-TW" sz="2200" dirty="0"/>
              <a:t>貿易爭端解決機制效力不彰</a:t>
            </a:r>
            <a:endParaRPr lang="en-US" altLang="zh-TW" sz="2200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996561"/>
              </p:ext>
            </p:extLst>
          </p:nvPr>
        </p:nvGraphicFramePr>
        <p:xfrm>
          <a:off x="936574" y="3429000"/>
          <a:ext cx="7344816" cy="258648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8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zh-TW" altLang="en-US" sz="1800" dirty="0"/>
                        <a:t>日期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dirty="0"/>
                        <a:t>事件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9558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TW" sz="1800" dirty="0"/>
                        <a:t>2018.11.21</a:t>
                      </a:r>
                      <a:endParaRPr lang="zh-TW" altLang="en-US" sz="18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dirty="0"/>
                        <a:t>美方代表於</a:t>
                      </a:r>
                      <a:r>
                        <a:rPr lang="en-US" altLang="zh-TW" sz="1800" dirty="0"/>
                        <a:t>WTO</a:t>
                      </a:r>
                      <a:r>
                        <a:rPr lang="zh-TW" altLang="zh-TW" sz="1800" dirty="0"/>
                        <a:t>會議中指責中國大陸利用</a:t>
                      </a:r>
                      <a:r>
                        <a:rPr lang="en-US" altLang="zh-TW" sz="1800" dirty="0"/>
                        <a:t>WTO</a:t>
                      </a:r>
                      <a:r>
                        <a:rPr lang="zh-TW" altLang="zh-TW" sz="1800" dirty="0"/>
                        <a:t>推行非市場化政策，扭曲全球貿易，並導致大量產能過剩</a:t>
                      </a:r>
                      <a:endParaRPr lang="zh-TW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1516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800" dirty="0"/>
                        <a:t>2018.12.01</a:t>
                      </a:r>
                      <a:endParaRPr lang="zh-TW" altLang="en-US" sz="18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dirty="0"/>
                        <a:t>藉由</a:t>
                      </a:r>
                      <a:r>
                        <a:rPr lang="en-US" altLang="zh-TW" sz="1800" dirty="0"/>
                        <a:t>G20</a:t>
                      </a:r>
                      <a:r>
                        <a:rPr lang="zh-TW" altLang="zh-TW" sz="1800" dirty="0"/>
                        <a:t>峰會聯合聲明</a:t>
                      </a:r>
                      <a:r>
                        <a:rPr lang="zh-TW" altLang="en-US" sz="1800" dirty="0"/>
                        <a:t>，呼籲強化</a:t>
                      </a:r>
                      <a:r>
                        <a:rPr lang="en-US" altLang="zh-TW" sz="1800" dirty="0"/>
                        <a:t>WTO</a:t>
                      </a:r>
                      <a:r>
                        <a:rPr lang="zh-TW" altLang="zh-TW" sz="1800" dirty="0"/>
                        <a:t>功能的相關改革</a:t>
                      </a:r>
                      <a:r>
                        <a:rPr lang="zh-TW" altLang="en-US" sz="1800" dirty="0"/>
                        <a:t>，似</a:t>
                      </a:r>
                      <a:r>
                        <a:rPr kumimoji="0" lang="zh-TW" altLang="zh-TW" sz="1800" kern="1200" dirty="0">
                          <a:effectLst/>
                        </a:rPr>
                        <a:t>打破</a:t>
                      </a:r>
                      <a:r>
                        <a:rPr kumimoji="0" lang="en-US" altLang="zh-TW" sz="1800" kern="1200" dirty="0">
                          <a:effectLst/>
                        </a:rPr>
                        <a:t>G20</a:t>
                      </a:r>
                      <a:r>
                        <a:rPr kumimoji="0" lang="zh-TW" altLang="zh-TW" sz="1800" kern="1200" dirty="0">
                          <a:effectLst/>
                        </a:rPr>
                        <a:t>反對貿易保護主義的長久立場</a:t>
                      </a:r>
                      <a:endParaRPr lang="zh-TW" altLang="zh-TW" sz="18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72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6450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824536"/>
          </a:xfrm>
        </p:spPr>
        <p:txBody>
          <a:bodyPr>
            <a:normAutofit fontScale="92500" lnSpcReduction="10000"/>
          </a:bodyPr>
          <a:lstStyle/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dirty="0"/>
              <a:t>川普</a:t>
            </a:r>
            <a:r>
              <a:rPr lang="zh-TW" altLang="zh-TW" dirty="0" smtClean="0"/>
              <a:t>認為</a:t>
            </a:r>
            <a:endParaRPr lang="en-US" altLang="zh-TW" dirty="0" smtClean="0"/>
          </a:p>
          <a:p>
            <a:pPr marL="0" indent="0">
              <a:buSzPct val="60000"/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zh-TW" dirty="0" smtClean="0"/>
              <a:t>中國大陸</a:t>
            </a:r>
            <a:r>
              <a:rPr lang="zh-TW" altLang="en-US" dirty="0" smtClean="0"/>
              <a:t>：</a:t>
            </a:r>
            <a:r>
              <a:rPr lang="zh-TW" altLang="zh-TW" dirty="0" smtClean="0"/>
              <a:t>扭曲</a:t>
            </a:r>
            <a:r>
              <a:rPr lang="zh-TW" altLang="zh-TW" dirty="0"/>
              <a:t>市場機制</a:t>
            </a:r>
            <a:endParaRPr lang="en-US" altLang="zh-TW" dirty="0"/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SzPct val="60000"/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40000"/>
              </a:lnSpc>
              <a:buSzPct val="60000"/>
              <a:buFont typeface="Wingdings" panose="05000000000000000000" pitchFamily="2" charset="2"/>
              <a:buChar char="l"/>
            </a:pPr>
            <a:r>
              <a:rPr lang="zh-TW" altLang="zh-TW" b="0" dirty="0"/>
              <a:t>「中國製造</a:t>
            </a:r>
            <a:r>
              <a:rPr lang="en-US" altLang="zh-TW" b="0" dirty="0"/>
              <a:t>2025</a:t>
            </a:r>
            <a:r>
              <a:rPr lang="zh-TW" altLang="zh-TW" b="0" dirty="0"/>
              <a:t>」目標在於成為全球製造強國，令美國感到擔憂，</a:t>
            </a:r>
            <a:r>
              <a:rPr lang="zh-TW" altLang="en-US" b="0" dirty="0"/>
              <a:t>川普</a:t>
            </a:r>
            <a:r>
              <a:rPr lang="zh-TW" altLang="zh-TW" b="0" dirty="0"/>
              <a:t>啟動「技術冷戰」</a:t>
            </a:r>
            <a:r>
              <a:rPr lang="zh-TW" altLang="zh-TW" b="0" dirty="0" smtClean="0"/>
              <a:t>，</a:t>
            </a:r>
            <a:r>
              <a:rPr lang="zh-TW" altLang="en-US" b="0" dirty="0" smtClean="0"/>
              <a:t>並</a:t>
            </a:r>
            <a:r>
              <a:rPr lang="zh-TW" altLang="zh-TW" b="0" dirty="0" smtClean="0"/>
              <a:t>對</a:t>
            </a:r>
            <a:r>
              <a:rPr lang="zh-TW" altLang="zh-TW" b="0" dirty="0"/>
              <a:t>中國大陸多次啟動貿易制裁手段。</a:t>
            </a:r>
            <a:endParaRPr lang="en-US" altLang="zh-TW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13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28392"/>
              </p:ext>
            </p:extLst>
          </p:nvPr>
        </p:nvGraphicFramePr>
        <p:xfrm>
          <a:off x="1907704" y="2708920"/>
          <a:ext cx="5544616" cy="19800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55446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en-US" sz="1800" b="1" kern="1200" dirty="0"/>
                        <a:t>限制外資持股比例，</a:t>
                      </a:r>
                      <a:r>
                        <a:rPr kumimoji="0" lang="zh-TW" altLang="zh-TW" sz="1800" b="1" kern="1200" dirty="0"/>
                        <a:t>強迫</a:t>
                      </a:r>
                      <a:r>
                        <a:rPr kumimoji="0" lang="zh-TW" altLang="en-US" sz="1800" b="1" kern="1200" dirty="0"/>
                        <a:t>美</a:t>
                      </a:r>
                      <a:r>
                        <a:rPr kumimoji="0" lang="zh-TW" altLang="zh-TW" sz="1800" b="1" kern="1200" dirty="0"/>
                        <a:t>商技術移轉</a:t>
                      </a:r>
                      <a:endParaRPr kumimoji="0" lang="en-US" altLang="zh-TW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en-US" sz="1800" b="1" kern="1200" dirty="0"/>
                        <a:t>以非市場價格要求美商技術授權</a:t>
                      </a:r>
                      <a:endParaRPr kumimoji="0" lang="en-US" altLang="zh-TW" sz="1800" b="1" kern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en-US" sz="1800" b="1" kern="1200" dirty="0"/>
                        <a:t>政策性支持陸企在美投資</a:t>
                      </a:r>
                      <a:endParaRPr kumimoji="0" lang="en-US" altLang="zh-TW" sz="1800" b="1" kern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zh-TW" sz="1800" b="1" kern="1200" dirty="0"/>
                        <a:t>竊取</a:t>
                      </a:r>
                      <a:r>
                        <a:rPr kumimoji="0" lang="zh-TW" altLang="en-US" sz="1800" b="1" kern="1200" dirty="0" smtClean="0"/>
                        <a:t>美商</a:t>
                      </a:r>
                      <a:r>
                        <a:rPr kumimoji="0" lang="zh-TW" altLang="zh-TW" sz="1800" b="1" kern="1200" dirty="0" smtClean="0"/>
                        <a:t>高</a:t>
                      </a:r>
                      <a:r>
                        <a:rPr kumimoji="0" lang="zh-TW" altLang="zh-TW" sz="1800" b="1" kern="1200" dirty="0"/>
                        <a:t>端技術</a:t>
                      </a:r>
                      <a:r>
                        <a:rPr kumimoji="0" lang="zh-TW" altLang="en-US" sz="1800" b="1" kern="1200" dirty="0"/>
                        <a:t>與</a:t>
                      </a:r>
                      <a:r>
                        <a:rPr kumimoji="0" lang="zh-TW" altLang="zh-TW" sz="1800" b="1" kern="1200" dirty="0"/>
                        <a:t>智慧財產權</a:t>
                      </a:r>
                      <a:endParaRPr kumimoji="0" lang="en-US" altLang="zh-TW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zh-TW" sz="1800" b="1" kern="1200" dirty="0"/>
                        <a:t>不尊重國際規範</a:t>
                      </a:r>
                      <a:endParaRPr kumimoji="0" lang="en-US" altLang="zh-TW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65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1"/>
            <a:ext cx="8424936" cy="4808473"/>
          </a:xfrm>
        </p:spPr>
        <p:txBody>
          <a:bodyPr>
            <a:normAutofit/>
          </a:bodyPr>
          <a:lstStyle/>
          <a:p>
            <a:pPr marL="630238" indent="-630238" algn="just">
              <a:spcBef>
                <a:spcPts val="0"/>
              </a:spcBef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美元作為核心國際準備貨幣，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美國享有鑄幣稅等特權，卻得面對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貿易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持續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逆差的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難題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46088" indent="-265113"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en-US" altLang="zh-TW" sz="2200" b="0" dirty="0"/>
              <a:t>1960</a:t>
            </a:r>
            <a:r>
              <a:rPr lang="zh-TW" altLang="en-US" sz="2200" b="0" dirty="0"/>
              <a:t>年代</a:t>
            </a:r>
            <a:r>
              <a:rPr lang="zh-TW" altLang="zh-TW" sz="2200" b="0" dirty="0"/>
              <a:t>美元因布列敦森林體系</a:t>
            </a:r>
            <a:r>
              <a:rPr lang="en-US" altLang="zh-TW" sz="2200" b="0" dirty="0"/>
              <a:t>(Bretton Wood System)</a:t>
            </a:r>
            <a:r>
              <a:rPr lang="zh-TW" altLang="zh-TW" sz="2200" b="0" dirty="0"/>
              <a:t>之</a:t>
            </a:r>
            <a:r>
              <a:rPr lang="zh-TW" altLang="zh-TW" sz="2200" b="0" u="sng" dirty="0"/>
              <a:t>新金匯本位制度</a:t>
            </a:r>
            <a:r>
              <a:rPr lang="zh-TW" altLang="zh-TW" sz="2200" b="0" dirty="0"/>
              <a:t>，必須面對「特里芬難題」</a:t>
            </a:r>
            <a:r>
              <a:rPr lang="zh-TW" altLang="en-US" sz="2200" b="0" dirty="0"/>
              <a:t>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259255" y="6379769"/>
            <a:ext cx="502230" cy="347261"/>
          </a:xfrm>
        </p:spPr>
        <p:txBody>
          <a:bodyPr/>
          <a:lstStyle/>
          <a:p>
            <a:fld id="{FB00D904-2CEF-4091-8F62-C193CAE14224}" type="slidenum">
              <a:rPr lang="zh-TW" altLang="en-US" smtClean="0"/>
              <a:t>14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5174381" y="6389441"/>
            <a:ext cx="3254001" cy="362553"/>
          </a:xfrm>
        </p:spPr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899592" y="3961027"/>
            <a:ext cx="7704856" cy="2144177"/>
          </a:xfrm>
          <a:prstGeom prst="rect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zh-TW" altLang="en-US" b="1" dirty="0">
                <a:solidFill>
                  <a:srgbClr val="D60093"/>
                </a:solidFill>
              </a:rPr>
              <a:t>特里芬難題</a:t>
            </a:r>
            <a:r>
              <a:rPr lang="en-US" altLang="zh-TW" b="1" dirty="0">
                <a:solidFill>
                  <a:srgbClr val="D60093"/>
                </a:solidFill>
              </a:rPr>
              <a:t>(Triffin Dilemma)</a:t>
            </a:r>
          </a:p>
          <a:p>
            <a:pPr algn="just">
              <a:lnSpc>
                <a:spcPts val="3200"/>
              </a:lnSpc>
            </a:pPr>
            <a:r>
              <a:rPr lang="zh-TW" altLang="zh-TW" dirty="0"/>
              <a:t>美國經濟學家</a:t>
            </a:r>
            <a:r>
              <a:rPr lang="en-US" altLang="zh-TW" dirty="0"/>
              <a:t>Robert Triffin</a:t>
            </a:r>
            <a:r>
              <a:rPr lang="zh-TW" altLang="zh-TW" dirty="0"/>
              <a:t>在其《黃金與美元</a:t>
            </a:r>
            <a:r>
              <a:rPr lang="zh-TW" altLang="zh-TW" dirty="0" smtClean="0"/>
              <a:t>危機</a:t>
            </a:r>
            <a:r>
              <a:rPr lang="en-US" altLang="zh-TW" dirty="0" smtClean="0">
                <a:latin typeface="標楷體"/>
                <a:ea typeface="標楷體"/>
              </a:rPr>
              <a:t>─</a:t>
            </a:r>
            <a:r>
              <a:rPr lang="zh-TW" altLang="zh-TW" dirty="0" smtClean="0"/>
              <a:t>自由</a:t>
            </a:r>
            <a:r>
              <a:rPr lang="zh-TW" altLang="zh-TW" dirty="0"/>
              <a:t>兌換的未來》一書中指出，美國身為核心國際準備貨幣發行國</a:t>
            </a:r>
            <a:r>
              <a:rPr lang="zh-TW" altLang="zh-TW" dirty="0" smtClean="0"/>
              <a:t>，須</a:t>
            </a:r>
            <a:r>
              <a:rPr lang="zh-TW" altLang="zh-TW" dirty="0"/>
              <a:t>同時面對「</a:t>
            </a:r>
            <a:r>
              <a:rPr lang="zh-TW" altLang="zh-TW" b="1" dirty="0"/>
              <a:t>增加美元供給量以支持全球經貿成長</a:t>
            </a:r>
            <a:r>
              <a:rPr lang="zh-TW" altLang="zh-TW" dirty="0"/>
              <a:t>」與「</a:t>
            </a:r>
            <a:r>
              <a:rPr lang="zh-TW" altLang="zh-TW" b="1" dirty="0"/>
              <a:t>控管美元發行量以維護其幣值穩定</a:t>
            </a:r>
            <a:r>
              <a:rPr lang="zh-TW" altLang="zh-TW" dirty="0"/>
              <a:t>」之兩難局面</a:t>
            </a:r>
            <a:r>
              <a:rPr lang="zh-TW" altLang="en-US" dirty="0"/>
              <a:t>。後來國際金融學者將此兩難局面稱之為</a:t>
            </a:r>
            <a:r>
              <a:rPr lang="zh-TW" altLang="zh-TW" dirty="0"/>
              <a:t>「</a:t>
            </a:r>
            <a:r>
              <a:rPr lang="zh-TW" altLang="en-US" dirty="0"/>
              <a:t>特里芬難題</a:t>
            </a:r>
            <a:r>
              <a:rPr lang="zh-TW" altLang="zh-TW" dirty="0"/>
              <a:t>」</a:t>
            </a:r>
            <a:r>
              <a:rPr lang="zh-TW" altLang="en-US" dirty="0"/>
              <a:t>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2673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556792"/>
            <a:ext cx="8784976" cy="5112568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en-US" sz="2200" b="0" dirty="0"/>
              <a:t>美國</a:t>
            </a:r>
            <a:r>
              <a:rPr lang="zh-TW" altLang="en-US" sz="2200" b="0" u="sng" dirty="0"/>
              <a:t>透過</a:t>
            </a:r>
            <a:r>
              <a:rPr lang="zh-TW" altLang="en-US" sz="2200" b="0" u="sng" dirty="0" smtClean="0"/>
              <a:t>貿易逆差供應</a:t>
            </a:r>
            <a:r>
              <a:rPr lang="zh-TW" altLang="en-US" sz="2200" b="0" u="sng" dirty="0"/>
              <a:t>全球美元需求</a:t>
            </a:r>
            <a:r>
              <a:rPr lang="zh-TW" altLang="en-US" sz="2200" b="0" dirty="0"/>
              <a:t>；「特里芬難題」本質依舊。</a:t>
            </a:r>
            <a:endParaRPr lang="en-US" altLang="zh-TW" sz="2200" b="0" dirty="0"/>
          </a:p>
          <a:p>
            <a:pPr>
              <a:lnSpc>
                <a:spcPct val="14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en-US" sz="2200" b="0" dirty="0"/>
              <a:t>美元挹注</a:t>
            </a:r>
            <a:r>
              <a:rPr lang="zh-TW" altLang="en-US" sz="2200" b="0" u="sng" dirty="0"/>
              <a:t>鑄幣稅</a:t>
            </a:r>
            <a:r>
              <a:rPr lang="zh-TW" altLang="en-US" sz="2200" b="0" dirty="0"/>
              <a:t>等收入外</a:t>
            </a:r>
            <a:r>
              <a:rPr lang="zh-TW" altLang="en-US" sz="2200" b="0" dirty="0" smtClean="0"/>
              <a:t>，美國聯準會多</a:t>
            </a:r>
            <a:r>
              <a:rPr lang="zh-TW" altLang="en-US" sz="2200" b="0" dirty="0"/>
              <a:t>僅依國內經濟情勢調整貨幣政策，他國卻須承受其</a:t>
            </a:r>
            <a:r>
              <a:rPr lang="zh-TW" altLang="en-US" sz="2200" b="0" u="sng" dirty="0"/>
              <a:t>外溢效果</a:t>
            </a:r>
            <a:r>
              <a:rPr lang="zh-TW" altLang="en-US" sz="2200" b="0" dirty="0"/>
              <a:t>。</a:t>
            </a:r>
            <a:endParaRPr lang="en-US" altLang="zh-TW" sz="2200" b="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b="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 marL="0" indent="0">
              <a:lnSpc>
                <a:spcPts val="3500"/>
              </a:lnSpc>
              <a:spcBef>
                <a:spcPts val="0"/>
              </a:spcBef>
              <a:buSzPct val="60000"/>
              <a:buNone/>
            </a:pPr>
            <a:endParaRPr lang="en-US" altLang="zh-TW" sz="2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259255" y="6379769"/>
            <a:ext cx="502230" cy="347261"/>
          </a:xfrm>
        </p:spPr>
        <p:txBody>
          <a:bodyPr/>
          <a:lstStyle/>
          <a:p>
            <a:fld id="{FB00D904-2CEF-4091-8F62-C193CAE14224}" type="slidenum">
              <a:rPr lang="zh-TW" altLang="en-US" smtClean="0"/>
              <a:t>15</a:t>
            </a:fld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518924" y="5919096"/>
            <a:ext cx="14013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IMF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5174381" y="6389441"/>
            <a:ext cx="3254001" cy="362553"/>
          </a:xfrm>
        </p:spPr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5160773" y="5930154"/>
            <a:ext cx="14013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IMF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23528" y="321297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/>
              <a:t>中國大陸經常帳餘額及其對</a:t>
            </a:r>
            <a:r>
              <a:rPr lang="en-US" altLang="zh-TW" b="1" dirty="0"/>
              <a:t>GDP</a:t>
            </a:r>
            <a:r>
              <a:rPr lang="zh-TW" altLang="en-US" b="1" dirty="0"/>
              <a:t>之</a:t>
            </a:r>
            <a:r>
              <a:rPr lang="zh-TW" altLang="en-US" b="1" dirty="0" smtClean="0"/>
              <a:t>比率</a:t>
            </a:r>
            <a:endParaRPr lang="zh-TW" altLang="en-US" b="1" dirty="0"/>
          </a:p>
        </p:txBody>
      </p:sp>
      <p:sp>
        <p:nvSpPr>
          <p:cNvPr id="8" name="文字方塊 7"/>
          <p:cNvSpPr txBox="1"/>
          <p:nvPr/>
        </p:nvSpPr>
        <p:spPr>
          <a:xfrm>
            <a:off x="4971121" y="3224770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b="1" dirty="0"/>
              <a:t>美國</a:t>
            </a:r>
            <a:r>
              <a:rPr lang="zh-TW" altLang="zh-TW" b="1" dirty="0" smtClean="0"/>
              <a:t>經常帳</a:t>
            </a:r>
            <a:r>
              <a:rPr lang="zh-TW" altLang="en-US" b="1" dirty="0" smtClean="0"/>
              <a:t>餘額</a:t>
            </a:r>
            <a:r>
              <a:rPr lang="zh-TW" altLang="zh-TW" b="1" dirty="0" smtClean="0"/>
              <a:t>及</a:t>
            </a:r>
            <a:r>
              <a:rPr lang="zh-TW" altLang="zh-TW" b="1" dirty="0"/>
              <a:t>其對</a:t>
            </a:r>
            <a:r>
              <a:rPr lang="en-US" altLang="zh-TW" b="1" dirty="0"/>
              <a:t>GDP</a:t>
            </a:r>
            <a:r>
              <a:rPr lang="zh-TW" altLang="zh-TW" b="1" dirty="0"/>
              <a:t>之</a:t>
            </a:r>
            <a:r>
              <a:rPr lang="zh-TW" altLang="zh-TW" b="1" dirty="0" smtClean="0"/>
              <a:t>比率</a:t>
            </a:r>
            <a:endParaRPr lang="en-US" altLang="zh-TW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175896"/>
            <a:ext cx="46148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288" y="3175896"/>
            <a:ext cx="43227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97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752528"/>
          </a:xfrm>
        </p:spPr>
        <p:txBody>
          <a:bodyPr/>
          <a:lstStyle/>
          <a:p>
            <a:pPr marL="0" indent="0"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全球化促成跨國供應鏈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興起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，擴大美國商品進口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及貿易逆差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16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391886" y="2276872"/>
            <a:ext cx="3820074" cy="3583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6088" indent="-265113">
              <a:lnSpc>
                <a:spcPct val="150000"/>
              </a:lnSpc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u="sng" dirty="0"/>
              <a:t>全球化</a:t>
            </a:r>
            <a:r>
              <a:rPr lang="zh-TW" altLang="zh-TW" sz="2200" dirty="0"/>
              <a:t>使廠商採行</a:t>
            </a:r>
            <a:r>
              <a:rPr lang="zh-TW" altLang="zh-TW" sz="2200" u="sng" dirty="0"/>
              <a:t>最有效率</a:t>
            </a:r>
            <a:r>
              <a:rPr lang="zh-TW" altLang="zh-TW" sz="2200" dirty="0"/>
              <a:t>的生產方式，形成</a:t>
            </a:r>
            <a:r>
              <a:rPr lang="zh-TW" altLang="zh-TW" sz="2200" u="sng" dirty="0"/>
              <a:t>高度分工</a:t>
            </a:r>
            <a:r>
              <a:rPr lang="zh-TW" altLang="zh-TW" sz="2200" dirty="0"/>
              <a:t>的全球供應鏈體系</a:t>
            </a:r>
            <a:r>
              <a:rPr lang="zh-TW" altLang="en-US" sz="2200" dirty="0"/>
              <a:t>。</a:t>
            </a:r>
            <a:endParaRPr lang="en-US" altLang="zh-TW" sz="2200" dirty="0"/>
          </a:p>
          <a:p>
            <a:pPr marL="446088" indent="-265113">
              <a:lnSpc>
                <a:spcPct val="150000"/>
              </a:lnSpc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dirty="0"/>
              <a:t>美國企業捨棄低附加價值製造，改以專注微笑曲線兩端具</a:t>
            </a:r>
            <a:r>
              <a:rPr lang="zh-TW" altLang="zh-TW" sz="2200" u="sng" dirty="0"/>
              <a:t>高附加價值之研發與行銷</a:t>
            </a:r>
            <a:r>
              <a:rPr lang="zh-TW" altLang="en-US" sz="2200" dirty="0"/>
              <a:t>。</a:t>
            </a: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3923928" y="2623830"/>
            <a:ext cx="5112568" cy="3901514"/>
            <a:chOff x="100867" y="0"/>
            <a:chExt cx="5703918" cy="4155902"/>
          </a:xfrm>
        </p:grpSpPr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424" y="0"/>
              <a:ext cx="5547361" cy="4155902"/>
            </a:xfrm>
            <a:prstGeom prst="rect">
              <a:avLst/>
            </a:prstGeom>
          </p:spPr>
        </p:pic>
        <p:sp>
          <p:nvSpPr>
            <p:cNvPr id="14" name="文字方塊 2"/>
            <p:cNvSpPr txBox="1"/>
            <p:nvPr/>
          </p:nvSpPr>
          <p:spPr>
            <a:xfrm>
              <a:off x="4585584" y="3331928"/>
              <a:ext cx="830580" cy="319709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下游</a:t>
              </a:r>
            </a:p>
          </p:txBody>
        </p:sp>
        <p:sp>
          <p:nvSpPr>
            <p:cNvPr id="15" name="文字方塊 3"/>
            <p:cNvSpPr txBox="1"/>
            <p:nvPr/>
          </p:nvSpPr>
          <p:spPr>
            <a:xfrm>
              <a:off x="523462" y="3318676"/>
              <a:ext cx="830580" cy="319709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上游</a:t>
              </a:r>
            </a:p>
          </p:txBody>
        </p:sp>
        <p:sp>
          <p:nvSpPr>
            <p:cNvPr id="16" name="文字方塊 4"/>
            <p:cNvSpPr txBox="1"/>
            <p:nvPr/>
          </p:nvSpPr>
          <p:spPr>
            <a:xfrm>
              <a:off x="2299251" y="3331927"/>
              <a:ext cx="1497112" cy="319709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全球價值鏈位階</a:t>
              </a:r>
            </a:p>
          </p:txBody>
        </p:sp>
        <p:sp>
          <p:nvSpPr>
            <p:cNvPr id="17" name="文字方塊 5"/>
            <p:cNvSpPr txBox="1"/>
            <p:nvPr/>
          </p:nvSpPr>
          <p:spPr>
            <a:xfrm>
              <a:off x="392599" y="0"/>
              <a:ext cx="2938669" cy="319709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以附加價值計算的人均</a:t>
              </a:r>
              <a:r>
                <a:rPr lang="en-US" altLang="zh-TW" sz="12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GDP</a:t>
              </a:r>
              <a:endPara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8" name="文字方塊 6"/>
            <p:cNvSpPr txBox="1"/>
            <p:nvPr/>
          </p:nvSpPr>
          <p:spPr>
            <a:xfrm>
              <a:off x="100867" y="3664800"/>
              <a:ext cx="5703917" cy="430696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資料來源：</a:t>
              </a:r>
              <a:r>
                <a:rPr lang="en-US" altLang="zh-TW" sz="1400" dirty="0">
                  <a:solidFill>
                    <a:schemeClr val="dk1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ADB Asian Development Outlook 2014 Update.</a:t>
              </a:r>
              <a:endPara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9" name="文字方塊 9"/>
            <p:cNvSpPr txBox="1"/>
            <p:nvPr/>
          </p:nvSpPr>
          <p:spPr>
            <a:xfrm>
              <a:off x="619540" y="1129178"/>
              <a:ext cx="1053548" cy="87509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新加坡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sz="1200" b="1" dirty="0" smtClean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南韓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台灣</a:t>
              </a:r>
            </a:p>
          </p:txBody>
        </p:sp>
        <p:sp>
          <p:nvSpPr>
            <p:cNvPr id="20" name="文字方塊 10"/>
            <p:cNvSpPr txBox="1"/>
            <p:nvPr/>
          </p:nvSpPr>
          <p:spPr>
            <a:xfrm>
              <a:off x="1146314" y="1986832"/>
              <a:ext cx="1053548" cy="899491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馬來西亞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zh-TW" sz="1200" b="1" dirty="0">
                  <a:solidFill>
                    <a:schemeClr val="dk1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泰國</a:t>
              </a:r>
              <a:endParaRPr lang="zh-TW" altLang="zh-TW" sz="12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菲律賓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21" name="文字方塊 11"/>
            <p:cNvSpPr txBox="1"/>
            <p:nvPr/>
          </p:nvSpPr>
          <p:spPr>
            <a:xfrm>
              <a:off x="1762136" y="2516921"/>
              <a:ext cx="1053548" cy="298174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中國大陸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22" name="文字方塊 12"/>
            <p:cNvSpPr txBox="1"/>
            <p:nvPr/>
          </p:nvSpPr>
          <p:spPr>
            <a:xfrm>
              <a:off x="2232991" y="2715702"/>
              <a:ext cx="1053548" cy="530087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越南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柬埔寨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23" name="文字方塊 13"/>
            <p:cNvSpPr txBox="1"/>
            <p:nvPr/>
          </p:nvSpPr>
          <p:spPr>
            <a:xfrm>
              <a:off x="4204915" y="716773"/>
              <a:ext cx="1053548" cy="60038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美國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日本</a:t>
              </a:r>
            </a:p>
          </p:txBody>
        </p:sp>
        <p:sp>
          <p:nvSpPr>
            <p:cNvPr id="24" name="文字方塊 8"/>
            <p:cNvSpPr txBox="1"/>
            <p:nvPr/>
          </p:nvSpPr>
          <p:spPr>
            <a:xfrm>
              <a:off x="808385" y="641737"/>
              <a:ext cx="1053548" cy="637377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美國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日本</a:t>
              </a:r>
            </a:p>
          </p:txBody>
        </p:sp>
      </p:grpSp>
      <p:sp>
        <p:nvSpPr>
          <p:cNvPr id="6" name="橢圓 5"/>
          <p:cNvSpPr/>
          <p:nvPr/>
        </p:nvSpPr>
        <p:spPr>
          <a:xfrm>
            <a:off x="4558095" y="3229702"/>
            <a:ext cx="472161" cy="202715"/>
          </a:xfrm>
          <a:prstGeom prst="ellipse">
            <a:avLst/>
          </a:prstGeom>
          <a:noFill/>
          <a:ln w="12700"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7602491" y="3284650"/>
            <a:ext cx="472161" cy="202715"/>
          </a:xfrm>
          <a:prstGeom prst="ellipse">
            <a:avLst/>
          </a:prstGeom>
          <a:noFill/>
          <a:ln w="12700"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5502417" y="4996303"/>
            <a:ext cx="804749" cy="202715"/>
          </a:xfrm>
          <a:prstGeom prst="ellipse">
            <a:avLst/>
          </a:prstGeom>
          <a:noFill/>
          <a:ln w="12700"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7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865" y="2800063"/>
            <a:ext cx="4449763" cy="300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03275" lvl="0" indent="-803275"/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556792"/>
            <a:ext cx="8716338" cy="4187952"/>
          </a:xfrm>
          <a:ln>
            <a:noFill/>
          </a:ln>
        </p:spPr>
        <p:txBody>
          <a:bodyPr>
            <a:normAutofit/>
          </a:bodyPr>
          <a:lstStyle/>
          <a:p>
            <a:pPr marL="180975" indent="-180975"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b="0" dirty="0"/>
              <a:t>美國</a:t>
            </a:r>
            <a:r>
              <a:rPr lang="zh-TW" altLang="zh-TW" sz="2200" b="0" u="sng" dirty="0"/>
              <a:t>商品</a:t>
            </a:r>
            <a:r>
              <a:rPr lang="zh-TW" altLang="zh-TW" sz="2200" b="0" u="sng" dirty="0" smtClean="0"/>
              <a:t>貿易</a:t>
            </a:r>
            <a:r>
              <a:rPr lang="zh-TW" altLang="en-US" sz="2200" b="0" u="sng" dirty="0" smtClean="0"/>
              <a:t>入超</a:t>
            </a:r>
            <a:r>
              <a:rPr lang="zh-TW" altLang="zh-TW" sz="2200" b="0" u="sng" dirty="0" smtClean="0"/>
              <a:t>擴大</a:t>
            </a:r>
            <a:r>
              <a:rPr lang="zh-TW" altLang="zh-TW" sz="2200" b="0" dirty="0"/>
              <a:t>，</a:t>
            </a:r>
            <a:r>
              <a:rPr lang="zh-TW" altLang="en-US" sz="2200" b="0" dirty="0"/>
              <a:t>惟</a:t>
            </a:r>
            <a:r>
              <a:rPr lang="zh-TW" altLang="zh-TW" sz="2200" b="0" dirty="0"/>
              <a:t>智慧財產權使用費等</a:t>
            </a:r>
            <a:r>
              <a:rPr lang="zh-TW" altLang="zh-TW" sz="2200" b="0" u="sng" dirty="0" smtClean="0"/>
              <a:t>服務</a:t>
            </a:r>
            <a:r>
              <a:rPr lang="zh-TW" altLang="en-US" sz="2200" b="0" u="sng" dirty="0"/>
              <a:t>貿</a:t>
            </a:r>
            <a:r>
              <a:rPr lang="zh-TW" altLang="zh-TW" sz="2200" b="0" u="sng" dirty="0" smtClean="0"/>
              <a:t>易</a:t>
            </a:r>
            <a:r>
              <a:rPr lang="zh-TW" altLang="zh-TW" sz="2200" b="0" u="sng" dirty="0"/>
              <a:t>收入擴增</a:t>
            </a:r>
            <a:r>
              <a:rPr lang="zh-TW" altLang="zh-TW" sz="2200" b="0" dirty="0"/>
              <a:t>。</a:t>
            </a:r>
            <a:endParaRPr lang="en-US" altLang="zh-TW" sz="2200" b="0" dirty="0"/>
          </a:p>
          <a:p>
            <a:pPr marL="180975" indent="-180975"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b="0" dirty="0"/>
              <a:t>美國</a:t>
            </a:r>
            <a:r>
              <a:rPr lang="zh-TW" altLang="zh-TW" sz="2200" b="0" dirty="0" smtClean="0"/>
              <a:t>服務業就業</a:t>
            </a:r>
            <a:r>
              <a:rPr lang="zh-TW" altLang="zh-TW" sz="2200" b="0" dirty="0"/>
              <a:t>人</a:t>
            </a:r>
            <a:r>
              <a:rPr lang="zh-TW" altLang="en-US" sz="2200" b="0" dirty="0"/>
              <a:t>數比重</a:t>
            </a:r>
            <a:r>
              <a:rPr lang="zh-TW" altLang="zh-TW" sz="2200" b="0" dirty="0" smtClean="0"/>
              <a:t>攀</a:t>
            </a:r>
            <a:r>
              <a:rPr lang="zh-TW" altLang="zh-TW" sz="2200" b="0" dirty="0"/>
              <a:t>升，</a:t>
            </a:r>
            <a:r>
              <a:rPr lang="zh-TW" altLang="zh-TW" sz="2200" b="0" dirty="0" smtClean="0"/>
              <a:t>製造業</a:t>
            </a:r>
            <a:r>
              <a:rPr lang="zh-TW" altLang="en-US" sz="2200" b="0" dirty="0"/>
              <a:t>比重</a:t>
            </a:r>
            <a:r>
              <a:rPr lang="zh-TW" altLang="zh-TW" sz="2200" b="0" dirty="0" smtClean="0"/>
              <a:t>則</a:t>
            </a:r>
            <a:r>
              <a:rPr lang="zh-TW" altLang="zh-TW" sz="2200" b="0" dirty="0"/>
              <a:t>下降。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17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767192" y="5930116"/>
            <a:ext cx="19800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資料</a:t>
            </a:r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來源：美國商務部</a:t>
            </a:r>
          </a:p>
        </p:txBody>
      </p:sp>
      <p:sp>
        <p:nvSpPr>
          <p:cNvPr id="13" name="矩形 12"/>
          <p:cNvSpPr/>
          <p:nvPr/>
        </p:nvSpPr>
        <p:spPr>
          <a:xfrm>
            <a:off x="4677882" y="6001833"/>
            <a:ext cx="37237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資料</a:t>
            </a:r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來源</a:t>
            </a:r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：</a:t>
            </a:r>
            <a:r>
              <a:rPr lang="en-US" altLang="zh-TW" sz="1400" dirty="0">
                <a:latin typeface="+mn-ea"/>
                <a:cs typeface="Times New Roman" panose="02020603050405020304" pitchFamily="18" charset="0"/>
              </a:rPr>
              <a:t>Federal Reserve Economic Data</a:t>
            </a:r>
            <a:endParaRPr lang="zh-TW" altLang="en-US" sz="14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930485" y="2800063"/>
            <a:ext cx="3786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b="1" dirty="0"/>
              <a:t>美國製造業與</a:t>
            </a:r>
            <a:r>
              <a:rPr lang="zh-TW" altLang="zh-TW" b="1" dirty="0" smtClean="0"/>
              <a:t>服務業</a:t>
            </a:r>
            <a:r>
              <a:rPr lang="zh-TW" altLang="en-US" b="1" dirty="0" smtClean="0"/>
              <a:t>就業人</a:t>
            </a:r>
            <a:r>
              <a:rPr lang="zh-TW" altLang="en-US" b="1" dirty="0"/>
              <a:t>數</a:t>
            </a:r>
            <a:r>
              <a:rPr lang="zh-TW" altLang="en-US" b="1" dirty="0" smtClean="0"/>
              <a:t>比重</a:t>
            </a:r>
            <a:endParaRPr lang="zh-TW" altLang="zh-TW" b="1" dirty="0"/>
          </a:p>
          <a:p>
            <a:endParaRPr lang="zh-TW" altLang="en-US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46" y="2780928"/>
            <a:ext cx="4578350" cy="301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26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1540" y="402025"/>
            <a:ext cx="8568952" cy="1051560"/>
          </a:xfrm>
        </p:spPr>
        <p:txBody>
          <a:bodyPr>
            <a:normAutofit/>
          </a:bodyPr>
          <a:lstStyle/>
          <a:p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9750" indent="-539750">
              <a:lnSpc>
                <a:spcPct val="100000"/>
              </a:lnSpc>
              <a:spcBef>
                <a:spcPts val="0"/>
              </a:spcBef>
              <a:buSzPct val="60000"/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/>
              <a:t>全球</a:t>
            </a:r>
            <a:r>
              <a:rPr lang="zh-TW" altLang="zh-TW" dirty="0" smtClean="0"/>
              <a:t>金融</a:t>
            </a:r>
            <a:r>
              <a:rPr lang="zh-TW" altLang="zh-TW" dirty="0"/>
              <a:t>整合提高美國金融業發展的利基，並有利美國吸引國際資金流入，持續融通其儲蓄的不足，使</a:t>
            </a:r>
            <a:r>
              <a:rPr lang="zh-TW" altLang="zh-TW" dirty="0" smtClean="0"/>
              <a:t>美國</a:t>
            </a:r>
            <a:r>
              <a:rPr lang="zh-TW" altLang="en-US" dirty="0" smtClean="0"/>
              <a:t>得以維持</a:t>
            </a:r>
            <a:r>
              <a:rPr lang="zh-TW" altLang="zh-TW" dirty="0"/>
              <a:t>長期</a:t>
            </a:r>
            <a:r>
              <a:rPr lang="zh-TW" altLang="zh-TW" dirty="0" smtClean="0"/>
              <a:t>經常帳</a:t>
            </a:r>
            <a:r>
              <a:rPr lang="zh-TW" altLang="en-US" dirty="0" smtClean="0"/>
              <a:t>的</a:t>
            </a:r>
            <a:r>
              <a:rPr lang="zh-TW" altLang="zh-TW" dirty="0" smtClean="0"/>
              <a:t>逆差</a:t>
            </a:r>
            <a:endParaRPr lang="zh-TW" altLang="zh-TW" dirty="0"/>
          </a:p>
          <a:p>
            <a:pPr marL="628650" indent="-628650">
              <a:buSzPct val="60000"/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39750" indent="-539750">
              <a:buNone/>
            </a:pPr>
            <a:endParaRPr lang="en-US" altLang="zh-TW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18</a:t>
            </a:fld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4905403" y="6154002"/>
            <a:ext cx="13282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</a:t>
            </a:r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IFS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5324439" y="3061696"/>
            <a:ext cx="2951881" cy="435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accent1"/>
              </a:buClr>
              <a:buSzPct val="60000"/>
            </a:pPr>
            <a:r>
              <a:rPr lang="zh-TW" altLang="zh-TW" b="1" dirty="0" smtClean="0"/>
              <a:t>美國國外</a:t>
            </a:r>
            <a:r>
              <a:rPr lang="zh-TW" altLang="zh-TW" b="1" dirty="0"/>
              <a:t>淨</a:t>
            </a:r>
            <a:r>
              <a:rPr lang="zh-TW" altLang="zh-TW" b="1" dirty="0" smtClean="0"/>
              <a:t>負債</a:t>
            </a:r>
            <a:r>
              <a:rPr lang="zh-TW" altLang="en-US" b="1" dirty="0" smtClean="0"/>
              <a:t>與</a:t>
            </a:r>
            <a:r>
              <a:rPr lang="zh-TW" altLang="zh-TW" b="1" dirty="0" smtClean="0"/>
              <a:t>投資所得</a:t>
            </a:r>
            <a:endParaRPr lang="zh-TW" altLang="en-US" b="1" dirty="0"/>
          </a:p>
        </p:txBody>
      </p:sp>
      <p:sp>
        <p:nvSpPr>
          <p:cNvPr id="9" name="文字方塊 8"/>
          <p:cNvSpPr txBox="1"/>
          <p:nvPr/>
        </p:nvSpPr>
        <p:spPr>
          <a:xfrm>
            <a:off x="708752" y="6181142"/>
            <a:ext cx="3960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資料來源：</a:t>
            </a:r>
            <a:r>
              <a:rPr lang="zh-TW" altLang="en-US" sz="1400" dirty="0"/>
              <a:t>美國商務部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4788023" y="2468036"/>
            <a:ext cx="3944388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zh-TW" altLang="zh-TW" sz="1400" dirty="0"/>
              <a:t>美國受惠於全球金融市場高度整合</a:t>
            </a:r>
            <a:r>
              <a:rPr lang="zh-TW" altLang="zh-TW" sz="1400" dirty="0" smtClean="0"/>
              <a:t>，使</a:t>
            </a:r>
            <a:r>
              <a:rPr lang="zh-TW" altLang="zh-TW" sz="1400" dirty="0"/>
              <a:t>其在鉅額國外淨負債下</a:t>
            </a:r>
            <a:r>
              <a:rPr lang="zh-TW" altLang="zh-TW" sz="1400" dirty="0" smtClean="0"/>
              <a:t>，</a:t>
            </a:r>
            <a:r>
              <a:rPr lang="zh-TW" altLang="en-US" sz="1400" dirty="0" smtClean="0"/>
              <a:t>仍</a:t>
            </a:r>
            <a:r>
              <a:rPr lang="zh-TW" altLang="zh-TW" sz="1400" dirty="0" smtClean="0"/>
              <a:t>得以</a:t>
            </a:r>
            <a:r>
              <a:rPr lang="zh-TW" altLang="zh-TW" sz="1400" dirty="0"/>
              <a:t>享有投資所得收支</a:t>
            </a:r>
            <a:r>
              <a:rPr lang="zh-TW" altLang="zh-TW" sz="1400" dirty="0" smtClean="0"/>
              <a:t>順差</a:t>
            </a:r>
            <a:r>
              <a:rPr lang="zh-TW" altLang="en-US" sz="1400" dirty="0" smtClean="0"/>
              <a:t>。</a:t>
            </a:r>
            <a:endParaRPr lang="zh-TW" altLang="en-US" sz="1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02" y="2778649"/>
            <a:ext cx="4140200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187" y="3429000"/>
            <a:ext cx="4468813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224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327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解決貿易失衡</a:t>
            </a:r>
            <a:r>
              <a:rPr lang="zh-TW" altLang="en-US" dirty="0" smtClean="0"/>
              <a:t>、所得不均的長短期</a:t>
            </a:r>
            <a:r>
              <a:rPr lang="zh-TW" altLang="en-US" dirty="0"/>
              <a:t>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1"/>
            <a:ext cx="8424936" cy="4901629"/>
          </a:xfrm>
        </p:spPr>
        <p:txBody>
          <a:bodyPr>
            <a:normAutofit/>
          </a:bodyPr>
          <a:lstStyle/>
          <a:p>
            <a:pPr marL="447675" indent="-447675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/>
              <a:t>改善全球經貿失衡並健全國際金融貨幣體系，長期宜建立多元國際貨幣體系，短中期則須靠大型經濟體共同吸收全球貿易失衡</a:t>
            </a:r>
            <a:endParaRPr lang="en-US" altLang="zh-TW" dirty="0"/>
          </a:p>
          <a:p>
            <a:pPr marL="457200" indent="-45720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TW" altLang="en-US" sz="2200" b="0" dirty="0"/>
              <a:t>未來</a:t>
            </a:r>
            <a:r>
              <a:rPr lang="zh-TW" altLang="zh-TW" sz="2200" b="0" dirty="0"/>
              <a:t>可透過建立多元國際貨幣體系，改善全球經貿失衡並穩定國際金融體系運作</a:t>
            </a:r>
            <a:endParaRPr lang="en-US" altLang="zh-TW" sz="2200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0C1E44E1-547B-45CC-970E-7BA7526B8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042455"/>
              </p:ext>
            </p:extLst>
          </p:nvPr>
        </p:nvGraphicFramePr>
        <p:xfrm>
          <a:off x="1835696" y="4206819"/>
          <a:ext cx="6048672" cy="224028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1057049">
                  <a:extLst>
                    <a:ext uri="{9D8B030D-6E8A-4147-A177-3AD203B41FA5}">
                      <a16:colId xmlns="" xmlns:a16="http://schemas.microsoft.com/office/drawing/2014/main" val="2054475387"/>
                    </a:ext>
                  </a:extLst>
                </a:gridCol>
                <a:gridCol w="4991623">
                  <a:extLst>
                    <a:ext uri="{9D8B030D-6E8A-4147-A177-3AD203B41FA5}">
                      <a16:colId xmlns="" xmlns:a16="http://schemas.microsoft.com/office/drawing/2014/main" val="4228982073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/>
                        <a:t>長期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u="sng" dirty="0"/>
                        <a:t>歐元</a:t>
                      </a:r>
                      <a:r>
                        <a:rPr lang="zh-TW" altLang="zh-TW" sz="1800" dirty="0"/>
                        <a:t>及</a:t>
                      </a:r>
                      <a:r>
                        <a:rPr lang="zh-TW" altLang="zh-TW" sz="1800" u="sng" dirty="0"/>
                        <a:t>人民幣</a:t>
                      </a:r>
                      <a:r>
                        <a:rPr lang="zh-TW" altLang="zh-TW" sz="1800" dirty="0"/>
                        <a:t>扮演更重要的角色</a:t>
                      </a:r>
                      <a:endParaRPr lang="en-US" altLang="zh-TW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dirty="0"/>
                        <a:t>多元</a:t>
                      </a:r>
                      <a:r>
                        <a:rPr lang="zh-TW" altLang="en-US" sz="1800" dirty="0"/>
                        <a:t> </a:t>
                      </a:r>
                      <a:r>
                        <a:rPr lang="en-US" altLang="zh-TW" sz="1800" dirty="0"/>
                        <a:t>(multipolar)</a:t>
                      </a:r>
                      <a:r>
                        <a:rPr lang="zh-TW" altLang="en-US" sz="1800" dirty="0"/>
                        <a:t> </a:t>
                      </a:r>
                      <a:r>
                        <a:rPr lang="zh-TW" altLang="zh-TW" sz="1800" dirty="0"/>
                        <a:t>國際貨幣體系</a:t>
                      </a:r>
                      <a:endParaRPr lang="en-US" altLang="zh-TW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0685015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/>
                        <a:t>目前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dirty="0"/>
                        <a:t>歐元區尚未完全走出歐債危機後續影響</a:t>
                      </a:r>
                      <a:endParaRPr lang="en-US" altLang="zh-TW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dirty="0" smtClean="0"/>
                        <a:t>中國大陸仍有資本</a:t>
                      </a:r>
                      <a:r>
                        <a:rPr lang="zh-TW" altLang="en-US" sz="1800" dirty="0"/>
                        <a:t>管制，人民幣尚未自由化</a:t>
                      </a:r>
                      <a:endParaRPr lang="en-US" altLang="zh-TW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dirty="0"/>
                        <a:t>短期</a:t>
                      </a:r>
                      <a:r>
                        <a:rPr lang="zh-TW" altLang="en-US" sz="1800" dirty="0"/>
                        <a:t>仍是</a:t>
                      </a:r>
                      <a:r>
                        <a:rPr lang="zh-TW" altLang="zh-TW" sz="1800" dirty="0"/>
                        <a:t>美元</a:t>
                      </a:r>
                      <a:r>
                        <a:rPr lang="zh-TW" altLang="en-US" sz="1800" dirty="0"/>
                        <a:t>為主的</a:t>
                      </a:r>
                      <a:r>
                        <a:rPr lang="zh-TW" altLang="zh-TW" sz="1800" dirty="0"/>
                        <a:t>國際貨幣體系</a:t>
                      </a:r>
                      <a:endParaRPr lang="en-US" altLang="zh-TW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61628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77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effectLst/>
              </a:rPr>
              <a:t>簡報大綱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0238" lvl="0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序言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美中附加價值出口消長、美國製造業就業流失與川普新經貿政策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國際金融體系與全球貿易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失衡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、健全國際金融體系與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解決貿易失衡、所得不均的長短期作法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五、結語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ts val="35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801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327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</a:t>
            </a:r>
            <a:r>
              <a:rPr lang="zh-TW" altLang="zh-TW" dirty="0"/>
              <a:t>失衡</a:t>
            </a:r>
            <a:r>
              <a:rPr lang="zh-TW" altLang="en-US" dirty="0"/>
              <a:t>、所得不均的長短期作法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111872" cy="48245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4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zh-TW" altLang="zh-TW" sz="2200" b="0" dirty="0"/>
              <a:t>短中期有賴具有</a:t>
            </a:r>
            <a:r>
              <a:rPr lang="zh-TW" altLang="zh-TW" sz="2200" b="0" u="sng" dirty="0"/>
              <a:t>廣大內需市場</a:t>
            </a:r>
            <a:r>
              <a:rPr lang="zh-TW" altLang="zh-TW" sz="2200" b="0" dirty="0"/>
              <a:t>及</a:t>
            </a:r>
            <a:r>
              <a:rPr lang="zh-TW" altLang="zh-TW" sz="2200" b="0" u="sng" dirty="0"/>
              <a:t>貿易順差</a:t>
            </a:r>
            <a:r>
              <a:rPr lang="zh-TW" altLang="zh-TW" sz="2200" b="0" dirty="0"/>
              <a:t>的大型經濟體分擔美國重擔，透過擴大內需以降低超額儲蓄，共同吸收全球貿易失衡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20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1DBBD98F-00D6-4CCF-AD1D-C1EB93D1C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197905"/>
              </p:ext>
            </p:extLst>
          </p:nvPr>
        </p:nvGraphicFramePr>
        <p:xfrm>
          <a:off x="4572000" y="3036911"/>
          <a:ext cx="4464318" cy="312839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584000">
                  <a:extLst>
                    <a:ext uri="{9D8B030D-6E8A-4147-A177-3AD203B41FA5}">
                      <a16:colId xmlns="" xmlns:a16="http://schemas.microsoft.com/office/drawing/2014/main" val="3464313618"/>
                    </a:ext>
                  </a:extLst>
                </a:gridCol>
                <a:gridCol w="1416156">
                  <a:extLst>
                    <a:ext uri="{9D8B030D-6E8A-4147-A177-3AD203B41FA5}">
                      <a16:colId xmlns="" xmlns:a16="http://schemas.microsoft.com/office/drawing/2014/main" val="115268629"/>
                    </a:ext>
                  </a:extLst>
                </a:gridCol>
                <a:gridCol w="1464162">
                  <a:extLst>
                    <a:ext uri="{9D8B030D-6E8A-4147-A177-3AD203B41FA5}">
                      <a16:colId xmlns="" xmlns:a16="http://schemas.microsoft.com/office/drawing/2014/main" val="3147598458"/>
                    </a:ext>
                  </a:extLst>
                </a:gridCol>
              </a:tblGrid>
              <a:tr h="46499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en-US" dirty="0"/>
                        <a:t>代表經濟體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en-US" dirty="0"/>
                        <a:t>政策建議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453593600"/>
                  </a:ext>
                </a:extLst>
              </a:tr>
              <a:tr h="15747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b="1" dirty="0"/>
                        <a:t>大型</a:t>
                      </a:r>
                      <a:r>
                        <a:rPr lang="zh-TW" altLang="zh-TW" b="1" dirty="0"/>
                        <a:t>順差國</a:t>
                      </a:r>
                      <a:endParaRPr lang="en-US" altLang="zh-TW" b="1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TW" b="0" dirty="0"/>
                        <a:t>(</a:t>
                      </a:r>
                      <a:r>
                        <a:rPr lang="zh-TW" altLang="zh-TW" b="0" dirty="0"/>
                        <a:t>不符在全球經濟金融</a:t>
                      </a:r>
                      <a:r>
                        <a:rPr lang="zh-TW" altLang="zh-TW" b="0" dirty="0" smtClean="0"/>
                        <a:t>體系</a:t>
                      </a:r>
                      <a:r>
                        <a:rPr lang="zh-TW" altLang="en-US" b="0" dirty="0" smtClean="0"/>
                        <a:t>中</a:t>
                      </a:r>
                      <a:r>
                        <a:rPr lang="zh-TW" altLang="zh-TW" b="0" dirty="0" smtClean="0"/>
                        <a:t>應</a:t>
                      </a:r>
                      <a:r>
                        <a:rPr lang="zh-TW" altLang="en-US" b="0" dirty="0"/>
                        <a:t>負</a:t>
                      </a:r>
                      <a:r>
                        <a:rPr lang="zh-TW" altLang="zh-TW" b="0" dirty="0" smtClean="0"/>
                        <a:t>之</a:t>
                      </a:r>
                      <a:r>
                        <a:rPr lang="zh-TW" altLang="zh-TW" b="0" dirty="0"/>
                        <a:t>責</a:t>
                      </a:r>
                      <a:r>
                        <a:rPr lang="en-US" altLang="zh-TW" b="0" dirty="0"/>
                        <a:t>)</a:t>
                      </a:r>
                      <a:endParaRPr lang="zh-TW" alt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中國大陸</a:t>
                      </a:r>
                      <a:r>
                        <a:rPr lang="zh-TW" altLang="en-US" dirty="0"/>
                        <a:t>、</a:t>
                      </a: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日本</a:t>
                      </a:r>
                      <a:r>
                        <a:rPr lang="zh-TW" altLang="en-US" dirty="0"/>
                        <a:t>、</a:t>
                      </a: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德國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dirty="0"/>
                        <a:t>提振國內需求</a:t>
                      </a:r>
                      <a:endParaRPr lang="en-US" altLang="zh-TW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dirty="0"/>
                        <a:t>減緩超額儲蓄累積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46886731"/>
                  </a:ext>
                </a:extLst>
              </a:tr>
              <a:tr h="10886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b="1" dirty="0"/>
                        <a:t>大型</a:t>
                      </a:r>
                      <a:r>
                        <a:rPr lang="zh-TW" altLang="zh-TW" b="1" dirty="0"/>
                        <a:t>逆差國</a:t>
                      </a:r>
                      <a:endParaRPr lang="en-US" altLang="zh-TW" b="1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TW" b="0" dirty="0"/>
                        <a:t>(</a:t>
                      </a:r>
                      <a:r>
                        <a:rPr lang="zh-TW" altLang="zh-TW" b="0" dirty="0"/>
                        <a:t>吸收全球失衡的經濟體</a:t>
                      </a:r>
                      <a:r>
                        <a:rPr lang="en-US" altLang="zh-TW" b="0" dirty="0"/>
                        <a:t>)</a:t>
                      </a:r>
                      <a:endParaRPr lang="zh-TW" alt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zh-TW" dirty="0"/>
                        <a:t>美國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dirty="0"/>
                        <a:t>增加國內儲蓄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040456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251520" y="302504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/>
              <a:t>各經濟體經常帳</a:t>
            </a:r>
            <a:r>
              <a:rPr lang="zh-TW" altLang="en-US" b="1" dirty="0" smtClean="0"/>
              <a:t>餘額對</a:t>
            </a:r>
            <a:r>
              <a:rPr lang="zh-TW" altLang="en-US" b="1" dirty="0"/>
              <a:t>全球</a:t>
            </a:r>
            <a:r>
              <a:rPr lang="en-US" altLang="zh-TW" b="1" dirty="0"/>
              <a:t>GDP</a:t>
            </a:r>
            <a:r>
              <a:rPr lang="zh-TW" altLang="en-US" b="1" dirty="0" smtClean="0"/>
              <a:t>比率</a:t>
            </a:r>
            <a:endParaRPr lang="zh-TW" altLang="en-US" b="1" dirty="0"/>
          </a:p>
        </p:txBody>
      </p:sp>
      <p:sp>
        <p:nvSpPr>
          <p:cNvPr id="11" name="矩形 10"/>
          <p:cNvSpPr/>
          <p:nvPr/>
        </p:nvSpPr>
        <p:spPr>
          <a:xfrm>
            <a:off x="611560" y="6162502"/>
            <a:ext cx="14013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資料</a:t>
            </a:r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來源</a:t>
            </a:r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：</a:t>
            </a:r>
            <a:r>
              <a:rPr lang="en-US" altLang="zh-TW" sz="1400" dirty="0" smtClean="0">
                <a:latin typeface="+mn-ea"/>
                <a:cs typeface="Times New Roman" panose="02020603050405020304" pitchFamily="18" charset="0"/>
              </a:rPr>
              <a:t>IMF</a:t>
            </a:r>
            <a:endParaRPr lang="zh-TW" altLang="en-US" sz="1400" dirty="0"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53253"/>
            <a:ext cx="420687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256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327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</a:t>
            </a:r>
            <a:r>
              <a:rPr lang="zh-TW" altLang="zh-TW" dirty="0"/>
              <a:t>失衡</a:t>
            </a:r>
            <a:r>
              <a:rPr lang="zh-TW" altLang="en-US" dirty="0"/>
              <a:t>、所得不均的長短期作法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968552"/>
          </a:xfrm>
        </p:spPr>
        <p:txBody>
          <a:bodyPr>
            <a:normAutofit/>
          </a:bodyPr>
          <a:lstStyle/>
          <a:p>
            <a:pPr marL="628650" indent="-628650">
              <a:buNone/>
            </a:pPr>
            <a:r>
              <a:rPr lang="en-US" altLang="zh-TW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/>
              <a:t>關稅及匯率並非解決貿易失衡的萬靈丹，美國經常帳逆差主要反映國內儲蓄不足的結構性因素</a:t>
            </a:r>
            <a:endParaRPr lang="en-US" altLang="zh-TW" sz="2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zh-TW" altLang="zh-TW" b="0" dirty="0"/>
              <a:t>國際資本快速移動使浮動匯率甚至可能阻礙經常帳的調整，對小型開放經濟體尤然</a:t>
            </a:r>
          </a:p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sz="2000" b="0" dirty="0"/>
              <a:t>歐巴馬政府時期進行</a:t>
            </a:r>
            <a:r>
              <a:rPr lang="en-US" altLang="zh-TW" sz="2000" b="0" dirty="0"/>
              <a:t>TPP</a:t>
            </a:r>
            <a:r>
              <a:rPr lang="zh-TW" altLang="zh-TW" sz="2000" b="0" dirty="0"/>
              <a:t>協商時，美國重要財經官員及學者聯名反對</a:t>
            </a:r>
            <a:r>
              <a:rPr lang="zh-TW" altLang="en-US" sz="2000" b="0" dirty="0"/>
              <a:t>將匯率列入經貿談判議題。</a:t>
            </a:r>
            <a:endParaRPr lang="en-US" altLang="zh-TW" sz="2000" b="0" dirty="0"/>
          </a:p>
          <a:p>
            <a:pPr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zh-TW" sz="2000" b="0" dirty="0"/>
              <a:t>全球金融危機</a:t>
            </a:r>
            <a:r>
              <a:rPr lang="zh-TW" altLang="en-US" sz="2000" b="0" dirty="0"/>
              <a:t>後</a:t>
            </a:r>
            <a:r>
              <a:rPr lang="zh-TW" altLang="zh-TW" sz="2000" b="0" dirty="0"/>
              <a:t>，主要經濟體</a:t>
            </a:r>
            <a:r>
              <a:rPr lang="zh-TW" altLang="en-US" sz="2000" b="0" dirty="0"/>
              <a:t>的</a:t>
            </a:r>
            <a:r>
              <a:rPr lang="zh-TW" altLang="zh-TW" sz="2000" b="0" dirty="0"/>
              <a:t>極寬鬆的貨幣政策，創造國際間的超額流動性</a:t>
            </a:r>
            <a:r>
              <a:rPr lang="zh-TW" altLang="en-US" sz="2000" b="0" dirty="0"/>
              <a:t>；</a:t>
            </a:r>
            <a:r>
              <a:rPr lang="zh-TW" altLang="zh-TW" sz="2000" b="0" dirty="0"/>
              <a:t>部分新興市場經濟體貨幣因資本流入升值</a:t>
            </a:r>
            <a:r>
              <a:rPr lang="zh-TW" altLang="en-US" sz="2000" b="0" dirty="0"/>
              <a:t>。</a:t>
            </a:r>
            <a:endParaRPr lang="en-US" altLang="zh-TW" sz="20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21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692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962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</a:t>
            </a:r>
            <a:r>
              <a:rPr lang="zh-TW" altLang="zh-TW" dirty="0"/>
              <a:t>失衡</a:t>
            </a:r>
            <a:r>
              <a:rPr lang="zh-TW" altLang="en-US" dirty="0"/>
              <a:t>、所得不均的長短期作法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lnSpc>
                <a:spcPct val="130000"/>
              </a:lnSpc>
              <a:spcBef>
                <a:spcPts val="0"/>
              </a:spcBef>
              <a:buSzPct val="100000"/>
              <a:buFont typeface="+mj-lt"/>
              <a:buAutoNum type="arabicPeriod" startAt="2"/>
            </a:pPr>
            <a:r>
              <a:rPr lang="zh-TW" altLang="zh-TW" sz="2200" b="0" dirty="0"/>
              <a:t>匯率或關稅無法根本</a:t>
            </a:r>
            <a:r>
              <a:rPr lang="zh-TW" altLang="zh-TW" sz="2200" b="0" dirty="0" smtClean="0"/>
              <a:t>解決</a:t>
            </a:r>
            <a:r>
              <a:rPr lang="zh-TW" altLang="en-US" sz="2200" b="0" dirty="0" smtClean="0"/>
              <a:t>美國</a:t>
            </a:r>
            <a:r>
              <a:rPr lang="zh-TW" altLang="zh-TW" sz="2200" b="0" dirty="0" smtClean="0"/>
              <a:t>貿易</a:t>
            </a:r>
            <a:r>
              <a:rPr lang="zh-TW" altLang="en-US" sz="2200" b="0" dirty="0"/>
              <a:t>逆差</a:t>
            </a:r>
            <a:r>
              <a:rPr lang="zh-TW" altLang="zh-TW" sz="2200" b="0" dirty="0" smtClean="0"/>
              <a:t>問題，解決之道在於美國應該減少消費，並增加儲蓄</a:t>
            </a:r>
            <a:endParaRPr lang="en-US" altLang="zh-TW" sz="2200" b="0" dirty="0" smtClean="0"/>
          </a:p>
          <a:p>
            <a:pPr>
              <a:lnSpc>
                <a:spcPct val="13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en-US" altLang="zh-TW" sz="2200" b="0" dirty="0" smtClean="0">
                <a:latin typeface="微軟正黑體" panose="020B0604030504040204" pitchFamily="34" charset="-120"/>
              </a:rPr>
              <a:t>Joseph E. Stiglitz</a:t>
            </a:r>
            <a:r>
              <a:rPr lang="zh-TW" altLang="zh-TW" sz="2200" b="0" dirty="0" smtClean="0">
                <a:latin typeface="微軟正黑體" panose="020B0604030504040204" pitchFamily="34" charset="-120"/>
              </a:rPr>
              <a:t>及</a:t>
            </a:r>
            <a:r>
              <a:rPr lang="en-US" altLang="zh-TW" sz="2200" b="0" dirty="0" smtClean="0">
                <a:latin typeface="微軟正黑體" panose="020B0604030504040204" pitchFamily="34" charset="-120"/>
              </a:rPr>
              <a:t>Martin Feldstein</a:t>
            </a:r>
            <a:r>
              <a:rPr lang="zh-TW" altLang="en-US" sz="2200" b="0" dirty="0" smtClean="0">
                <a:latin typeface="微軟正黑體" panose="020B0604030504040204" pitchFamily="34" charset="-120"/>
              </a:rPr>
              <a:t>：</a:t>
            </a:r>
            <a:r>
              <a:rPr lang="zh-TW" altLang="zh-TW" sz="2200" b="0" dirty="0" smtClean="0">
                <a:latin typeface="微軟正黑體" panose="020B0604030504040204" pitchFamily="34" charset="-120"/>
              </a:rPr>
              <a:t>貿易制裁手段</a:t>
            </a:r>
            <a:r>
              <a:rPr lang="zh-TW" altLang="en-US" sz="2200" b="0" dirty="0" smtClean="0">
                <a:latin typeface="微軟正黑體" panose="020B0604030504040204" pitchFamily="34" charset="-120"/>
              </a:rPr>
              <a:t>僅</a:t>
            </a:r>
            <a:r>
              <a:rPr lang="zh-TW" altLang="zh-TW" sz="2200" b="0" dirty="0" smtClean="0">
                <a:latin typeface="微軟正黑體" panose="020B0604030504040204" pitchFamily="34" charset="-120"/>
              </a:rPr>
              <a:t>將美國</a:t>
            </a:r>
            <a:r>
              <a:rPr lang="zh-TW" altLang="en-US" sz="2200" b="0" dirty="0" smtClean="0">
                <a:latin typeface="微軟正黑體" panose="020B0604030504040204" pitchFamily="34" charset="-120"/>
              </a:rPr>
              <a:t>貿易</a:t>
            </a:r>
            <a:r>
              <a:rPr lang="zh-TW" altLang="zh-TW" sz="2200" b="0" dirty="0" smtClean="0">
                <a:latin typeface="微軟正黑體" panose="020B0604030504040204" pitchFamily="34" charset="-120"/>
              </a:rPr>
              <a:t>逆差移轉到其他貿易對手</a:t>
            </a:r>
            <a:r>
              <a:rPr lang="zh-TW" altLang="en-US" sz="2200" b="0" dirty="0" smtClean="0">
                <a:latin typeface="微軟正黑體" panose="020B0604030504040204" pitchFamily="34" charset="-120"/>
              </a:rPr>
              <a:t>。</a:t>
            </a:r>
          </a:p>
          <a:p>
            <a:pPr marL="0" lvl="0" indent="0">
              <a:spcBef>
                <a:spcPts val="0"/>
              </a:spcBef>
              <a:buNone/>
            </a:pPr>
            <a:endParaRPr lang="zh-TW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72400" y="6424588"/>
            <a:ext cx="544152" cy="365125"/>
          </a:xfrm>
        </p:spPr>
        <p:txBody>
          <a:bodyPr/>
          <a:lstStyle/>
          <a:p>
            <a:fld id="{FB00D904-2CEF-4091-8F62-C193CAE14224}" type="slidenum">
              <a:rPr lang="zh-TW" altLang="en-US" smtClean="0"/>
              <a:t>22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5129966" y="6439228"/>
            <a:ext cx="3200264" cy="365125"/>
          </a:xfrm>
        </p:spPr>
        <p:txBody>
          <a:bodyPr/>
          <a:lstStyle/>
          <a:p>
            <a:r>
              <a:rPr lang="zh-TW" altLang="en-US" dirty="0"/>
              <a:t>國際經貿新局</a:t>
            </a:r>
            <a:r>
              <a:rPr lang="en-US" altLang="zh-TW" dirty="0"/>
              <a:t>-</a:t>
            </a:r>
            <a:r>
              <a:rPr lang="zh-TW" altLang="en-US" dirty="0"/>
              <a:t>對美中貿易失衡的觀點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C737A99C-CC64-4444-8ED4-99290003DAA8}"/>
              </a:ext>
            </a:extLst>
          </p:cNvPr>
          <p:cNvSpPr/>
          <p:nvPr/>
        </p:nvSpPr>
        <p:spPr>
          <a:xfrm>
            <a:off x="5004048" y="6277587"/>
            <a:ext cx="20571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World 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Bank</a:t>
            </a:r>
            <a:endParaRPr lang="zh-TW" altLang="en-US" sz="1400" dirty="0">
              <a:latin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6" name="群組 5"/>
          <p:cNvGrpSpPr/>
          <p:nvPr/>
        </p:nvGrpSpPr>
        <p:grpSpPr>
          <a:xfrm>
            <a:off x="4903007" y="3415127"/>
            <a:ext cx="4316413" cy="3170237"/>
            <a:chOff x="4903007" y="3415127"/>
            <a:chExt cx="4316413" cy="3170237"/>
          </a:xfrm>
        </p:grpSpPr>
        <p:pic>
          <p:nvPicPr>
            <p:cNvPr id="10243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007" y="3415127"/>
              <a:ext cx="4316413" cy="3170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文字方塊 10"/>
            <p:cNvSpPr txBox="1"/>
            <p:nvPr/>
          </p:nvSpPr>
          <p:spPr>
            <a:xfrm>
              <a:off x="8180348" y="3854585"/>
              <a:ext cx="805744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zh-TW" altLang="en-US" sz="1200" dirty="0"/>
                <a:t>貿易餘額</a:t>
              </a:r>
            </a:p>
          </p:txBody>
        </p:sp>
      </p:grp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C737A99C-CC64-4444-8ED4-99290003DAA8}"/>
              </a:ext>
            </a:extLst>
          </p:cNvPr>
          <p:cNvSpPr/>
          <p:nvPr/>
        </p:nvSpPr>
        <p:spPr>
          <a:xfrm>
            <a:off x="844568" y="6281180"/>
            <a:ext cx="20571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World 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Bank</a:t>
            </a:r>
            <a:endParaRPr lang="zh-TW" altLang="en-US" sz="1400" dirty="0">
              <a:latin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56992"/>
            <a:ext cx="4249737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15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327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</a:t>
            </a:r>
            <a:r>
              <a:rPr lang="zh-TW" altLang="zh-TW" dirty="0"/>
              <a:t>失衡</a:t>
            </a:r>
            <a:r>
              <a:rPr lang="zh-TW" altLang="en-US" dirty="0"/>
              <a:t>、所得不均的長短期作法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5184576"/>
          </a:xfrm>
        </p:spPr>
        <p:txBody>
          <a:bodyPr>
            <a:normAutofit/>
          </a:bodyPr>
          <a:lstStyle/>
          <a:p>
            <a:pPr marL="539750" indent="-53975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/>
              <a:t>國際貿易分工可</a:t>
            </a:r>
            <a:r>
              <a:rPr lang="zh-TW" altLang="zh-TW" dirty="0" smtClean="0"/>
              <a:t>提升</a:t>
            </a:r>
            <a:r>
              <a:rPr lang="zh-TW" altLang="en-US" dirty="0" smtClean="0"/>
              <a:t>全球經濟</a:t>
            </a:r>
            <a:r>
              <a:rPr lang="zh-TW" altLang="zh-TW" dirty="0" smtClean="0"/>
              <a:t>利益</a:t>
            </a:r>
            <a:r>
              <a:rPr lang="zh-TW" altLang="zh-TW" dirty="0"/>
              <a:t>，而貿易失衡與國內所得不均宜配合國內政策解決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TW" altLang="zh-TW" sz="2000" b="0" dirty="0"/>
              <a:t>國際貿易專業分工，理論上應能為全球經濟帶來更多福祉</a:t>
            </a:r>
            <a:r>
              <a:rPr lang="zh-TW" altLang="zh-TW" sz="2000" b="0" dirty="0" smtClean="0"/>
              <a:t>，實際上</a:t>
            </a:r>
            <a:r>
              <a:rPr lang="zh-TW" altLang="zh-TW" sz="2000" b="0" dirty="0"/>
              <a:t>亦會帶來一國的貿易失衡及其國內所得不均惡化等現象</a:t>
            </a:r>
            <a:r>
              <a:rPr lang="zh-TW" altLang="zh-TW" sz="2000" b="0" dirty="0" smtClean="0"/>
              <a:t>。</a:t>
            </a:r>
            <a:endParaRPr lang="en-US" altLang="zh-TW" sz="2000" b="0" dirty="0" smtClean="0"/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en-US" altLang="zh-TW" sz="1200" b="0" dirty="0" smtClean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 smtClean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 smtClean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/>
          </a:p>
          <a:p>
            <a:pPr marL="0" indent="0">
              <a:lnSpc>
                <a:spcPct val="140000"/>
              </a:lnSpc>
              <a:spcBef>
                <a:spcPts val="1200"/>
              </a:spcBef>
              <a:buNone/>
            </a:pPr>
            <a:endParaRPr lang="en-US" altLang="zh-TW" sz="2200" b="0" dirty="0"/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US" altLang="zh-TW" sz="2000" b="0" dirty="0" smtClean="0">
                <a:latin typeface="+mn-ea"/>
              </a:rPr>
              <a:t>2016</a:t>
            </a:r>
            <a:r>
              <a:rPr lang="zh-TW" altLang="zh-TW" sz="2000" b="0" dirty="0" smtClean="0">
                <a:latin typeface="+mn-ea"/>
              </a:rPr>
              <a:t>年諾貝爾經濟學得主</a:t>
            </a:r>
            <a:r>
              <a:rPr lang="en-US" altLang="zh-TW" sz="2000" b="0" dirty="0" smtClean="0">
                <a:latin typeface="+mn-ea"/>
              </a:rPr>
              <a:t>Oliver Hart</a:t>
            </a:r>
            <a:r>
              <a:rPr lang="zh-TW" altLang="zh-TW" sz="2000" b="0" dirty="0" smtClean="0">
                <a:latin typeface="+mn-ea"/>
              </a:rPr>
              <a:t>認為，解決</a:t>
            </a:r>
            <a:r>
              <a:rPr lang="zh-TW" altLang="zh-TW" sz="2000" b="0" dirty="0">
                <a:latin typeface="+mn-ea"/>
              </a:rPr>
              <a:t>美國所得分配不均問題的較</a:t>
            </a:r>
            <a:r>
              <a:rPr lang="zh-TW" altLang="zh-TW" sz="2000" b="0" dirty="0" smtClean="0">
                <a:latin typeface="+mn-ea"/>
              </a:rPr>
              <a:t>佳方案</a:t>
            </a:r>
            <a:r>
              <a:rPr lang="zh-TW" altLang="en-US" sz="2000" b="0" dirty="0" smtClean="0">
                <a:latin typeface="+mn-ea"/>
              </a:rPr>
              <a:t>應</a:t>
            </a:r>
            <a:r>
              <a:rPr lang="zh-TW" altLang="zh-TW" sz="2000" b="0" dirty="0" smtClean="0">
                <a:latin typeface="+mn-ea"/>
              </a:rPr>
              <a:t>是</a:t>
            </a:r>
            <a:r>
              <a:rPr lang="zh-TW" altLang="en-US" sz="2000" b="0" dirty="0" smtClean="0">
                <a:latin typeface="+mn-ea"/>
              </a:rPr>
              <a:t>透過</a:t>
            </a:r>
            <a:r>
              <a:rPr lang="zh-TW" altLang="en-US" sz="2000" b="0" u="sng" dirty="0" smtClean="0">
                <a:latin typeface="+mn-ea"/>
              </a:rPr>
              <a:t>教育</a:t>
            </a:r>
            <a:r>
              <a:rPr lang="zh-TW" altLang="zh-TW" sz="2000" b="0" u="sng" dirty="0" smtClean="0">
                <a:latin typeface="+mn-ea"/>
              </a:rPr>
              <a:t>訓練</a:t>
            </a:r>
            <a:r>
              <a:rPr lang="zh-TW" altLang="zh-TW" sz="2000" b="0" dirty="0">
                <a:latin typeface="+mn-ea"/>
              </a:rPr>
              <a:t>及</a:t>
            </a:r>
            <a:r>
              <a:rPr lang="zh-TW" altLang="zh-TW" sz="2000" b="0" u="sng" dirty="0">
                <a:latin typeface="+mn-ea"/>
              </a:rPr>
              <a:t>所得重</a:t>
            </a:r>
            <a:r>
              <a:rPr lang="zh-TW" altLang="zh-TW" sz="2000" b="0" u="sng" dirty="0" smtClean="0">
                <a:latin typeface="+mn-ea"/>
              </a:rPr>
              <a:t>分配</a:t>
            </a:r>
            <a:r>
              <a:rPr lang="zh-TW" altLang="zh-TW" sz="2000" b="0" dirty="0" smtClean="0">
                <a:latin typeface="+mn-ea"/>
              </a:rPr>
              <a:t>。</a:t>
            </a:r>
            <a:endParaRPr lang="en-US" altLang="zh-TW" sz="2000" b="0" dirty="0">
              <a:latin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23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11210F60-06CB-4F26-8054-B62522515C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025074"/>
              </p:ext>
            </p:extLst>
          </p:nvPr>
        </p:nvGraphicFramePr>
        <p:xfrm>
          <a:off x="1115616" y="3573016"/>
          <a:ext cx="6872674" cy="18288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73190">
                  <a:extLst>
                    <a:ext uri="{9D8B030D-6E8A-4147-A177-3AD203B41FA5}">
                      <a16:colId xmlns="" xmlns:a16="http://schemas.microsoft.com/office/drawing/2014/main" val="548827529"/>
                    </a:ext>
                  </a:extLst>
                </a:gridCol>
                <a:gridCol w="3036860">
                  <a:extLst>
                    <a:ext uri="{9D8B030D-6E8A-4147-A177-3AD203B41FA5}">
                      <a16:colId xmlns="" xmlns:a16="http://schemas.microsoft.com/office/drawing/2014/main" val="2182906511"/>
                    </a:ext>
                  </a:extLst>
                </a:gridCol>
                <a:gridCol w="3262624">
                  <a:extLst>
                    <a:ext uri="{9D8B030D-6E8A-4147-A177-3AD203B41FA5}">
                      <a16:colId xmlns="" xmlns:a16="http://schemas.microsoft.com/office/drawing/2014/main" val="14501621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>
                    <a:lnB w="12700" cmpd="sng"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60000"/>
                      </a:pPr>
                      <a:r>
                        <a:rPr lang="zh-TW" altLang="en-US" sz="1800" u="none" dirty="0"/>
                        <a:t>貿易失衡擴大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60000"/>
                      </a:pPr>
                      <a:r>
                        <a:rPr lang="zh-TW" altLang="en-US" sz="1800" u="none" dirty="0"/>
                        <a:t>國內所得不均惡化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42698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zh-TW" altLang="en-US" sz="1800" dirty="0" smtClean="0"/>
                        <a:t>國內</a:t>
                      </a:r>
                      <a:r>
                        <a:rPr lang="zh-TW" altLang="en-US" sz="1800" dirty="0"/>
                        <a:t>政策</a:t>
                      </a:r>
                    </a:p>
                  </a:txBody>
                  <a:tcPr>
                    <a:lnT w="12700" cmpd="sng">
                      <a:noFill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u="sng" dirty="0" smtClean="0"/>
                        <a:t>順差</a:t>
                      </a:r>
                      <a:r>
                        <a:rPr lang="zh-TW" altLang="zh-TW" sz="1800" u="sng" dirty="0"/>
                        <a:t>國</a:t>
                      </a:r>
                      <a:r>
                        <a:rPr lang="zh-TW" altLang="zh-TW" sz="1800" dirty="0"/>
                        <a:t>應致力提振內需</a:t>
                      </a:r>
                      <a:r>
                        <a:rPr lang="zh-TW" altLang="en-US" sz="1800" dirty="0"/>
                        <a:t>，</a:t>
                      </a:r>
                      <a:r>
                        <a:rPr lang="zh-TW" altLang="zh-TW" sz="1800" dirty="0"/>
                        <a:t>健全本國社會安全網以縮減超額儲蓄</a:t>
                      </a:r>
                      <a:endParaRPr lang="en-US" altLang="zh-TW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u="sng" dirty="0" smtClean="0"/>
                        <a:t>逆差</a:t>
                      </a:r>
                      <a:r>
                        <a:rPr lang="zh-TW" altLang="zh-TW" sz="1800" u="sng" dirty="0"/>
                        <a:t>國</a:t>
                      </a:r>
                      <a:r>
                        <a:rPr lang="zh-TW" altLang="zh-TW" sz="1800" dirty="0"/>
                        <a:t>則應</a:t>
                      </a:r>
                      <a:r>
                        <a:rPr lang="zh-TW" altLang="en-US" sz="1800" dirty="0"/>
                        <a:t>增加</a:t>
                      </a:r>
                      <a:r>
                        <a:rPr lang="zh-TW" altLang="zh-TW" sz="1800" dirty="0"/>
                        <a:t>國內儲蓄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en-US" sz="1800" u="none" dirty="0"/>
                        <a:t>透過</a:t>
                      </a:r>
                      <a:r>
                        <a:rPr lang="zh-TW" altLang="zh-TW" sz="1800" u="sng" dirty="0"/>
                        <a:t>國內重分配政策</a:t>
                      </a:r>
                      <a:r>
                        <a:rPr kumimoji="0"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照顧就業受衝擊者</a:t>
                      </a:r>
                      <a:endParaRPr kumimoji="0" lang="en-US" altLang="zh-TW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u="sng" dirty="0"/>
                        <a:t>強化</a:t>
                      </a:r>
                      <a:r>
                        <a:rPr lang="zh-TW" altLang="zh-TW" sz="1800" u="sng" dirty="0"/>
                        <a:t>教育</a:t>
                      </a:r>
                      <a:r>
                        <a:rPr lang="zh-TW" altLang="zh-TW" sz="1800" u="sng" dirty="0" smtClean="0"/>
                        <a:t>政策</a:t>
                      </a:r>
                      <a:endParaRPr lang="en-US" altLang="zh-TW" sz="1800" u="sng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dirty="0" smtClean="0"/>
                        <a:t>改善</a:t>
                      </a:r>
                      <a:r>
                        <a:rPr lang="zh-TW" altLang="en-US" sz="1800" dirty="0"/>
                        <a:t>勞動市場技能配適</a:t>
                      </a:r>
                      <a:r>
                        <a:rPr lang="en-US" altLang="zh-TW" sz="1800" dirty="0"/>
                        <a:t>(skill matching)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84498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00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03275" lvl="0" indent="-803275"/>
            <a:r>
              <a:rPr lang="zh-TW" altLang="en-US" dirty="0"/>
              <a:t>五、結語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1"/>
            <a:ext cx="8183880" cy="5189661"/>
          </a:xfrm>
        </p:spPr>
        <p:txBody>
          <a:bodyPr>
            <a:normAutofit/>
          </a:bodyPr>
          <a:lstStyle/>
          <a:p>
            <a:pPr marL="628650" indent="-628650"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臺商面臨全球供應鏈重組的挑戰與機會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0"/>
              </a:spcBef>
            </a:pPr>
            <a:r>
              <a:rPr lang="zh-TW" altLang="zh-TW" sz="2200" b="0" dirty="0"/>
              <a:t>貿易衝突僅是表象，更深層的意涵係反映中國大陸的崛起，美中兩國</a:t>
            </a:r>
            <a:r>
              <a:rPr lang="zh-TW" altLang="zh-TW" sz="2200" b="0" u="sng" dirty="0"/>
              <a:t>由合作轉為</a:t>
            </a:r>
            <a:r>
              <a:rPr lang="zh-TW" altLang="zh-TW" sz="2200" b="0" u="sng" dirty="0" smtClean="0"/>
              <a:t>競爭</a:t>
            </a:r>
            <a:r>
              <a:rPr lang="zh-TW" altLang="en-US" sz="2200" b="0" dirty="0"/>
              <a:t>，</a:t>
            </a:r>
            <a:r>
              <a:rPr lang="zh-TW" altLang="zh-TW" sz="2200" b="0" dirty="0"/>
              <a:t>雙方在</a:t>
            </a:r>
            <a:r>
              <a:rPr lang="zh-TW" altLang="zh-TW" sz="2200" b="0" u="sng" dirty="0"/>
              <a:t>高科技領域</a:t>
            </a:r>
            <a:r>
              <a:rPr lang="zh-TW" altLang="zh-TW" sz="2200" b="0" dirty="0" smtClean="0"/>
              <a:t>上競爭</a:t>
            </a:r>
            <a:r>
              <a:rPr lang="zh-TW" altLang="zh-TW" sz="2200" b="0" dirty="0"/>
              <a:t>更趨白熱化</a:t>
            </a:r>
            <a:r>
              <a:rPr lang="zh-TW" altLang="en-US" sz="2200" b="0" dirty="0"/>
              <a:t>。</a:t>
            </a:r>
            <a:endParaRPr lang="en-US" altLang="zh-TW" sz="2200" b="0" dirty="0"/>
          </a:p>
          <a:p>
            <a:pPr>
              <a:spcBef>
                <a:spcPts val="0"/>
              </a:spcBef>
            </a:pPr>
            <a:r>
              <a:rPr lang="zh-TW" altLang="zh-TW" sz="2200" b="0" dirty="0" smtClean="0"/>
              <a:t>美</a:t>
            </a:r>
            <a:r>
              <a:rPr lang="zh-TW" altLang="zh-TW" sz="2200" b="0" dirty="0"/>
              <a:t>中均為臺灣最重要的產業分工夥伴</a:t>
            </a:r>
            <a:r>
              <a:rPr lang="zh-TW" altLang="en-US" sz="2200" b="0" dirty="0"/>
              <a:t>；</a:t>
            </a:r>
            <a:r>
              <a:rPr lang="zh-TW" altLang="zh-TW" sz="2200" b="0" dirty="0"/>
              <a:t>臺商加速</a:t>
            </a:r>
            <a:r>
              <a:rPr lang="zh-TW" altLang="zh-TW" sz="2200" b="0" u="sng" dirty="0"/>
              <a:t>供應鏈分流</a:t>
            </a:r>
            <a:r>
              <a:rPr lang="zh-TW" altLang="en-US" sz="2200" b="0" dirty="0"/>
              <a:t>：</a:t>
            </a:r>
            <a:endParaRPr lang="en-US" altLang="zh-TW" sz="2200" b="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2200" b="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2200" b="0" dirty="0"/>
          </a:p>
          <a:p>
            <a:pPr>
              <a:spcBef>
                <a:spcPts val="0"/>
              </a:spcBef>
            </a:pPr>
            <a:endParaRPr lang="en-US" altLang="zh-TW" sz="2200" b="0" dirty="0"/>
          </a:p>
          <a:p>
            <a:pPr>
              <a:spcBef>
                <a:spcPts val="0"/>
              </a:spcBef>
            </a:pPr>
            <a:endParaRPr lang="en-US" altLang="zh-TW" sz="1000" dirty="0"/>
          </a:p>
          <a:p>
            <a:pPr>
              <a:spcBef>
                <a:spcPts val="0"/>
              </a:spcBef>
            </a:pPr>
            <a:r>
              <a:rPr lang="zh-TW" altLang="zh-TW" sz="2200" b="0" dirty="0"/>
              <a:t>臺灣</a:t>
            </a:r>
            <a:r>
              <a:rPr lang="zh-TW" altLang="zh-TW" sz="2200" b="0" u="sng" dirty="0"/>
              <a:t>電子</a:t>
            </a:r>
            <a:r>
              <a:rPr lang="zh-TW" altLang="en-US" sz="2200" b="0" u="sng" dirty="0"/>
              <a:t>業</a:t>
            </a:r>
            <a:r>
              <a:rPr lang="zh-TW" altLang="en-US" sz="2200" b="0" dirty="0"/>
              <a:t>等</a:t>
            </a:r>
            <a:r>
              <a:rPr lang="zh-TW" altLang="zh-TW" sz="2200" b="0" dirty="0"/>
              <a:t>許多高度跨國分工的產業，面臨全球供應鏈重組的機會與挑戰。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24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CFDBD8D8-0AD2-4CD7-B60C-2EFF806FEE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97539"/>
              </p:ext>
            </p:extLst>
          </p:nvPr>
        </p:nvGraphicFramePr>
        <p:xfrm>
          <a:off x="890936" y="3840724"/>
          <a:ext cx="7416824" cy="14400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3096344">
                  <a:extLst>
                    <a:ext uri="{9D8B030D-6E8A-4147-A177-3AD203B41FA5}">
                      <a16:colId xmlns="" xmlns:a16="http://schemas.microsoft.com/office/drawing/2014/main" val="3986819073"/>
                    </a:ext>
                  </a:extLst>
                </a:gridCol>
                <a:gridCol w="4320480">
                  <a:extLst>
                    <a:ext uri="{9D8B030D-6E8A-4147-A177-3AD203B41FA5}">
                      <a16:colId xmlns="" xmlns:a16="http://schemas.microsoft.com/office/drawing/2014/main" val="90525162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zh-TW" altLang="en-US" b="1" u="none" dirty="0"/>
                        <a:t>服務</a:t>
                      </a:r>
                      <a:r>
                        <a:rPr lang="zh-TW" altLang="zh-TW" b="1" u="none" dirty="0"/>
                        <a:t>美國</a:t>
                      </a:r>
                      <a:r>
                        <a:rPr lang="zh-TW" altLang="en-US" b="1" u="none" dirty="0"/>
                        <a:t>市場</a:t>
                      </a:r>
                      <a:r>
                        <a:rPr lang="zh-TW" altLang="zh-TW" b="1" u="none" dirty="0"/>
                        <a:t>的供應鏈體系</a:t>
                      </a:r>
                      <a:endParaRPr lang="zh-TW" altLang="en-US" b="1" u="none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dirty="0"/>
                        <a:t>調整</a:t>
                      </a:r>
                      <a:r>
                        <a:rPr lang="zh-TW" altLang="zh-TW" dirty="0"/>
                        <a:t>生產基地</a:t>
                      </a:r>
                      <a:r>
                        <a:rPr lang="zh-TW" altLang="en-US" dirty="0"/>
                        <a:t>，</a:t>
                      </a:r>
                      <a:r>
                        <a:rPr lang="zh-TW" altLang="zh-TW" dirty="0"/>
                        <a:t>移至美</a:t>
                      </a:r>
                      <a:r>
                        <a:rPr lang="zh-TW" altLang="en-US" dirty="0"/>
                        <a:t>國</a:t>
                      </a:r>
                      <a:r>
                        <a:rPr lang="zh-TW" altLang="zh-TW" dirty="0"/>
                        <a:t>、東南亞</a:t>
                      </a:r>
                      <a:r>
                        <a:rPr lang="zh-TW" altLang="en-US" dirty="0"/>
                        <a:t>、印度</a:t>
                      </a:r>
                      <a:r>
                        <a:rPr lang="zh-TW" altLang="zh-TW" dirty="0"/>
                        <a:t>等</a:t>
                      </a:r>
                      <a:endParaRPr lang="en-US" altLang="zh-TW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9626419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zh-TW" altLang="en-US" b="1" u="none" dirty="0"/>
                        <a:t>紅色供應鏈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dirty="0"/>
                        <a:t>固守中國大陸生產基地，</a:t>
                      </a:r>
                      <a:r>
                        <a:rPr lang="zh-TW" altLang="en-US" dirty="0"/>
                        <a:t>或</a:t>
                      </a:r>
                      <a:r>
                        <a:rPr lang="zh-TW" altLang="zh-TW" dirty="0"/>
                        <a:t>轉型為中國大陸內需導向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615527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47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352928" cy="5184576"/>
          </a:xfrm>
        </p:spPr>
        <p:txBody>
          <a:bodyPr>
            <a:normAutofit/>
          </a:bodyPr>
          <a:lstStyle/>
          <a:p>
            <a:pPr marL="628650" lvl="0" indent="-628650"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政府與企業共同努力，強化臺灣產業優勢，將衝擊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轉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為增加投資臺灣的助力</a:t>
            </a:r>
          </a:p>
          <a:p>
            <a:pPr hangingPunct="0"/>
            <a:r>
              <a:rPr lang="zh-TW" altLang="en-US" sz="2200" b="0" u="sng" dirty="0"/>
              <a:t>企業</a:t>
            </a:r>
            <a:r>
              <a:rPr lang="zh-TW" altLang="en-US" sz="2200" b="0" dirty="0"/>
              <a:t>：響應</a:t>
            </a:r>
            <a:r>
              <a:rPr lang="zh-TW" altLang="zh-TW" sz="2200" b="0" dirty="0"/>
              <a:t>「美國製造」</a:t>
            </a:r>
            <a:r>
              <a:rPr lang="zh-TW" altLang="en-US" sz="2200" b="0" dirty="0"/>
              <a:t>，</a:t>
            </a:r>
            <a:r>
              <a:rPr lang="zh-TW" altLang="zh-TW" sz="2200" b="0" dirty="0"/>
              <a:t>加速跨國供應鏈移轉及回臺投資</a:t>
            </a:r>
            <a:r>
              <a:rPr lang="zh-TW" altLang="en-US" sz="2200" b="0" dirty="0"/>
              <a:t>。</a:t>
            </a:r>
            <a:endParaRPr lang="en-US" altLang="zh-TW" sz="2200" b="0" dirty="0"/>
          </a:p>
          <a:p>
            <a:pPr hangingPunct="0"/>
            <a:r>
              <a:rPr lang="zh-TW" altLang="zh-TW" sz="2200" b="0" u="sng" dirty="0"/>
              <a:t>政府</a:t>
            </a:r>
            <a:r>
              <a:rPr lang="zh-TW" altLang="en-US" sz="2200" b="0" dirty="0"/>
              <a:t>的因應措施：</a:t>
            </a:r>
            <a:endParaRPr lang="en-US" altLang="zh-TW" sz="2200" b="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25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26029"/>
              </p:ext>
            </p:extLst>
          </p:nvPr>
        </p:nvGraphicFramePr>
        <p:xfrm>
          <a:off x="1115616" y="4077072"/>
          <a:ext cx="6984776" cy="16200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69847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/>
                        <a:t>推動「歡迎臺商回臺投資方案」爭取高附加價值廠商</a:t>
                      </a:r>
                      <a:endParaRPr lang="en-US" altLang="zh-TW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/>
                        <a:t>落實「加速投資臺灣」，排除投資障礙並鬆綁法規</a:t>
                      </a:r>
                      <a:endParaRPr lang="en-US" altLang="zh-TW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/>
                        <a:t>積極推動</a:t>
                      </a:r>
                      <a:r>
                        <a:rPr lang="en-US" altLang="zh-TW" sz="1800" dirty="0"/>
                        <a:t>5+2</a:t>
                      </a:r>
                      <a:r>
                        <a:rPr lang="zh-TW" altLang="zh-TW" sz="1800" dirty="0"/>
                        <a:t>產業創新計畫，強化產業優勢</a:t>
                      </a:r>
                      <a:r>
                        <a:rPr lang="zh-TW" altLang="zh-TW" sz="1800" dirty="0" smtClean="0"/>
                        <a:t>及</a:t>
                      </a:r>
                      <a:r>
                        <a:rPr lang="zh-TW" altLang="en-US" sz="1800" dirty="0" smtClean="0"/>
                        <a:t>改善</a:t>
                      </a:r>
                      <a:r>
                        <a:rPr lang="zh-TW" altLang="zh-TW" sz="1800" dirty="0" smtClean="0"/>
                        <a:t>出口</a:t>
                      </a:r>
                      <a:r>
                        <a:rPr lang="zh-TW" altLang="zh-TW" sz="1800" dirty="0"/>
                        <a:t>結構</a:t>
                      </a:r>
                      <a:endParaRPr lang="zh-TW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08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/>
              <a:t>五、結語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391147" cy="4752528"/>
          </a:xfrm>
        </p:spPr>
        <p:txBody>
          <a:bodyPr/>
          <a:lstStyle/>
          <a:p>
            <a:pPr marL="542925" indent="-5429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美中貿易衝突影響全球經濟前景，臺灣難免受到波及，本行將持續採行妥適的貨幣政策及匯率政策，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經濟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金融穩健發展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TW" sz="2200" b="0" dirty="0"/>
              <a:t>IMF</a:t>
            </a:r>
            <a:r>
              <a:rPr lang="zh-TW" altLang="en-US" sz="2200" b="0" dirty="0"/>
              <a:t>、</a:t>
            </a:r>
            <a:r>
              <a:rPr lang="en-US" altLang="zh-TW" sz="2200" b="0" dirty="0"/>
              <a:t>OECD</a:t>
            </a:r>
            <a:r>
              <a:rPr lang="zh-TW" altLang="zh-TW" sz="2200" b="0" dirty="0"/>
              <a:t>擔憂貿易衝突之不確定性波及全球貿易與經濟成長</a:t>
            </a:r>
            <a:r>
              <a:rPr lang="zh-TW" altLang="en-US" sz="2200" b="0" dirty="0"/>
              <a:t>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291322" y="6376779"/>
            <a:ext cx="544152" cy="365125"/>
          </a:xfrm>
        </p:spPr>
        <p:txBody>
          <a:bodyPr/>
          <a:lstStyle/>
          <a:p>
            <a:fld id="{FB00D904-2CEF-4091-8F62-C193CAE14224}" type="slidenum">
              <a:rPr lang="zh-TW" altLang="en-US" smtClean="0"/>
              <a:t>26</a:t>
            </a:fld>
            <a:endParaRPr lang="zh-TW" altLang="en-US" dirty="0"/>
          </a:p>
        </p:txBody>
      </p:sp>
      <p:sp>
        <p:nvSpPr>
          <p:cNvPr id="6" name="文字方塊 26"/>
          <p:cNvSpPr txBox="1"/>
          <p:nvPr/>
        </p:nvSpPr>
        <p:spPr>
          <a:xfrm>
            <a:off x="683568" y="3429000"/>
            <a:ext cx="4001770" cy="41402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240"/>
              </a:spcAft>
            </a:pPr>
            <a:r>
              <a:rPr lang="zh-TW" b="1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全球</a:t>
            </a:r>
            <a:r>
              <a:rPr lang="zh-TW" altLang="en-US" b="1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及</a:t>
            </a:r>
            <a:r>
              <a:rPr lang="zh-TW" altLang="en-US" b="1" kern="2600" dirty="0"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美、歐、中經濟成長率預測值</a:t>
            </a:r>
            <a:endParaRPr lang="zh-TW" kern="26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/>
            </a:endParaRPr>
          </a:p>
        </p:txBody>
      </p:sp>
      <p:sp>
        <p:nvSpPr>
          <p:cNvPr id="8" name="文字方塊 26"/>
          <p:cNvSpPr txBox="1"/>
          <p:nvPr/>
        </p:nvSpPr>
        <p:spPr>
          <a:xfrm>
            <a:off x="4856921" y="3429000"/>
            <a:ext cx="4001770" cy="41402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240"/>
              </a:spcAft>
            </a:pPr>
            <a:r>
              <a:rPr lang="zh-TW" b="1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全球貿易量成長率</a:t>
            </a:r>
            <a:endParaRPr lang="zh-TW" kern="26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34480" y="6269423"/>
            <a:ext cx="3312368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sz="1400" dirty="0">
                <a:latin typeface="+mn-ea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+mn-ea"/>
                <a:cs typeface="Times New Roman" panose="02020603050405020304" pitchFamily="18" charset="0"/>
              </a:rPr>
              <a:t>IHS </a:t>
            </a:r>
            <a:r>
              <a:rPr lang="en-US" altLang="zh-TW" sz="1400" dirty="0" err="1">
                <a:latin typeface="+mn-ea"/>
                <a:cs typeface="Times New Roman" panose="02020603050405020304" pitchFamily="18" charset="0"/>
              </a:rPr>
              <a:t>Markit</a:t>
            </a:r>
            <a:r>
              <a:rPr lang="en-US" altLang="zh-TW" sz="1400" dirty="0">
                <a:latin typeface="+mn-ea"/>
                <a:cs typeface="Times New Roman" panose="02020603050405020304" pitchFamily="18" charset="0"/>
              </a:rPr>
              <a:t> (2018/12/18)</a:t>
            </a:r>
            <a:endParaRPr lang="zh-TW" altLang="zh-TW" sz="14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0" name="文字方塊 23"/>
          <p:cNvSpPr txBox="1"/>
          <p:nvPr/>
        </p:nvSpPr>
        <p:spPr>
          <a:xfrm>
            <a:off x="4597341" y="5999909"/>
            <a:ext cx="4310618" cy="587629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400"/>
              </a:lnSpc>
              <a:spcAft>
                <a:spcPts val="0"/>
              </a:spcAft>
            </a:pPr>
            <a:r>
              <a:rPr lang="zh-TW" sz="1400" kern="2600" dirty="0">
                <a:effectLst/>
                <a:latin typeface="+mn-ea"/>
                <a:cs typeface="新細明體"/>
              </a:rPr>
              <a:t>註：</a:t>
            </a:r>
            <a:r>
              <a:rPr lang="zh-TW" altLang="en-US" sz="1400" kern="2600" dirty="0">
                <a:effectLst/>
                <a:latin typeface="+mn-ea"/>
                <a:cs typeface="新細明體"/>
              </a:rPr>
              <a:t>貿易量</a:t>
            </a:r>
            <a:r>
              <a:rPr lang="zh-TW" sz="1400" kern="2600" dirty="0">
                <a:effectLst/>
                <a:latin typeface="+mn-ea"/>
                <a:cs typeface="新細明體"/>
              </a:rPr>
              <a:t>包含商品及服務貿易。</a:t>
            </a:r>
          </a:p>
          <a:p>
            <a:pPr marL="613410" indent="-613410">
              <a:spcBef>
                <a:spcPts val="360"/>
              </a:spcBef>
              <a:spcAft>
                <a:spcPts val="0"/>
              </a:spcAft>
            </a:pPr>
            <a:r>
              <a:rPr lang="zh-TW" sz="1400" kern="2600" dirty="0">
                <a:effectLst/>
                <a:latin typeface="+mn-ea"/>
                <a:cs typeface="新細明體"/>
              </a:rPr>
              <a:t>資料來源：</a:t>
            </a:r>
            <a:r>
              <a:rPr lang="en-US" sz="1400" kern="2600" dirty="0">
                <a:effectLst/>
                <a:latin typeface="+mn-ea"/>
                <a:cs typeface="新細明體"/>
              </a:rPr>
              <a:t>IMF World Economic Outlook Database</a:t>
            </a:r>
            <a:endParaRPr lang="zh-TW" sz="1400" kern="2600" dirty="0">
              <a:effectLst/>
              <a:latin typeface="+mn-ea"/>
              <a:cs typeface="新細明體"/>
            </a:endParaRPr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>
          <a:xfrm>
            <a:off x="5148064" y="6454369"/>
            <a:ext cx="3200264" cy="365125"/>
          </a:xfrm>
        </p:spPr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07086"/>
            <a:ext cx="3548063" cy="281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779762"/>
            <a:ext cx="4310063" cy="220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069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五、結語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187952"/>
          </a:xfrm>
        </p:spPr>
        <p:txBody>
          <a:bodyPr>
            <a:normAutofit/>
          </a:bodyPr>
          <a:lstStyle/>
          <a:p>
            <a:r>
              <a:rPr lang="zh-TW" altLang="zh-TW" sz="2200" b="0" dirty="0"/>
              <a:t>臺灣是小型開放經濟體</a:t>
            </a:r>
            <a:r>
              <a:rPr lang="zh-TW" altLang="en-US" sz="2200" b="0" dirty="0"/>
              <a:t>，</a:t>
            </a:r>
            <a:r>
              <a:rPr lang="zh-TW" altLang="zh-TW" sz="2200" b="0" u="sng" dirty="0"/>
              <a:t>全球價值鏈參與度達</a:t>
            </a:r>
            <a:r>
              <a:rPr lang="en-US" altLang="zh-TW" sz="2200" b="0" u="sng" dirty="0"/>
              <a:t>67.6%</a:t>
            </a:r>
            <a:r>
              <a:rPr lang="zh-TW" altLang="en-US" sz="2200" b="0" dirty="0"/>
              <a:t>與</a:t>
            </a:r>
            <a:r>
              <a:rPr lang="zh-TW" altLang="zh-TW" sz="2200" b="0" u="sng" dirty="0"/>
              <a:t>貿易開放程度達</a:t>
            </a:r>
            <a:r>
              <a:rPr lang="en-US" altLang="zh-TW" sz="2200" b="0" u="sng" dirty="0"/>
              <a:t>145%</a:t>
            </a:r>
            <a:r>
              <a:rPr lang="zh-TW" altLang="en-US" sz="2200" b="0" dirty="0"/>
              <a:t>。</a:t>
            </a:r>
            <a:endParaRPr lang="en-US" altLang="zh-TW" sz="2200" b="0" dirty="0"/>
          </a:p>
          <a:p>
            <a:pPr hangingPunct="0"/>
            <a:r>
              <a:rPr lang="zh-TW" altLang="zh-TW" sz="2200" b="0" dirty="0"/>
              <a:t>預期本年景氣擴張力道或將趨緩，</a:t>
            </a:r>
            <a:r>
              <a:rPr lang="zh-TW" altLang="zh-TW" sz="2200" b="0" u="sng" dirty="0"/>
              <a:t>主計總處</a:t>
            </a:r>
            <a:r>
              <a:rPr lang="zh-TW" altLang="en-US" sz="2200" b="0" dirty="0" smtClean="0"/>
              <a:t>與</a:t>
            </a:r>
            <a:r>
              <a:rPr lang="zh-TW" altLang="en-US" sz="2200" b="0" u="sng" dirty="0"/>
              <a:t>本</a:t>
            </a:r>
            <a:r>
              <a:rPr lang="zh-TW" altLang="en-US" sz="2200" b="0" u="sng" dirty="0" smtClean="0"/>
              <a:t>行</a:t>
            </a:r>
            <a:r>
              <a:rPr lang="zh-TW" altLang="en-US" sz="2200" b="0" dirty="0"/>
              <a:t>均</a:t>
            </a:r>
            <a:r>
              <a:rPr lang="zh-TW" altLang="zh-TW" sz="2200" b="0" dirty="0"/>
              <a:t>下修臺灣本年經濟成長預測值</a:t>
            </a:r>
            <a:r>
              <a:rPr lang="zh-TW" altLang="en-US" sz="2200" b="0" dirty="0"/>
              <a:t>，分別</a:t>
            </a:r>
            <a:r>
              <a:rPr lang="zh-TW" altLang="zh-TW" sz="2200" b="0" dirty="0"/>
              <a:t>為</a:t>
            </a:r>
            <a:r>
              <a:rPr lang="en-US" altLang="zh-TW" sz="2200" b="0" u="sng" dirty="0"/>
              <a:t>2.41%</a:t>
            </a:r>
            <a:r>
              <a:rPr lang="zh-TW" altLang="en-US" sz="2200" b="0" dirty="0"/>
              <a:t>與</a:t>
            </a:r>
            <a:r>
              <a:rPr lang="en-US" altLang="zh-TW" sz="2200" b="0" u="sng" dirty="0"/>
              <a:t>2.33%</a:t>
            </a:r>
            <a:r>
              <a:rPr lang="zh-TW" altLang="zh-TW" sz="2200" b="0" dirty="0"/>
              <a:t>。</a:t>
            </a:r>
            <a:endParaRPr lang="en-US" altLang="zh-TW" sz="2200" b="0" dirty="0"/>
          </a:p>
          <a:p>
            <a:r>
              <a:rPr lang="zh-TW" altLang="en-US" sz="2200" b="0" dirty="0"/>
              <a:t>展望本年</a:t>
            </a:r>
            <a:r>
              <a:rPr lang="zh-TW" altLang="zh-TW" sz="2200" b="0" dirty="0"/>
              <a:t>經濟成長可望由內需所驅動</a:t>
            </a:r>
            <a:r>
              <a:rPr lang="zh-TW" altLang="en-US" sz="2200" b="0" dirty="0" smtClean="0"/>
              <a:t>：</a:t>
            </a:r>
            <a:endParaRPr lang="en-US" altLang="zh-TW" sz="2200" b="0" dirty="0" smtClean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27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889401"/>
              </p:ext>
            </p:extLst>
          </p:nvPr>
        </p:nvGraphicFramePr>
        <p:xfrm>
          <a:off x="2483768" y="4365104"/>
          <a:ext cx="4464496" cy="210312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4464496"/>
              </a:tblGrid>
              <a:tr h="370840">
                <a:tc>
                  <a:txBody>
                    <a:bodyPr/>
                    <a:lstStyle/>
                    <a:p>
                      <a:pPr marL="180975" indent="-180975">
                        <a:lnSpc>
                          <a:spcPct val="12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 smtClean="0"/>
                        <a:t>基本工資調漲</a:t>
                      </a:r>
                      <a:endParaRPr lang="en-US" altLang="zh-TW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975" indent="-180975">
                        <a:lnSpc>
                          <a:spcPct val="12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en-US" altLang="zh-TW" sz="1800" dirty="0" smtClean="0"/>
                        <a:t>5G</a:t>
                      </a:r>
                      <a:r>
                        <a:rPr lang="zh-TW" altLang="zh-TW" sz="1800" dirty="0" smtClean="0"/>
                        <a:t>發展</a:t>
                      </a:r>
                      <a:endParaRPr lang="en-US" altLang="zh-TW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975" indent="-180975">
                        <a:lnSpc>
                          <a:spcPct val="12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 smtClean="0"/>
                        <a:t>離岸風電投資</a:t>
                      </a:r>
                      <a:endParaRPr lang="en-US" altLang="zh-TW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975" indent="-180975">
                        <a:lnSpc>
                          <a:spcPct val="12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 smtClean="0"/>
                        <a:t>政府積極推動前瞻基礎建設投資</a:t>
                      </a:r>
                      <a:endParaRPr lang="en-US" altLang="zh-TW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運用超徵的稅收照顧收入較少的民眾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10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zh-TW" altLang="zh-TW" sz="2200" b="0" dirty="0"/>
              <a:t>本行上年</a:t>
            </a:r>
            <a:r>
              <a:rPr lang="en-US" altLang="zh-TW" sz="2200" b="0" dirty="0"/>
              <a:t>12</a:t>
            </a:r>
            <a:r>
              <a:rPr lang="zh-TW" altLang="zh-TW" sz="2200" b="0" dirty="0"/>
              <a:t>月</a:t>
            </a:r>
            <a:r>
              <a:rPr lang="en-US" altLang="zh-TW" sz="2200" b="0" dirty="0"/>
              <a:t>20</a:t>
            </a:r>
            <a:r>
              <a:rPr lang="zh-TW" altLang="zh-TW" sz="2200" b="0" dirty="0"/>
              <a:t>日理事會亦決議，持續</a:t>
            </a:r>
            <a:r>
              <a:rPr lang="zh-TW" altLang="zh-TW" sz="2200" b="0" u="sng" dirty="0"/>
              <a:t>適度寬鬆貨幣政策</a:t>
            </a:r>
            <a:r>
              <a:rPr lang="zh-TW" altLang="zh-TW" sz="2200" b="0" dirty="0"/>
              <a:t>，以助整體經濟金融穩健發展。</a:t>
            </a:r>
            <a:endParaRPr lang="en-US" altLang="zh-TW" sz="2200" b="0" dirty="0"/>
          </a:p>
          <a:p>
            <a:pPr hangingPunct="0"/>
            <a:r>
              <a:rPr lang="zh-TW" altLang="zh-TW" sz="2200" b="0" dirty="0"/>
              <a:t>上年美中貿易衝突升溫以來，</a:t>
            </a:r>
            <a:r>
              <a:rPr lang="zh-TW" altLang="zh-TW" sz="2200" b="0" u="sng" dirty="0"/>
              <a:t>國際金融市場波動擴大</a:t>
            </a:r>
            <a:r>
              <a:rPr lang="zh-TW" altLang="zh-TW" sz="2200" b="0" dirty="0"/>
              <a:t>，</a:t>
            </a:r>
            <a:r>
              <a:rPr lang="zh-TW" altLang="zh-TW" sz="2200" b="0" u="sng" dirty="0"/>
              <a:t>新臺幣對美元匯率較其他貨幣穩定</a:t>
            </a:r>
            <a:r>
              <a:rPr lang="zh-TW" altLang="zh-TW" sz="2200" b="0" dirty="0"/>
              <a:t>，顯示</a:t>
            </a:r>
            <a:r>
              <a:rPr lang="zh-TW" altLang="zh-TW" sz="2200" b="0" u="sng" dirty="0"/>
              <a:t>本行有能力穩定匯市</a:t>
            </a:r>
            <a:r>
              <a:rPr lang="zh-TW" altLang="zh-TW" sz="2200" b="0" dirty="0"/>
              <a:t>。</a:t>
            </a:r>
            <a:endParaRPr lang="en-US" altLang="zh-TW" sz="2200" b="0" dirty="0"/>
          </a:p>
          <a:p>
            <a:pPr hangingPunct="0"/>
            <a:r>
              <a:rPr lang="zh-TW" altLang="zh-TW" sz="2200" b="0" dirty="0"/>
              <a:t>本行將密切關注全球貿易保護主義發展、全球金融市場波動等對國內經濟金融情勢影響，適時採行妥</a:t>
            </a:r>
            <a:r>
              <a:rPr lang="zh-TW" altLang="zh-TW" sz="2200" b="0" dirty="0" smtClean="0"/>
              <a:t>適貨幣政策</a:t>
            </a:r>
            <a:r>
              <a:rPr lang="zh-TW" altLang="zh-TW" sz="2200" b="0" dirty="0"/>
              <a:t>。</a:t>
            </a:r>
            <a:endParaRPr lang="en-US" altLang="zh-TW" sz="2200" b="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3327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9973" y="692696"/>
            <a:ext cx="8183880" cy="41879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感謝聆聽</a:t>
            </a:r>
            <a:endParaRPr lang="en-US" altLang="zh-TW" dirty="0"/>
          </a:p>
          <a:p>
            <a:pPr marL="0" indent="0" algn="ctr">
              <a:buNone/>
            </a:pPr>
            <a:endParaRPr lang="zh-TW" altLang="en-US" dirty="0"/>
          </a:p>
          <a:p>
            <a:pPr marL="0" indent="0" algn="ctr">
              <a:buNone/>
            </a:pPr>
            <a:r>
              <a:rPr lang="zh-TW" altLang="en-US" dirty="0"/>
              <a:t>敬祝大家 </a:t>
            </a: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身體健康、萬事如意！</a:t>
            </a:r>
            <a:endParaRPr lang="en-US" altLang="zh-TW" dirty="0"/>
          </a:p>
          <a:p>
            <a:pPr marL="0" indent="0" algn="ctr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謝謝</a:t>
            </a:r>
            <a:r>
              <a:rPr lang="en-US" altLang="zh-TW" dirty="0"/>
              <a:t>!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29</a:t>
            </a:fld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881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03275" indent="-803275">
              <a:lnSpc>
                <a:spcPct val="100000"/>
              </a:lnSpc>
            </a:pPr>
            <a:r>
              <a:rPr lang="zh-TW" altLang="en-US" dirty="0"/>
              <a:t>一、序言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3816424" cy="4536504"/>
          </a:xfrm>
        </p:spPr>
        <p:txBody>
          <a:bodyPr>
            <a:normAutofit/>
          </a:bodyPr>
          <a:lstStyle/>
          <a:p>
            <a:pPr algn="just">
              <a:buSzPct val="60000"/>
              <a:buFont typeface="Wingdings" panose="05000000000000000000" pitchFamily="2" charset="2"/>
              <a:buChar char="l"/>
            </a:pPr>
            <a:r>
              <a:rPr lang="zh-TW" altLang="zh-TW" b="1" dirty="0"/>
              <a:t>中國大陸</a:t>
            </a:r>
            <a:r>
              <a:rPr lang="zh-TW" altLang="en-US" b="1" dirty="0"/>
              <a:t>追趕美國</a:t>
            </a:r>
            <a:endParaRPr lang="en-US" altLang="zh-TW" b="1" dirty="0"/>
          </a:p>
          <a:p>
            <a:pPr marL="0" indent="0" algn="just">
              <a:buSzPct val="60000"/>
              <a:buNone/>
            </a:pPr>
            <a:r>
              <a:rPr lang="en-US" altLang="zh-TW" b="0" u="sng" dirty="0"/>
              <a:t>2001</a:t>
            </a:r>
            <a:r>
              <a:rPr lang="zh-TW" altLang="en-US" b="0" dirty="0"/>
              <a:t>：</a:t>
            </a:r>
            <a:r>
              <a:rPr lang="zh-TW" altLang="zh-TW" b="0" dirty="0"/>
              <a:t>加入 </a:t>
            </a:r>
            <a:r>
              <a:rPr lang="en-US" altLang="zh-TW" b="0" dirty="0"/>
              <a:t>WTO</a:t>
            </a:r>
          </a:p>
          <a:p>
            <a:pPr marL="0" indent="0" algn="just">
              <a:buSzPct val="60000"/>
              <a:buNone/>
            </a:pPr>
            <a:r>
              <a:rPr lang="zh-TW" altLang="en-US" b="0" dirty="0">
                <a:sym typeface="Wingdings" panose="05000000000000000000" pitchFamily="2" charset="2"/>
              </a:rPr>
              <a:t>             </a:t>
            </a:r>
            <a:r>
              <a:rPr lang="en-US" altLang="zh-TW" b="0" dirty="0">
                <a:sym typeface="Wingdings" panose="05000000000000000000" pitchFamily="2" charset="2"/>
              </a:rPr>
              <a:t></a:t>
            </a:r>
            <a:r>
              <a:rPr lang="zh-TW" altLang="zh-TW" b="0" dirty="0"/>
              <a:t>世界工廠</a:t>
            </a:r>
            <a:endParaRPr lang="en-US" altLang="zh-TW" b="0" dirty="0"/>
          </a:p>
          <a:p>
            <a:pPr marL="0" indent="0" algn="just">
              <a:buSzPct val="60000"/>
              <a:buNone/>
            </a:pPr>
            <a:r>
              <a:rPr lang="en-US" altLang="zh-TW" b="0" u="sng" dirty="0"/>
              <a:t>2009</a:t>
            </a:r>
            <a:r>
              <a:rPr lang="zh-TW" altLang="en-US" b="0" dirty="0"/>
              <a:t>：</a:t>
            </a:r>
            <a:r>
              <a:rPr lang="zh-TW" altLang="zh-TW" b="0" dirty="0"/>
              <a:t>全球第</a:t>
            </a:r>
            <a:r>
              <a:rPr lang="en-US" altLang="zh-TW" b="0" dirty="0"/>
              <a:t>1</a:t>
            </a:r>
            <a:r>
              <a:rPr lang="zh-TW" altLang="zh-TW" b="0" dirty="0"/>
              <a:t>大出口國</a:t>
            </a:r>
            <a:endParaRPr lang="en-US" altLang="zh-TW" b="0" dirty="0"/>
          </a:p>
          <a:p>
            <a:pPr marL="0" indent="0" algn="just">
              <a:buSzPct val="60000"/>
              <a:buNone/>
            </a:pPr>
            <a:r>
              <a:rPr lang="en-US" altLang="zh-TW" b="0" u="sng" dirty="0"/>
              <a:t>2010</a:t>
            </a:r>
            <a:r>
              <a:rPr lang="zh-TW" altLang="en-US" b="0" dirty="0"/>
              <a:t>：</a:t>
            </a:r>
            <a:r>
              <a:rPr lang="zh-TW" altLang="zh-TW" b="0" dirty="0"/>
              <a:t>全球第</a:t>
            </a:r>
            <a:r>
              <a:rPr lang="en-US" altLang="zh-TW" b="0" dirty="0"/>
              <a:t>2</a:t>
            </a:r>
            <a:r>
              <a:rPr lang="zh-TW" altLang="zh-TW" b="0" dirty="0"/>
              <a:t>大經濟體</a:t>
            </a:r>
            <a:endParaRPr lang="en-US" altLang="zh-TW" b="0" dirty="0"/>
          </a:p>
          <a:p>
            <a:pPr marL="0" indent="0" algn="just">
              <a:buSzPct val="60000"/>
              <a:buNone/>
              <a:tabLst>
                <a:tab pos="1260475" algn="l"/>
              </a:tabLst>
            </a:pPr>
            <a:r>
              <a:rPr lang="en-US" altLang="zh-TW" b="0" u="sng" dirty="0"/>
              <a:t>2032</a:t>
            </a:r>
            <a:r>
              <a:rPr lang="zh-TW" altLang="en-US" b="0" dirty="0"/>
              <a:t>：</a:t>
            </a:r>
            <a:r>
              <a:rPr lang="zh-TW" altLang="zh-TW" b="0" dirty="0"/>
              <a:t>全球第</a:t>
            </a:r>
            <a:r>
              <a:rPr lang="en-US" altLang="zh-TW" b="0" dirty="0"/>
              <a:t>1</a:t>
            </a:r>
            <a:r>
              <a:rPr lang="zh-TW" altLang="zh-TW" b="0" dirty="0"/>
              <a:t>大經濟體</a:t>
            </a:r>
            <a:endParaRPr lang="en-US" altLang="zh-TW" b="0" dirty="0"/>
          </a:p>
          <a:p>
            <a:pPr marL="0" indent="0" algn="just">
              <a:spcBef>
                <a:spcPts val="0"/>
              </a:spcBef>
              <a:buNone/>
              <a:tabLst>
                <a:tab pos="1260475" algn="l"/>
              </a:tabLst>
            </a:pPr>
            <a:r>
              <a:rPr lang="zh-TW" altLang="en-US" b="0" dirty="0"/>
              <a:t>               </a:t>
            </a:r>
            <a:r>
              <a:rPr lang="en-US" altLang="zh-TW" b="0" dirty="0"/>
              <a:t>(CEBR</a:t>
            </a:r>
            <a:r>
              <a:rPr lang="zh-TW" altLang="en-US" b="0" dirty="0"/>
              <a:t>預估</a:t>
            </a:r>
            <a:r>
              <a:rPr lang="en-US" altLang="zh-TW" b="0" dirty="0"/>
              <a:t>)</a:t>
            </a:r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3</a:t>
            </a:fld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4644008" y="5301207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6400" indent="-893763"/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註：虛線為預測值。</a:t>
            </a:r>
            <a:endParaRPr lang="en-US" altLang="zh-TW" sz="1400" dirty="0">
              <a:latin typeface="+mn-ea"/>
              <a:cs typeface="Times New Roman" panose="02020603050405020304" pitchFamily="18" charset="0"/>
            </a:endParaRPr>
          </a:p>
          <a:p>
            <a:pPr marL="896400" indent="-893763"/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/>
              <a:t>CEBR (2018), “World Economic League Table 2019,” Dec. 26.</a:t>
            </a:r>
            <a:endParaRPr lang="zh-TW" altLang="en-US" sz="14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506" y="1700212"/>
            <a:ext cx="4425950" cy="345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45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03275" indent="-803275">
              <a:lnSpc>
                <a:spcPct val="100000"/>
              </a:lnSpc>
            </a:pPr>
            <a:r>
              <a:rPr lang="zh-TW" altLang="en-US" dirty="0"/>
              <a:t>一、序言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752528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zh-TW" altLang="zh-TW" b="1" dirty="0"/>
              <a:t>中國大陸崛起，引發美國</a:t>
            </a:r>
            <a:r>
              <a:rPr lang="zh-TW" altLang="en-US" b="1" dirty="0"/>
              <a:t>各界</a:t>
            </a:r>
            <a:r>
              <a:rPr lang="zh-TW" altLang="zh-TW" b="1" dirty="0"/>
              <a:t>高度危機感</a:t>
            </a:r>
            <a:endParaRPr lang="en-US" altLang="zh-TW" b="1" dirty="0"/>
          </a:p>
          <a:p>
            <a:pPr marL="0" indent="0" algn="just">
              <a:lnSpc>
                <a:spcPct val="140000"/>
              </a:lnSpc>
              <a:spcAft>
                <a:spcPts val="600"/>
              </a:spcAft>
              <a:buSzPct val="60000"/>
              <a:buNone/>
            </a:pPr>
            <a:r>
              <a:rPr lang="zh-TW" altLang="en-US" sz="2200" b="0" dirty="0" smtClean="0"/>
              <a:t>近</a:t>
            </a:r>
            <a:r>
              <a:rPr lang="zh-TW" altLang="zh-TW" sz="2200" b="0" dirty="0" smtClean="0"/>
              <a:t>年</a:t>
            </a:r>
            <a:r>
              <a:rPr lang="zh-TW" altLang="en-US" sz="2200" b="0" dirty="0"/>
              <a:t>哈佛教授</a:t>
            </a:r>
            <a:r>
              <a:rPr lang="en-US" altLang="zh-TW" sz="2200" b="0" dirty="0"/>
              <a:t>Graham Allison</a:t>
            </a:r>
            <a:r>
              <a:rPr lang="zh-TW" altLang="zh-TW" sz="2200" b="0" dirty="0"/>
              <a:t>提出「修昔底德陷阱」</a:t>
            </a:r>
            <a:r>
              <a:rPr lang="zh-TW" altLang="en-US" sz="2200" b="0" baseline="30000" dirty="0"/>
              <a:t>*</a:t>
            </a:r>
            <a:r>
              <a:rPr lang="zh-TW" altLang="en-US" sz="2200" b="0" dirty="0"/>
              <a:t>的觀點，新舊強權的互動與對立，</a:t>
            </a:r>
            <a:r>
              <a:rPr lang="zh-TW" altLang="zh-TW" sz="2200" b="0" dirty="0"/>
              <a:t>再度受到重視</a:t>
            </a:r>
            <a:r>
              <a:rPr lang="zh-TW" altLang="en-US" sz="2200" b="0" dirty="0"/>
              <a:t>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4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755576" y="3573016"/>
            <a:ext cx="7992888" cy="2144177"/>
          </a:xfrm>
          <a:prstGeom prst="rect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zh-TW" altLang="en-US" dirty="0"/>
              <a:t>      </a:t>
            </a:r>
            <a:r>
              <a:rPr lang="zh-TW" altLang="en-US" b="1" dirty="0">
                <a:solidFill>
                  <a:srgbClr val="D60093"/>
                </a:solidFill>
              </a:rPr>
              <a:t>修</a:t>
            </a:r>
            <a:r>
              <a:rPr lang="zh-TW" altLang="zh-TW" b="1" dirty="0">
                <a:solidFill>
                  <a:srgbClr val="D60093"/>
                </a:solidFill>
              </a:rPr>
              <a:t>昔底德陷阱</a:t>
            </a:r>
            <a:r>
              <a:rPr lang="en-US" altLang="zh-TW" b="1" dirty="0">
                <a:solidFill>
                  <a:srgbClr val="D60093"/>
                </a:solidFill>
              </a:rPr>
              <a:t>(The Thucydides Trap)</a:t>
            </a:r>
          </a:p>
          <a:p>
            <a:pPr algn="just">
              <a:lnSpc>
                <a:spcPts val="3200"/>
              </a:lnSpc>
            </a:pPr>
            <a:r>
              <a:rPr lang="zh-TW" altLang="en-US" dirty="0"/>
              <a:t>西方著名史學家</a:t>
            </a:r>
            <a:r>
              <a:rPr lang="zh-TW" altLang="en-US" u="sng" dirty="0"/>
              <a:t>修昔底德</a:t>
            </a:r>
            <a:r>
              <a:rPr lang="zh-TW" altLang="en-US" dirty="0"/>
              <a:t>曾分析古希臘的強權對峙，指出雅典崛起威脅斯巴達既有霸權地位，進而引發兩強戰爭。後人將一個崛起的新興強權威脅到既有的統治強權，可能發生衝突，甚至爆發戰爭稱為「修昔底德陷阱」。</a:t>
            </a:r>
            <a:r>
              <a:rPr lang="en-US" altLang="zh-TW" dirty="0"/>
              <a:t>Graham Allison</a:t>
            </a:r>
            <a:r>
              <a:rPr lang="zh-TW" altLang="en-US" dirty="0"/>
              <a:t>引用此觀點，以史為鑑，分析美中經貿與政治衝突。</a:t>
            </a:r>
          </a:p>
        </p:txBody>
      </p:sp>
      <p:sp>
        <p:nvSpPr>
          <p:cNvPr id="6" name="矩形 5"/>
          <p:cNvSpPr/>
          <p:nvPr/>
        </p:nvSpPr>
        <p:spPr>
          <a:xfrm>
            <a:off x="646376" y="5820211"/>
            <a:ext cx="8225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/>
            <a:r>
              <a:rPr lang="zh-TW" altLang="en-US" sz="1200" b="1" dirty="0"/>
              <a:t>* </a:t>
            </a:r>
            <a:r>
              <a:rPr lang="en-US" altLang="zh-TW" sz="1200" b="1" dirty="0"/>
              <a:t>Allison, Graham T. (2015), “The Thucydides Trap: Are the U.S. and China Headed for War?” The Atlantic, Sep. 24</a:t>
            </a:r>
            <a:endParaRPr lang="zh-TW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51012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20725" indent="-720725">
              <a:lnSpc>
                <a:spcPct val="100000"/>
              </a:lnSpc>
            </a:pPr>
            <a:r>
              <a:rPr lang="zh-TW" altLang="en-US" dirty="0"/>
              <a:t>一、序言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4896544"/>
          </a:xfrm>
        </p:spPr>
        <p:txBody>
          <a:bodyPr>
            <a:normAutofit fontScale="92500"/>
          </a:bodyPr>
          <a:lstStyle/>
          <a:p>
            <a:pPr algn="just">
              <a:spcAft>
                <a:spcPts val="600"/>
              </a:spcAft>
            </a:pPr>
            <a:r>
              <a:rPr lang="zh-TW" altLang="en-US" sz="2600" dirty="0"/>
              <a:t>以史為鑑：</a:t>
            </a:r>
            <a:r>
              <a:rPr lang="en-US" altLang="zh-TW" sz="2600" dirty="0"/>
              <a:t>1980</a:t>
            </a:r>
            <a:r>
              <a:rPr lang="zh-TW" altLang="en-US" sz="2600" dirty="0"/>
              <a:t>年代美日競爭</a:t>
            </a:r>
            <a:endParaRPr lang="en-US" altLang="zh-TW" sz="2600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zh-TW" b="0" dirty="0"/>
              <a:t>日本</a:t>
            </a:r>
            <a:r>
              <a:rPr lang="en-US" altLang="zh-TW" b="0" dirty="0"/>
              <a:t>1980</a:t>
            </a:r>
            <a:r>
              <a:rPr lang="zh-TW" altLang="zh-TW" b="0" dirty="0"/>
              <a:t>年代曾居全球第二大經濟體，哈佛大學教授傅高義</a:t>
            </a:r>
            <a:r>
              <a:rPr lang="en-US" altLang="zh-TW" b="0" dirty="0"/>
              <a:t>(Ezra Vogel)</a:t>
            </a:r>
            <a:r>
              <a:rPr lang="zh-TW" altLang="zh-TW" b="0" dirty="0"/>
              <a:t>知名著作「日本第一」</a:t>
            </a:r>
            <a:r>
              <a:rPr lang="zh-TW" altLang="en-US" b="0" baseline="30000" dirty="0"/>
              <a:t>* </a:t>
            </a:r>
            <a:r>
              <a:rPr lang="zh-TW" altLang="en-US" b="0" dirty="0"/>
              <a:t>廣為流傳。</a:t>
            </a:r>
            <a:endParaRPr lang="en-US" altLang="zh-TW" b="0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zh-TW" b="0" dirty="0"/>
              <a:t>1980</a:t>
            </a:r>
            <a:r>
              <a:rPr lang="zh-TW" altLang="zh-TW" b="0" dirty="0"/>
              <a:t>年代中期</a:t>
            </a:r>
            <a:r>
              <a:rPr lang="zh-TW" altLang="en-US" b="0" dirty="0"/>
              <a:t>，美國</a:t>
            </a:r>
            <a:r>
              <a:rPr lang="zh-TW" altLang="zh-TW" b="0" dirty="0"/>
              <a:t>透過「廣場</a:t>
            </a:r>
            <a:r>
              <a:rPr lang="zh-TW" altLang="zh-TW" b="0" dirty="0" smtClean="0"/>
              <a:t>協</a:t>
            </a:r>
            <a:r>
              <a:rPr lang="zh-TW" altLang="en-US" b="0" dirty="0" smtClean="0"/>
              <a:t>議</a:t>
            </a:r>
            <a:r>
              <a:rPr lang="zh-TW" altLang="zh-TW" b="0" dirty="0"/>
              <a:t>」</a:t>
            </a:r>
            <a:r>
              <a:rPr lang="en-US" altLang="zh-TW" b="0" dirty="0" smtClean="0"/>
              <a:t>(</a:t>
            </a:r>
            <a:r>
              <a:rPr lang="en-US" altLang="zh-TW" b="0" dirty="0"/>
              <a:t>Plaza Accord</a:t>
            </a:r>
            <a:r>
              <a:rPr lang="en-US" altLang="zh-TW" b="0" dirty="0" smtClean="0"/>
              <a:t>)</a:t>
            </a:r>
            <a:r>
              <a:rPr lang="zh-TW" altLang="zh-TW" b="0" dirty="0" smtClean="0"/>
              <a:t>使</a:t>
            </a:r>
            <a:r>
              <a:rPr lang="zh-TW" altLang="zh-TW" b="0" u="sng" dirty="0" smtClean="0"/>
              <a:t>日圓</a:t>
            </a:r>
            <a:r>
              <a:rPr lang="zh-TW" altLang="en-US" b="0" u="sng" dirty="0" smtClean="0"/>
              <a:t>等主要貨幣對美元</a:t>
            </a:r>
            <a:r>
              <a:rPr lang="zh-TW" altLang="zh-TW" b="0" u="sng" dirty="0" smtClean="0"/>
              <a:t>大幅</a:t>
            </a:r>
            <a:r>
              <a:rPr lang="zh-TW" altLang="zh-TW" b="0" u="sng" dirty="0"/>
              <a:t>升值</a:t>
            </a:r>
            <a:r>
              <a:rPr lang="zh-TW" altLang="zh-TW" b="0" dirty="0"/>
              <a:t>，並對日本採行多項</a:t>
            </a:r>
            <a:r>
              <a:rPr lang="zh-TW" altLang="zh-TW" b="0" u="sng" dirty="0"/>
              <a:t>貿易制裁措施</a:t>
            </a:r>
            <a:r>
              <a:rPr lang="zh-TW" altLang="zh-TW" b="0" dirty="0"/>
              <a:t>，藉以「痛擊日本」</a:t>
            </a:r>
            <a:r>
              <a:rPr lang="en-US" altLang="zh-TW" b="0" dirty="0"/>
              <a:t>(Japan-bashing</a:t>
            </a:r>
            <a:r>
              <a:rPr lang="en-US" altLang="zh-TW" b="0" dirty="0" smtClean="0"/>
              <a:t>)</a:t>
            </a:r>
            <a:r>
              <a:rPr lang="zh-TW" altLang="en-US" b="0" dirty="0" smtClean="0"/>
              <a:t>，期</a:t>
            </a:r>
            <a:r>
              <a:rPr lang="zh-TW" altLang="zh-TW" b="0" dirty="0" smtClean="0"/>
              <a:t>使</a:t>
            </a:r>
            <a:r>
              <a:rPr lang="zh-TW" altLang="zh-TW" b="0" dirty="0"/>
              <a:t>美國產業</a:t>
            </a:r>
            <a:r>
              <a:rPr lang="zh-TW" altLang="zh-TW" b="0" u="sng" dirty="0"/>
              <a:t>恢復競爭力</a:t>
            </a:r>
            <a:r>
              <a:rPr lang="zh-TW" altLang="zh-TW" b="0" dirty="0" smtClean="0"/>
              <a:t>及</a:t>
            </a:r>
            <a:r>
              <a:rPr lang="zh-TW" altLang="en-US" b="0" u="sng" dirty="0" smtClean="0"/>
              <a:t>原有</a:t>
            </a:r>
            <a:r>
              <a:rPr lang="zh-TW" altLang="zh-TW" b="0" u="sng" dirty="0" smtClean="0"/>
              <a:t>市占率</a:t>
            </a:r>
            <a:r>
              <a:rPr lang="zh-TW" altLang="zh-TW" b="0" dirty="0"/>
              <a:t>。</a:t>
            </a:r>
            <a:endParaRPr lang="en-US" altLang="zh-TW" b="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altLang="zh-TW" sz="1300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en-US" altLang="zh-TW" sz="1300" dirty="0" smtClean="0"/>
              <a:t>* </a:t>
            </a:r>
            <a:r>
              <a:rPr lang="en-US" altLang="zh-TW" sz="1300" dirty="0"/>
              <a:t>Vogel ,Ezra(1979), </a:t>
            </a:r>
            <a:r>
              <a:rPr lang="en-US" altLang="zh-TW" sz="1300" dirty="0" smtClean="0"/>
              <a:t>Japan </a:t>
            </a:r>
            <a:r>
              <a:rPr lang="en-US" altLang="zh-TW" sz="1300" dirty="0"/>
              <a:t>as Number One: Lessons for America</a:t>
            </a:r>
            <a:r>
              <a:rPr lang="en-US" altLang="zh-TW" sz="1300" dirty="0" smtClean="0"/>
              <a:t>, </a:t>
            </a:r>
            <a:r>
              <a:rPr lang="en-US" altLang="zh-TW" sz="1300" dirty="0"/>
              <a:t>Harvard University Press</a:t>
            </a:r>
            <a:r>
              <a:rPr lang="en-US" altLang="zh-TW" sz="1300" dirty="0" smtClean="0"/>
              <a:t>.</a:t>
            </a:r>
            <a:endParaRPr lang="zh-TW" altLang="en-US" sz="13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504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lvl="0" indent="-801688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marL="628650" indent="-628650">
              <a:lnSpc>
                <a:spcPct val="120000"/>
              </a:lnSpc>
              <a:buSzPct val="60000"/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中國大陸成為美國最大入超國，美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國內附加價值出口的全球市占率出現消長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buSzPct val="60000"/>
              <a:buFont typeface="Wingdings" panose="05000000000000000000" pitchFamily="2" charset="2"/>
              <a:buChar char="l"/>
            </a:pPr>
            <a:r>
              <a:rPr lang="en-US" altLang="zh-TW" sz="2200" b="0" dirty="0"/>
              <a:t>2017</a:t>
            </a:r>
            <a:r>
              <a:rPr lang="zh-TW" altLang="en-US" sz="2200" b="0" dirty="0"/>
              <a:t>年</a:t>
            </a:r>
            <a:r>
              <a:rPr lang="zh-TW" altLang="zh-TW" sz="2200" b="0" dirty="0"/>
              <a:t>美國</a:t>
            </a:r>
            <a:r>
              <a:rPr lang="en-US" altLang="zh-TW" sz="2200" b="0" dirty="0"/>
              <a:t>7,957</a:t>
            </a:r>
            <a:r>
              <a:rPr lang="zh-TW" altLang="zh-TW" sz="2200" b="0" dirty="0"/>
              <a:t>億美元</a:t>
            </a:r>
            <a:r>
              <a:rPr lang="zh-TW" altLang="en-US" sz="2200" b="0" dirty="0" smtClean="0"/>
              <a:t>的</a:t>
            </a:r>
            <a:r>
              <a:rPr lang="zh-TW" altLang="en-US" sz="2200" b="0" dirty="0"/>
              <a:t>商品</a:t>
            </a:r>
            <a:r>
              <a:rPr lang="zh-TW" altLang="zh-TW" sz="2200" b="0" dirty="0" smtClean="0"/>
              <a:t>入超</a:t>
            </a:r>
            <a:r>
              <a:rPr lang="zh-TW" altLang="zh-TW" sz="2200" b="0" dirty="0"/>
              <a:t>中</a:t>
            </a:r>
            <a:r>
              <a:rPr lang="zh-TW" altLang="en-US" sz="2200" b="0" dirty="0"/>
              <a:t>，</a:t>
            </a:r>
            <a:r>
              <a:rPr lang="zh-TW" altLang="zh-TW" sz="2200" b="0" u="sng" dirty="0"/>
              <a:t>對</a:t>
            </a:r>
            <a:r>
              <a:rPr lang="zh-TW" altLang="zh-TW" sz="2200" b="0" u="sng" dirty="0" smtClean="0"/>
              <a:t>中國大陸入超</a:t>
            </a:r>
            <a:r>
              <a:rPr lang="zh-TW" altLang="zh-TW" sz="2200" b="0" u="sng" dirty="0"/>
              <a:t>金額</a:t>
            </a:r>
            <a:r>
              <a:rPr lang="zh-TW" altLang="en-US" sz="2200" b="0" dirty="0"/>
              <a:t>約</a:t>
            </a:r>
            <a:r>
              <a:rPr lang="en-US" altLang="zh-TW" sz="2200" b="0" dirty="0"/>
              <a:t>3,756</a:t>
            </a:r>
            <a:r>
              <a:rPr lang="zh-TW" altLang="zh-TW" sz="2200" b="0" dirty="0"/>
              <a:t>億美元，</a:t>
            </a:r>
            <a:r>
              <a:rPr lang="zh-TW" altLang="en-US" sz="2200" b="0" dirty="0"/>
              <a:t>占</a:t>
            </a:r>
            <a:r>
              <a:rPr lang="en-US" altLang="zh-TW" sz="2200" b="0" u="sng" dirty="0"/>
              <a:t>47.2%</a:t>
            </a:r>
            <a:r>
              <a:rPr lang="zh-TW" altLang="zh-TW" sz="2200" b="0" dirty="0"/>
              <a:t>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6</a:t>
            </a:fld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3286777" y="3439665"/>
            <a:ext cx="2858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>
                <a:latin typeface="+mn-ea"/>
                <a:cs typeface="Times New Roman" panose="02020603050405020304" pitchFamily="18" charset="0"/>
              </a:rPr>
              <a:t>2017</a:t>
            </a:r>
            <a:r>
              <a:rPr lang="zh-TW" altLang="en-US" b="1" dirty="0">
                <a:latin typeface="+mn-ea"/>
                <a:cs typeface="Times New Roman" panose="02020603050405020304" pitchFamily="18" charset="0"/>
              </a:rPr>
              <a:t>年美國前</a:t>
            </a:r>
            <a:r>
              <a:rPr lang="en-US" altLang="zh-TW" b="1" dirty="0">
                <a:latin typeface="+mn-ea"/>
                <a:cs typeface="Times New Roman" panose="02020603050405020304" pitchFamily="18" charset="0"/>
              </a:rPr>
              <a:t>15</a:t>
            </a:r>
            <a:r>
              <a:rPr lang="zh-TW" altLang="en-US" b="1" dirty="0">
                <a:latin typeface="+mn-ea"/>
                <a:cs typeface="Times New Roman" panose="02020603050405020304" pitchFamily="18" charset="0"/>
              </a:rPr>
              <a:t>大入超國</a:t>
            </a:r>
          </a:p>
        </p:txBody>
      </p:sp>
      <p:sp>
        <p:nvSpPr>
          <p:cNvPr id="10" name="矩形 9"/>
          <p:cNvSpPr/>
          <p:nvPr/>
        </p:nvSpPr>
        <p:spPr>
          <a:xfrm>
            <a:off x="2123728" y="6383663"/>
            <a:ext cx="19800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資料來源：美國商務部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808997"/>
            <a:ext cx="59055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575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lvl="0" indent="-803275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b="0" dirty="0"/>
              <a:t>隨全球供應鏈興起，中國大陸之國內附加價值出口</a:t>
            </a:r>
            <a:r>
              <a:rPr lang="zh-TW" altLang="en-US" sz="2200" b="0" dirty="0"/>
              <a:t>的</a:t>
            </a:r>
            <a:r>
              <a:rPr lang="zh-TW" altLang="zh-TW" sz="2200" b="0" dirty="0"/>
              <a:t>全球市占率</a:t>
            </a:r>
            <a:r>
              <a:rPr lang="zh-TW" altLang="en-US" sz="2200" b="0" dirty="0"/>
              <a:t>大幅上升。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7</a:t>
            </a:fld>
            <a:endParaRPr lang="zh-TW" alt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917415"/>
              </p:ext>
            </p:extLst>
          </p:nvPr>
        </p:nvGraphicFramePr>
        <p:xfrm>
          <a:off x="6228184" y="3356992"/>
          <a:ext cx="2520279" cy="16306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840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400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400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400" b="1" dirty="0"/>
                        <a:t>全球市占率 </a:t>
                      </a:r>
                      <a:r>
                        <a:rPr lang="en-US" altLang="zh-TW" sz="1400" b="1" dirty="0"/>
                        <a:t>(%)</a:t>
                      </a:r>
                      <a:endParaRPr lang="zh-TW" altLang="en-US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/>
                        <a:t>1995</a:t>
                      </a:r>
                      <a:endParaRPr lang="zh-TW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/>
                        <a:t>2011</a:t>
                      </a:r>
                      <a:endParaRPr lang="zh-TW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/>
                        <a:t>中國</a:t>
                      </a:r>
                      <a:endParaRPr lang="en-US" altLang="zh-TW" sz="1400" b="1" dirty="0"/>
                    </a:p>
                    <a:p>
                      <a:pPr algn="ctr"/>
                      <a:r>
                        <a:rPr lang="zh-TW" altLang="en-US" sz="1400" b="1" dirty="0"/>
                        <a:t>大陸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/>
                        <a:t>2.0</a:t>
                      </a:r>
                      <a:endParaRPr lang="zh-TW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>
                          <a:solidFill>
                            <a:srgbClr val="D60093"/>
                          </a:solidFill>
                        </a:rPr>
                        <a:t>9.2</a:t>
                      </a:r>
                      <a:r>
                        <a:rPr lang="en-US" altLang="zh-TW" sz="1400" b="1" dirty="0">
                          <a:solidFill>
                            <a:srgbClr val="D60093"/>
                          </a:solidFill>
                          <a:latin typeface="微軟正黑體"/>
                          <a:ea typeface="+mn-ea"/>
                        </a:rPr>
                        <a:t>↑</a:t>
                      </a:r>
                      <a:endParaRPr lang="zh-TW" altLang="en-US" sz="1400" b="1" dirty="0">
                        <a:solidFill>
                          <a:srgbClr val="D6009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/>
                        <a:t>美國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/>
                        <a:t>14.5</a:t>
                      </a:r>
                      <a:endParaRPr lang="zh-TW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>
                          <a:solidFill>
                            <a:srgbClr val="D60093"/>
                          </a:solidFill>
                        </a:rPr>
                        <a:t>11.2</a:t>
                      </a:r>
                      <a:r>
                        <a:rPr lang="en-US" altLang="zh-TW" sz="1400" b="1" dirty="0">
                          <a:solidFill>
                            <a:srgbClr val="D60093"/>
                          </a:solidFill>
                          <a:latin typeface="微軟正黑體"/>
                          <a:ea typeface="微軟正黑體"/>
                        </a:rPr>
                        <a:t>↓</a:t>
                      </a:r>
                      <a:endParaRPr lang="zh-TW" altLang="en-US" sz="1400" b="1" dirty="0">
                        <a:solidFill>
                          <a:srgbClr val="D6009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2896"/>
            <a:ext cx="5529263" cy="371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839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lvl="0" indent="-803275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187952"/>
          </a:xfrm>
          <a:ln>
            <a:noFill/>
          </a:ln>
        </p:spPr>
        <p:txBody>
          <a:bodyPr>
            <a:normAutofit/>
          </a:bodyPr>
          <a:lstStyle/>
          <a:p>
            <a:pPr marL="625475" indent="-625475">
              <a:lnSpc>
                <a:spcPct val="140000"/>
              </a:lnSpc>
              <a:buSzPct val="60000"/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美國製造業就業流失與所得分配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不均之現象惡化，川普競選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打動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鐵鏽帶 」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(Rust Belt)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選民，入主白宮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40000"/>
              </a:lnSpc>
              <a:buSzPct val="60000"/>
              <a:buFont typeface="Wingdings" panose="05000000000000000000" pitchFamily="2" charset="2"/>
              <a:buChar char="l"/>
            </a:pPr>
            <a:r>
              <a:rPr lang="zh-TW" altLang="en-US" sz="2200" dirty="0"/>
              <a:t>美國製造業</a:t>
            </a:r>
            <a:r>
              <a:rPr lang="zh-TW" altLang="zh-TW" sz="2200" dirty="0"/>
              <a:t>就業</a:t>
            </a:r>
            <a:r>
              <a:rPr lang="zh-TW" altLang="en-US" sz="2200" dirty="0"/>
              <a:t>大幅流失</a:t>
            </a:r>
            <a:endParaRPr lang="en-US" altLang="zh-TW" sz="2200" dirty="0"/>
          </a:p>
          <a:p>
            <a:pPr marL="714375" indent="-714375">
              <a:lnSpc>
                <a:spcPct val="140000"/>
              </a:lnSpc>
              <a:buSzPct val="60000"/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8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6876256" y="6104329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"/>
              </a:spcAft>
            </a:pPr>
            <a:r>
              <a:rPr lang="en-US" altLang="zh-TW" sz="1200" dirty="0" smtClean="0">
                <a:latin typeface="+mn-ea"/>
              </a:rPr>
              <a:t>2016</a:t>
            </a:r>
            <a:endParaRPr lang="zh-TW" altLang="en-US" sz="1200" dirty="0">
              <a:latin typeface="+mn-ea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691680" y="6429026"/>
            <a:ext cx="4384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資料來源：美國商務部、中國國家統計局</a:t>
            </a:r>
            <a:endParaRPr lang="zh-TW" altLang="en-US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714" y="3077945"/>
            <a:ext cx="4895850" cy="314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92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8840"/>
            <a:ext cx="767556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lvl="0" indent="-803275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en-US" sz="2200" b="1" dirty="0"/>
              <a:t>美國</a:t>
            </a:r>
            <a:r>
              <a:rPr lang="zh-TW" altLang="zh-TW" sz="2200" b="1" dirty="0"/>
              <a:t>所得分配不均之現象惡化</a:t>
            </a:r>
            <a:endParaRPr lang="en-US" altLang="zh-TW" sz="2200" b="1" dirty="0"/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zh-TW" altLang="zh-TW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國際經貿新局</a:t>
            </a:r>
            <a:r>
              <a:rPr lang="en-US" altLang="zh-TW" dirty="0"/>
              <a:t>-</a:t>
            </a:r>
            <a:r>
              <a:rPr lang="zh-TW" altLang="en-US" dirty="0"/>
              <a:t>對美中貿易失衡的觀點</a:t>
            </a:r>
          </a:p>
        </p:txBody>
      </p:sp>
    </p:spTree>
    <p:extLst>
      <p:ext uri="{BB962C8B-B14F-4D97-AF65-F5344CB8AC3E}">
        <p14:creationId xmlns:p14="http://schemas.microsoft.com/office/powerpoint/2010/main" val="28146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觀點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觀點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觀點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3354</TotalTime>
  <Words>2974</Words>
  <Application>Microsoft Office PowerPoint</Application>
  <PresentationFormat>如螢幕大小 (4:3)</PresentationFormat>
  <Paragraphs>312</Paragraphs>
  <Slides>29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0" baseType="lpstr">
      <vt:lpstr>觀點</vt:lpstr>
      <vt:lpstr>國際經貿新局‐ 對美中貿易失衡的觀點</vt:lpstr>
      <vt:lpstr>簡報大綱</vt:lpstr>
      <vt:lpstr>一、序言</vt:lpstr>
      <vt:lpstr>一、序言</vt:lpstr>
      <vt:lpstr>一、序言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三、國際金融體系與全球貿易失衡</vt:lpstr>
      <vt:lpstr>三、國際金融體系與全球貿易失衡</vt:lpstr>
      <vt:lpstr>三、國際金融體系與全球貿易失衡</vt:lpstr>
      <vt:lpstr>三、國際金融體系與全球貿易失衡</vt:lpstr>
      <vt:lpstr>三、國際金融體系與全球貿易失衡</vt:lpstr>
      <vt:lpstr>四、健全國際金融體系與解決貿易失衡、所得不均的長短期作法</vt:lpstr>
      <vt:lpstr>四、健全國際金融體系與解決貿易失衡、所得不均的長短期作法</vt:lpstr>
      <vt:lpstr>四、健全國際金融體系與解決貿易失衡、所得不均的長短期作法</vt:lpstr>
      <vt:lpstr>四、健全國際金融體系與解決貿易失衡、所得不均的長短期作法</vt:lpstr>
      <vt:lpstr>四、健全國際金融體系與解決貿易失衡、所得不均的長短期作法</vt:lpstr>
      <vt:lpstr>五、結語</vt:lpstr>
      <vt:lpstr>五、結語</vt:lpstr>
      <vt:lpstr>五、結語</vt:lpstr>
      <vt:lpstr>五、結語</vt:lpstr>
      <vt:lpstr>五、結語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美國調整對外經貿政策 對全球及臺灣經濟之影響</dc:title>
  <dc:creator>許碧純</dc:creator>
  <cp:lastModifiedBy>許碧純</cp:lastModifiedBy>
  <cp:revision>258</cp:revision>
  <cp:lastPrinted>2019-01-04T03:38:01Z</cp:lastPrinted>
  <dcterms:created xsi:type="dcterms:W3CDTF">2018-12-25T08:03:40Z</dcterms:created>
  <dcterms:modified xsi:type="dcterms:W3CDTF">2019-01-04T08:26:15Z</dcterms:modified>
</cp:coreProperties>
</file>