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9" r:id="rId3"/>
    <p:sldId id="310" r:id="rId4"/>
    <p:sldId id="304" r:id="rId5"/>
    <p:sldId id="316" r:id="rId6"/>
    <p:sldId id="325" r:id="rId7"/>
    <p:sldId id="323" r:id="rId8"/>
    <p:sldId id="308" r:id="rId9"/>
    <p:sldId id="327" r:id="rId10"/>
    <p:sldId id="328" r:id="rId11"/>
    <p:sldId id="324" r:id="rId12"/>
    <p:sldId id="311" r:id="rId13"/>
    <p:sldId id="329" r:id="rId14"/>
    <p:sldId id="292" r:id="rId15"/>
  </p:sldIdLst>
  <p:sldSz cx="9144000" cy="6858000" type="screen4x3"/>
  <p:notesSz cx="6797675" cy="9928225"/>
  <p:embeddedFontLst>
    <p:embeddedFont>
      <p:font typeface="微軟正黑體" panose="020B0604030504040204" pitchFamily="34" charset="-120"/>
      <p:regular r:id="rId18"/>
      <p:bold r:id="rId19"/>
    </p:embeddedFont>
    <p:embeddedFont>
      <p:font typeface="標楷體" panose="03000509000000000000" pitchFamily="65" charset="-120"/>
      <p:regular r:id="rId20"/>
    </p:embeddedFont>
    <p:embeddedFont>
      <p:font typeface="微軟正黑體 Light" panose="020B0304030504040204" pitchFamily="34" charset="-120"/>
      <p:regular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99"/>
    <a:srgbClr val="00518E"/>
    <a:srgbClr val="003B68"/>
    <a:srgbClr val="002164"/>
    <a:srgbClr val="003399"/>
    <a:srgbClr val="0033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09F02C8-687A-491A-9AC0-47C5640F545D}">
  <a:tblStyle styleId="{209F02C8-687A-491A-9AC0-47C5640F545D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-1710" y="-90"/>
      </p:cViewPr>
      <p:guideLst>
        <p:guide orient="horz" pos="1620"/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BF538-787C-4870-A523-67799142CB87}" type="datetimeFigureOut">
              <a:rPr lang="zh-TW" altLang="en-US" smtClean="0"/>
              <a:t>2018/11/19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4F0DF-EFB3-4FB2-B1D7-1CDA9AD163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10947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045390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4619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87658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3324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3324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3324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346199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3324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4619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0" y="667499"/>
            <a:ext cx="9144000" cy="61905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" name="Shape 9"/>
          <p:cNvSpPr/>
          <p:nvPr/>
        </p:nvSpPr>
        <p:spPr>
          <a:xfrm>
            <a:off x="0" y="5921200"/>
            <a:ext cx="9144000" cy="1440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Shape 10"/>
          <p:cNvSpPr/>
          <p:nvPr/>
        </p:nvSpPr>
        <p:spPr>
          <a:xfrm>
            <a:off x="0" y="0"/>
            <a:ext cx="9144000" cy="70759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Shape 12"/>
          <p:cNvSpPr/>
          <p:nvPr/>
        </p:nvSpPr>
        <p:spPr>
          <a:xfrm>
            <a:off x="0" y="5991472"/>
            <a:ext cx="9144000" cy="960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0" y="6112101"/>
            <a:ext cx="9144000" cy="745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685800" y="3468567"/>
            <a:ext cx="5810400" cy="1546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6000"/>
            </a:lvl2pPr>
            <a:lvl3pPr lvl="2" algn="ctr">
              <a:spcBef>
                <a:spcPts val="0"/>
              </a:spcBef>
              <a:buSzPct val="100000"/>
              <a:defRPr sz="6000"/>
            </a:lvl3pPr>
            <a:lvl4pPr lvl="3" algn="ctr">
              <a:spcBef>
                <a:spcPts val="0"/>
              </a:spcBef>
              <a:buSzPct val="100000"/>
              <a:defRPr sz="6000"/>
            </a:lvl4pPr>
            <a:lvl5pPr lvl="4" algn="ctr">
              <a:spcBef>
                <a:spcPts val="0"/>
              </a:spcBef>
              <a:buSzPct val="100000"/>
              <a:defRPr sz="6000"/>
            </a:lvl5pPr>
            <a:lvl6pPr lvl="5" algn="ctr">
              <a:spcBef>
                <a:spcPts val="0"/>
              </a:spcBef>
              <a:buSzPct val="100000"/>
              <a:defRPr sz="6000"/>
            </a:lvl6pPr>
            <a:lvl7pPr lvl="6" algn="ctr">
              <a:spcBef>
                <a:spcPts val="0"/>
              </a:spcBef>
              <a:buSzPct val="100000"/>
              <a:defRPr sz="6000"/>
            </a:lvl7pPr>
            <a:lvl8pPr lvl="7" algn="ctr">
              <a:spcBef>
                <a:spcPts val="0"/>
              </a:spcBef>
              <a:buSzPct val="100000"/>
              <a:defRPr sz="6000"/>
            </a:lvl8pPr>
            <a:lvl9pPr lvl="8" algn="ctr">
              <a:spcBef>
                <a:spcPts val="0"/>
              </a:spcBef>
              <a:buSzPct val="100000"/>
              <a:defRPr sz="6000"/>
            </a:lvl9pPr>
          </a:lstStyle>
          <a:p>
            <a:endParaRPr dirty="0"/>
          </a:p>
        </p:txBody>
      </p:sp>
      <p:sp>
        <p:nvSpPr>
          <p:cNvPr id="8" name="投影片編號版面配置區 28"/>
          <p:cNvSpPr>
            <a:spLocks noGrp="1"/>
          </p:cNvSpPr>
          <p:nvPr>
            <p:ph type="sldNum" sz="quarter" idx="4"/>
          </p:nvPr>
        </p:nvSpPr>
        <p:spPr>
          <a:xfrm>
            <a:off x="7854950" y="6370320"/>
            <a:ext cx="1219200" cy="48768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6140B14F-D80B-43EF-9FB8-046C9AB370F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4113601" y="3838334"/>
            <a:ext cx="4505699" cy="1546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Clr>
                <a:srgbClr val="114454"/>
              </a:buClr>
              <a:buSzPct val="100000"/>
              <a:defRPr sz="4800">
                <a:solidFill>
                  <a:srgbClr val="114454"/>
                </a:solidFill>
              </a:defRPr>
            </a:lvl1pPr>
            <a:lvl2pPr lvl="1" rtl="0">
              <a:spcBef>
                <a:spcPts val="0"/>
              </a:spcBef>
              <a:buClr>
                <a:srgbClr val="114454"/>
              </a:buClr>
              <a:buSzPct val="100000"/>
              <a:defRPr sz="4800">
                <a:solidFill>
                  <a:srgbClr val="114454"/>
                </a:solidFill>
              </a:defRPr>
            </a:lvl2pPr>
            <a:lvl3pPr lvl="2" rtl="0">
              <a:spcBef>
                <a:spcPts val="0"/>
              </a:spcBef>
              <a:buClr>
                <a:srgbClr val="114454"/>
              </a:buClr>
              <a:buSzPct val="100000"/>
              <a:defRPr sz="4800">
                <a:solidFill>
                  <a:srgbClr val="114454"/>
                </a:solidFill>
              </a:defRPr>
            </a:lvl3pPr>
            <a:lvl4pPr lvl="3" rtl="0">
              <a:spcBef>
                <a:spcPts val="0"/>
              </a:spcBef>
              <a:buClr>
                <a:srgbClr val="114454"/>
              </a:buClr>
              <a:buSzPct val="100000"/>
              <a:defRPr sz="4800">
                <a:solidFill>
                  <a:srgbClr val="114454"/>
                </a:solidFill>
              </a:defRPr>
            </a:lvl4pPr>
            <a:lvl5pPr lvl="4" rtl="0">
              <a:spcBef>
                <a:spcPts val="0"/>
              </a:spcBef>
              <a:buClr>
                <a:srgbClr val="114454"/>
              </a:buClr>
              <a:buSzPct val="100000"/>
              <a:defRPr sz="4800">
                <a:solidFill>
                  <a:srgbClr val="114454"/>
                </a:solidFill>
              </a:defRPr>
            </a:lvl5pPr>
            <a:lvl6pPr lvl="5" rtl="0">
              <a:spcBef>
                <a:spcPts val="0"/>
              </a:spcBef>
              <a:buClr>
                <a:srgbClr val="114454"/>
              </a:buClr>
              <a:buSzPct val="100000"/>
              <a:defRPr sz="4800">
                <a:solidFill>
                  <a:srgbClr val="114454"/>
                </a:solidFill>
              </a:defRPr>
            </a:lvl6pPr>
            <a:lvl7pPr lvl="6" rtl="0">
              <a:spcBef>
                <a:spcPts val="0"/>
              </a:spcBef>
              <a:buClr>
                <a:srgbClr val="114454"/>
              </a:buClr>
              <a:buSzPct val="100000"/>
              <a:defRPr sz="4800">
                <a:solidFill>
                  <a:srgbClr val="114454"/>
                </a:solidFill>
              </a:defRPr>
            </a:lvl7pPr>
            <a:lvl8pPr lvl="7" rtl="0">
              <a:spcBef>
                <a:spcPts val="0"/>
              </a:spcBef>
              <a:buClr>
                <a:srgbClr val="114454"/>
              </a:buClr>
              <a:buSzPct val="100000"/>
              <a:defRPr sz="4800">
                <a:solidFill>
                  <a:srgbClr val="114454"/>
                </a:solidFill>
              </a:defRPr>
            </a:lvl8pPr>
            <a:lvl9pPr lvl="8" rtl="0">
              <a:spcBef>
                <a:spcPts val="0"/>
              </a:spcBef>
              <a:buClr>
                <a:srgbClr val="114454"/>
              </a:buClr>
              <a:buSzPct val="100000"/>
              <a:defRPr sz="4800">
                <a:solidFill>
                  <a:srgbClr val="114454"/>
                </a:solidFill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4113601" y="5310734"/>
            <a:ext cx="4505699" cy="104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rgbClr val="94BF6E"/>
              </a:buClr>
              <a:buSzPct val="100000"/>
              <a:buNone/>
              <a:defRPr sz="1800" b="1">
                <a:solidFill>
                  <a:srgbClr val="94BF6E"/>
                </a:solidFill>
              </a:defRPr>
            </a:lvl1pPr>
            <a:lvl2pPr lvl="1" rtl="0">
              <a:spcBef>
                <a:spcPts val="0"/>
              </a:spcBef>
              <a:buClr>
                <a:srgbClr val="94BF6E"/>
              </a:buClr>
              <a:buSzPct val="100000"/>
              <a:buNone/>
              <a:defRPr sz="1800" b="1">
                <a:solidFill>
                  <a:srgbClr val="94BF6E"/>
                </a:solidFill>
              </a:defRPr>
            </a:lvl2pPr>
            <a:lvl3pPr lvl="2" rtl="0">
              <a:spcBef>
                <a:spcPts val="0"/>
              </a:spcBef>
              <a:buClr>
                <a:srgbClr val="94BF6E"/>
              </a:buClr>
              <a:buSzPct val="100000"/>
              <a:buNone/>
              <a:defRPr sz="1800" b="1">
                <a:solidFill>
                  <a:srgbClr val="94BF6E"/>
                </a:solidFill>
              </a:defRPr>
            </a:lvl3pPr>
            <a:lvl4pPr lvl="3" rtl="0">
              <a:spcBef>
                <a:spcPts val="0"/>
              </a:spcBef>
              <a:buClr>
                <a:srgbClr val="94BF6E"/>
              </a:buClr>
              <a:buNone/>
              <a:defRPr b="1">
                <a:solidFill>
                  <a:srgbClr val="94BF6E"/>
                </a:solidFill>
              </a:defRPr>
            </a:lvl4pPr>
            <a:lvl5pPr lvl="4" rtl="0">
              <a:spcBef>
                <a:spcPts val="0"/>
              </a:spcBef>
              <a:buClr>
                <a:srgbClr val="94BF6E"/>
              </a:buClr>
              <a:buNone/>
              <a:defRPr b="1">
                <a:solidFill>
                  <a:srgbClr val="94BF6E"/>
                </a:solidFill>
              </a:defRPr>
            </a:lvl5pPr>
            <a:lvl6pPr lvl="5" rtl="0">
              <a:spcBef>
                <a:spcPts val="0"/>
              </a:spcBef>
              <a:buClr>
                <a:srgbClr val="94BF6E"/>
              </a:buClr>
              <a:buNone/>
              <a:defRPr b="1">
                <a:solidFill>
                  <a:srgbClr val="94BF6E"/>
                </a:solidFill>
              </a:defRPr>
            </a:lvl6pPr>
            <a:lvl7pPr lvl="6" rtl="0">
              <a:spcBef>
                <a:spcPts val="0"/>
              </a:spcBef>
              <a:buClr>
                <a:srgbClr val="94BF6E"/>
              </a:buClr>
              <a:buNone/>
              <a:defRPr b="1">
                <a:solidFill>
                  <a:srgbClr val="94BF6E"/>
                </a:solidFill>
              </a:defRPr>
            </a:lvl7pPr>
            <a:lvl8pPr lvl="7" rtl="0">
              <a:spcBef>
                <a:spcPts val="0"/>
              </a:spcBef>
              <a:buClr>
                <a:srgbClr val="94BF6E"/>
              </a:buClr>
              <a:buNone/>
              <a:defRPr b="1">
                <a:solidFill>
                  <a:srgbClr val="94BF6E"/>
                </a:solidFill>
              </a:defRPr>
            </a:lvl8pPr>
            <a:lvl9pPr lvl="8" rtl="0">
              <a:spcBef>
                <a:spcPts val="0"/>
              </a:spcBef>
              <a:buClr>
                <a:srgbClr val="94BF6E"/>
              </a:buClr>
              <a:buNone/>
              <a:defRPr b="1">
                <a:solidFill>
                  <a:srgbClr val="94BF6E"/>
                </a:solidFill>
              </a:defRPr>
            </a:lvl9pPr>
          </a:lstStyle>
          <a:p>
            <a:endParaRPr/>
          </a:p>
        </p:txBody>
      </p:sp>
      <p:sp>
        <p:nvSpPr>
          <p:cNvPr id="18" name="Shape 18"/>
          <p:cNvSpPr/>
          <p:nvPr/>
        </p:nvSpPr>
        <p:spPr>
          <a:xfrm>
            <a:off x="0" y="5717999"/>
            <a:ext cx="2892972" cy="3300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" name="Shape 19"/>
          <p:cNvSpPr/>
          <p:nvPr/>
        </p:nvSpPr>
        <p:spPr>
          <a:xfrm>
            <a:off x="0" y="0"/>
            <a:ext cx="2892972" cy="707599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Shape 20"/>
          <p:cNvSpPr/>
          <p:nvPr/>
        </p:nvSpPr>
        <p:spPr>
          <a:xfrm>
            <a:off x="0" y="667500"/>
            <a:ext cx="2892972" cy="50988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21"/>
          <p:cNvSpPr/>
          <p:nvPr/>
        </p:nvSpPr>
        <p:spPr>
          <a:xfrm>
            <a:off x="0" y="5991472"/>
            <a:ext cx="2892972" cy="1576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" name="Shape 22"/>
          <p:cNvSpPr/>
          <p:nvPr/>
        </p:nvSpPr>
        <p:spPr>
          <a:xfrm>
            <a:off x="0" y="6112101"/>
            <a:ext cx="2892972" cy="745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" name="投影片編號版面配置區 28"/>
          <p:cNvSpPr>
            <a:spLocks noGrp="1"/>
          </p:cNvSpPr>
          <p:nvPr>
            <p:ph type="sldNum" sz="quarter" idx="4"/>
          </p:nvPr>
        </p:nvSpPr>
        <p:spPr>
          <a:xfrm>
            <a:off x="7854950" y="6370320"/>
            <a:ext cx="1219200" cy="48768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6140B14F-D80B-43EF-9FB8-046C9AB370F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0" y="2"/>
            <a:ext cx="123600" cy="1412895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3" name="Shape 33"/>
          <p:cNvSpPr/>
          <p:nvPr/>
        </p:nvSpPr>
        <p:spPr>
          <a:xfrm>
            <a:off x="-1" y="241077"/>
            <a:ext cx="9144001" cy="8295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" name="Shape 34"/>
          <p:cNvSpPr/>
          <p:nvPr/>
        </p:nvSpPr>
        <p:spPr>
          <a:xfrm>
            <a:off x="0" y="1412896"/>
            <a:ext cx="123600" cy="2701911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" name="Shape 35"/>
          <p:cNvSpPr/>
          <p:nvPr/>
        </p:nvSpPr>
        <p:spPr>
          <a:xfrm>
            <a:off x="0" y="4114800"/>
            <a:ext cx="123600" cy="807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/>
          <p:nvPr/>
        </p:nvSpPr>
        <p:spPr>
          <a:xfrm>
            <a:off x="0" y="4922001"/>
            <a:ext cx="123600" cy="1935999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37" name="Shape 37"/>
          <p:cNvCxnSpPr/>
          <p:nvPr/>
        </p:nvCxnSpPr>
        <p:spPr>
          <a:xfrm>
            <a:off x="126550" y="241077"/>
            <a:ext cx="0" cy="627600"/>
          </a:xfrm>
          <a:prstGeom prst="straightConnector1">
            <a:avLst/>
          </a:prstGeom>
          <a:ln w="38100">
            <a:headEnd type="none" w="lg" len="lg"/>
            <a:tailEnd type="none" w="lg" len="lg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190500" y="242887"/>
            <a:ext cx="8451851" cy="789393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 sz="2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392761" y="1151467"/>
            <a:ext cx="8236889" cy="5204477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800"/>
            </a:lvl1pPr>
            <a:lvl2pPr lvl="1">
              <a:spcBef>
                <a:spcPts val="0"/>
              </a:spcBef>
              <a:buSzPct val="100000"/>
              <a:defRPr sz="2800"/>
            </a:lvl2pPr>
            <a:lvl3pPr lvl="2">
              <a:spcBef>
                <a:spcPts val="0"/>
              </a:spcBef>
              <a:buSzPct val="100000"/>
              <a:defRPr sz="2800"/>
            </a:lvl3pPr>
            <a:lvl4pPr lvl="3">
              <a:spcBef>
                <a:spcPts val="0"/>
              </a:spcBef>
              <a:buSzPct val="100000"/>
              <a:defRPr sz="2800"/>
            </a:lvl4pPr>
            <a:lvl5pPr lvl="4">
              <a:spcBef>
                <a:spcPts val="0"/>
              </a:spcBef>
              <a:buSzPct val="100000"/>
              <a:defRPr sz="2800"/>
            </a:lvl5pPr>
            <a:lvl6pPr lvl="5">
              <a:spcBef>
                <a:spcPts val="0"/>
              </a:spcBef>
              <a:buSzPct val="100000"/>
              <a:defRPr sz="2800"/>
            </a:lvl6pPr>
            <a:lvl7pPr lvl="6">
              <a:spcBef>
                <a:spcPts val="0"/>
              </a:spcBef>
              <a:buSzPct val="100000"/>
              <a:defRPr sz="2800"/>
            </a:lvl7pPr>
            <a:lvl8pPr lvl="7">
              <a:spcBef>
                <a:spcPts val="0"/>
              </a:spcBef>
              <a:buSzPct val="100000"/>
              <a:defRPr sz="2800"/>
            </a:lvl8pPr>
            <a:lvl9pPr lvl="8">
              <a:spcBef>
                <a:spcPts val="0"/>
              </a:spcBef>
              <a:buSzPct val="100000"/>
              <a:defRPr sz="2800"/>
            </a:lvl9pPr>
          </a:lstStyle>
          <a:p>
            <a:endParaRPr dirty="0"/>
          </a:p>
        </p:txBody>
      </p:sp>
      <p:sp>
        <p:nvSpPr>
          <p:cNvPr id="10" name="投影片編號版面配置區 28"/>
          <p:cNvSpPr>
            <a:spLocks noGrp="1"/>
          </p:cNvSpPr>
          <p:nvPr>
            <p:ph type="sldNum" sz="quarter" idx="4"/>
          </p:nvPr>
        </p:nvSpPr>
        <p:spPr>
          <a:xfrm>
            <a:off x="7854950" y="6370320"/>
            <a:ext cx="1219200" cy="487680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140B14F-D80B-43EF-9FB8-046C9AB370F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>
            <a:off x="0" y="0"/>
            <a:ext cx="247200" cy="707599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42" name="Shape 42"/>
          <p:cNvSpPr/>
          <p:nvPr/>
        </p:nvSpPr>
        <p:spPr>
          <a:xfrm>
            <a:off x="0" y="667501"/>
            <a:ext cx="4572000" cy="1411599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" name="Shape 43"/>
          <p:cNvSpPr/>
          <p:nvPr/>
        </p:nvSpPr>
        <p:spPr>
          <a:xfrm>
            <a:off x="0" y="2071207"/>
            <a:ext cx="247200" cy="20436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" name="Shape 44"/>
          <p:cNvSpPr/>
          <p:nvPr/>
        </p:nvSpPr>
        <p:spPr>
          <a:xfrm>
            <a:off x="0" y="4114800"/>
            <a:ext cx="247200" cy="807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" name="Shape 45"/>
          <p:cNvSpPr/>
          <p:nvPr/>
        </p:nvSpPr>
        <p:spPr>
          <a:xfrm>
            <a:off x="0" y="4922001"/>
            <a:ext cx="247200" cy="1935999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46" name="Shape 46"/>
          <p:cNvCxnSpPr/>
          <p:nvPr/>
        </p:nvCxnSpPr>
        <p:spPr>
          <a:xfrm>
            <a:off x="1037450" y="1079633"/>
            <a:ext cx="0" cy="627600"/>
          </a:xfrm>
          <a:prstGeom prst="straightConnector1">
            <a:avLst/>
          </a:prstGeom>
          <a:noFill/>
          <a:ln w="9525" cap="flat" cmpd="sng">
            <a:solidFill>
              <a:srgbClr val="18637B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1146026" y="707633"/>
            <a:ext cx="3208799" cy="13716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1146025" y="2356367"/>
            <a:ext cx="3660300" cy="4211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000"/>
            </a:lvl1pPr>
            <a:lvl2pPr lvl="1">
              <a:spcBef>
                <a:spcPts val="0"/>
              </a:spcBef>
              <a:buSzPct val="100000"/>
              <a:defRPr sz="2000"/>
            </a:lvl2pPr>
            <a:lvl3pPr lvl="2">
              <a:spcBef>
                <a:spcPts val="0"/>
              </a:spcBef>
              <a:buSzPct val="100000"/>
              <a:defRPr sz="2000"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2"/>
          </p:nvPr>
        </p:nvSpPr>
        <p:spPr>
          <a:xfrm>
            <a:off x="5026623" y="2356367"/>
            <a:ext cx="3660300" cy="4211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000"/>
            </a:lvl1pPr>
            <a:lvl2pPr lvl="1">
              <a:spcBef>
                <a:spcPts val="0"/>
              </a:spcBef>
              <a:buSzPct val="100000"/>
              <a:defRPr sz="2000"/>
            </a:lvl2pPr>
            <a:lvl3pPr lvl="2">
              <a:spcBef>
                <a:spcPts val="0"/>
              </a:spcBef>
              <a:buSzPct val="100000"/>
              <a:defRPr sz="2000"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endParaRPr/>
          </a:p>
        </p:txBody>
      </p:sp>
      <p:sp>
        <p:nvSpPr>
          <p:cNvPr id="11" name="投影片編號版面配置區 28"/>
          <p:cNvSpPr>
            <a:spLocks noGrp="1"/>
          </p:cNvSpPr>
          <p:nvPr>
            <p:ph type="sldNum" sz="quarter" idx="4"/>
          </p:nvPr>
        </p:nvSpPr>
        <p:spPr>
          <a:xfrm>
            <a:off x="7854950" y="6370320"/>
            <a:ext cx="1219200" cy="48768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6140B14F-D80B-43EF-9FB8-046C9AB370F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/>
        </p:nvSpPr>
        <p:spPr>
          <a:xfrm>
            <a:off x="0" y="0"/>
            <a:ext cx="122400" cy="707599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78" name="Shape 78"/>
          <p:cNvSpPr/>
          <p:nvPr/>
        </p:nvSpPr>
        <p:spPr>
          <a:xfrm>
            <a:off x="0" y="667501"/>
            <a:ext cx="122400" cy="1411599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9" name="Shape 79"/>
          <p:cNvSpPr/>
          <p:nvPr/>
        </p:nvSpPr>
        <p:spPr>
          <a:xfrm>
            <a:off x="0" y="2071207"/>
            <a:ext cx="122400" cy="20436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0" name="Shape 80"/>
          <p:cNvSpPr/>
          <p:nvPr/>
        </p:nvSpPr>
        <p:spPr>
          <a:xfrm>
            <a:off x="0" y="4114800"/>
            <a:ext cx="122400" cy="807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1" name="Shape 81"/>
          <p:cNvSpPr/>
          <p:nvPr/>
        </p:nvSpPr>
        <p:spPr>
          <a:xfrm>
            <a:off x="0" y="4922001"/>
            <a:ext cx="122400" cy="1935999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" name="投影片編號版面配置區 28"/>
          <p:cNvSpPr>
            <a:spLocks noGrp="1"/>
          </p:cNvSpPr>
          <p:nvPr>
            <p:ph type="sldNum" sz="quarter" idx="4"/>
          </p:nvPr>
        </p:nvSpPr>
        <p:spPr>
          <a:xfrm>
            <a:off x="7854950" y="6370320"/>
            <a:ext cx="1219200" cy="487680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fld id="{6140B14F-D80B-43EF-9FB8-046C9AB370F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46026" y="707633"/>
            <a:ext cx="3208799" cy="137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46025" y="2356367"/>
            <a:ext cx="7540800" cy="421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114454"/>
              </a:buClr>
              <a:buSzPct val="100000"/>
              <a:buFont typeface="Nixie One"/>
              <a:buChar char="▪"/>
              <a:defRPr sz="30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480"/>
              </a:spcBef>
              <a:buClr>
                <a:srgbClr val="114454"/>
              </a:buClr>
              <a:buSzPct val="100000"/>
              <a:buFont typeface="Nixie One"/>
              <a:buChar char="▫"/>
              <a:defRPr sz="24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480"/>
              </a:spcBef>
              <a:buClr>
                <a:srgbClr val="114454"/>
              </a:buClr>
              <a:buSzPct val="100000"/>
              <a:buFont typeface="Nixie One"/>
              <a:defRPr sz="24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360"/>
              </a:spcBef>
              <a:buClr>
                <a:srgbClr val="114454"/>
              </a:buClr>
              <a:buSzPct val="100000"/>
              <a:buFont typeface="Nixie One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360"/>
              </a:spcBef>
              <a:buClr>
                <a:srgbClr val="114454"/>
              </a:buClr>
              <a:buSzPct val="100000"/>
              <a:buFont typeface="Nixie One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360"/>
              </a:spcBef>
              <a:buClr>
                <a:srgbClr val="114454"/>
              </a:buClr>
              <a:buSzPct val="100000"/>
              <a:buFont typeface="Nixie One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360"/>
              </a:spcBef>
              <a:buClr>
                <a:srgbClr val="114454"/>
              </a:buClr>
              <a:buSzPct val="100000"/>
              <a:buFont typeface="Nixie One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360"/>
              </a:spcBef>
              <a:buClr>
                <a:srgbClr val="114454"/>
              </a:buClr>
              <a:buSzPct val="100000"/>
              <a:buFont typeface="Nixie One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360"/>
              </a:spcBef>
              <a:buClr>
                <a:srgbClr val="114454"/>
              </a:buClr>
              <a:buSzPct val="100000"/>
              <a:buFont typeface="Nixie One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4" name="投影片編號版面配置區 28"/>
          <p:cNvSpPr>
            <a:spLocks noGrp="1"/>
          </p:cNvSpPr>
          <p:nvPr>
            <p:ph type="sldNum" sz="quarter" idx="4"/>
          </p:nvPr>
        </p:nvSpPr>
        <p:spPr>
          <a:xfrm>
            <a:off x="7854950" y="6370320"/>
            <a:ext cx="1219200" cy="487680"/>
          </a:xfrm>
          <a:prstGeom prst="rect">
            <a:avLst/>
          </a:prstGeom>
        </p:spPr>
        <p:txBody>
          <a:bodyPr/>
          <a:lstStyle>
            <a:lvl1pPr algn="r">
              <a:defRPr sz="16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140B14F-D80B-43EF-9FB8-046C9AB370F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6" r:id="rId5"/>
  </p:sldLayoutIdLst>
  <p:timing>
    <p:tnLst>
      <p:par>
        <p:cTn id="1" dur="indefinite" restart="never" nodeType="tmRoot"/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ctrTitle"/>
          </p:nvPr>
        </p:nvSpPr>
        <p:spPr>
          <a:xfrm>
            <a:off x="1011315" y="1831041"/>
            <a:ext cx="7061472" cy="15463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/>
            <a:r>
              <a:rPr lang="zh-TW" altLang="zh-TW" sz="4000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零售</a:t>
            </a:r>
            <a:r>
              <a:rPr lang="zh-TW" altLang="zh-TW" sz="4000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支付基礎設施與普惠金融</a:t>
            </a:r>
            <a:endParaRPr lang="en" sz="4000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Shape 98"/>
          <p:cNvSpPr txBox="1">
            <a:spLocks/>
          </p:cNvSpPr>
          <p:nvPr/>
        </p:nvSpPr>
        <p:spPr>
          <a:xfrm>
            <a:off x="1625564" y="4581053"/>
            <a:ext cx="5810400" cy="127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"/>
              <a:buNone/>
              <a:defRPr sz="4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60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60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60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60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60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60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60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60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zh-TW" altLang="en-US" sz="3200" b="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中央銀行</a:t>
            </a:r>
            <a:endParaRPr lang="en-US" altLang="zh-TW" sz="32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楊金龍 </a:t>
            </a:r>
            <a:endParaRPr lang="en" sz="2000" b="0" dirty="0">
              <a:solidFill>
                <a:schemeClr val="tx1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721889" y="6257133"/>
            <a:ext cx="1617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 dirty="0">
                <a:solidFill>
                  <a:schemeClr val="tx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107</a:t>
            </a:r>
            <a:r>
              <a:rPr lang="zh-TW" altLang="en-US" sz="1800" b="1" dirty="0">
                <a:solidFill>
                  <a:schemeClr val="tx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年</a:t>
            </a:r>
            <a:r>
              <a:rPr lang="en-US" altLang="zh-TW" sz="1800" b="1" dirty="0">
                <a:solidFill>
                  <a:schemeClr val="tx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11</a:t>
            </a:r>
            <a:r>
              <a:rPr lang="zh-TW" altLang="en-US" sz="1800" b="1" dirty="0">
                <a:solidFill>
                  <a:schemeClr val="tx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月</a:t>
            </a:r>
            <a:r>
              <a:rPr lang="en-US" altLang="zh-TW" sz="1800" b="1" dirty="0">
                <a:solidFill>
                  <a:schemeClr val="tx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19</a:t>
            </a:r>
            <a:r>
              <a:rPr lang="zh-TW" altLang="en-US" sz="1800" b="1" dirty="0">
                <a:solidFill>
                  <a:schemeClr val="tx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日</a:t>
            </a:r>
            <a:endParaRPr lang="zh-TW" altLang="en-US" sz="1800" b="1" dirty="0">
              <a:solidFill>
                <a:schemeClr val="tx1"/>
              </a:solidFill>
            </a:endParaRPr>
          </a:p>
        </p:txBody>
      </p:sp>
      <p:sp>
        <p:nvSpPr>
          <p:cNvPr id="7" name="Shape 98"/>
          <p:cNvSpPr txBox="1">
            <a:spLocks/>
          </p:cNvSpPr>
          <p:nvPr/>
        </p:nvSpPr>
        <p:spPr>
          <a:xfrm>
            <a:off x="0" y="0"/>
            <a:ext cx="5409035" cy="77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"/>
              <a:buNone/>
              <a:defRPr sz="4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60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60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60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60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60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60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60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60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zh-TW" altLang="en-US" sz="20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財金公司</a:t>
            </a:r>
            <a:r>
              <a:rPr lang="en" sz="20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en-US" sz="20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年金融資訊年會</a:t>
            </a:r>
            <a:endParaRPr lang="en" sz="20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348695" y="386600"/>
            <a:ext cx="33522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主題：</a:t>
            </a:r>
            <a:r>
              <a:rPr lang="zh-TW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創新</a:t>
            </a:r>
            <a:r>
              <a:rPr lang="zh-TW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科技、普惠金融、強化資</a:t>
            </a:r>
            <a:r>
              <a:rPr lang="zh-TW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zh-TW" dirty="0" smtClean="0"/>
              <a:t>9</a:t>
            </a:r>
            <a:endParaRPr lang="zh-TW" altLang="en-US" dirty="0"/>
          </a:p>
        </p:txBody>
      </p:sp>
      <p:sp>
        <p:nvSpPr>
          <p:cNvPr id="17" name="矩形 16"/>
          <p:cNvSpPr/>
          <p:nvPr/>
        </p:nvSpPr>
        <p:spPr bwMode="auto">
          <a:xfrm>
            <a:off x="3867364" y="2855582"/>
            <a:ext cx="155719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1800" b="1" dirty="0" smtClean="0">
                <a:solidFill>
                  <a:srgbClr val="33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電支、電票</a:t>
            </a:r>
            <a:endParaRPr lang="en-US" altLang="zh-TW" sz="1800" b="1" dirty="0" smtClean="0">
              <a:solidFill>
                <a:srgbClr val="3333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r>
              <a:rPr lang="zh-TW" altLang="en-US" sz="1800" b="1" dirty="0" smtClean="0">
                <a:solidFill>
                  <a:srgbClr val="33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支付機構</a:t>
            </a:r>
            <a:endParaRPr lang="zh-TW" altLang="en-US" sz="1800" b="1" dirty="0">
              <a:solidFill>
                <a:srgbClr val="3333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557337" y="2855582"/>
            <a:ext cx="1380105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zh-TW" altLang="en-US" sz="1800" b="1" dirty="0" smtClean="0">
                <a:solidFill>
                  <a:srgbClr val="33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電支、電票</a:t>
            </a:r>
            <a:endParaRPr lang="en-US" altLang="zh-TW" sz="1800" b="1" dirty="0" smtClean="0">
              <a:solidFill>
                <a:srgbClr val="3333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r>
              <a:rPr lang="zh-TW" altLang="en-US" sz="1800" b="1" dirty="0" smtClean="0">
                <a:solidFill>
                  <a:srgbClr val="33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支付機構</a:t>
            </a:r>
            <a:endParaRPr lang="zh-TW" altLang="en-US" sz="1800" b="1" dirty="0">
              <a:solidFill>
                <a:srgbClr val="3333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20"/>
          <p:cNvSpPr/>
          <p:nvPr/>
        </p:nvSpPr>
        <p:spPr bwMode="auto">
          <a:xfrm>
            <a:off x="2531158" y="2855582"/>
            <a:ext cx="11176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1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金融機構</a:t>
            </a:r>
            <a:endParaRPr lang="zh-TW" altLang="en-US" sz="18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472" y="3655405"/>
            <a:ext cx="722177" cy="576000"/>
          </a:xfrm>
          <a:prstGeom prst="rect">
            <a:avLst/>
          </a:prstGeom>
          <a:noFill/>
          <a:ln>
            <a:noFill/>
          </a:ln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472" y="5175123"/>
            <a:ext cx="722179" cy="576000"/>
          </a:xfrm>
          <a:prstGeom prst="rect">
            <a:avLst/>
          </a:prstGeom>
          <a:noFill/>
          <a:ln>
            <a:noFill/>
          </a:ln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472" y="4392289"/>
            <a:ext cx="722179" cy="576000"/>
          </a:xfrm>
          <a:prstGeom prst="rect">
            <a:avLst/>
          </a:prstGeom>
          <a:noFill/>
          <a:ln>
            <a:noFill/>
          </a:ln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" name="直線單箭頭接點 29"/>
          <p:cNvCxnSpPr/>
          <p:nvPr/>
        </p:nvCxnSpPr>
        <p:spPr bwMode="auto">
          <a:xfrm flipV="1">
            <a:off x="1816986" y="3942544"/>
            <a:ext cx="662491" cy="744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5" name="圓角矩形 18"/>
          <p:cNvSpPr>
            <a:spLocks noChangeArrowheads="1"/>
          </p:cNvSpPr>
          <p:nvPr/>
        </p:nvSpPr>
        <p:spPr bwMode="auto">
          <a:xfrm>
            <a:off x="628986" y="3594931"/>
            <a:ext cx="1188000" cy="2435718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600">
              <a:solidFill>
                <a:srgbClr val="000000"/>
              </a:solidFill>
              <a:ea typeface="標楷體" panose="03000509000000000000" pitchFamily="65" charset="-120"/>
            </a:endParaRPr>
          </a:p>
        </p:txBody>
      </p:sp>
      <p:cxnSp>
        <p:nvCxnSpPr>
          <p:cNvPr id="74" name="直線單箭頭接點 73"/>
          <p:cNvCxnSpPr/>
          <p:nvPr/>
        </p:nvCxnSpPr>
        <p:spPr bwMode="auto">
          <a:xfrm>
            <a:off x="1816986" y="3942543"/>
            <a:ext cx="662490" cy="60604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7" name="直線單箭頭接點 76"/>
          <p:cNvCxnSpPr/>
          <p:nvPr/>
        </p:nvCxnSpPr>
        <p:spPr bwMode="auto">
          <a:xfrm>
            <a:off x="1816986" y="3942544"/>
            <a:ext cx="66249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0" name="圓角矩形 8"/>
          <p:cNvSpPr>
            <a:spLocks noChangeArrowheads="1"/>
          </p:cNvSpPr>
          <p:nvPr/>
        </p:nvSpPr>
        <p:spPr bwMode="auto">
          <a:xfrm>
            <a:off x="2479477" y="3594931"/>
            <a:ext cx="1188000" cy="2435718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600">
              <a:solidFill>
                <a:srgbClr val="000000"/>
              </a:solidFill>
              <a:ea typeface="標楷體" panose="03000509000000000000" pitchFamily="65" charset="-120"/>
            </a:endParaRPr>
          </a:p>
        </p:txBody>
      </p:sp>
      <p:sp>
        <p:nvSpPr>
          <p:cNvPr id="86" name="矩形圖說文字 85"/>
          <p:cNvSpPr/>
          <p:nvPr/>
        </p:nvSpPr>
        <p:spPr>
          <a:xfrm>
            <a:off x="424697" y="1924120"/>
            <a:ext cx="3450185" cy="648000"/>
          </a:xfrm>
          <a:prstGeom prst="wedgeRectCallout">
            <a:avLst>
              <a:gd name="adj1" fmla="val -18209"/>
              <a:gd name="adj2" fmla="val 4044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建置前架構</a:t>
            </a:r>
            <a:endParaRPr lang="zh-TW" altLang="en-US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7" name="矩形 86"/>
          <p:cNvSpPr/>
          <p:nvPr/>
        </p:nvSpPr>
        <p:spPr>
          <a:xfrm>
            <a:off x="462896" y="2658474"/>
            <a:ext cx="3411986" cy="3488829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8" name="直線單箭頭接點 87"/>
          <p:cNvCxnSpPr/>
          <p:nvPr/>
        </p:nvCxnSpPr>
        <p:spPr bwMode="auto">
          <a:xfrm flipH="1" flipV="1">
            <a:off x="1816987" y="4679424"/>
            <a:ext cx="662490" cy="79714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6" name="直線單箭頭接點 95"/>
          <p:cNvCxnSpPr/>
          <p:nvPr/>
        </p:nvCxnSpPr>
        <p:spPr bwMode="auto">
          <a:xfrm flipV="1">
            <a:off x="1816986" y="4564908"/>
            <a:ext cx="662490" cy="12394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0" name="直線單箭頭接點 99"/>
          <p:cNvCxnSpPr/>
          <p:nvPr/>
        </p:nvCxnSpPr>
        <p:spPr bwMode="auto">
          <a:xfrm flipV="1">
            <a:off x="1816986" y="4538916"/>
            <a:ext cx="662491" cy="5958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文字方塊 6"/>
          <p:cNvSpPr txBox="1">
            <a:spLocks noChangeArrowheads="1"/>
          </p:cNvSpPr>
          <p:nvPr/>
        </p:nvSpPr>
        <p:spPr bwMode="auto">
          <a:xfrm>
            <a:off x="5411998" y="2855582"/>
            <a:ext cx="23272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1800" b="1" dirty="0">
                <a:solidFill>
                  <a:srgbClr val="3294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財金公司</a:t>
            </a:r>
            <a:endParaRPr lang="en-US" altLang="zh-TW" sz="1800" b="1" dirty="0">
              <a:solidFill>
                <a:srgbClr val="32946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TW" sz="1800" b="1" dirty="0">
                <a:solidFill>
                  <a:srgbClr val="3294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800" b="1" dirty="0">
                <a:solidFill>
                  <a:srgbClr val="3294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跨行金融資訊系統</a:t>
            </a:r>
            <a:r>
              <a:rPr lang="en-US" altLang="zh-TW" sz="1800" b="1" dirty="0">
                <a:solidFill>
                  <a:srgbClr val="32946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1800" b="1" dirty="0">
              <a:solidFill>
                <a:srgbClr val="32946A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圓角矩形 8"/>
          <p:cNvSpPr>
            <a:spLocks noChangeArrowheads="1"/>
          </p:cNvSpPr>
          <p:nvPr/>
        </p:nvSpPr>
        <p:spPr bwMode="auto">
          <a:xfrm>
            <a:off x="7760993" y="3594931"/>
            <a:ext cx="1188000" cy="2435718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600">
              <a:solidFill>
                <a:srgbClr val="000000"/>
              </a:solidFill>
              <a:ea typeface="標楷體" panose="03000509000000000000" pitchFamily="65" charset="-120"/>
            </a:endParaRP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963" y="3655405"/>
            <a:ext cx="621855" cy="576000"/>
          </a:xfrm>
          <a:prstGeom prst="rect">
            <a:avLst/>
          </a:prstGeom>
          <a:noFill/>
          <a:ln>
            <a:noFill/>
          </a:ln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965" y="5175123"/>
            <a:ext cx="651506" cy="576000"/>
          </a:xfrm>
          <a:prstGeom prst="rect">
            <a:avLst/>
          </a:prstGeom>
          <a:noFill/>
          <a:ln>
            <a:noFill/>
          </a:ln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965" y="4392289"/>
            <a:ext cx="633812" cy="576000"/>
          </a:xfrm>
          <a:prstGeom prst="rect">
            <a:avLst/>
          </a:prstGeom>
          <a:noFill/>
          <a:ln>
            <a:noFill/>
          </a:ln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左-右雙向箭號 15"/>
          <p:cNvSpPr/>
          <p:nvPr/>
        </p:nvSpPr>
        <p:spPr bwMode="auto">
          <a:xfrm>
            <a:off x="5275774" y="4572407"/>
            <a:ext cx="540000" cy="335961"/>
          </a:xfrm>
          <a:prstGeom prst="leftRightArrow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zh-TW" altLang="en-US">
              <a:solidFill>
                <a:srgbClr val="000000"/>
              </a:solidFill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7762743" y="2855582"/>
            <a:ext cx="11176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1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金融機構</a:t>
            </a:r>
            <a:endParaRPr lang="zh-TW" altLang="en-US" sz="18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左-右雙向箭號 18"/>
          <p:cNvSpPr/>
          <p:nvPr/>
        </p:nvSpPr>
        <p:spPr bwMode="auto">
          <a:xfrm>
            <a:off x="7256803" y="4572407"/>
            <a:ext cx="504000" cy="335961"/>
          </a:xfrm>
          <a:prstGeom prst="leftRightArrow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zh-TW" altLang="en-US">
              <a:solidFill>
                <a:srgbClr val="000000"/>
              </a:solidFill>
              <a:ea typeface="標楷體" pitchFamily="65" charset="-120"/>
            </a:endParaRPr>
          </a:p>
        </p:txBody>
      </p:sp>
      <p:cxnSp>
        <p:nvCxnSpPr>
          <p:cNvPr id="40" name="直線單箭頭接點 22"/>
          <p:cNvCxnSpPr>
            <a:cxnSpLocks noChangeShapeType="1"/>
          </p:cNvCxnSpPr>
          <p:nvPr/>
        </p:nvCxnSpPr>
        <p:spPr bwMode="auto">
          <a:xfrm flipH="1">
            <a:off x="6511965" y="4611746"/>
            <a:ext cx="0" cy="462967"/>
          </a:xfrm>
          <a:prstGeom prst="straightConnector1">
            <a:avLst/>
          </a:prstGeom>
          <a:noFill/>
          <a:ln w="38100" algn="ctr">
            <a:solidFill>
              <a:srgbClr val="C00000"/>
            </a:solidFill>
            <a:prstDash val="sysDot"/>
            <a:round/>
            <a:headEnd type="triangle" w="lg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圓角矩形 40"/>
          <p:cNvSpPr/>
          <p:nvPr/>
        </p:nvSpPr>
        <p:spPr bwMode="auto">
          <a:xfrm>
            <a:off x="5843684" y="3617293"/>
            <a:ext cx="1368831" cy="101482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anchor="ctr"/>
          <a:lstStyle/>
          <a:p>
            <a:pPr algn="ctr">
              <a:defRPr/>
            </a:pPr>
            <a:r>
              <a:rPr lang="zh-TW" altLang="en-US" sz="1800" spc="10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支付訊息交換</a:t>
            </a:r>
            <a:r>
              <a:rPr lang="zh-TW" altLang="en-US" sz="1800" spc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平台</a:t>
            </a:r>
            <a:endParaRPr lang="zh-TW" altLang="en-US" sz="1800" dirty="0">
              <a:solidFill>
                <a:srgbClr val="000000"/>
              </a:solidFill>
              <a:ea typeface="標楷體" pitchFamily="65" charset="-120"/>
            </a:endParaRPr>
          </a:p>
        </p:txBody>
      </p:sp>
      <p:sp>
        <p:nvSpPr>
          <p:cNvPr id="42" name="圓角矩形 41"/>
          <p:cNvSpPr/>
          <p:nvPr/>
        </p:nvSpPr>
        <p:spPr bwMode="auto">
          <a:xfrm>
            <a:off x="5843684" y="5089528"/>
            <a:ext cx="1368831" cy="774081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lIns="0" tIns="0" rIns="0" bIns="0"/>
          <a:lstStyle/>
          <a:p>
            <a:pPr algn="ctr" defTabSz="457200"/>
            <a:r>
              <a:rPr lang="zh-TW" altLang="en-US" sz="1800" dirty="0">
                <a:solidFill>
                  <a:srgbClr val="000000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跨行款項</a:t>
            </a:r>
            <a:r>
              <a:rPr lang="zh-TW" altLang="en-US" sz="1800" dirty="0" smtClean="0">
                <a:solidFill>
                  <a:srgbClr val="000000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結算平台</a:t>
            </a:r>
            <a:endParaRPr lang="zh-TW" altLang="en-US" sz="1800" dirty="0"/>
          </a:p>
        </p:txBody>
      </p:sp>
      <p:sp>
        <p:nvSpPr>
          <p:cNvPr id="62" name="圓角矩形 18"/>
          <p:cNvSpPr>
            <a:spLocks noChangeArrowheads="1"/>
          </p:cNvSpPr>
          <p:nvPr/>
        </p:nvSpPr>
        <p:spPr bwMode="auto">
          <a:xfrm>
            <a:off x="5815142" y="3573320"/>
            <a:ext cx="1440000" cy="2457329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600">
              <a:solidFill>
                <a:srgbClr val="000000"/>
              </a:solidFill>
              <a:ea typeface="標楷體" panose="03000509000000000000" pitchFamily="65" charset="-120"/>
            </a:endParaRPr>
          </a:p>
        </p:txBody>
      </p:sp>
      <p:sp>
        <p:nvSpPr>
          <p:cNvPr id="115" name="矩形 114"/>
          <p:cNvSpPr/>
          <p:nvPr/>
        </p:nvSpPr>
        <p:spPr>
          <a:xfrm>
            <a:off x="3968991" y="2658474"/>
            <a:ext cx="5040000" cy="3488829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4" name="矩形圖說文字 113"/>
          <p:cNvSpPr/>
          <p:nvPr/>
        </p:nvSpPr>
        <p:spPr>
          <a:xfrm>
            <a:off x="4700036" y="1910610"/>
            <a:ext cx="3450185" cy="648000"/>
          </a:xfrm>
          <a:prstGeom prst="wedgeRectCallout">
            <a:avLst>
              <a:gd name="adj1" fmla="val -19783"/>
              <a:gd name="adj2" fmla="val 48862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建置後架構</a:t>
            </a:r>
            <a:endParaRPr lang="zh-TW" altLang="en-US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2" name="標題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"/>
              <a:buNone/>
              <a:defRPr sz="2800" b="1" i="0" u="none" strike="noStrike" cap="none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zh-TW" altLang="en-US" dirty="0" smtClean="0"/>
              <a:t>四、研議未來推動方向，</a:t>
            </a:r>
            <a:r>
              <a:rPr lang="zh-TW" altLang="en-US" kern="1200" dirty="0" smtClean="0">
                <a:solidFill>
                  <a:schemeClr val="bg1"/>
                </a:solidFill>
              </a:rPr>
              <a:t>以</a:t>
            </a:r>
            <a:r>
              <a:rPr lang="zh-TW" altLang="en-US" kern="1200" dirty="0">
                <a:solidFill>
                  <a:schemeClr val="bg1"/>
                </a:solidFill>
              </a:rPr>
              <a:t>深化我國普惠金融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1690653" y="1258312"/>
            <a:ext cx="5236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2913" lvl="1" indent="-442913" algn="ctr"/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財金公司規劃建置跨機構共用平台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06585" y="3761546"/>
            <a:ext cx="984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電支機構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8" name="文字方塊 57"/>
          <p:cNvSpPr txBox="1"/>
          <p:nvPr/>
        </p:nvSpPr>
        <p:spPr>
          <a:xfrm>
            <a:off x="706585" y="4114299"/>
            <a:ext cx="984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電票機構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1" name="文字方塊 60"/>
          <p:cNvSpPr txBox="1"/>
          <p:nvPr/>
        </p:nvSpPr>
        <p:spPr>
          <a:xfrm>
            <a:off x="706585" y="4548585"/>
            <a:ext cx="984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電支機構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文字方塊 62"/>
          <p:cNvSpPr txBox="1"/>
          <p:nvPr/>
        </p:nvSpPr>
        <p:spPr>
          <a:xfrm>
            <a:off x="706585" y="4996245"/>
            <a:ext cx="984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D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電票機構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1054369" y="5282335"/>
            <a:ext cx="325291" cy="649420"/>
          </a:xfrm>
          <a:prstGeom prst="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000"/>
              </a:lnSpc>
            </a:pPr>
            <a:r>
              <a:rPr lang="zh-TW" altLang="en-US" dirty="0" smtClean="0">
                <a:solidFill>
                  <a:schemeClr val="tx1"/>
                </a:solidFill>
                <a:sym typeface="Wingdings"/>
              </a:rPr>
              <a:t>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72" name="圓角矩形 18"/>
          <p:cNvSpPr>
            <a:spLocks noChangeArrowheads="1"/>
          </p:cNvSpPr>
          <p:nvPr/>
        </p:nvSpPr>
        <p:spPr bwMode="auto">
          <a:xfrm>
            <a:off x="4096983" y="3594931"/>
            <a:ext cx="1188000" cy="2435718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600">
              <a:solidFill>
                <a:srgbClr val="000000"/>
              </a:solidFill>
              <a:ea typeface="標楷體" panose="03000509000000000000" pitchFamily="65" charset="-120"/>
            </a:endParaRPr>
          </a:p>
        </p:txBody>
      </p:sp>
      <p:sp>
        <p:nvSpPr>
          <p:cNvPr id="73" name="文字方塊 72"/>
          <p:cNvSpPr txBox="1"/>
          <p:nvPr/>
        </p:nvSpPr>
        <p:spPr>
          <a:xfrm>
            <a:off x="4183635" y="3777869"/>
            <a:ext cx="984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電支機構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文字方塊 74"/>
          <p:cNvSpPr txBox="1"/>
          <p:nvPr/>
        </p:nvSpPr>
        <p:spPr>
          <a:xfrm>
            <a:off x="4183635" y="4130622"/>
            <a:ext cx="984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電票機構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" name="文字方塊 75"/>
          <p:cNvSpPr txBox="1"/>
          <p:nvPr/>
        </p:nvSpPr>
        <p:spPr>
          <a:xfrm>
            <a:off x="4183635" y="4564908"/>
            <a:ext cx="984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電支機構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8" name="文字方塊 77"/>
          <p:cNvSpPr txBox="1"/>
          <p:nvPr/>
        </p:nvSpPr>
        <p:spPr>
          <a:xfrm>
            <a:off x="4183635" y="5012568"/>
            <a:ext cx="984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D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電票機構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4531419" y="5282335"/>
            <a:ext cx="325291" cy="649420"/>
          </a:xfrm>
          <a:prstGeom prst="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000"/>
              </a:lnSpc>
            </a:pPr>
            <a:r>
              <a:rPr lang="zh-TW" altLang="en-US" dirty="0" smtClean="0">
                <a:solidFill>
                  <a:schemeClr val="tx1"/>
                </a:solidFill>
                <a:sym typeface="Wingdings"/>
              </a:rPr>
              <a:t></a:t>
            </a:r>
            <a:endParaRPr lang="zh-TW" altLang="en-US" dirty="0">
              <a:solidFill>
                <a:schemeClr val="tx1"/>
              </a:solidFill>
            </a:endParaRPr>
          </a:p>
        </p:txBody>
      </p:sp>
      <p:cxnSp>
        <p:nvCxnSpPr>
          <p:cNvPr id="81" name="直線單箭頭接點 80"/>
          <p:cNvCxnSpPr/>
          <p:nvPr/>
        </p:nvCxnSpPr>
        <p:spPr bwMode="auto">
          <a:xfrm>
            <a:off x="1816986" y="3916368"/>
            <a:ext cx="662490" cy="1560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" name="直線單箭頭接點 81"/>
          <p:cNvCxnSpPr/>
          <p:nvPr/>
        </p:nvCxnSpPr>
        <p:spPr bwMode="auto">
          <a:xfrm flipV="1">
            <a:off x="1816986" y="3942544"/>
            <a:ext cx="662490" cy="32657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" name="直線單箭頭接點 82"/>
          <p:cNvCxnSpPr/>
          <p:nvPr/>
        </p:nvCxnSpPr>
        <p:spPr bwMode="auto">
          <a:xfrm>
            <a:off x="1816986" y="4269121"/>
            <a:ext cx="662490" cy="120744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" name="直線單箭頭接點 92"/>
          <p:cNvCxnSpPr/>
          <p:nvPr/>
        </p:nvCxnSpPr>
        <p:spPr bwMode="auto">
          <a:xfrm flipV="1">
            <a:off x="1816986" y="3942544"/>
            <a:ext cx="662490" cy="1192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7" name="直線單箭頭接點 96"/>
          <p:cNvCxnSpPr/>
          <p:nvPr/>
        </p:nvCxnSpPr>
        <p:spPr bwMode="auto">
          <a:xfrm>
            <a:off x="1816987" y="5134744"/>
            <a:ext cx="662489" cy="34182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4" name="直線單箭頭接點 103"/>
          <p:cNvCxnSpPr/>
          <p:nvPr/>
        </p:nvCxnSpPr>
        <p:spPr bwMode="auto">
          <a:xfrm>
            <a:off x="1816986" y="4276474"/>
            <a:ext cx="662490" cy="29818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7567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70752" y="1794584"/>
            <a:ext cx="8347295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>
              <a:spcAft>
                <a:spcPts val="1200"/>
              </a:spcAft>
            </a:pP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財金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公司可適時思考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，提供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其他附加功能，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提升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用戶體驗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42913" indent="-171450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該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最近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推出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行動支付結合雲端發票，民眾發票中獎時，獎金可直接撥入銀行帳戶的做法，就是很好的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範例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2913" indent="-171450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進一步研議，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讓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用戶直接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利用手機內的受款方手機號碼或電子郵件進行跨行轉帳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或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透過支付服務結合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帳戶管理及理財服務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等，</a:t>
            </a:r>
            <a:r>
              <a:rPr lang="zh-TW" altLang="zh-TW" sz="20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吸引</a:t>
            </a:r>
            <a:r>
              <a:rPr lang="zh-TW" altLang="zh-TW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更多人使用行動或電子</a:t>
            </a:r>
            <a:r>
              <a:rPr lang="zh-TW" altLang="zh-TW" sz="20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支付，</a:t>
            </a:r>
            <a:r>
              <a:rPr lang="zh-TW" altLang="en-US" sz="20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zh-TW" sz="20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</a:t>
            </a:r>
            <a:r>
              <a:rPr lang="zh-TW" altLang="en-US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廣</a:t>
            </a:r>
            <a:r>
              <a:rPr lang="zh-TW" altLang="zh-TW" sz="20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普</a:t>
            </a:r>
            <a:r>
              <a:rPr lang="zh-TW" altLang="zh-TW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惠</a:t>
            </a:r>
            <a:r>
              <a:rPr lang="zh-TW" altLang="zh-TW" sz="20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金融</a:t>
            </a:r>
            <a:r>
              <a:rPr lang="zh-TW" altLang="en-US" sz="20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0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68275"/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zh-TW" dirty="0" smtClean="0"/>
              <a:t>10</a:t>
            </a:r>
            <a:endParaRPr lang="zh-TW" altLang="en-US" dirty="0"/>
          </a:p>
        </p:txBody>
      </p:sp>
      <p:sp>
        <p:nvSpPr>
          <p:cNvPr id="2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15963" indent="-715963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dirty="0" smtClean="0">
                <a:solidFill>
                  <a:schemeClr val="bg1"/>
                </a:solidFill>
              </a:rPr>
              <a:t>四、</a:t>
            </a:r>
            <a:r>
              <a:rPr lang="zh-TW" altLang="en-US" dirty="0"/>
              <a:t>研議未來推動</a:t>
            </a:r>
            <a:r>
              <a:rPr lang="zh-TW" altLang="en-US" dirty="0" smtClean="0"/>
              <a:t>方向，</a:t>
            </a:r>
            <a:r>
              <a:rPr lang="zh-TW" altLang="en-US" kern="1200" dirty="0" smtClean="0">
                <a:solidFill>
                  <a:schemeClr val="bg1"/>
                </a:solidFill>
              </a:rPr>
              <a:t>以</a:t>
            </a:r>
            <a:r>
              <a:rPr lang="zh-TW" altLang="en-US" kern="1200" dirty="0">
                <a:solidFill>
                  <a:schemeClr val="bg1"/>
                </a:solidFill>
              </a:rPr>
              <a:t>深化我國普惠金融</a:t>
            </a:r>
            <a:endParaRPr lang="zh-TW" altLang="en-US" dirty="0">
              <a:solidFill>
                <a:schemeClr val="bg1"/>
              </a:solidFill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363486" y="1183019"/>
            <a:ext cx="8354561" cy="451406"/>
            <a:chOff x="255285" y="1186717"/>
            <a:chExt cx="8354561" cy="451406"/>
          </a:xfrm>
        </p:grpSpPr>
        <p:cxnSp>
          <p:nvCxnSpPr>
            <p:cNvPr id="23" name="直線接點 22"/>
            <p:cNvCxnSpPr>
              <a:stCxn id="21" idx="3"/>
            </p:cNvCxnSpPr>
            <p:nvPr/>
          </p:nvCxnSpPr>
          <p:spPr>
            <a:xfrm>
              <a:off x="7062953" y="1412420"/>
              <a:ext cx="1546893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矩形 20"/>
            <p:cNvSpPr/>
            <p:nvPr/>
          </p:nvSpPr>
          <p:spPr>
            <a:xfrm>
              <a:off x="1692167" y="1186717"/>
              <a:ext cx="5370786" cy="45140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zh-TW" altLang="en-US" sz="2400" b="1" dirty="0" smtClean="0">
                  <a:solidFill>
                    <a:schemeClr val="accent5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第三、</a:t>
              </a:r>
              <a:r>
                <a:rPr lang="zh-TW" altLang="zh-TW" sz="2400" b="1" dirty="0" smtClean="0">
                  <a:solidFill>
                    <a:schemeClr val="accent5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提供</a:t>
              </a:r>
              <a:r>
                <a:rPr lang="zh-TW" altLang="zh-TW" sz="2400" b="1" dirty="0">
                  <a:solidFill>
                    <a:schemeClr val="accent5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用戶更便捷的使用方式</a:t>
              </a:r>
              <a:endParaRPr lang="zh-TW" altLang="en-US" sz="40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2" name="直線接點 21"/>
            <p:cNvCxnSpPr>
              <a:endCxn id="21" idx="1"/>
            </p:cNvCxnSpPr>
            <p:nvPr/>
          </p:nvCxnSpPr>
          <p:spPr>
            <a:xfrm flipV="1">
              <a:off x="255285" y="1412420"/>
              <a:ext cx="1436882" cy="4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133" y="4146489"/>
            <a:ext cx="1991762" cy="1687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378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88" y="3159659"/>
            <a:ext cx="4446587" cy="3239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zh-TW" dirty="0" smtClean="0"/>
              <a:t>11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五、結語</a:t>
            </a:r>
            <a:endParaRPr lang="zh-TW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260551" y="1093617"/>
            <a:ext cx="8856290" cy="46166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zh-TW" altLang="en-US" sz="2400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本行將提高日終留存</a:t>
            </a:r>
            <a:r>
              <a:rPr lang="zh-TW" altLang="en-US" sz="2400" b="1" dirty="0" smtClean="0">
                <a:solidFill>
                  <a:schemeClr val="accent5">
                    <a:lumMod val="75000"/>
                  </a:schemeClr>
                </a:solidFill>
                <a:latin typeface="標楷體"/>
                <a:ea typeface="標楷體"/>
              </a:rPr>
              <a:t>「</a:t>
            </a:r>
            <a:r>
              <a:rPr lang="zh-TW" altLang="en-US" sz="2400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</a:t>
            </a:r>
            <a:r>
              <a:rPr lang="zh-TW" altLang="en-US" sz="24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行專</a:t>
            </a:r>
            <a:r>
              <a:rPr lang="zh-TW" altLang="en-US" sz="2400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戶</a:t>
            </a:r>
            <a:r>
              <a:rPr lang="zh-TW" altLang="en-US" sz="2400" b="1" dirty="0" smtClean="0">
                <a:solidFill>
                  <a:schemeClr val="accent5">
                    <a:lumMod val="75000"/>
                  </a:schemeClr>
                </a:solidFill>
                <a:latin typeface="標楷體"/>
                <a:ea typeface="標楷體"/>
              </a:rPr>
              <a:t>」</a:t>
            </a:r>
            <a:r>
              <a:rPr lang="zh-TW" altLang="en-US" sz="2400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餘額可作為</a:t>
            </a:r>
            <a:r>
              <a:rPr lang="zh-TW" altLang="en-US" sz="24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準備金之</a:t>
            </a:r>
            <a:r>
              <a:rPr lang="zh-TW" altLang="en-US" sz="2400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上限比率</a:t>
            </a:r>
            <a:endParaRPr lang="en-US" altLang="zh-TW" sz="24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811176" y="2655347"/>
            <a:ext cx="4216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800" b="1" dirty="0" smtClean="0">
                <a:solidFill>
                  <a:schemeClr val="accent3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金融機構</a:t>
            </a:r>
            <a:r>
              <a:rPr lang="zh-TW" altLang="en-US" sz="1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非營業時間*</a:t>
            </a:r>
            <a:r>
              <a:rPr lang="zh-TW" altLang="en-US" sz="1800" b="1" dirty="0" smtClean="0">
                <a:solidFill>
                  <a:schemeClr val="accent3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動用清算資金金額</a:t>
            </a:r>
            <a:endParaRPr lang="en-US" altLang="zh-TW" sz="1800" b="1" dirty="0" smtClean="0">
              <a:solidFill>
                <a:schemeClr val="accent3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800" b="1" dirty="0" smtClean="0">
                <a:solidFill>
                  <a:schemeClr val="accent3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800" b="1" dirty="0" smtClean="0">
                <a:solidFill>
                  <a:schemeClr val="accent3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日平均</a:t>
            </a:r>
            <a:r>
              <a:rPr lang="en-US" altLang="zh-TW" sz="1800" b="1" dirty="0" smtClean="0">
                <a:solidFill>
                  <a:schemeClr val="accent3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754" y="3159658"/>
            <a:ext cx="4631890" cy="3331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矩形 24"/>
          <p:cNvSpPr/>
          <p:nvPr/>
        </p:nvSpPr>
        <p:spPr>
          <a:xfrm>
            <a:off x="249041" y="2655347"/>
            <a:ext cx="4108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800" b="1" dirty="0" smtClean="0">
                <a:solidFill>
                  <a:schemeClr val="accent3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金融機構</a:t>
            </a:r>
            <a:r>
              <a:rPr lang="zh-TW" altLang="en-US" sz="1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營業時間</a:t>
            </a:r>
            <a:r>
              <a:rPr lang="zh-TW" altLang="en-US" sz="1800" b="1" dirty="0" smtClean="0">
                <a:solidFill>
                  <a:schemeClr val="accent3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內動用清算資金金額</a:t>
            </a:r>
            <a:endParaRPr lang="en-US" altLang="zh-TW" sz="1800" b="1" dirty="0" smtClean="0">
              <a:solidFill>
                <a:schemeClr val="accent3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800" b="1" dirty="0" smtClean="0">
                <a:solidFill>
                  <a:schemeClr val="accent3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800" b="1" dirty="0" smtClean="0">
                <a:solidFill>
                  <a:schemeClr val="accent3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日平均</a:t>
            </a:r>
            <a:r>
              <a:rPr lang="en-US" altLang="zh-TW" sz="1800" b="1" dirty="0" smtClean="0">
                <a:solidFill>
                  <a:schemeClr val="accent3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6" name="圓角矩形圖說文字 25"/>
          <p:cNvSpPr/>
          <p:nvPr/>
        </p:nvSpPr>
        <p:spPr>
          <a:xfrm>
            <a:off x="4705775" y="4187788"/>
            <a:ext cx="748993" cy="633984"/>
          </a:xfrm>
          <a:prstGeom prst="wedgeRoundRectCallout">
            <a:avLst>
              <a:gd name="adj1" fmla="val -28592"/>
              <a:gd name="adj2" fmla="val 7622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220</a:t>
            </a:r>
          </a:p>
          <a:p>
            <a:pPr algn="ctr"/>
            <a:r>
              <a:rPr lang="zh-TW" altLang="en-US" sz="1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億元</a:t>
            </a:r>
            <a:endParaRPr lang="zh-TW" altLang="en-US" sz="1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圓角矩形圖說文字 26"/>
          <p:cNvSpPr/>
          <p:nvPr/>
        </p:nvSpPr>
        <p:spPr>
          <a:xfrm>
            <a:off x="8144178" y="3191439"/>
            <a:ext cx="782550" cy="679565"/>
          </a:xfrm>
          <a:prstGeom prst="wedgeRoundRectCallout">
            <a:avLst>
              <a:gd name="adj1" fmla="val 49026"/>
              <a:gd name="adj2" fmla="val 71969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504</a:t>
            </a:r>
          </a:p>
          <a:p>
            <a:pPr algn="ctr"/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億元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02289" y="1654870"/>
            <a:ext cx="805861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鑒於近年電子商務、網路交易盛行，即時跨行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支付需求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逐年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增加。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Aft>
                <a:spcPts val="600"/>
              </a:spcAft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為因應交易量擴大，金融機構使用跨行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清算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資金亦逐年增加。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圓角矩形圖說文字 28"/>
          <p:cNvSpPr/>
          <p:nvPr/>
        </p:nvSpPr>
        <p:spPr>
          <a:xfrm>
            <a:off x="3342558" y="3056252"/>
            <a:ext cx="864000" cy="575073"/>
          </a:xfrm>
          <a:prstGeom prst="wedgeRoundRectCallout">
            <a:avLst>
              <a:gd name="adj1" fmla="val 46507"/>
              <a:gd name="adj2" fmla="val 77663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2,230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億元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39805" y="3205290"/>
            <a:ext cx="112717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新台幣億元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57505" y="6260625"/>
            <a:ext cx="27687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*非營業時間</a:t>
            </a:r>
            <a:r>
              <a:rPr lang="zh-TW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包括</a:t>
            </a:r>
            <a:r>
              <a:rPr lang="zh-TW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夜間及假日</a:t>
            </a:r>
            <a:r>
              <a:rPr lang="zh-TW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時段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4392435" y="3205290"/>
            <a:ext cx="112717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新台幣億元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77" y="5908204"/>
            <a:ext cx="3691558" cy="12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570643" y="5866464"/>
            <a:ext cx="411805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2009</a:t>
            </a:r>
            <a:r>
              <a:rPr lang="zh-TW" altLang="en-US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  </a:t>
            </a:r>
            <a:r>
              <a:rPr lang="en-US" altLang="zh-TW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2010</a:t>
            </a:r>
            <a:r>
              <a:rPr lang="zh-TW" altLang="en-US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 </a:t>
            </a:r>
            <a:r>
              <a:rPr lang="en-US" altLang="zh-TW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2011</a:t>
            </a:r>
            <a:r>
              <a:rPr lang="zh-TW" altLang="en-US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  </a:t>
            </a:r>
            <a:r>
              <a:rPr lang="en-US" altLang="zh-TW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2012</a:t>
            </a:r>
            <a:r>
              <a:rPr lang="zh-TW" altLang="en-US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 </a:t>
            </a:r>
            <a:r>
              <a:rPr lang="en-US" altLang="zh-TW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2013</a:t>
            </a:r>
            <a:r>
              <a:rPr lang="zh-TW" altLang="en-US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 </a:t>
            </a:r>
            <a:r>
              <a:rPr lang="en-US" altLang="zh-TW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2014</a:t>
            </a:r>
            <a:r>
              <a:rPr lang="zh-TW" altLang="en-US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  </a:t>
            </a:r>
            <a:r>
              <a:rPr lang="en-US" altLang="zh-TW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2015</a:t>
            </a:r>
            <a:r>
              <a:rPr lang="zh-TW" altLang="en-US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  </a:t>
            </a:r>
            <a:r>
              <a:rPr lang="en-US" altLang="zh-TW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2016</a:t>
            </a:r>
            <a:r>
              <a:rPr lang="zh-TW" altLang="en-US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  </a:t>
            </a:r>
            <a:r>
              <a:rPr lang="en-US" altLang="zh-TW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2017</a:t>
            </a:r>
            <a:r>
              <a:rPr lang="zh-TW" altLang="en-US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  </a:t>
            </a:r>
            <a:r>
              <a:rPr lang="en-US" altLang="zh-TW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2018</a:t>
            </a:r>
            <a:r>
              <a:rPr lang="zh-TW" altLang="en-US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endParaRPr lang="en-US" altLang="zh-TW" sz="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</a:t>
            </a:r>
            <a:r>
              <a:rPr lang="en-US" altLang="zh-TW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預估全年</a:t>
            </a:r>
            <a:r>
              <a:rPr lang="en-US" altLang="zh-TW" sz="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098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zh-TW" dirty="0" smtClean="0"/>
              <a:t>12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五、結語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669956" y="1305136"/>
            <a:ext cx="7894622" cy="1605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lnSpc>
                <a:spcPts val="2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本行將現行</a:t>
            </a:r>
            <a:r>
              <a:rPr lang="zh-TW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金融機構日終留存「跨行專戶」餘額可作為準備金之上限</a:t>
            </a:r>
            <a:r>
              <a:rPr lang="zh-TW" altLang="zh-TW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比率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，由</a:t>
            </a:r>
            <a:r>
              <a:rPr lang="en-US" altLang="zh-TW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4%</a:t>
            </a:r>
            <a:r>
              <a:rPr lang="zh-TW" altLang="zh-TW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提高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</a:t>
            </a:r>
            <a:r>
              <a:rPr lang="en-US" altLang="zh-TW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8%</a:t>
            </a:r>
            <a:r>
              <a:rPr lang="zh-TW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indent="-180975">
              <a:lnSpc>
                <a:spcPts val="2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藉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</a:t>
            </a:r>
            <a:r>
              <a:rPr lang="zh-TW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提供充分的清算資金</a:t>
            </a:r>
            <a:r>
              <a:rPr lang="zh-TW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促進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整體零售支付基礎設施更加順暢運作</a:t>
            </a:r>
            <a:r>
              <a:rPr lang="zh-TW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，便於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金融機構提供更廣泛的支付服務，</a:t>
            </a:r>
            <a:r>
              <a:rPr lang="zh-TW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深化普惠金融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6293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24048" y="2310899"/>
            <a:ext cx="5534506" cy="1546399"/>
          </a:xfrm>
        </p:spPr>
        <p:txBody>
          <a:bodyPr/>
          <a:lstStyle/>
          <a:p>
            <a:r>
              <a:rPr lang="zh-TW" altLang="en-US" dirty="0">
                <a:solidFill>
                  <a:srgbClr val="00518E"/>
                </a:solidFill>
              </a:rPr>
              <a:t>感謝聆聽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62" b="38178"/>
          <a:stretch/>
        </p:blipFill>
        <p:spPr bwMode="auto">
          <a:xfrm>
            <a:off x="-27295" y="4302367"/>
            <a:ext cx="2381195" cy="1638959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2722611" y="4042682"/>
            <a:ext cx="4410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1800" dirty="0">
                <a:solidFill>
                  <a:srgbClr val="00518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敬祝大家身體健康、萬事如意</a:t>
            </a:r>
            <a:r>
              <a:rPr lang="zh-TW" altLang="zh-TW" sz="1800" dirty="0" smtClean="0">
                <a:solidFill>
                  <a:srgbClr val="00518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r>
              <a:rPr lang="zh-TW" altLang="en-US" sz="1800" dirty="0" smtClean="0">
                <a:solidFill>
                  <a:srgbClr val="00518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謝謝大家</a:t>
            </a:r>
            <a:r>
              <a:rPr lang="en-US" altLang="zh-TW" sz="1800" dirty="0" smtClean="0">
                <a:solidFill>
                  <a:srgbClr val="00518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sz="1800" dirty="0">
              <a:solidFill>
                <a:srgbClr val="00518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zh-TW" dirty="0" smtClean="0"/>
              <a:t>13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6905564" y="6121238"/>
            <a:ext cx="175240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0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https://www.flaticon.com/</a:t>
            </a:r>
            <a:endParaRPr lang="zh-TW" altLang="en-US" sz="1000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05563" y="6447631"/>
            <a:ext cx="17219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0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https://www.freepik.com/</a:t>
            </a:r>
            <a:endParaRPr lang="zh-TW" altLang="en-US" sz="1000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504660" y="6326422"/>
            <a:ext cx="1494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1000" dirty="0" smtClean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部分圖片來源：</a:t>
            </a:r>
            <a:endParaRPr lang="zh-TW" altLang="en-US" sz="1000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6874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7"/>
          <p:cNvSpPr txBox="1">
            <a:spLocks/>
          </p:cNvSpPr>
          <p:nvPr/>
        </p:nvSpPr>
        <p:spPr>
          <a:xfrm>
            <a:off x="3715463" y="434875"/>
            <a:ext cx="4289421" cy="101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zh-TW" altLang="en-US" sz="32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簡報大綱</a:t>
            </a:r>
            <a:endParaRPr lang="en" sz="32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0" name="Picture 2" descr="ãidea iconãçåçæå°çµæ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14" y="532810"/>
            <a:ext cx="576000" cy="73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橢圓 34"/>
          <p:cNvSpPr/>
          <p:nvPr/>
        </p:nvSpPr>
        <p:spPr>
          <a:xfrm>
            <a:off x="3296920" y="651585"/>
            <a:ext cx="274320" cy="252000"/>
          </a:xfrm>
          <a:prstGeom prst="ellipse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17" name="手繪多邊形 16"/>
          <p:cNvSpPr/>
          <p:nvPr/>
        </p:nvSpPr>
        <p:spPr>
          <a:xfrm>
            <a:off x="536952" y="2552899"/>
            <a:ext cx="8365232" cy="792000"/>
          </a:xfrm>
          <a:custGeom>
            <a:avLst/>
            <a:gdLst>
              <a:gd name="connsiteX0" fmla="*/ 0 w 5222240"/>
              <a:gd name="connsiteY0" fmla="*/ 0 h 625205"/>
              <a:gd name="connsiteX1" fmla="*/ 5222240 w 5222240"/>
              <a:gd name="connsiteY1" fmla="*/ 0 h 625205"/>
              <a:gd name="connsiteX2" fmla="*/ 5222240 w 5222240"/>
              <a:gd name="connsiteY2" fmla="*/ 625205 h 625205"/>
              <a:gd name="connsiteX3" fmla="*/ 0 w 5222240"/>
              <a:gd name="connsiteY3" fmla="*/ 625205 h 625205"/>
              <a:gd name="connsiteX4" fmla="*/ 0 w 5222240"/>
              <a:gd name="connsiteY4" fmla="*/ 0 h 625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2240" h="625205">
                <a:moveTo>
                  <a:pt x="0" y="0"/>
                </a:moveTo>
                <a:lnTo>
                  <a:pt x="5222240" y="0"/>
                </a:lnTo>
                <a:lnTo>
                  <a:pt x="5222240" y="625205"/>
                </a:lnTo>
                <a:lnTo>
                  <a:pt x="0" y="6252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0" vert="horz" wrap="square" lIns="496257" tIns="76200" rIns="76200" bIns="76200" numCol="1" spcCol="1270" anchor="ctr" anchorCtr="0">
            <a:noAutofit/>
          </a:bodyPr>
          <a:lstStyle/>
          <a:p>
            <a:pPr lvl="0" indent="361950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國內零售支付基礎設施發展現況</a:t>
            </a:r>
            <a:endParaRPr lang="zh-TW" altLang="en-US" sz="40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手繪多邊形 14"/>
          <p:cNvSpPr/>
          <p:nvPr/>
        </p:nvSpPr>
        <p:spPr>
          <a:xfrm>
            <a:off x="536953" y="1683833"/>
            <a:ext cx="8365232" cy="792000"/>
          </a:xfrm>
          <a:custGeom>
            <a:avLst/>
            <a:gdLst>
              <a:gd name="connsiteX0" fmla="*/ 0 w 5580684"/>
              <a:gd name="connsiteY0" fmla="*/ 0 h 625205"/>
              <a:gd name="connsiteX1" fmla="*/ 5580684 w 5580684"/>
              <a:gd name="connsiteY1" fmla="*/ 0 h 625205"/>
              <a:gd name="connsiteX2" fmla="*/ 5580684 w 5580684"/>
              <a:gd name="connsiteY2" fmla="*/ 625205 h 625205"/>
              <a:gd name="connsiteX3" fmla="*/ 0 w 5580684"/>
              <a:gd name="connsiteY3" fmla="*/ 625205 h 625205"/>
              <a:gd name="connsiteX4" fmla="*/ 0 w 5580684"/>
              <a:gd name="connsiteY4" fmla="*/ 0 h 625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0684" h="625205">
                <a:moveTo>
                  <a:pt x="0" y="0"/>
                </a:moveTo>
                <a:lnTo>
                  <a:pt x="5580684" y="0"/>
                </a:lnTo>
                <a:lnTo>
                  <a:pt x="5580684" y="625205"/>
                </a:lnTo>
                <a:lnTo>
                  <a:pt x="0" y="6252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0" vert="horz" wrap="square" lIns="496257" tIns="76200" rIns="76200" bIns="76200" numCol="1" spcCol="1270" anchor="ctr" anchorCtr="0">
            <a:noAutofit/>
          </a:bodyPr>
          <a:lstStyle/>
          <a:p>
            <a:pPr indent="361950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新興科技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改變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服務面貌</a:t>
            </a:r>
            <a:r>
              <a:rPr lang="zh-TW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，深化普惠金融程度</a:t>
            </a:r>
            <a:endParaRPr lang="zh-TW" altLang="en-US" sz="32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手繪多邊形 18"/>
          <p:cNvSpPr/>
          <p:nvPr/>
        </p:nvSpPr>
        <p:spPr>
          <a:xfrm>
            <a:off x="536954" y="3421965"/>
            <a:ext cx="8365232" cy="792000"/>
          </a:xfrm>
          <a:custGeom>
            <a:avLst/>
            <a:gdLst>
              <a:gd name="connsiteX0" fmla="*/ 0 w 5222240"/>
              <a:gd name="connsiteY0" fmla="*/ 0 h 625205"/>
              <a:gd name="connsiteX1" fmla="*/ 5222240 w 5222240"/>
              <a:gd name="connsiteY1" fmla="*/ 0 h 625205"/>
              <a:gd name="connsiteX2" fmla="*/ 5222240 w 5222240"/>
              <a:gd name="connsiteY2" fmla="*/ 625205 h 625205"/>
              <a:gd name="connsiteX3" fmla="*/ 0 w 5222240"/>
              <a:gd name="connsiteY3" fmla="*/ 625205 h 625205"/>
              <a:gd name="connsiteX4" fmla="*/ 0 w 5222240"/>
              <a:gd name="connsiteY4" fmla="*/ 0 h 625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2240" h="625205">
                <a:moveTo>
                  <a:pt x="0" y="0"/>
                </a:moveTo>
                <a:lnTo>
                  <a:pt x="5222240" y="0"/>
                </a:lnTo>
                <a:lnTo>
                  <a:pt x="5222240" y="625205"/>
                </a:lnTo>
                <a:lnTo>
                  <a:pt x="0" y="6252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0" vert="horz" wrap="square" lIns="496257" tIns="76200" rIns="76200" bIns="76200" numCol="1" spcCol="1270" anchor="ctr" anchorCtr="0">
            <a:noAutofit/>
          </a:bodyPr>
          <a:lstStyle/>
          <a:p>
            <a:pPr marL="361950" lvl="0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國外零售支付發展趨勢</a:t>
            </a:r>
            <a:endParaRPr lang="zh-TW" altLang="en-US" sz="24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六邊形 44"/>
          <p:cNvSpPr/>
          <p:nvPr/>
        </p:nvSpPr>
        <p:spPr>
          <a:xfrm>
            <a:off x="660139" y="1809959"/>
            <a:ext cx="576000" cy="576000"/>
          </a:xfrm>
          <a:prstGeom prst="hexagon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TW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六邊形 53"/>
          <p:cNvSpPr/>
          <p:nvPr/>
        </p:nvSpPr>
        <p:spPr>
          <a:xfrm>
            <a:off x="660139" y="2641184"/>
            <a:ext cx="576000" cy="576000"/>
          </a:xfrm>
          <a:prstGeom prst="hexagon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TW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六邊形 54"/>
          <p:cNvSpPr/>
          <p:nvPr/>
        </p:nvSpPr>
        <p:spPr>
          <a:xfrm>
            <a:off x="660139" y="3532669"/>
            <a:ext cx="576000" cy="576000"/>
          </a:xfrm>
          <a:prstGeom prst="hexagon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TW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7854950" y="6359804"/>
            <a:ext cx="1219200" cy="487680"/>
          </a:xfrm>
        </p:spPr>
        <p:txBody>
          <a:bodyPr/>
          <a:lstStyle/>
          <a:p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14" name="手繪多邊形 13"/>
          <p:cNvSpPr/>
          <p:nvPr/>
        </p:nvSpPr>
        <p:spPr>
          <a:xfrm>
            <a:off x="536952" y="4291031"/>
            <a:ext cx="8365232" cy="792000"/>
          </a:xfrm>
          <a:custGeom>
            <a:avLst/>
            <a:gdLst>
              <a:gd name="connsiteX0" fmla="*/ 0 w 5580684"/>
              <a:gd name="connsiteY0" fmla="*/ 0 h 625205"/>
              <a:gd name="connsiteX1" fmla="*/ 5580684 w 5580684"/>
              <a:gd name="connsiteY1" fmla="*/ 0 h 625205"/>
              <a:gd name="connsiteX2" fmla="*/ 5580684 w 5580684"/>
              <a:gd name="connsiteY2" fmla="*/ 625205 h 625205"/>
              <a:gd name="connsiteX3" fmla="*/ 0 w 5580684"/>
              <a:gd name="connsiteY3" fmla="*/ 625205 h 625205"/>
              <a:gd name="connsiteX4" fmla="*/ 0 w 5580684"/>
              <a:gd name="connsiteY4" fmla="*/ 0 h 625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0684" h="625205">
                <a:moveTo>
                  <a:pt x="0" y="0"/>
                </a:moveTo>
                <a:lnTo>
                  <a:pt x="5580684" y="0"/>
                </a:lnTo>
                <a:lnTo>
                  <a:pt x="5580684" y="625205"/>
                </a:lnTo>
                <a:lnTo>
                  <a:pt x="0" y="6252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0" vert="horz" wrap="square" lIns="496257" tIns="86360" rIns="86360" bIns="86360" numCol="1" spcCol="1270" anchor="ctr" anchorCtr="0">
            <a:noAutofit/>
          </a:bodyPr>
          <a:lstStyle/>
          <a:p>
            <a:pPr indent="361950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</a:t>
            </a:r>
            <a:r>
              <a:rPr lang="zh-TW" altLang="en-US" sz="2400" b="1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議未來推動</a:t>
            </a:r>
            <a:r>
              <a: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方向，以深化我國普惠金融</a:t>
            </a:r>
            <a:endParaRPr lang="zh-TW" altLang="en-US" sz="24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六邊形 15"/>
          <p:cNvSpPr/>
          <p:nvPr/>
        </p:nvSpPr>
        <p:spPr>
          <a:xfrm>
            <a:off x="660139" y="4407057"/>
            <a:ext cx="576000" cy="576000"/>
          </a:xfrm>
          <a:prstGeom prst="hexagon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TW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手繪多邊形 19"/>
          <p:cNvSpPr/>
          <p:nvPr/>
        </p:nvSpPr>
        <p:spPr>
          <a:xfrm>
            <a:off x="536954" y="5160097"/>
            <a:ext cx="8365232" cy="792000"/>
          </a:xfrm>
          <a:custGeom>
            <a:avLst/>
            <a:gdLst>
              <a:gd name="connsiteX0" fmla="*/ 0 w 5580684"/>
              <a:gd name="connsiteY0" fmla="*/ 0 h 625205"/>
              <a:gd name="connsiteX1" fmla="*/ 5580684 w 5580684"/>
              <a:gd name="connsiteY1" fmla="*/ 0 h 625205"/>
              <a:gd name="connsiteX2" fmla="*/ 5580684 w 5580684"/>
              <a:gd name="connsiteY2" fmla="*/ 625205 h 625205"/>
              <a:gd name="connsiteX3" fmla="*/ 0 w 5580684"/>
              <a:gd name="connsiteY3" fmla="*/ 625205 h 625205"/>
              <a:gd name="connsiteX4" fmla="*/ 0 w 5580684"/>
              <a:gd name="connsiteY4" fmla="*/ 0 h 625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0684" h="625205">
                <a:moveTo>
                  <a:pt x="0" y="0"/>
                </a:moveTo>
                <a:lnTo>
                  <a:pt x="5580684" y="0"/>
                </a:lnTo>
                <a:lnTo>
                  <a:pt x="5580684" y="625205"/>
                </a:lnTo>
                <a:lnTo>
                  <a:pt x="0" y="6252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0" vert="horz" wrap="square" lIns="496257" tIns="86360" rIns="86360" bIns="86360" numCol="1" spcCol="1270" anchor="ctr" anchorCtr="0">
            <a:noAutofit/>
          </a:bodyPr>
          <a:lstStyle/>
          <a:p>
            <a:pPr indent="361950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  <a:endParaRPr lang="zh-TW" altLang="en-US" sz="24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六邊形 21"/>
          <p:cNvSpPr/>
          <p:nvPr/>
        </p:nvSpPr>
        <p:spPr>
          <a:xfrm>
            <a:off x="660141" y="5289587"/>
            <a:ext cx="576000" cy="576000"/>
          </a:xfrm>
          <a:prstGeom prst="hexagon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zh-TW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2562285" y="1066800"/>
            <a:ext cx="6573623" cy="579120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AutoShape 8" descr="ãfinancial service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zh-TW" dirty="0" smtClean="0"/>
              <a:t>2</a:t>
            </a:r>
            <a:endParaRPr lang="zh-TW" altLang="en-US" dirty="0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90500" y="242887"/>
            <a:ext cx="8720994" cy="789393"/>
          </a:xfrm>
        </p:spPr>
        <p:txBody>
          <a:bodyPr/>
          <a:lstStyle/>
          <a:p>
            <a:r>
              <a:rPr lang="zh-TW" altLang="en-US" dirty="0"/>
              <a:t>一</a:t>
            </a:r>
            <a:r>
              <a:rPr lang="zh-TW" altLang="en-US" dirty="0" smtClean="0"/>
              <a:t>、</a:t>
            </a:r>
            <a:r>
              <a:rPr lang="zh-TW" altLang="zh-TW" dirty="0"/>
              <a:t>新興科技改變</a:t>
            </a:r>
            <a:r>
              <a:rPr lang="zh-TW" altLang="zh-TW" dirty="0" smtClean="0"/>
              <a:t>金融</a:t>
            </a:r>
            <a:r>
              <a:rPr lang="zh-TW" altLang="en-US" dirty="0" smtClean="0"/>
              <a:t>支付</a:t>
            </a:r>
            <a:r>
              <a:rPr lang="zh-TW" altLang="zh-TW" dirty="0" smtClean="0"/>
              <a:t>面貌</a:t>
            </a:r>
            <a:r>
              <a:rPr lang="zh-TW" altLang="zh-TW" dirty="0"/>
              <a:t>，深化普惠金融程度</a:t>
            </a:r>
            <a:endParaRPr lang="zh-TW" altLang="en-US" dirty="0"/>
          </a:p>
        </p:txBody>
      </p:sp>
      <p:sp>
        <p:nvSpPr>
          <p:cNvPr id="17" name="手繪多邊形 16"/>
          <p:cNvSpPr/>
          <p:nvPr/>
        </p:nvSpPr>
        <p:spPr>
          <a:xfrm>
            <a:off x="5698437" y="1803400"/>
            <a:ext cx="1484682" cy="1246293"/>
          </a:xfrm>
          <a:custGeom>
            <a:avLst/>
            <a:gdLst>
              <a:gd name="connsiteX0" fmla="*/ 0 w 1484682"/>
              <a:gd name="connsiteY0" fmla="*/ 0 h 934720"/>
              <a:gd name="connsiteX1" fmla="*/ 1484682 w 1484682"/>
              <a:gd name="connsiteY1" fmla="*/ 0 h 934720"/>
              <a:gd name="connsiteX2" fmla="*/ 1484682 w 1484682"/>
              <a:gd name="connsiteY2" fmla="*/ 934720 h 934720"/>
              <a:gd name="connsiteX3" fmla="*/ 0 w 1484682"/>
              <a:gd name="connsiteY3" fmla="*/ 934720 h 934720"/>
              <a:gd name="connsiteX4" fmla="*/ 0 w 1484682"/>
              <a:gd name="connsiteY4" fmla="*/ 0 h 93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4682" h="934720">
                <a:moveTo>
                  <a:pt x="0" y="0"/>
                </a:moveTo>
                <a:lnTo>
                  <a:pt x="1484682" y="0"/>
                </a:lnTo>
                <a:lnTo>
                  <a:pt x="1484682" y="934720"/>
                </a:lnTo>
                <a:lnTo>
                  <a:pt x="0" y="9347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800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15192" y="2361629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b="1" u="sng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傳統支付服務</a:t>
            </a:r>
            <a:endParaRPr lang="en-US" altLang="zh-TW" sz="2000" b="1" u="sng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324185" y="2361629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b="1" u="sng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創新支付服務</a:t>
            </a:r>
            <a:endParaRPr lang="en-US" altLang="zh-TW" sz="2000" b="1" u="sng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552253" y="1159558"/>
            <a:ext cx="7994199" cy="451406"/>
            <a:chOff x="307822" y="1186717"/>
            <a:chExt cx="7994199" cy="451406"/>
          </a:xfrm>
        </p:grpSpPr>
        <p:sp>
          <p:nvSpPr>
            <p:cNvPr id="20" name="矩形 19"/>
            <p:cNvSpPr/>
            <p:nvPr/>
          </p:nvSpPr>
          <p:spPr>
            <a:xfrm>
              <a:off x="2978588" y="1186717"/>
              <a:ext cx="2688879" cy="45140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zh-TW" altLang="en-US" sz="2400" dirty="0" smtClean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深化普惠金融方式</a:t>
              </a:r>
              <a:endParaRPr lang="zh-TW" altLang="en-US" sz="24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5" name="直線接點 4"/>
            <p:cNvCxnSpPr/>
            <p:nvPr/>
          </p:nvCxnSpPr>
          <p:spPr>
            <a:xfrm>
              <a:off x="307822" y="1412420"/>
              <a:ext cx="2553077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/>
            <p:cNvCxnSpPr/>
            <p:nvPr/>
          </p:nvCxnSpPr>
          <p:spPr>
            <a:xfrm>
              <a:off x="5748944" y="1412420"/>
              <a:ext cx="2553077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向右箭號 28"/>
          <p:cNvSpPr/>
          <p:nvPr/>
        </p:nvSpPr>
        <p:spPr>
          <a:xfrm>
            <a:off x="2712307" y="4146021"/>
            <a:ext cx="3449618" cy="1328108"/>
          </a:xfrm>
          <a:prstGeom prst="rightArrow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新興科技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2585007" y="3056360"/>
            <a:ext cx="1260000" cy="1080000"/>
          </a:xfrm>
          <a:prstGeom prst="ellipse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費用</a:t>
            </a:r>
            <a:endPara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低廉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橢圓 30"/>
          <p:cNvSpPr/>
          <p:nvPr/>
        </p:nvSpPr>
        <p:spPr>
          <a:xfrm>
            <a:off x="3472234" y="3056360"/>
            <a:ext cx="1260000" cy="1080000"/>
          </a:xfrm>
          <a:prstGeom prst="ellips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endPara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便捷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橢圓 31"/>
          <p:cNvSpPr/>
          <p:nvPr/>
        </p:nvSpPr>
        <p:spPr>
          <a:xfrm>
            <a:off x="4341359" y="3056360"/>
            <a:ext cx="1260000" cy="1080000"/>
          </a:xfrm>
          <a:prstGeom prst="ellipse">
            <a:avLst/>
          </a:prstGeom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交易</a:t>
            </a:r>
            <a:endPara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安全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橢圓 32"/>
          <p:cNvSpPr/>
          <p:nvPr/>
        </p:nvSpPr>
        <p:spPr>
          <a:xfrm>
            <a:off x="5246678" y="3056360"/>
            <a:ext cx="1260000" cy="1080000"/>
          </a:xfrm>
          <a:prstGeom prst="ellipse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快速取得並動用資金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向右箭號 1"/>
          <p:cNvSpPr/>
          <p:nvPr/>
        </p:nvSpPr>
        <p:spPr>
          <a:xfrm>
            <a:off x="2858959" y="4487157"/>
            <a:ext cx="3439639" cy="1328108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安全、高效率金融基礎設施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1" t="15909" r="18409" b="23946"/>
          <a:stretch/>
        </p:blipFill>
        <p:spPr bwMode="auto">
          <a:xfrm>
            <a:off x="746752" y="3974672"/>
            <a:ext cx="1188000" cy="119471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矩形 23"/>
          <p:cNvSpPr/>
          <p:nvPr/>
        </p:nvSpPr>
        <p:spPr>
          <a:xfrm>
            <a:off x="6970715" y="2361629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b="1" u="sng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普惠金融</a:t>
            </a:r>
            <a:endParaRPr lang="en-US" altLang="zh-TW" sz="2000" b="1" u="sng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向右箭號 3"/>
          <p:cNvSpPr/>
          <p:nvPr/>
        </p:nvSpPr>
        <p:spPr>
          <a:xfrm>
            <a:off x="5421359" y="2426546"/>
            <a:ext cx="1292874" cy="324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76" t="8363" r="-10770" b="-6910"/>
          <a:stretch/>
        </p:blipFill>
        <p:spPr bwMode="auto">
          <a:xfrm>
            <a:off x="6223558" y="4449778"/>
            <a:ext cx="2889145" cy="2453489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62" t="7390" r="6576" b="7390"/>
          <a:stretch/>
        </p:blipFill>
        <p:spPr bwMode="auto">
          <a:xfrm>
            <a:off x="6475065" y="2761739"/>
            <a:ext cx="2536210" cy="232093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006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圓角矩形 30"/>
          <p:cNvSpPr/>
          <p:nvPr/>
        </p:nvSpPr>
        <p:spPr>
          <a:xfrm>
            <a:off x="905348" y="5598199"/>
            <a:ext cx="7333923" cy="701775"/>
          </a:xfrm>
          <a:prstGeom prst="round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indent="271463"/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1167901" y="4499583"/>
            <a:ext cx="6594937" cy="81185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271463"/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0" name="圓角矩形 79"/>
          <p:cNvSpPr/>
          <p:nvPr/>
        </p:nvSpPr>
        <p:spPr>
          <a:xfrm>
            <a:off x="1738266" y="1656596"/>
            <a:ext cx="5256000" cy="1358222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R="0" lvl="0" indent="271463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中央銀行</a:t>
            </a:r>
            <a:endParaRPr kumimoji="1" lang="en-US" altLang="zh-TW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R="0" lvl="0" indent="271463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kern="12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kumimoji="1" lang="zh-TW" altLang="en-US" sz="1600" kern="12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</a:t>
            </a:r>
            <a:r>
              <a:rPr kumimoji="1" lang="zh-TW" altLang="en-US" sz="1600" kern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資系統</a:t>
            </a:r>
            <a:endParaRPr kumimoji="1" lang="en-US" altLang="zh-TW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圓角矩形 27"/>
          <p:cNvSpPr/>
          <p:nvPr/>
        </p:nvSpPr>
        <p:spPr>
          <a:xfrm>
            <a:off x="1566251" y="3141566"/>
            <a:ext cx="5703682" cy="1176951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271463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財金公司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金融跨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行資訊系統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zh-TW" dirty="0" smtClean="0"/>
              <a:t>3</a:t>
            </a:r>
            <a:endParaRPr lang="zh-TW" altLang="en-US" dirty="0"/>
          </a:p>
        </p:txBody>
      </p:sp>
      <p:graphicFrame>
        <p:nvGraphicFramePr>
          <p:cNvPr id="84" name="表格 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155410"/>
              </p:ext>
            </p:extLst>
          </p:nvPr>
        </p:nvGraphicFramePr>
        <p:xfrm>
          <a:off x="3730344" y="2143627"/>
          <a:ext cx="2744760" cy="731520"/>
        </p:xfrm>
        <a:graphic>
          <a:graphicData uri="http://schemas.openxmlformats.org/drawingml/2006/table">
            <a:tbl>
              <a:tblPr firstRow="1" bandRow="1">
                <a:tableStyleId>{209F02C8-687A-491A-9AC0-47C5640F545D}</a:tableStyleId>
              </a:tblPr>
              <a:tblGrid>
                <a:gridCol w="914920">
                  <a:extLst>
                    <a:ext uri="{9D8B030D-6E8A-4147-A177-3AD203B41FA5}">
                      <a16:colId xmlns="" xmlns:a16="http://schemas.microsoft.com/office/drawing/2014/main" val="237611734"/>
                    </a:ext>
                  </a:extLst>
                </a:gridCol>
                <a:gridCol w="9149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4920">
                  <a:extLst>
                    <a:ext uri="{9D8B030D-6E8A-4147-A177-3AD203B41FA5}">
                      <a16:colId xmlns="" xmlns:a16="http://schemas.microsoft.com/office/drawing/2014/main" val="2349439767"/>
                    </a:ext>
                  </a:extLst>
                </a:gridCol>
              </a:tblGrid>
              <a:tr h="278844"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跨行專戶</a:t>
                      </a:r>
                      <a:endParaRPr lang="en-US" altLang="zh-TW" sz="16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60960" marB="60960"/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TW" sz="19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60960" marB="60960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9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="" xmlns:a16="http://schemas.microsoft.com/office/drawing/2014/main" val="404674963"/>
                  </a:ext>
                </a:extLst>
              </a:tr>
              <a:tr h="2842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r>
                        <a:rPr lang="zh-TW" altLang="en-US" sz="1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銀行</a:t>
                      </a:r>
                      <a:endParaRPr lang="zh-TW" altLang="en-US" sz="1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r>
                        <a:rPr lang="zh-TW" altLang="en-US" sz="1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銀行</a:t>
                      </a:r>
                      <a:endParaRPr lang="zh-TW" altLang="en-US" sz="1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…</a:t>
                      </a:r>
                      <a:r>
                        <a:rPr lang="zh-TW" altLang="en-US" sz="1200" b="0" i="0" u="none" strike="noStrike" cap="none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銀行</a:t>
                      </a:r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15963" lvl="0" indent="-715963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dirty="0" smtClean="0">
                <a:solidFill>
                  <a:schemeClr val="bg1"/>
                </a:solidFill>
              </a:rPr>
              <a:t>二、</a:t>
            </a:r>
            <a:r>
              <a:rPr lang="zh-TW" altLang="zh-TW" dirty="0"/>
              <a:t>國內零售支付基礎設施發展現況</a:t>
            </a:r>
            <a:endParaRPr lang="zh-TW" altLang="en-US" dirty="0">
              <a:solidFill>
                <a:schemeClr val="bg1"/>
              </a:solidFill>
            </a:endParaRPr>
          </a:p>
        </p:txBody>
      </p:sp>
      <p:cxnSp>
        <p:nvCxnSpPr>
          <p:cNvPr id="23" name="直線接點 22"/>
          <p:cNvCxnSpPr>
            <a:stCxn id="21" idx="3"/>
          </p:cNvCxnSpPr>
          <p:nvPr/>
        </p:nvCxnSpPr>
        <p:spPr>
          <a:xfrm>
            <a:off x="6310264" y="1328340"/>
            <a:ext cx="2377440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2600688" y="1102637"/>
            <a:ext cx="3709577" cy="45140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ts val="2800"/>
              </a:lnSpc>
            </a:pPr>
            <a:r>
              <a:rPr lang="zh-TW" altLang="zh-TW" sz="24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零售快捷支付基礎設施</a:t>
            </a:r>
            <a:endParaRPr lang="zh-TW" altLang="en-US" sz="4000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2" name="直線接點 21"/>
          <p:cNvCxnSpPr>
            <a:endCxn id="21" idx="1"/>
          </p:cNvCxnSpPr>
          <p:nvPr/>
        </p:nvCxnSpPr>
        <p:spPr>
          <a:xfrm flipV="1">
            <a:off x="255284" y="1328339"/>
            <a:ext cx="2377440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3743251" y="1752353"/>
            <a:ext cx="2742606" cy="3440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存款準備金甲戶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0" name="表格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008253"/>
              </p:ext>
            </p:extLst>
          </p:nvPr>
        </p:nvGraphicFramePr>
        <p:xfrm>
          <a:off x="3753774" y="3329123"/>
          <a:ext cx="2713977" cy="866362"/>
        </p:xfrm>
        <a:graphic>
          <a:graphicData uri="http://schemas.openxmlformats.org/drawingml/2006/table">
            <a:tbl>
              <a:tblPr firstRow="1" bandRow="1">
                <a:tableStyleId>{209F02C8-687A-491A-9AC0-47C5640F545D}</a:tableStyleId>
              </a:tblPr>
              <a:tblGrid>
                <a:gridCol w="904659">
                  <a:extLst>
                    <a:ext uri="{9D8B030D-6E8A-4147-A177-3AD203B41FA5}">
                      <a16:colId xmlns="" xmlns:a16="http://schemas.microsoft.com/office/drawing/2014/main" val="237611734"/>
                    </a:ext>
                  </a:extLst>
                </a:gridCol>
                <a:gridCol w="90465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04659">
                  <a:extLst>
                    <a:ext uri="{9D8B030D-6E8A-4147-A177-3AD203B41FA5}">
                      <a16:colId xmlns="" xmlns:a16="http://schemas.microsoft.com/office/drawing/2014/main" val="2349439767"/>
                    </a:ext>
                  </a:extLst>
                </a:gridCol>
              </a:tblGrid>
              <a:tr h="381416"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跨行專戶</a:t>
                      </a:r>
                      <a:endParaRPr lang="en-US" altLang="zh-TW" sz="16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60960" marB="60960"/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TW" sz="19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60960" marB="60960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9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="" xmlns:a16="http://schemas.microsoft.com/office/drawing/2014/main" val="404674963"/>
                  </a:ext>
                </a:extLst>
              </a:tr>
              <a:tr h="4849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r>
                        <a:rPr lang="zh-TW" altLang="en-US" sz="1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銀行</a:t>
                      </a:r>
                      <a:endParaRPr lang="zh-TW" altLang="en-US" sz="1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r>
                        <a:rPr lang="zh-TW" altLang="en-US" sz="1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銀行</a:t>
                      </a:r>
                      <a:endParaRPr lang="zh-TW" altLang="en-US" sz="1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…</a:t>
                      </a:r>
                      <a:r>
                        <a:rPr lang="zh-TW" altLang="en-US" sz="1200" b="0" i="0" u="none" strike="noStrike" cap="none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銀行</a:t>
                      </a: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弧形向右箭號 7"/>
          <p:cNvSpPr/>
          <p:nvPr/>
        </p:nvSpPr>
        <p:spPr>
          <a:xfrm>
            <a:off x="3407474" y="1853438"/>
            <a:ext cx="288000" cy="504000"/>
          </a:xfrm>
          <a:prstGeom prst="curved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4" name="弧形箭號 (上彎) 13"/>
          <p:cNvSpPr/>
          <p:nvPr/>
        </p:nvSpPr>
        <p:spPr>
          <a:xfrm rot="16441139">
            <a:off x="6395165" y="1970911"/>
            <a:ext cx="504000" cy="288000"/>
          </a:xfrm>
          <a:prstGeom prst="curved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1782604" y="4702138"/>
            <a:ext cx="2033038" cy="548640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銀行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4583992" y="4702138"/>
            <a:ext cx="2242726" cy="54864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基層金融機構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1449384" y="5655450"/>
            <a:ext cx="1836000" cy="54864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</a:t>
            </a:r>
          </a:p>
        </p:txBody>
      </p:sp>
      <p:sp>
        <p:nvSpPr>
          <p:cNvPr id="45" name="文字方塊 44"/>
          <p:cNvSpPr txBox="1"/>
          <p:nvPr/>
        </p:nvSpPr>
        <p:spPr>
          <a:xfrm>
            <a:off x="3688095" y="5655450"/>
            <a:ext cx="1836000" cy="54864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企業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5926805" y="5655450"/>
            <a:ext cx="1836000" cy="54864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政府機關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941560" y="6429371"/>
            <a:ext cx="77934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6680" indent="-106680" algn="just"/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BIS (2017)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報告指出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我國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推展零售快捷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支付早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於其他先進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國家</a:t>
            </a:r>
            <a:endParaRPr lang="zh-TW" altLang="zh-TW" sz="16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上-下雙向箭號 3"/>
          <p:cNvSpPr/>
          <p:nvPr/>
        </p:nvSpPr>
        <p:spPr>
          <a:xfrm>
            <a:off x="4307515" y="2897123"/>
            <a:ext cx="252000" cy="432000"/>
          </a:xfrm>
          <a:prstGeom prst="up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上-下雙向箭號 37"/>
          <p:cNvSpPr/>
          <p:nvPr/>
        </p:nvSpPr>
        <p:spPr>
          <a:xfrm>
            <a:off x="4307515" y="4246086"/>
            <a:ext cx="252000" cy="432000"/>
          </a:xfrm>
          <a:prstGeom prst="up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文字方塊 40"/>
          <p:cNvSpPr txBox="1"/>
          <p:nvPr/>
        </p:nvSpPr>
        <p:spPr>
          <a:xfrm>
            <a:off x="1884089" y="4628934"/>
            <a:ext cx="2079974" cy="548640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銀行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1991677" y="4554560"/>
            <a:ext cx="2118596" cy="548640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銀行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4688099" y="4628934"/>
            <a:ext cx="2242726" cy="54864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基層金融機構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文字方塊 48"/>
          <p:cNvSpPr txBox="1"/>
          <p:nvPr/>
        </p:nvSpPr>
        <p:spPr>
          <a:xfrm>
            <a:off x="4796742" y="4554560"/>
            <a:ext cx="2242726" cy="54864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基層金融機構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上-下雙向箭號 49"/>
          <p:cNvSpPr/>
          <p:nvPr/>
        </p:nvSpPr>
        <p:spPr>
          <a:xfrm>
            <a:off x="4307515" y="5166563"/>
            <a:ext cx="252000" cy="432000"/>
          </a:xfrm>
          <a:prstGeom prst="up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4754727" y="5308892"/>
            <a:ext cx="26419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提供大眾各項支付服務</a:t>
            </a:r>
            <a:r>
              <a:rPr lang="en-US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1624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圖說文字 4"/>
          <p:cNvSpPr/>
          <p:nvPr/>
        </p:nvSpPr>
        <p:spPr>
          <a:xfrm>
            <a:off x="126753" y="1720159"/>
            <a:ext cx="9000000" cy="2662032"/>
          </a:xfrm>
          <a:prstGeom prst="wedgeRectCallout">
            <a:avLst>
              <a:gd name="adj1" fmla="val -16709"/>
              <a:gd name="adj2" fmla="val 25249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圖說文字 5"/>
          <p:cNvSpPr/>
          <p:nvPr/>
        </p:nvSpPr>
        <p:spPr>
          <a:xfrm>
            <a:off x="135804" y="4265844"/>
            <a:ext cx="9000000" cy="2592156"/>
          </a:xfrm>
          <a:prstGeom prst="wedgeRectCallout">
            <a:avLst>
              <a:gd name="adj1" fmla="val -18783"/>
              <a:gd name="adj2" fmla="val -5088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圓角矩形 1"/>
          <p:cNvSpPr/>
          <p:nvPr/>
        </p:nvSpPr>
        <p:spPr>
          <a:xfrm>
            <a:off x="6621878" y="5257623"/>
            <a:ext cx="1399463" cy="1394644"/>
          </a:xfrm>
          <a:prstGeom prst="roundRect">
            <a:avLst/>
          </a:prstGeom>
          <a:solidFill>
            <a:schemeClr val="tx2">
              <a:lumMod val="90000"/>
            </a:schemeClr>
          </a:solidFill>
          <a:ln w="285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zh-TW" dirty="0" smtClean="0"/>
              <a:t>4</a:t>
            </a:r>
            <a:endParaRPr lang="zh-TW" altLang="en-US" dirty="0"/>
          </a:p>
        </p:txBody>
      </p:sp>
      <p:sp>
        <p:nvSpPr>
          <p:cNvPr id="2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15963" indent="-715963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dirty="0" smtClean="0">
                <a:solidFill>
                  <a:schemeClr val="bg1"/>
                </a:solidFill>
              </a:rPr>
              <a:t>二、</a:t>
            </a:r>
            <a:r>
              <a:rPr lang="zh-TW" altLang="zh-TW" dirty="0"/>
              <a:t>國內零售支付基礎設施發展現況</a:t>
            </a:r>
            <a:endParaRPr lang="zh-TW" altLang="en-US" dirty="0">
              <a:solidFill>
                <a:schemeClr val="bg1"/>
              </a:solidFill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255285" y="1186717"/>
            <a:ext cx="8354561" cy="451406"/>
            <a:chOff x="255285" y="1186717"/>
            <a:chExt cx="8354561" cy="451406"/>
          </a:xfrm>
        </p:grpSpPr>
        <p:cxnSp>
          <p:nvCxnSpPr>
            <p:cNvPr id="23" name="直線接點 22"/>
            <p:cNvCxnSpPr>
              <a:stCxn id="21" idx="3"/>
            </p:cNvCxnSpPr>
            <p:nvPr/>
          </p:nvCxnSpPr>
          <p:spPr>
            <a:xfrm>
              <a:off x="6310265" y="1412420"/>
              <a:ext cx="2299581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矩形 20"/>
            <p:cNvSpPr/>
            <p:nvPr/>
          </p:nvSpPr>
          <p:spPr>
            <a:xfrm>
              <a:off x="2600688" y="1186717"/>
              <a:ext cx="3709577" cy="45140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zh-TW" altLang="en-US" sz="2400" dirty="0" smtClean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非</a:t>
              </a:r>
              <a:r>
                <a:rPr lang="zh-TW" altLang="en-US" sz="24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銀行機構參與支付市場</a:t>
              </a:r>
            </a:p>
          </p:txBody>
        </p:sp>
        <p:cxnSp>
          <p:nvCxnSpPr>
            <p:cNvPr id="22" name="直線接點 21"/>
            <p:cNvCxnSpPr>
              <a:endCxn id="21" idx="1"/>
            </p:cNvCxnSpPr>
            <p:nvPr/>
          </p:nvCxnSpPr>
          <p:spPr>
            <a:xfrm>
              <a:off x="255285" y="1412420"/>
              <a:ext cx="2345403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橢圓 29"/>
          <p:cNvSpPr/>
          <p:nvPr/>
        </p:nvSpPr>
        <p:spPr>
          <a:xfrm>
            <a:off x="1647110" y="2733537"/>
            <a:ext cx="1296000" cy="1296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銀行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橢圓 33"/>
          <p:cNvSpPr/>
          <p:nvPr/>
        </p:nvSpPr>
        <p:spPr>
          <a:xfrm>
            <a:off x="535928" y="5308254"/>
            <a:ext cx="1008000" cy="10080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電子支付機構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橢圓 35"/>
          <p:cNvSpPr/>
          <p:nvPr/>
        </p:nvSpPr>
        <p:spPr>
          <a:xfrm>
            <a:off x="2205507" y="5308254"/>
            <a:ext cx="1008000" cy="1008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第三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0488" indent="-90488" algn="ctr"/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業者</a:t>
            </a:r>
          </a:p>
        </p:txBody>
      </p:sp>
      <p:sp>
        <p:nvSpPr>
          <p:cNvPr id="43" name="矩形 42"/>
          <p:cNvSpPr/>
          <p:nvPr/>
        </p:nvSpPr>
        <p:spPr>
          <a:xfrm>
            <a:off x="3906195" y="5496739"/>
            <a:ext cx="1828800" cy="434567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手機</a:t>
            </a:r>
            <a:r>
              <a:rPr lang="en-US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6774601" y="6116055"/>
            <a:ext cx="1097280" cy="43456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電子貨幣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6774601" y="5705216"/>
            <a:ext cx="1097280" cy="43456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信用卡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圓角矩形 46"/>
          <p:cNvSpPr/>
          <p:nvPr/>
        </p:nvSpPr>
        <p:spPr>
          <a:xfrm>
            <a:off x="6621878" y="2732820"/>
            <a:ext cx="1399463" cy="139464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bg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矩形 51"/>
          <p:cNvSpPr/>
          <p:nvPr/>
        </p:nvSpPr>
        <p:spPr>
          <a:xfrm>
            <a:off x="6774601" y="3596008"/>
            <a:ext cx="1097280" cy="434567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金融卡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6774601" y="3197707"/>
            <a:ext cx="1097280" cy="434567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信用卡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879036" y="2775074"/>
            <a:ext cx="1828800" cy="434567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網路銀行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3879036" y="3145181"/>
            <a:ext cx="1828800" cy="434567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行動銀行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3879036" y="3540357"/>
            <a:ext cx="1828800" cy="434567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ATM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6774601" y="2822274"/>
            <a:ext cx="1097280" cy="43456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銀行帳戶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橢圓 39"/>
          <p:cNvSpPr/>
          <p:nvPr/>
        </p:nvSpPr>
        <p:spPr>
          <a:xfrm>
            <a:off x="1386349" y="2714598"/>
            <a:ext cx="1296000" cy="1296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銀行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橢圓 26"/>
          <p:cNvSpPr/>
          <p:nvPr/>
        </p:nvSpPr>
        <p:spPr>
          <a:xfrm>
            <a:off x="1105703" y="2696025"/>
            <a:ext cx="1296000" cy="1296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銀行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向右箭號 2"/>
          <p:cNvSpPr/>
          <p:nvPr/>
        </p:nvSpPr>
        <p:spPr>
          <a:xfrm>
            <a:off x="3277340" y="3209641"/>
            <a:ext cx="540000" cy="370107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向右箭號 30"/>
          <p:cNvSpPr/>
          <p:nvPr/>
        </p:nvSpPr>
        <p:spPr>
          <a:xfrm>
            <a:off x="5857567" y="3177410"/>
            <a:ext cx="540000" cy="370107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向右箭號 31"/>
          <p:cNvSpPr/>
          <p:nvPr/>
        </p:nvSpPr>
        <p:spPr>
          <a:xfrm>
            <a:off x="5857567" y="5557850"/>
            <a:ext cx="540000" cy="370107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向右箭號 32"/>
          <p:cNvSpPr/>
          <p:nvPr/>
        </p:nvSpPr>
        <p:spPr>
          <a:xfrm>
            <a:off x="3277340" y="5557850"/>
            <a:ext cx="540000" cy="370107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向右箭號 34"/>
          <p:cNvSpPr/>
          <p:nvPr/>
        </p:nvSpPr>
        <p:spPr>
          <a:xfrm>
            <a:off x="5481523" y="8163071"/>
            <a:ext cx="307818" cy="370107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288315" y="4329215"/>
            <a:ext cx="4957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愈來愈多的非銀行支付機構參與支付服務</a:t>
            </a:r>
            <a:endParaRPr lang="zh-TW" altLang="en-US" sz="1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288316" y="1782914"/>
            <a:ext cx="4167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以往銀行為支付市場之主要參與者</a:t>
            </a:r>
            <a:endParaRPr lang="zh-TW" altLang="en-US" sz="1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橢圓 24"/>
          <p:cNvSpPr/>
          <p:nvPr/>
        </p:nvSpPr>
        <p:spPr>
          <a:xfrm>
            <a:off x="1377296" y="5308254"/>
            <a:ext cx="1008000" cy="10080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電子票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證機構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024775" y="2271119"/>
            <a:ext cx="1909282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支付業者</a:t>
            </a:r>
            <a:endParaRPr lang="zh-TW" altLang="en-US" sz="16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3811636" y="2271119"/>
            <a:ext cx="1909282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通路</a:t>
            </a:r>
            <a:endParaRPr lang="zh-TW" altLang="en-US" sz="16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6366968" y="2271119"/>
            <a:ext cx="1909282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支付工具</a:t>
            </a:r>
            <a:endParaRPr lang="zh-TW" altLang="en-US" sz="16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1024775" y="4836525"/>
            <a:ext cx="1909282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支付業者</a:t>
            </a:r>
            <a:endParaRPr lang="zh-TW" altLang="en-US" sz="16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3811636" y="4836525"/>
            <a:ext cx="1909282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通路</a:t>
            </a:r>
            <a:endParaRPr lang="zh-TW" altLang="en-US" sz="16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6366968" y="4836525"/>
            <a:ext cx="1909282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支付工具</a:t>
            </a:r>
            <a:endParaRPr lang="zh-TW" altLang="en-US" sz="16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6774601" y="5335087"/>
            <a:ext cx="1097280" cy="43456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銀行帳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戶</a:t>
            </a:r>
          </a:p>
        </p:txBody>
      </p:sp>
    </p:spTree>
    <p:extLst>
      <p:ext uri="{BB962C8B-B14F-4D97-AF65-F5344CB8AC3E}">
        <p14:creationId xmlns:p14="http://schemas.microsoft.com/office/powerpoint/2010/main" val="262184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4037846" y="1066800"/>
            <a:ext cx="5098061" cy="57912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zh-TW" dirty="0" smtClean="0"/>
              <a:t>5</a:t>
            </a:r>
            <a:endParaRPr lang="zh-TW" altLang="en-US" dirty="0"/>
          </a:p>
        </p:txBody>
      </p:sp>
      <p:sp>
        <p:nvSpPr>
          <p:cNvPr id="1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15963" indent="-715963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dirty="0" smtClean="0">
                <a:solidFill>
                  <a:schemeClr val="bg1"/>
                </a:solidFill>
              </a:rPr>
              <a:t>二、</a:t>
            </a:r>
            <a:r>
              <a:rPr lang="zh-TW" altLang="zh-TW" dirty="0"/>
              <a:t>國內零售支付基礎設施發展現況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2" name="橢圓 1"/>
          <p:cNvSpPr/>
          <p:nvPr/>
        </p:nvSpPr>
        <p:spPr>
          <a:xfrm>
            <a:off x="628565" y="4135380"/>
            <a:ext cx="972000" cy="10080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商家</a:t>
            </a:r>
          </a:p>
        </p:txBody>
      </p:sp>
      <p:sp>
        <p:nvSpPr>
          <p:cNvPr id="12" name="橢圓 11"/>
          <p:cNvSpPr/>
          <p:nvPr/>
        </p:nvSpPr>
        <p:spPr>
          <a:xfrm>
            <a:off x="2111977" y="2980268"/>
            <a:ext cx="972000" cy="1008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支付機構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2631659" y="4134718"/>
            <a:ext cx="972000" cy="1008000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支付機構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5" name="直線單箭頭接點 4"/>
          <p:cNvCxnSpPr>
            <a:stCxn id="2" idx="6"/>
            <a:endCxn id="12" idx="3"/>
          </p:cNvCxnSpPr>
          <p:nvPr/>
        </p:nvCxnSpPr>
        <p:spPr>
          <a:xfrm flipV="1">
            <a:off x="1600565" y="3840650"/>
            <a:ext cx="653758" cy="798730"/>
          </a:xfrm>
          <a:prstGeom prst="straightConnector1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>
            <a:stCxn id="2" idx="6"/>
            <a:endCxn id="13" idx="2"/>
          </p:cNvCxnSpPr>
          <p:nvPr/>
        </p:nvCxnSpPr>
        <p:spPr>
          <a:xfrm flipV="1">
            <a:off x="1600565" y="4638718"/>
            <a:ext cx="1031094" cy="662"/>
          </a:xfrm>
          <a:prstGeom prst="straightConnector1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橢圓 35"/>
          <p:cNvSpPr/>
          <p:nvPr/>
        </p:nvSpPr>
        <p:spPr>
          <a:xfrm>
            <a:off x="4151346" y="4128721"/>
            <a:ext cx="972000" cy="10080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商家</a:t>
            </a:r>
          </a:p>
        </p:txBody>
      </p:sp>
      <p:sp>
        <p:nvSpPr>
          <p:cNvPr id="37" name="圓角矩形 36"/>
          <p:cNvSpPr/>
          <p:nvPr/>
        </p:nvSpPr>
        <p:spPr>
          <a:xfrm>
            <a:off x="5685601" y="3875979"/>
            <a:ext cx="1665838" cy="150078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</a:t>
            </a:r>
            <a:r>
              <a:rPr lang="en-US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Pay QR Code 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共通支付標準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8" name="直線單箭頭接點 37"/>
          <p:cNvCxnSpPr>
            <a:stCxn id="36" idx="6"/>
            <a:endCxn id="37" idx="1"/>
          </p:cNvCxnSpPr>
          <p:nvPr/>
        </p:nvCxnSpPr>
        <p:spPr>
          <a:xfrm flipV="1">
            <a:off x="5123346" y="4626371"/>
            <a:ext cx="562255" cy="6350"/>
          </a:xfrm>
          <a:prstGeom prst="straightConnector1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" descr="C:\Users\vader\Downloads\1806231135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543" y="3933212"/>
            <a:ext cx="613605" cy="61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橢圓 42"/>
          <p:cNvSpPr/>
          <p:nvPr/>
        </p:nvSpPr>
        <p:spPr>
          <a:xfrm>
            <a:off x="7793513" y="3283084"/>
            <a:ext cx="972000" cy="1008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支付機構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橢圓 43"/>
          <p:cNvSpPr/>
          <p:nvPr/>
        </p:nvSpPr>
        <p:spPr>
          <a:xfrm>
            <a:off x="8052804" y="4349873"/>
            <a:ext cx="972000" cy="1008000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支付機構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5" name="直線單箭頭接點 44"/>
          <p:cNvCxnSpPr>
            <a:stCxn id="37" idx="3"/>
            <a:endCxn id="43" idx="3"/>
          </p:cNvCxnSpPr>
          <p:nvPr/>
        </p:nvCxnSpPr>
        <p:spPr>
          <a:xfrm flipV="1">
            <a:off x="7351439" y="4143466"/>
            <a:ext cx="584420" cy="482905"/>
          </a:xfrm>
          <a:prstGeom prst="straightConnector1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單箭頭接點 48"/>
          <p:cNvCxnSpPr>
            <a:stCxn id="37" idx="3"/>
            <a:endCxn id="44" idx="2"/>
          </p:cNvCxnSpPr>
          <p:nvPr/>
        </p:nvCxnSpPr>
        <p:spPr>
          <a:xfrm>
            <a:off x="7351439" y="4626371"/>
            <a:ext cx="701365" cy="227502"/>
          </a:xfrm>
          <a:prstGeom prst="straightConnector1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橢圓 52"/>
          <p:cNvSpPr/>
          <p:nvPr/>
        </p:nvSpPr>
        <p:spPr>
          <a:xfrm>
            <a:off x="2087205" y="5259073"/>
            <a:ext cx="972000" cy="1008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支付機構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54" name="直線單箭頭接點 53"/>
          <p:cNvCxnSpPr>
            <a:stCxn id="2" idx="6"/>
            <a:endCxn id="53" idx="1"/>
          </p:cNvCxnSpPr>
          <p:nvPr/>
        </p:nvCxnSpPr>
        <p:spPr>
          <a:xfrm>
            <a:off x="1600565" y="4639380"/>
            <a:ext cx="628986" cy="767311"/>
          </a:xfrm>
          <a:prstGeom prst="straightConnector1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圖說文字 56"/>
          <p:cNvSpPr/>
          <p:nvPr/>
        </p:nvSpPr>
        <p:spPr>
          <a:xfrm>
            <a:off x="4939453" y="2650643"/>
            <a:ext cx="2787803" cy="1019966"/>
          </a:xfrm>
          <a:prstGeom prst="wedgeRectCallout">
            <a:avLst>
              <a:gd name="adj1" fmla="val -14948"/>
              <a:gd name="adj2" fmla="val 6960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財金公司在財政部支持及協助下，偕同公股銀行於</a:t>
            </a:r>
            <a:r>
              <a:rPr lang="en-US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2017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月推出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2" name="橢圓 61"/>
          <p:cNvSpPr/>
          <p:nvPr/>
        </p:nvSpPr>
        <p:spPr>
          <a:xfrm>
            <a:off x="7584910" y="5390673"/>
            <a:ext cx="972000" cy="1008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支付機構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3" name="直線單箭頭接點 62"/>
          <p:cNvCxnSpPr>
            <a:stCxn id="37" idx="3"/>
            <a:endCxn id="62" idx="1"/>
          </p:cNvCxnSpPr>
          <p:nvPr/>
        </p:nvCxnSpPr>
        <p:spPr>
          <a:xfrm>
            <a:off x="7351439" y="4626371"/>
            <a:ext cx="375817" cy="911920"/>
          </a:xfrm>
          <a:prstGeom prst="straightConnector1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五邊形 70"/>
          <p:cNvSpPr/>
          <p:nvPr/>
        </p:nvSpPr>
        <p:spPr>
          <a:xfrm>
            <a:off x="461727" y="1573415"/>
            <a:ext cx="3956364" cy="785560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前端介面多元且混亂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4" name="＞形箭號 83"/>
          <p:cNvSpPr/>
          <p:nvPr/>
        </p:nvSpPr>
        <p:spPr>
          <a:xfrm>
            <a:off x="4037846" y="1573415"/>
            <a:ext cx="4870764" cy="785560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QR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Code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規格統一、互通</a:t>
            </a:r>
            <a:endParaRPr lang="zh-TW" altLang="en-US" sz="2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2" name="群組 91"/>
          <p:cNvGrpSpPr/>
          <p:nvPr/>
        </p:nvGrpSpPr>
        <p:grpSpPr>
          <a:xfrm>
            <a:off x="295052" y="1096740"/>
            <a:ext cx="8711646" cy="451406"/>
            <a:chOff x="273268" y="1307261"/>
            <a:chExt cx="8711646" cy="451406"/>
          </a:xfrm>
        </p:grpSpPr>
        <p:cxnSp>
          <p:nvCxnSpPr>
            <p:cNvPr id="9" name="直線接點 8"/>
            <p:cNvCxnSpPr/>
            <p:nvPr/>
          </p:nvCxnSpPr>
          <p:spPr>
            <a:xfrm>
              <a:off x="7688914" y="1576767"/>
              <a:ext cx="1296000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/>
            <p:cNvCxnSpPr/>
            <p:nvPr/>
          </p:nvCxnSpPr>
          <p:spPr>
            <a:xfrm flipV="1">
              <a:off x="273268" y="1576767"/>
              <a:ext cx="1267992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矩形 84"/>
            <p:cNvSpPr/>
            <p:nvPr/>
          </p:nvSpPr>
          <p:spPr>
            <a:xfrm>
              <a:off x="1541260" y="1307261"/>
              <a:ext cx="6093336" cy="45140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zh-TW" altLang="zh-TW" sz="24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行動支付交易使用</a:t>
              </a:r>
              <a:r>
                <a:rPr lang="en-US" altLang="zh-TW" sz="24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QR Code</a:t>
              </a:r>
              <a:r>
                <a:rPr lang="zh-TW" altLang="zh-TW" sz="24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的情形變得普遍</a:t>
              </a:r>
              <a:endParaRPr lang="zh-TW" altLang="en-US" sz="24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pic>
        <p:nvPicPr>
          <p:cNvPr id="3074" name="Picture 2" descr="ãqr code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947" y="362465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ãqr code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977" y="4193484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ãqr code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010" y="5286232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16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投影片編號版面配置區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zh-TW" dirty="0" smtClean="0"/>
              <a:t>6</a:t>
            </a:r>
            <a:endParaRPr lang="zh-TW" altLang="en-US" dirty="0"/>
          </a:p>
        </p:txBody>
      </p:sp>
      <p:sp>
        <p:nvSpPr>
          <p:cNvPr id="2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15963" lvl="0" indent="-715963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dirty="0" smtClean="0">
                <a:solidFill>
                  <a:schemeClr val="bg1"/>
                </a:solidFill>
              </a:rPr>
              <a:t>三、</a:t>
            </a:r>
            <a:r>
              <a:rPr lang="zh-TW" altLang="en-US" kern="1200" dirty="0">
                <a:solidFill>
                  <a:schemeClr val="bg1"/>
                </a:solidFill>
              </a:rPr>
              <a:t>國外</a:t>
            </a:r>
            <a:r>
              <a:rPr lang="zh-TW" altLang="en-US" kern="1200" dirty="0" smtClean="0">
                <a:solidFill>
                  <a:schemeClr val="bg1"/>
                </a:solidFill>
              </a:rPr>
              <a:t>零售支付發展趨勢</a:t>
            </a:r>
            <a:endParaRPr lang="zh-TW" altLang="en-US" dirty="0">
              <a:solidFill>
                <a:schemeClr val="bg1"/>
              </a:solidFill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255285" y="1186717"/>
            <a:ext cx="8354561" cy="451406"/>
            <a:chOff x="255285" y="1186717"/>
            <a:chExt cx="8354561" cy="451406"/>
          </a:xfrm>
        </p:grpSpPr>
        <p:cxnSp>
          <p:nvCxnSpPr>
            <p:cNvPr id="23" name="直線接點 22"/>
            <p:cNvCxnSpPr>
              <a:stCxn id="21" idx="3"/>
            </p:cNvCxnSpPr>
            <p:nvPr/>
          </p:nvCxnSpPr>
          <p:spPr>
            <a:xfrm>
              <a:off x="6310265" y="1412420"/>
              <a:ext cx="2299581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矩形 20"/>
            <p:cNvSpPr/>
            <p:nvPr/>
          </p:nvSpPr>
          <p:spPr>
            <a:xfrm>
              <a:off x="2600688" y="1186717"/>
              <a:ext cx="3709577" cy="45140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zh-TW" altLang="en-US" sz="2400" dirty="0" smtClean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國外零售快捷支付特點</a:t>
              </a:r>
              <a:endParaRPr lang="zh-TW" altLang="en-US" sz="24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2" name="直線接點 21"/>
            <p:cNvCxnSpPr>
              <a:endCxn id="21" idx="1"/>
            </p:cNvCxnSpPr>
            <p:nvPr/>
          </p:nvCxnSpPr>
          <p:spPr>
            <a:xfrm>
              <a:off x="255285" y="1412420"/>
              <a:ext cx="2345403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字方塊 1"/>
          <p:cNvSpPr txBox="1"/>
          <p:nvPr/>
        </p:nvSpPr>
        <p:spPr>
          <a:xfrm>
            <a:off x="382847" y="1975515"/>
            <a:ext cx="3708000" cy="78579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採用類似本行提供金融機構撥轉清算資金的模式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382847" y="3064951"/>
            <a:ext cx="3708000" cy="785791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提高用戶使用的便捷性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382847" y="4154387"/>
            <a:ext cx="3708000" cy="785791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indent="461963"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非銀行支付機構亦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成為零售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400050" algn="ctr"/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支付系統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參加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382847" y="5243824"/>
            <a:ext cx="3708000" cy="785791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運用科技降低成本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092121" y="2057002"/>
            <a:ext cx="3401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buFont typeface="Arial" panose="020B0604020202020204" pitchFamily="34" charset="0"/>
              <a:buChar char="•"/>
            </a:pP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即時清算</a:t>
            </a:r>
            <a:endPara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客戶即時取得並動用資金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4092121" y="3020262"/>
            <a:ext cx="51124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buFont typeface="Arial" panose="020B0604020202020204" pitchFamily="34" charset="0"/>
              <a:buChar char="•"/>
            </a:pP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發展</a:t>
            </a:r>
            <a:r>
              <a:rPr lang="en-US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QR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Code 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共通支付標準</a:t>
            </a:r>
            <a:endPara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豐富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的交易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</a:t>
            </a:r>
            <a:endPara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手機號碼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轉帳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154658" y="1639988"/>
            <a:ext cx="459939" cy="463586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橢圓 41"/>
          <p:cNvSpPr/>
          <p:nvPr/>
        </p:nvSpPr>
        <p:spPr>
          <a:xfrm>
            <a:off x="154658" y="2898930"/>
            <a:ext cx="459939" cy="463586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橢圓 42"/>
          <p:cNvSpPr/>
          <p:nvPr/>
        </p:nvSpPr>
        <p:spPr>
          <a:xfrm>
            <a:off x="154658" y="3914740"/>
            <a:ext cx="459939" cy="463586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橢圓 43"/>
          <p:cNvSpPr/>
          <p:nvPr/>
        </p:nvSpPr>
        <p:spPr>
          <a:xfrm>
            <a:off x="154658" y="5012031"/>
            <a:ext cx="459939" cy="463586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文字方塊 46"/>
          <p:cNvSpPr txBox="1"/>
          <p:nvPr/>
        </p:nvSpPr>
        <p:spPr>
          <a:xfrm>
            <a:off x="4092121" y="4225779"/>
            <a:ext cx="4897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buFont typeface="Arial" panose="020B0604020202020204" pitchFamily="34" charset="0"/>
              <a:buChar char="•"/>
            </a:pP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將前端交易訊息傳送至共用平台處理，後端款項清算由管理銀行代為處理</a:t>
            </a:r>
            <a:endParaRPr lang="zh-TW" altLang="en-US" sz="16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4092121" y="5242628"/>
            <a:ext cx="4979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buFont typeface="Arial" panose="020B0604020202020204" pitchFamily="34" charset="0"/>
              <a:buChar char="•"/>
            </a:pP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新建快捷支付系統，收費相對低廉，有些銀行在</a:t>
            </a:r>
            <a:r>
              <a:rPr lang="zh-TW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推廣期間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，對於</a:t>
            </a:r>
            <a:r>
              <a:rPr lang="zh-TW" altLang="en-US" sz="18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小額交易在定額以下者，免收手續</a:t>
            </a:r>
            <a:r>
              <a:rPr lang="zh-TW" altLang="zh-TW" sz="18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費</a:t>
            </a:r>
            <a:endParaRPr lang="zh-TW" altLang="en-US" sz="16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5095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zh-TW" dirty="0" smtClean="0"/>
              <a:t>7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四、研議未來推動方向</a:t>
            </a:r>
            <a:r>
              <a:rPr lang="zh-TW" altLang="en-US" kern="1200" dirty="0">
                <a:solidFill>
                  <a:schemeClr val="bg1"/>
                </a:solidFill>
              </a:rPr>
              <a:t>，以深化我國普惠金融</a:t>
            </a:r>
            <a:endParaRPr lang="zh-TW" altLang="en-US" dirty="0">
              <a:solidFill>
                <a:schemeClr val="bg1"/>
              </a:solidFill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178509" y="1125323"/>
            <a:ext cx="8354561" cy="461665"/>
            <a:chOff x="255285" y="1186717"/>
            <a:chExt cx="8354561" cy="461665"/>
          </a:xfrm>
        </p:grpSpPr>
        <p:cxnSp>
          <p:nvCxnSpPr>
            <p:cNvPr id="9" name="直線接點 8"/>
            <p:cNvCxnSpPr>
              <a:stCxn id="10" idx="3"/>
            </p:cNvCxnSpPr>
            <p:nvPr/>
          </p:nvCxnSpPr>
          <p:spPr>
            <a:xfrm flipV="1">
              <a:off x="6801450" y="1412420"/>
              <a:ext cx="1808396" cy="513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1948793" y="1186717"/>
              <a:ext cx="4852657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zh-TW" altLang="en-US" sz="2400" b="1" dirty="0">
                  <a:solidFill>
                    <a:schemeClr val="accent5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第一、研議降低小額跨行轉帳費用</a:t>
              </a:r>
              <a:endParaRPr lang="en-US" altLang="zh-TW" sz="24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1" name="直線接點 10"/>
            <p:cNvCxnSpPr>
              <a:endCxn id="10" idx="1"/>
            </p:cNvCxnSpPr>
            <p:nvPr/>
          </p:nvCxnSpPr>
          <p:spPr>
            <a:xfrm>
              <a:off x="255285" y="1412420"/>
              <a:ext cx="1693508" cy="513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/>
        </p:nvSpPr>
        <p:spPr>
          <a:xfrm>
            <a:off x="558753" y="1868238"/>
            <a:ext cx="81778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2" indent="-1809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網路與行動支付興起，許多民眾改以網路或手機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轉帳。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lvl="2" indent="-1809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交易不會經過實體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ATM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，成本相對較低，銀行收取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小額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轉帳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手續費似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有調降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空間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</a:t>
            </a:r>
            <a:r>
              <a:rPr lang="zh-TW" altLang="zh-TW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</a:t>
            </a:r>
            <a:r>
              <a:rPr lang="zh-TW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銀行與財金公</a:t>
            </a:r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司</a:t>
            </a:r>
            <a:r>
              <a:rPr lang="zh-TW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正在研議</a:t>
            </a:r>
            <a:r>
              <a:rPr lang="zh-TW" altLang="zh-TW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合宜的費率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lvl="2" indent="-1809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另外，</a:t>
            </a:r>
            <a:r>
              <a:rPr lang="zh-TW" altLang="zh-TW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本行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亦將</a:t>
            </a:r>
            <a:r>
              <a:rPr lang="zh-TW" altLang="zh-TW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督促</a:t>
            </a:r>
            <a:r>
              <a:rPr lang="zh-TW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該公司就提供資訊交換服務，</a:t>
            </a:r>
            <a:r>
              <a:rPr lang="zh-TW" altLang="zh-TW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向銀行</a:t>
            </a:r>
            <a:r>
              <a:rPr lang="zh-TW" altLang="zh-TW" sz="20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收取費率</a:t>
            </a:r>
            <a:r>
              <a:rPr lang="zh-TW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部分，配合</a:t>
            </a:r>
            <a:r>
              <a:rPr lang="zh-TW" altLang="zh-TW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研議調降之可行性</a:t>
            </a:r>
            <a:r>
              <a:rPr lang="zh-TW" altLang="zh-TW" sz="20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050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zh-TW" dirty="0" smtClean="0"/>
              <a:t>8</a:t>
            </a:r>
            <a:endParaRPr lang="zh-TW" altLang="en-US" dirty="0"/>
          </a:p>
        </p:txBody>
      </p:sp>
      <p:sp>
        <p:nvSpPr>
          <p:cNvPr id="46" name="矩形 45"/>
          <p:cNvSpPr/>
          <p:nvPr/>
        </p:nvSpPr>
        <p:spPr>
          <a:xfrm>
            <a:off x="1798326" y="1098163"/>
            <a:ext cx="5760000" cy="46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zh-TW" altLang="en-US" sz="2400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第二、</a:t>
            </a:r>
            <a:r>
              <a:rPr lang="zh-TW" altLang="en-US" sz="2400" b="1" kern="12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研議</a:t>
            </a:r>
            <a:r>
              <a:rPr lang="zh-TW" altLang="en-US" sz="2400" b="1" kern="1200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建置跨</a:t>
            </a:r>
            <a:r>
              <a:rPr lang="zh-TW" altLang="en-US" sz="2400" b="1" kern="1200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機構共用平台之</a:t>
            </a:r>
            <a:r>
              <a:rPr lang="zh-TW" altLang="en-US" sz="2400" b="1" kern="1200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可行性</a:t>
            </a:r>
            <a:endParaRPr lang="en-US" altLang="zh-TW" sz="24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2" name="標題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"/>
              <a:buNone/>
              <a:defRPr sz="2800" b="1" i="0" u="none" strike="noStrike" cap="none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zh-TW" altLang="en-US" dirty="0" smtClean="0"/>
              <a:t>四、研議未來推動方向</a:t>
            </a:r>
            <a:r>
              <a:rPr lang="zh-TW" altLang="en-US" kern="1200" dirty="0">
                <a:solidFill>
                  <a:schemeClr val="bg1"/>
                </a:solidFill>
              </a:rPr>
              <a:t>，以深化我國普惠金融</a:t>
            </a:r>
            <a:endParaRPr lang="zh-TW" altLang="en-US" dirty="0">
              <a:solidFill>
                <a:schemeClr val="bg1"/>
              </a:solidFill>
            </a:endParaRPr>
          </a:p>
        </p:txBody>
      </p:sp>
      <p:cxnSp>
        <p:nvCxnSpPr>
          <p:cNvPr id="124" name="直線接點 123"/>
          <p:cNvCxnSpPr>
            <a:endCxn id="46" idx="1"/>
          </p:cNvCxnSpPr>
          <p:nvPr/>
        </p:nvCxnSpPr>
        <p:spPr>
          <a:xfrm>
            <a:off x="286326" y="1328997"/>
            <a:ext cx="1512000" cy="316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接點 125"/>
          <p:cNvCxnSpPr>
            <a:stCxn id="46" idx="3"/>
          </p:cNvCxnSpPr>
          <p:nvPr/>
        </p:nvCxnSpPr>
        <p:spPr>
          <a:xfrm flipV="1">
            <a:off x="7558326" y="1328997"/>
            <a:ext cx="1512000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1" name="矩形 1030"/>
          <p:cNvSpPr/>
          <p:nvPr/>
        </p:nvSpPr>
        <p:spPr>
          <a:xfrm>
            <a:off x="751437" y="2233086"/>
            <a:ext cx="7976104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algn="just" hangingPunct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zh-TW" sz="18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中國大陸</a:t>
            </a:r>
            <a:r>
              <a:rPr lang="zh-TW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近年推出</a:t>
            </a:r>
            <a:r>
              <a:rPr lang="zh-TW" altLang="zh-TW" sz="18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網聯平台</a:t>
            </a:r>
            <a:r>
              <a:rPr lang="zh-TW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，解決紛亂的直連問題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indent="-180975" algn="just" hangingPunct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18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香港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亦</a:t>
            </a:r>
            <a:r>
              <a:rPr lang="zh-TW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推出</a:t>
            </a:r>
            <a:r>
              <a:rPr lang="zh-TW" altLang="en-US" sz="1800" dirty="0" smtClean="0">
                <a:latin typeface="新細明體"/>
                <a:ea typeface="新細明體"/>
              </a:rPr>
              <a:t>「</a:t>
            </a:r>
            <a:r>
              <a:rPr lang="zh-TW" altLang="en-US" sz="18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轉數快平台</a:t>
            </a:r>
            <a:r>
              <a:rPr lang="zh-TW" altLang="en-US" sz="1800" dirty="0" smtClean="0">
                <a:solidFill>
                  <a:srgbClr val="0070C0"/>
                </a:solidFill>
                <a:latin typeface="標楷體"/>
                <a:ea typeface="標楷體"/>
              </a:rPr>
              <a:t>」</a:t>
            </a:r>
            <a:r>
              <a:rPr lang="zh-TW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，統一進行跨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機構交易訊息之交換及</a:t>
            </a:r>
            <a:r>
              <a:rPr lang="zh-TW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款項清算。</a:t>
            </a:r>
            <a:endParaRPr lang="zh-TW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3" name="文字方塊 1032"/>
          <p:cNvSpPr txBox="1"/>
          <p:nvPr/>
        </p:nvSpPr>
        <p:spPr>
          <a:xfrm>
            <a:off x="172016" y="1675541"/>
            <a:ext cx="8790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2913" lvl="1" indent="-442913"/>
            <a:r>
              <a:rPr lang="en-US" altLang="zh-TW" sz="2000" b="1" dirty="0" smtClean="0"/>
              <a:t>(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dirty="0" smtClean="0"/>
              <a:t>)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電支機構與銀行分別介接直連，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支付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絡複雜，交易資訊安全不易兼顧</a:t>
            </a:r>
            <a:endParaRPr lang="zh-TW" altLang="en-US" sz="2000" b="1" dirty="0"/>
          </a:p>
        </p:txBody>
      </p:sp>
      <p:sp>
        <p:nvSpPr>
          <p:cNvPr id="14" name="矩形 13"/>
          <p:cNvSpPr/>
          <p:nvPr/>
        </p:nvSpPr>
        <p:spPr>
          <a:xfrm>
            <a:off x="172016" y="3204145"/>
            <a:ext cx="879091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 hangingPunct="0"/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財金公司</a:t>
            </a:r>
            <a:r>
              <a:rPr lang="zh-TW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正在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規劃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建置跨機構共用平台，提供電支、電票機構間前端交易訊息即時交換，後端款項快速清算之服務。</a:t>
            </a:r>
            <a:endPara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2913" indent="-442913" hangingPunct="0"/>
            <a:endPara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2913" indent="-442913" hangingPunct="0"/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本行提醒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財金公司在規劃</a:t>
            </a:r>
            <a:r>
              <a:rPr lang="zh-TW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過程</a:t>
            </a: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中，宜與銀行及相關支付機構多方面溝通，俾建構安全、效率、且符合使用者需求的共用</a:t>
            </a:r>
            <a:r>
              <a:rPr lang="zh-TW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平台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6876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暖調藍色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6038</TotalTime>
  <Words>1197</Words>
  <Application>Microsoft Office PowerPoint</Application>
  <PresentationFormat>如螢幕大小 (4:3)</PresentationFormat>
  <Paragraphs>197</Paragraphs>
  <Slides>14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4" baseType="lpstr">
      <vt:lpstr>Arial</vt:lpstr>
      <vt:lpstr>新細明體</vt:lpstr>
      <vt:lpstr>Wingdings</vt:lpstr>
      <vt:lpstr>微軟正黑體</vt:lpstr>
      <vt:lpstr>標楷體</vt:lpstr>
      <vt:lpstr>Roboto Slab</vt:lpstr>
      <vt:lpstr>Times New Roman</vt:lpstr>
      <vt:lpstr>Nixie One</vt:lpstr>
      <vt:lpstr>微軟正黑體 Light</vt:lpstr>
      <vt:lpstr>Warwick template</vt:lpstr>
      <vt:lpstr>零售支付基礎設施與普惠金融</vt:lpstr>
      <vt:lpstr>PowerPoint 簡報</vt:lpstr>
      <vt:lpstr>一、新興科技改變金融支付面貌，深化普惠金融程度</vt:lpstr>
      <vt:lpstr>二、國內零售支付基礎設施發展現況</vt:lpstr>
      <vt:lpstr>二、國內零售支付基礎設施發展現況</vt:lpstr>
      <vt:lpstr>二、國內零售支付基礎設施發展現況</vt:lpstr>
      <vt:lpstr>三、國外零售支付發展趨勢</vt:lpstr>
      <vt:lpstr>四、研議未來推動方向，以深化我國普惠金融</vt:lpstr>
      <vt:lpstr>四、研議未來推動方向，以深化我國普惠金融</vt:lpstr>
      <vt:lpstr>四、研議未來推動方向，以深化我國普惠金融</vt:lpstr>
      <vt:lpstr>四、研議未來推動方向，以深化我國普惠金融</vt:lpstr>
      <vt:lpstr>五、結語</vt:lpstr>
      <vt:lpstr>五、結語</vt:lpstr>
      <vt:lpstr>感謝聆聽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irene Lai</dc:creator>
  <cp:lastModifiedBy>CBC</cp:lastModifiedBy>
  <cp:revision>435</cp:revision>
  <cp:lastPrinted>2018-11-19T01:38:49Z</cp:lastPrinted>
  <dcterms:modified xsi:type="dcterms:W3CDTF">2018-11-19T02:42:02Z</dcterms:modified>
</cp:coreProperties>
</file>