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310" r:id="rId4"/>
    <p:sldId id="304" r:id="rId5"/>
    <p:sldId id="316" r:id="rId6"/>
    <p:sldId id="325" r:id="rId7"/>
    <p:sldId id="323" r:id="rId8"/>
    <p:sldId id="308" r:id="rId9"/>
    <p:sldId id="327" r:id="rId10"/>
    <p:sldId id="328" r:id="rId11"/>
    <p:sldId id="324" r:id="rId12"/>
    <p:sldId id="311" r:id="rId13"/>
    <p:sldId id="329" r:id="rId14"/>
    <p:sldId id="292" r:id="rId15"/>
  </p:sldIdLst>
  <p:sldSz cx="9144000" cy="6858000" type="screen4x3"/>
  <p:notesSz cx="6797675" cy="9928225"/>
  <p:embeddedFontLst>
    <p:embeddedFont>
      <p:font typeface="微軟正黑體" panose="020B0604030504040204" pitchFamily="34" charset="-120"/>
      <p:regular r:id="rId18"/>
      <p:bold r:id="rId19"/>
    </p:embeddedFont>
    <p:embeddedFont>
      <p:font typeface="標楷體" panose="03000509000000000000" pitchFamily="65" charset="-120"/>
      <p:regular r:id="rId20"/>
    </p:embeddedFont>
    <p:embeddedFont>
      <p:font typeface="微軟正黑體 Light" panose="020B0304030504040204" pitchFamily="34" charset="-12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00518E"/>
    <a:srgbClr val="003B68"/>
    <a:srgbClr val="002164"/>
    <a:srgbClr val="003399"/>
    <a:srgbClr val="00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9F02C8-687A-491A-9AC0-47C5640F545D}">
  <a:tblStyle styleId="{209F02C8-687A-491A-9AC0-47C5640F545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710" y="-90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BF538-787C-4870-A523-67799142CB87}" type="datetimeFigureOut">
              <a:rPr lang="zh-TW" altLang="en-US" smtClean="0"/>
              <a:t>2018/11/19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4F0DF-EFB3-4FB2-B1D7-1CDA9AD163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094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4539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6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65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32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32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32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61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32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6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667499"/>
            <a:ext cx="9144000" cy="6190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5921200"/>
            <a:ext cx="9144000" cy="144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7075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5991472"/>
            <a:ext cx="9144000" cy="960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6112101"/>
            <a:ext cx="9144000" cy="745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3468567"/>
            <a:ext cx="5810400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 dirty="0"/>
          </a:p>
        </p:txBody>
      </p:sp>
      <p:sp>
        <p:nvSpPr>
          <p:cNvPr id="8" name="投影片編號版面配置區 28"/>
          <p:cNvSpPr>
            <a:spLocks noGrp="1"/>
          </p:cNvSpPr>
          <p:nvPr>
            <p:ph type="sldNum" sz="quarter" idx="4"/>
          </p:nvPr>
        </p:nvSpPr>
        <p:spPr>
          <a:xfrm>
            <a:off x="7854950" y="6370320"/>
            <a:ext cx="1219200" cy="48768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140B14F-D80B-43EF-9FB8-046C9AB370F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1" y="3838334"/>
            <a:ext cx="4505699" cy="154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1" y="5310734"/>
            <a:ext cx="4505699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5717999"/>
            <a:ext cx="2892972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2892972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667500"/>
            <a:ext cx="2892972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5991472"/>
            <a:ext cx="2892972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6112101"/>
            <a:ext cx="2892972" cy="745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投影片編號版面配置區 28"/>
          <p:cNvSpPr>
            <a:spLocks noGrp="1"/>
          </p:cNvSpPr>
          <p:nvPr>
            <p:ph type="sldNum" sz="quarter" idx="4"/>
          </p:nvPr>
        </p:nvSpPr>
        <p:spPr>
          <a:xfrm>
            <a:off x="7854950" y="6370320"/>
            <a:ext cx="1219200" cy="48768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140B14F-D80B-43EF-9FB8-046C9AB370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2"/>
            <a:ext cx="123600" cy="141289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-1" y="241077"/>
            <a:ext cx="9144001" cy="8295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412896"/>
            <a:ext cx="123600" cy="2701911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123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123600" cy="193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26550" y="241077"/>
            <a:ext cx="0" cy="627600"/>
          </a:xfrm>
          <a:prstGeom prst="straightConnector1">
            <a:avLst/>
          </a:prstGeom>
          <a:ln w="38100">
            <a:headEnd type="none" w="lg" len="lg"/>
            <a:tailEnd type="non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90500" y="242887"/>
            <a:ext cx="8451851" cy="789393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92761" y="1151467"/>
            <a:ext cx="8236889" cy="520447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dirty="0"/>
          </a:p>
        </p:txBody>
      </p:sp>
      <p:sp>
        <p:nvSpPr>
          <p:cNvPr id="10" name="投影片編號版面配置區 28"/>
          <p:cNvSpPr>
            <a:spLocks noGrp="1"/>
          </p:cNvSpPr>
          <p:nvPr>
            <p:ph type="sldNum" sz="quarter" idx="4"/>
          </p:nvPr>
        </p:nvSpPr>
        <p:spPr>
          <a:xfrm>
            <a:off x="7854950" y="6370320"/>
            <a:ext cx="1219200" cy="48768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140B14F-D80B-43EF-9FB8-046C9AB370F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67501"/>
            <a:ext cx="457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2071207"/>
            <a:ext cx="2472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4114800"/>
            <a:ext cx="2472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4922001"/>
            <a:ext cx="247200" cy="193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6" y="707633"/>
            <a:ext cx="3208799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2356367"/>
            <a:ext cx="36603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2356367"/>
            <a:ext cx="36603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4"/>
          </p:nvPr>
        </p:nvSpPr>
        <p:spPr>
          <a:xfrm>
            <a:off x="7854950" y="6370320"/>
            <a:ext cx="1219200" cy="48768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140B14F-D80B-43EF-9FB8-046C9AB370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1224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667501"/>
            <a:ext cx="1224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2071207"/>
            <a:ext cx="1224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4114800"/>
            <a:ext cx="1224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4922001"/>
            <a:ext cx="122400" cy="193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投影片編號版面配置區 28"/>
          <p:cNvSpPr>
            <a:spLocks noGrp="1"/>
          </p:cNvSpPr>
          <p:nvPr>
            <p:ph type="sldNum" sz="quarter" idx="4"/>
          </p:nvPr>
        </p:nvSpPr>
        <p:spPr>
          <a:xfrm>
            <a:off x="7854950" y="6370320"/>
            <a:ext cx="1219200" cy="48768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140B14F-D80B-43EF-9FB8-046C9AB370F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6" y="707633"/>
            <a:ext cx="3208799" cy="13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2356367"/>
            <a:ext cx="7540800" cy="42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4" name="投影片編號版面配置區 28"/>
          <p:cNvSpPr>
            <a:spLocks noGrp="1"/>
          </p:cNvSpPr>
          <p:nvPr>
            <p:ph type="sldNum" sz="quarter" idx="4"/>
          </p:nvPr>
        </p:nvSpPr>
        <p:spPr>
          <a:xfrm>
            <a:off x="7854950" y="6370320"/>
            <a:ext cx="1219200" cy="487680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140B14F-D80B-43EF-9FB8-046C9AB370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1011315" y="1831041"/>
            <a:ext cx="7061472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zh-TW" altLang="zh-TW" sz="40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零售</a:t>
            </a:r>
            <a:r>
              <a:rPr lang="zh-TW" altLang="zh-TW" sz="400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支付基礎設施與普惠金融</a:t>
            </a:r>
            <a:endParaRPr lang="en" sz="40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Shape 98"/>
          <p:cNvSpPr txBox="1">
            <a:spLocks/>
          </p:cNvSpPr>
          <p:nvPr/>
        </p:nvSpPr>
        <p:spPr>
          <a:xfrm>
            <a:off x="1625564" y="4581053"/>
            <a:ext cx="5810400" cy="127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zh-TW" altLang="en-US" sz="32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中央銀行</a:t>
            </a:r>
            <a:endParaRPr lang="en-US" altLang="zh-TW" sz="32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楊金龍 </a:t>
            </a:r>
            <a:endParaRPr lang="en" sz="2000" b="0" dirty="0">
              <a:solidFill>
                <a:schemeClr val="tx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21889" y="6257133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107</a:t>
            </a:r>
            <a:r>
              <a:rPr lang="zh-TW" altLang="en-US" sz="18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</a:t>
            </a:r>
            <a:r>
              <a:rPr lang="en-US" altLang="zh-TW" sz="18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11</a:t>
            </a:r>
            <a:r>
              <a:rPr lang="zh-TW" altLang="en-US" sz="18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月</a:t>
            </a:r>
            <a:r>
              <a:rPr lang="en-US" altLang="zh-TW" sz="18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</a:t>
            </a:r>
            <a:r>
              <a:rPr lang="zh-TW" altLang="en-US" sz="1800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日</a:t>
            </a:r>
            <a:endParaRPr lang="zh-TW" alt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Shape 98"/>
          <p:cNvSpPr txBox="1">
            <a:spLocks/>
          </p:cNvSpPr>
          <p:nvPr/>
        </p:nvSpPr>
        <p:spPr>
          <a:xfrm>
            <a:off x="0" y="0"/>
            <a:ext cx="5409035" cy="7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60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20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財金公司</a:t>
            </a:r>
            <a:r>
              <a:rPr lang="en" sz="20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000" b="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年金融資訊年會</a:t>
            </a:r>
            <a:endParaRPr lang="en" sz="2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8695" y="386600"/>
            <a:ext cx="3352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主題：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科技、普惠金融、強化資</a:t>
            </a:r>
            <a:r>
              <a:rPr lang="zh-TW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 bwMode="auto">
          <a:xfrm>
            <a:off x="3867364" y="2855582"/>
            <a:ext cx="15571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18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電支、電票</a:t>
            </a:r>
            <a:endParaRPr lang="en-US" altLang="zh-TW" sz="1800" b="1" dirty="0" smtClean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8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支付機構</a:t>
            </a:r>
            <a:endParaRPr lang="zh-TW" altLang="en-US" sz="18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57337" y="2855582"/>
            <a:ext cx="138010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18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電支、電票</a:t>
            </a:r>
            <a:endParaRPr lang="en-US" altLang="zh-TW" sz="1800" b="1" dirty="0" smtClean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8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支付機構</a:t>
            </a:r>
            <a:endParaRPr lang="zh-TW" altLang="en-US" sz="18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531158" y="2855582"/>
            <a:ext cx="1117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金融機構</a:t>
            </a:r>
            <a:endParaRPr lang="zh-TW" altLang="en-US" sz="1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72" y="3655405"/>
            <a:ext cx="722177" cy="57600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72" y="5175123"/>
            <a:ext cx="722179" cy="57600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72" y="4392289"/>
            <a:ext cx="722179" cy="57600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直線單箭頭接點 29"/>
          <p:cNvCxnSpPr/>
          <p:nvPr/>
        </p:nvCxnSpPr>
        <p:spPr bwMode="auto">
          <a:xfrm flipV="1">
            <a:off x="1816986" y="3942544"/>
            <a:ext cx="662491" cy="744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圓角矩形 18"/>
          <p:cNvSpPr>
            <a:spLocks noChangeArrowheads="1"/>
          </p:cNvSpPr>
          <p:nvPr/>
        </p:nvSpPr>
        <p:spPr bwMode="auto">
          <a:xfrm>
            <a:off x="628986" y="3594931"/>
            <a:ext cx="1188000" cy="243571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6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74" name="直線單箭頭接點 73"/>
          <p:cNvCxnSpPr/>
          <p:nvPr/>
        </p:nvCxnSpPr>
        <p:spPr bwMode="auto">
          <a:xfrm>
            <a:off x="1816986" y="3942543"/>
            <a:ext cx="662490" cy="6060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直線單箭頭接點 76"/>
          <p:cNvCxnSpPr/>
          <p:nvPr/>
        </p:nvCxnSpPr>
        <p:spPr bwMode="auto">
          <a:xfrm>
            <a:off x="1816986" y="3942544"/>
            <a:ext cx="66249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圓角矩形 8"/>
          <p:cNvSpPr>
            <a:spLocks noChangeArrowheads="1"/>
          </p:cNvSpPr>
          <p:nvPr/>
        </p:nvSpPr>
        <p:spPr bwMode="auto">
          <a:xfrm>
            <a:off x="2479477" y="3594931"/>
            <a:ext cx="1188000" cy="243571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6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86" name="矩形圖說文字 85"/>
          <p:cNvSpPr/>
          <p:nvPr/>
        </p:nvSpPr>
        <p:spPr>
          <a:xfrm>
            <a:off x="424697" y="1924120"/>
            <a:ext cx="3450185" cy="648000"/>
          </a:xfrm>
          <a:prstGeom prst="wedgeRectCallout">
            <a:avLst>
              <a:gd name="adj1" fmla="val -18209"/>
              <a:gd name="adj2" fmla="val 404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建置前架構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62896" y="2658474"/>
            <a:ext cx="3411986" cy="34888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8" name="直線單箭頭接點 87"/>
          <p:cNvCxnSpPr/>
          <p:nvPr/>
        </p:nvCxnSpPr>
        <p:spPr bwMode="auto">
          <a:xfrm flipH="1" flipV="1">
            <a:off x="1816987" y="4679424"/>
            <a:ext cx="662490" cy="797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直線單箭頭接點 95"/>
          <p:cNvCxnSpPr/>
          <p:nvPr/>
        </p:nvCxnSpPr>
        <p:spPr bwMode="auto">
          <a:xfrm flipV="1">
            <a:off x="1816986" y="4564908"/>
            <a:ext cx="662490" cy="1239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直線單箭頭接點 99"/>
          <p:cNvCxnSpPr/>
          <p:nvPr/>
        </p:nvCxnSpPr>
        <p:spPr bwMode="auto">
          <a:xfrm flipV="1">
            <a:off x="1816986" y="4538916"/>
            <a:ext cx="662491" cy="5958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5411998" y="2855582"/>
            <a:ext cx="2327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3294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財金公司</a:t>
            </a:r>
            <a:endParaRPr lang="en-US" altLang="zh-TW" sz="1800" b="1" dirty="0">
              <a:solidFill>
                <a:srgbClr val="3294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3294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3294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跨行金融資訊系統</a:t>
            </a:r>
            <a:r>
              <a:rPr lang="en-US" altLang="zh-TW" sz="1800" b="1" dirty="0">
                <a:solidFill>
                  <a:srgbClr val="32946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800" b="1" dirty="0">
              <a:solidFill>
                <a:srgbClr val="32946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 8"/>
          <p:cNvSpPr>
            <a:spLocks noChangeArrowheads="1"/>
          </p:cNvSpPr>
          <p:nvPr/>
        </p:nvSpPr>
        <p:spPr bwMode="auto">
          <a:xfrm>
            <a:off x="7760993" y="3594931"/>
            <a:ext cx="1188000" cy="243571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6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63" y="3655405"/>
            <a:ext cx="621855" cy="57600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65" y="5175123"/>
            <a:ext cx="651506" cy="57600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65" y="4392289"/>
            <a:ext cx="633812" cy="57600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左-右雙向箭號 15"/>
          <p:cNvSpPr/>
          <p:nvPr/>
        </p:nvSpPr>
        <p:spPr bwMode="auto">
          <a:xfrm>
            <a:off x="5275774" y="4572407"/>
            <a:ext cx="540000" cy="335961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7762743" y="2855582"/>
            <a:ext cx="1117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金融機構</a:t>
            </a:r>
            <a:endParaRPr lang="zh-TW" altLang="en-US" sz="1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左-右雙向箭號 18"/>
          <p:cNvSpPr/>
          <p:nvPr/>
        </p:nvSpPr>
        <p:spPr bwMode="auto">
          <a:xfrm>
            <a:off x="7256803" y="4572407"/>
            <a:ext cx="504000" cy="335961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rgbClr val="000000"/>
              </a:solidFill>
              <a:ea typeface="標楷體" pitchFamily="65" charset="-120"/>
            </a:endParaRPr>
          </a:p>
        </p:txBody>
      </p:sp>
      <p:cxnSp>
        <p:nvCxnSpPr>
          <p:cNvPr id="40" name="直線單箭頭接點 22"/>
          <p:cNvCxnSpPr>
            <a:cxnSpLocks noChangeShapeType="1"/>
          </p:cNvCxnSpPr>
          <p:nvPr/>
        </p:nvCxnSpPr>
        <p:spPr bwMode="auto">
          <a:xfrm flipH="1">
            <a:off x="6511965" y="4611746"/>
            <a:ext cx="0" cy="46296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圓角矩形 40"/>
          <p:cNvSpPr/>
          <p:nvPr/>
        </p:nvSpPr>
        <p:spPr bwMode="auto">
          <a:xfrm>
            <a:off x="5843684" y="3617293"/>
            <a:ext cx="1368831" cy="10148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zh-TW" altLang="en-US" sz="1800" spc="1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支付訊息交換</a:t>
            </a:r>
            <a:r>
              <a:rPr lang="zh-TW" altLang="en-US" sz="18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平台</a:t>
            </a:r>
            <a:endParaRPr lang="zh-TW" altLang="en-US" sz="1800" dirty="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42" name="圓角矩形 41"/>
          <p:cNvSpPr/>
          <p:nvPr/>
        </p:nvSpPr>
        <p:spPr bwMode="auto">
          <a:xfrm>
            <a:off x="5843684" y="5089528"/>
            <a:ext cx="1368831" cy="77408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 algn="ctr" defTabSz="457200"/>
            <a:r>
              <a:rPr lang="zh-TW" altLang="en-US" sz="1800" dirty="0">
                <a:solidFill>
                  <a:srgbClr val="000000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跨行款項</a:t>
            </a:r>
            <a:r>
              <a:rPr lang="zh-TW" altLang="en-US" sz="1800" dirty="0" smtClean="0">
                <a:solidFill>
                  <a:srgbClr val="000000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結算平台</a:t>
            </a:r>
            <a:endParaRPr lang="zh-TW" altLang="en-US" sz="1800" dirty="0"/>
          </a:p>
        </p:txBody>
      </p:sp>
      <p:sp>
        <p:nvSpPr>
          <p:cNvPr id="62" name="圓角矩形 18"/>
          <p:cNvSpPr>
            <a:spLocks noChangeArrowheads="1"/>
          </p:cNvSpPr>
          <p:nvPr/>
        </p:nvSpPr>
        <p:spPr bwMode="auto">
          <a:xfrm>
            <a:off x="5815142" y="3573320"/>
            <a:ext cx="1440000" cy="245732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6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3968991" y="2658474"/>
            <a:ext cx="5040000" cy="34888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矩形圖說文字 113"/>
          <p:cNvSpPr/>
          <p:nvPr/>
        </p:nvSpPr>
        <p:spPr>
          <a:xfrm>
            <a:off x="4700036" y="1910610"/>
            <a:ext cx="3450185" cy="648000"/>
          </a:xfrm>
          <a:prstGeom prst="wedgeRectCallout">
            <a:avLst>
              <a:gd name="adj1" fmla="val -19783"/>
              <a:gd name="adj2" fmla="val 488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建置後架構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標題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2800" b="1" i="0" u="none" strike="noStrike" cap="none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dirty="0" smtClean="0"/>
              <a:t>四、研議未來推動方向，</a:t>
            </a:r>
            <a:r>
              <a:rPr lang="zh-TW" altLang="en-US" kern="1200" dirty="0" smtClean="0">
                <a:solidFill>
                  <a:schemeClr val="bg1"/>
                </a:solidFill>
              </a:rPr>
              <a:t>以</a:t>
            </a:r>
            <a:r>
              <a:rPr lang="zh-TW" altLang="en-US" kern="1200" dirty="0">
                <a:solidFill>
                  <a:schemeClr val="bg1"/>
                </a:solidFill>
              </a:rPr>
              <a:t>深化我國普惠金融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690653" y="1258312"/>
            <a:ext cx="523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442913"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財金公司規劃建置跨機構共用平台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06585" y="3761546"/>
            <a:ext cx="98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電支機構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706585" y="4114299"/>
            <a:ext cx="98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電票機構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706585" y="4548585"/>
            <a:ext cx="98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電支機構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706585" y="4996245"/>
            <a:ext cx="98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電票機構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054369" y="5282335"/>
            <a:ext cx="325291" cy="64942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zh-TW" altLang="en-US" dirty="0" smtClean="0">
                <a:solidFill>
                  <a:schemeClr val="tx1"/>
                </a:solidFill>
                <a:sym typeface="Wingdings"/>
              </a:rPr>
              <a:t>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2" name="圓角矩形 18"/>
          <p:cNvSpPr>
            <a:spLocks noChangeArrowheads="1"/>
          </p:cNvSpPr>
          <p:nvPr/>
        </p:nvSpPr>
        <p:spPr bwMode="auto">
          <a:xfrm>
            <a:off x="4096983" y="3594931"/>
            <a:ext cx="1188000" cy="243571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60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4183635" y="3777869"/>
            <a:ext cx="98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電支機構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4183635" y="4130622"/>
            <a:ext cx="98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電票機構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4183635" y="4564908"/>
            <a:ext cx="98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電支機構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4183635" y="5012568"/>
            <a:ext cx="98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電票機構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31419" y="5282335"/>
            <a:ext cx="325291" cy="64942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zh-TW" altLang="en-US" dirty="0" smtClean="0">
                <a:solidFill>
                  <a:schemeClr val="tx1"/>
                </a:solidFill>
                <a:sym typeface="Wingdings"/>
              </a:rPr>
              <a:t>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81" name="直線單箭頭接點 80"/>
          <p:cNvCxnSpPr/>
          <p:nvPr/>
        </p:nvCxnSpPr>
        <p:spPr bwMode="auto">
          <a:xfrm>
            <a:off x="1816986" y="3916368"/>
            <a:ext cx="662490" cy="1560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直線單箭頭接點 81"/>
          <p:cNvCxnSpPr/>
          <p:nvPr/>
        </p:nvCxnSpPr>
        <p:spPr bwMode="auto">
          <a:xfrm flipV="1">
            <a:off x="1816986" y="3942544"/>
            <a:ext cx="662490" cy="3265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直線單箭頭接點 82"/>
          <p:cNvCxnSpPr/>
          <p:nvPr/>
        </p:nvCxnSpPr>
        <p:spPr bwMode="auto">
          <a:xfrm>
            <a:off x="1816986" y="4269121"/>
            <a:ext cx="662490" cy="12074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直線單箭頭接點 92"/>
          <p:cNvCxnSpPr/>
          <p:nvPr/>
        </p:nvCxnSpPr>
        <p:spPr bwMode="auto">
          <a:xfrm flipV="1">
            <a:off x="1816986" y="3942544"/>
            <a:ext cx="662490" cy="1192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線單箭頭接點 96"/>
          <p:cNvCxnSpPr/>
          <p:nvPr/>
        </p:nvCxnSpPr>
        <p:spPr bwMode="auto">
          <a:xfrm>
            <a:off x="1816987" y="5134744"/>
            <a:ext cx="662489" cy="341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直線單箭頭接點 103"/>
          <p:cNvCxnSpPr/>
          <p:nvPr/>
        </p:nvCxnSpPr>
        <p:spPr bwMode="auto">
          <a:xfrm>
            <a:off x="1816986" y="4276474"/>
            <a:ext cx="662490" cy="2981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56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0752" y="1794584"/>
            <a:ext cx="834729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>
              <a:spcAft>
                <a:spcPts val="1200"/>
              </a:spcAft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財金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公司可適時思考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，提供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其他附加功能，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提升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用戶體驗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42913" indent="-1714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該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推出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行動支付結合雲端發票，民眾發票中獎時，獎金可直接撥入銀行帳戶的做法，就是很好的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1714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進一步研議，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讓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用戶直接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利用手機內的受款方手機號碼或電子郵件進行跨行轉帳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透過支付服務結合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帳戶管理及理財服務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等，</a:t>
            </a:r>
            <a:r>
              <a:rPr lang="zh-TW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吸引</a:t>
            </a:r>
            <a:r>
              <a:rPr lang="zh-TW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更多人使用行動或電子</a:t>
            </a:r>
            <a:r>
              <a:rPr lang="zh-TW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支付，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</a:t>
            </a:r>
            <a:r>
              <a:rPr lang="zh-TW" altLang="en-US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</a:t>
            </a:r>
            <a:r>
              <a:rPr lang="zh-TW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</a:t>
            </a:r>
            <a:r>
              <a:rPr lang="zh-TW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惠</a:t>
            </a:r>
            <a:r>
              <a:rPr lang="zh-TW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8275"/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 indent="-715963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chemeClr val="bg1"/>
                </a:solidFill>
              </a:rPr>
              <a:t>四、</a:t>
            </a:r>
            <a:r>
              <a:rPr lang="zh-TW" altLang="en-US" dirty="0"/>
              <a:t>研議未來推動</a:t>
            </a:r>
            <a:r>
              <a:rPr lang="zh-TW" altLang="en-US" dirty="0" smtClean="0"/>
              <a:t>方向，</a:t>
            </a:r>
            <a:r>
              <a:rPr lang="zh-TW" altLang="en-US" kern="1200" dirty="0" smtClean="0">
                <a:solidFill>
                  <a:schemeClr val="bg1"/>
                </a:solidFill>
              </a:rPr>
              <a:t>以</a:t>
            </a:r>
            <a:r>
              <a:rPr lang="zh-TW" altLang="en-US" kern="1200" dirty="0">
                <a:solidFill>
                  <a:schemeClr val="bg1"/>
                </a:solidFill>
              </a:rPr>
              <a:t>深化我國普惠金融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63486" y="1183019"/>
            <a:ext cx="8354561" cy="451406"/>
            <a:chOff x="255285" y="1186717"/>
            <a:chExt cx="8354561" cy="451406"/>
          </a:xfrm>
        </p:grpSpPr>
        <p:cxnSp>
          <p:nvCxnSpPr>
            <p:cNvPr id="23" name="直線接點 22"/>
            <p:cNvCxnSpPr>
              <a:stCxn id="21" idx="3"/>
            </p:cNvCxnSpPr>
            <p:nvPr/>
          </p:nvCxnSpPr>
          <p:spPr>
            <a:xfrm>
              <a:off x="7062953" y="1412420"/>
              <a:ext cx="1546893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1692167" y="1186717"/>
              <a:ext cx="5370786" cy="45140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TW" altLang="en-US" sz="2400" b="1" dirty="0" smtClean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第三、</a:t>
              </a:r>
              <a:r>
                <a:rPr lang="zh-TW" altLang="zh-TW" sz="2400" b="1" dirty="0" smtClean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</a:t>
              </a:r>
              <a:r>
                <a:rPr lang="zh-TW" altLang="zh-TW" sz="24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用戶更便捷的使用方式</a:t>
              </a:r>
              <a:endParaRPr lang="zh-TW" altLang="en-US" sz="40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直線接點 21"/>
            <p:cNvCxnSpPr>
              <a:endCxn id="21" idx="1"/>
            </p:cNvCxnSpPr>
            <p:nvPr/>
          </p:nvCxnSpPr>
          <p:spPr>
            <a:xfrm flipV="1">
              <a:off x="255285" y="1412420"/>
              <a:ext cx="1436882" cy="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33" y="4146489"/>
            <a:ext cx="1991762" cy="168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7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" y="3159659"/>
            <a:ext cx="4446587" cy="323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五、結語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60551" y="1093617"/>
            <a:ext cx="885629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本行將提高日終留存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標楷體"/>
                <a:ea typeface="標楷體"/>
              </a:rPr>
              <a:t>「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行專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標楷體"/>
                <a:ea typeface="標楷體"/>
              </a:rPr>
              <a:t>」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餘額可作為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準備金之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上限比率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11176" y="2655347"/>
            <a:ext cx="4216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金融機構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非營業時間*</a:t>
            </a:r>
            <a:r>
              <a:rPr lang="zh-TW" altLang="en-US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動用清算資金金額</a:t>
            </a:r>
            <a:endParaRPr lang="en-US" altLang="zh-TW" sz="1800" b="1" dirty="0" smtClean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日平均</a:t>
            </a:r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54" y="3159658"/>
            <a:ext cx="4631890" cy="333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249041" y="2655347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金融機構</a:t>
            </a: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營業時間</a:t>
            </a:r>
            <a:r>
              <a:rPr lang="zh-TW" altLang="en-US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內動用清算資金金額</a:t>
            </a:r>
            <a:endParaRPr lang="en-US" altLang="zh-TW" sz="1800" b="1" dirty="0" smtClean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日平均</a:t>
            </a:r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4705775" y="4187788"/>
            <a:ext cx="748993" cy="633984"/>
          </a:xfrm>
          <a:prstGeom prst="wedgeRoundRectCallout">
            <a:avLst>
              <a:gd name="adj1" fmla="val -28592"/>
              <a:gd name="adj2" fmla="val 7622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</a:t>
            </a:r>
          </a:p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圖說文字 26"/>
          <p:cNvSpPr/>
          <p:nvPr/>
        </p:nvSpPr>
        <p:spPr>
          <a:xfrm>
            <a:off x="8144178" y="3191439"/>
            <a:ext cx="782550" cy="679565"/>
          </a:xfrm>
          <a:prstGeom prst="wedgeRoundRectCallout">
            <a:avLst>
              <a:gd name="adj1" fmla="val 49026"/>
              <a:gd name="adj2" fmla="val 7196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504</a:t>
            </a:r>
          </a:p>
          <a:p>
            <a:pPr algn="ctr"/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2289" y="1654870"/>
            <a:ext cx="805861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鑒於近年電子商務、網路交易盛行，即時跨行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支付需求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逐年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600"/>
              </a:spcAf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為因應交易量擴大，金融機構使用跨行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資金亦逐年增加。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圖說文字 28"/>
          <p:cNvSpPr/>
          <p:nvPr/>
        </p:nvSpPr>
        <p:spPr>
          <a:xfrm>
            <a:off x="3342558" y="3056252"/>
            <a:ext cx="864000" cy="575073"/>
          </a:xfrm>
          <a:prstGeom prst="wedgeRoundRectCallout">
            <a:avLst>
              <a:gd name="adj1" fmla="val 46507"/>
              <a:gd name="adj2" fmla="val 776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2,230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9805" y="3205290"/>
            <a:ext cx="11271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新台幣億元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7505" y="6260625"/>
            <a:ext cx="276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*非營業時間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夜間及假日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時段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392435" y="3205290"/>
            <a:ext cx="11271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新台幣億元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7" y="5908204"/>
            <a:ext cx="3691558" cy="1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70643" y="5866464"/>
            <a:ext cx="41180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 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                                            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預估全年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9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五、結語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69956" y="1305136"/>
            <a:ext cx="7894622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本行將現行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金融機構日終留存「跨行專戶」餘額可作為準備金之上限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比率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，由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4%</a:t>
            </a:r>
            <a:r>
              <a:rPr lang="zh-TW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8%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藉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提供充分的清算資金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整體零售支付基礎設施更加順暢運作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，便於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金融機構提供更廣泛的支付服務，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深化普惠金融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29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24048" y="2310899"/>
            <a:ext cx="5534506" cy="1546399"/>
          </a:xfrm>
        </p:spPr>
        <p:txBody>
          <a:bodyPr/>
          <a:lstStyle/>
          <a:p>
            <a:r>
              <a:rPr lang="zh-TW" altLang="en-US" dirty="0">
                <a:solidFill>
                  <a:srgbClr val="00518E"/>
                </a:solidFill>
              </a:rPr>
              <a:t>感謝聆聽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62" b="38178"/>
          <a:stretch/>
        </p:blipFill>
        <p:spPr bwMode="auto">
          <a:xfrm>
            <a:off x="-27295" y="4302367"/>
            <a:ext cx="2381195" cy="1638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722611" y="4042682"/>
            <a:ext cx="441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800" dirty="0">
                <a:solidFill>
                  <a:srgbClr val="0051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敬祝大家身體健康、萬事如意</a:t>
            </a:r>
            <a:r>
              <a:rPr lang="zh-TW" altLang="zh-TW" sz="1800" dirty="0" smtClean="0">
                <a:solidFill>
                  <a:srgbClr val="0051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sz="1800" dirty="0" smtClean="0">
                <a:solidFill>
                  <a:srgbClr val="0051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</a:t>
            </a:r>
            <a:r>
              <a:rPr lang="en-US" altLang="zh-TW" sz="1800" dirty="0" smtClean="0">
                <a:solidFill>
                  <a:srgbClr val="00518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800" dirty="0">
              <a:solidFill>
                <a:srgbClr val="00518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05564" y="6121238"/>
            <a:ext cx="17524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https://www.flaticon.com/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05563" y="6447631"/>
            <a:ext cx="17219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https://www.freepik.com/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04660" y="6326422"/>
            <a:ext cx="1494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0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部分圖片來源：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87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7"/>
          <p:cNvSpPr txBox="1">
            <a:spLocks/>
          </p:cNvSpPr>
          <p:nvPr/>
        </p:nvSpPr>
        <p:spPr>
          <a:xfrm>
            <a:off x="3715463" y="434875"/>
            <a:ext cx="4289421" cy="10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en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ãidea iconãçåçæå°çµæ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14" y="532810"/>
            <a:ext cx="576000" cy="7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橢圓 34"/>
          <p:cNvSpPr/>
          <p:nvPr/>
        </p:nvSpPr>
        <p:spPr>
          <a:xfrm>
            <a:off x="3296920" y="651585"/>
            <a:ext cx="274320" cy="252000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手繪多邊形 16"/>
          <p:cNvSpPr/>
          <p:nvPr/>
        </p:nvSpPr>
        <p:spPr>
          <a:xfrm>
            <a:off x="536952" y="2552899"/>
            <a:ext cx="8365232" cy="792000"/>
          </a:xfrm>
          <a:custGeom>
            <a:avLst/>
            <a:gdLst>
              <a:gd name="connsiteX0" fmla="*/ 0 w 5222240"/>
              <a:gd name="connsiteY0" fmla="*/ 0 h 625205"/>
              <a:gd name="connsiteX1" fmla="*/ 5222240 w 5222240"/>
              <a:gd name="connsiteY1" fmla="*/ 0 h 625205"/>
              <a:gd name="connsiteX2" fmla="*/ 5222240 w 5222240"/>
              <a:gd name="connsiteY2" fmla="*/ 625205 h 625205"/>
              <a:gd name="connsiteX3" fmla="*/ 0 w 5222240"/>
              <a:gd name="connsiteY3" fmla="*/ 625205 h 625205"/>
              <a:gd name="connsiteX4" fmla="*/ 0 w 52222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40" h="625205">
                <a:moveTo>
                  <a:pt x="0" y="0"/>
                </a:moveTo>
                <a:lnTo>
                  <a:pt x="5222240" y="0"/>
                </a:lnTo>
                <a:lnTo>
                  <a:pt x="52222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lvl="0" indent="36195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國內零售支付基礎設施發展現況</a:t>
            </a:r>
            <a:endParaRPr lang="zh-TW" altLang="en-US" sz="4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536953" y="1683833"/>
            <a:ext cx="8365232" cy="792000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indent="36195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新興科技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服務面貌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，深化普惠金融程度</a:t>
            </a:r>
            <a:endParaRPr lang="zh-TW" altLang="en-US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536954" y="3421965"/>
            <a:ext cx="8365232" cy="792000"/>
          </a:xfrm>
          <a:custGeom>
            <a:avLst/>
            <a:gdLst>
              <a:gd name="connsiteX0" fmla="*/ 0 w 5222240"/>
              <a:gd name="connsiteY0" fmla="*/ 0 h 625205"/>
              <a:gd name="connsiteX1" fmla="*/ 5222240 w 5222240"/>
              <a:gd name="connsiteY1" fmla="*/ 0 h 625205"/>
              <a:gd name="connsiteX2" fmla="*/ 5222240 w 5222240"/>
              <a:gd name="connsiteY2" fmla="*/ 625205 h 625205"/>
              <a:gd name="connsiteX3" fmla="*/ 0 w 5222240"/>
              <a:gd name="connsiteY3" fmla="*/ 625205 h 625205"/>
              <a:gd name="connsiteX4" fmla="*/ 0 w 52222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40" h="625205">
                <a:moveTo>
                  <a:pt x="0" y="0"/>
                </a:moveTo>
                <a:lnTo>
                  <a:pt x="5222240" y="0"/>
                </a:lnTo>
                <a:lnTo>
                  <a:pt x="52222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marL="361950"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國外零售支付發展趨勢</a:t>
            </a:r>
            <a:endPara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六邊形 44"/>
          <p:cNvSpPr/>
          <p:nvPr/>
        </p:nvSpPr>
        <p:spPr>
          <a:xfrm>
            <a:off x="660139" y="1809959"/>
            <a:ext cx="576000" cy="576000"/>
          </a:xfrm>
          <a:prstGeom prst="hexagon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六邊形 53"/>
          <p:cNvSpPr/>
          <p:nvPr/>
        </p:nvSpPr>
        <p:spPr>
          <a:xfrm>
            <a:off x="660139" y="2641184"/>
            <a:ext cx="576000" cy="576000"/>
          </a:xfrm>
          <a:prstGeom prst="hexago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六邊形 54"/>
          <p:cNvSpPr/>
          <p:nvPr/>
        </p:nvSpPr>
        <p:spPr>
          <a:xfrm>
            <a:off x="660139" y="3532669"/>
            <a:ext cx="576000" cy="576000"/>
          </a:xfrm>
          <a:prstGeom prst="hexag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7854950" y="6359804"/>
            <a:ext cx="1219200" cy="487680"/>
          </a:xfrm>
        </p:spPr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4" name="手繪多邊形 13"/>
          <p:cNvSpPr/>
          <p:nvPr/>
        </p:nvSpPr>
        <p:spPr>
          <a:xfrm>
            <a:off x="536952" y="4291031"/>
            <a:ext cx="8365232" cy="792000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indent="36195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24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議未來推動</a:t>
            </a:r>
            <a:r>
              <a: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方向，以深化我國普惠金融</a:t>
            </a:r>
            <a:endPara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六邊形 15"/>
          <p:cNvSpPr/>
          <p:nvPr/>
        </p:nvSpPr>
        <p:spPr>
          <a:xfrm>
            <a:off x="660139" y="4407057"/>
            <a:ext cx="576000" cy="576000"/>
          </a:xfrm>
          <a:prstGeom prst="hexag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536954" y="5160097"/>
            <a:ext cx="8365232" cy="792000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indent="36195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六邊形 21"/>
          <p:cNvSpPr/>
          <p:nvPr/>
        </p:nvSpPr>
        <p:spPr>
          <a:xfrm>
            <a:off x="660141" y="5289587"/>
            <a:ext cx="576000" cy="576000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562285" y="1066800"/>
            <a:ext cx="6573623" cy="5791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AutoShape 8" descr="ãfinancial service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90500" y="242887"/>
            <a:ext cx="8720994" cy="789393"/>
          </a:xfrm>
        </p:spPr>
        <p:txBody>
          <a:bodyPr/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、</a:t>
            </a:r>
            <a:r>
              <a:rPr lang="zh-TW" altLang="zh-TW" dirty="0"/>
              <a:t>新興科技改變</a:t>
            </a:r>
            <a:r>
              <a:rPr lang="zh-TW" altLang="zh-TW" dirty="0" smtClean="0"/>
              <a:t>金融</a:t>
            </a:r>
            <a:r>
              <a:rPr lang="zh-TW" altLang="en-US" dirty="0" smtClean="0"/>
              <a:t>支付</a:t>
            </a:r>
            <a:r>
              <a:rPr lang="zh-TW" altLang="zh-TW" dirty="0" smtClean="0"/>
              <a:t>面貌</a:t>
            </a:r>
            <a:r>
              <a:rPr lang="zh-TW" altLang="zh-TW" dirty="0"/>
              <a:t>，深化普惠金融程度</a:t>
            </a:r>
            <a:endParaRPr lang="zh-TW" altLang="en-US" dirty="0"/>
          </a:p>
        </p:txBody>
      </p:sp>
      <p:sp>
        <p:nvSpPr>
          <p:cNvPr id="17" name="手繪多邊形 16"/>
          <p:cNvSpPr/>
          <p:nvPr/>
        </p:nvSpPr>
        <p:spPr>
          <a:xfrm>
            <a:off x="5698437" y="1803400"/>
            <a:ext cx="1484682" cy="1246293"/>
          </a:xfrm>
          <a:custGeom>
            <a:avLst/>
            <a:gdLst>
              <a:gd name="connsiteX0" fmla="*/ 0 w 1484682"/>
              <a:gd name="connsiteY0" fmla="*/ 0 h 934720"/>
              <a:gd name="connsiteX1" fmla="*/ 1484682 w 1484682"/>
              <a:gd name="connsiteY1" fmla="*/ 0 h 934720"/>
              <a:gd name="connsiteX2" fmla="*/ 1484682 w 1484682"/>
              <a:gd name="connsiteY2" fmla="*/ 934720 h 934720"/>
              <a:gd name="connsiteX3" fmla="*/ 0 w 1484682"/>
              <a:gd name="connsiteY3" fmla="*/ 934720 h 934720"/>
              <a:gd name="connsiteX4" fmla="*/ 0 w 1484682"/>
              <a:gd name="connsiteY4" fmla="*/ 0 h 93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4682" h="934720">
                <a:moveTo>
                  <a:pt x="0" y="0"/>
                </a:moveTo>
                <a:lnTo>
                  <a:pt x="1484682" y="0"/>
                </a:lnTo>
                <a:lnTo>
                  <a:pt x="1484682" y="934720"/>
                </a:lnTo>
                <a:lnTo>
                  <a:pt x="0" y="9347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192" y="23616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u="sng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傳統支付服務</a:t>
            </a:r>
            <a:endParaRPr lang="en-US" altLang="zh-TW" sz="2000" b="1" u="sng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24185" y="23616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創新支付服務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52253" y="1159558"/>
            <a:ext cx="7994199" cy="451406"/>
            <a:chOff x="307822" y="1186717"/>
            <a:chExt cx="7994199" cy="451406"/>
          </a:xfrm>
        </p:grpSpPr>
        <p:sp>
          <p:nvSpPr>
            <p:cNvPr id="20" name="矩形 19"/>
            <p:cNvSpPr/>
            <p:nvPr/>
          </p:nvSpPr>
          <p:spPr>
            <a:xfrm>
              <a:off x="2978588" y="1186717"/>
              <a:ext cx="2688879" cy="45140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zh-TW" altLang="en-US" sz="2400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深化普惠金融方式</a:t>
              </a:r>
              <a:endPara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5" name="直線接點 4"/>
            <p:cNvCxnSpPr/>
            <p:nvPr/>
          </p:nvCxnSpPr>
          <p:spPr>
            <a:xfrm>
              <a:off x="307822" y="1412420"/>
              <a:ext cx="255307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5748944" y="1412420"/>
              <a:ext cx="255307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向右箭號 28"/>
          <p:cNvSpPr/>
          <p:nvPr/>
        </p:nvSpPr>
        <p:spPr>
          <a:xfrm>
            <a:off x="2712307" y="4146021"/>
            <a:ext cx="3449618" cy="132810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新興科技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585007" y="3056360"/>
            <a:ext cx="1260000" cy="108000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低廉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3472234" y="3056360"/>
            <a:ext cx="1260000" cy="1080000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便捷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4341359" y="3056360"/>
            <a:ext cx="1260000" cy="1080000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交易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5246678" y="3056360"/>
            <a:ext cx="1260000" cy="1080000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快速取得並動用資金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2858959" y="4487157"/>
            <a:ext cx="3439639" cy="132810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安全、高效率金融基礎設施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t="15909" r="18409" b="23946"/>
          <a:stretch/>
        </p:blipFill>
        <p:spPr bwMode="auto">
          <a:xfrm>
            <a:off x="746752" y="3974672"/>
            <a:ext cx="1188000" cy="11947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6970715" y="236162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普惠金融</a:t>
            </a:r>
            <a:endParaRPr lang="en-US" altLang="zh-TW" sz="20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421359" y="2426546"/>
            <a:ext cx="1292874" cy="32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6" t="8363" r="-10770" b="-6910"/>
          <a:stretch/>
        </p:blipFill>
        <p:spPr bwMode="auto">
          <a:xfrm>
            <a:off x="6223558" y="4449778"/>
            <a:ext cx="2889145" cy="245348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2" t="7390" r="6576" b="7390"/>
          <a:stretch/>
        </p:blipFill>
        <p:spPr bwMode="auto">
          <a:xfrm>
            <a:off x="6475065" y="2761739"/>
            <a:ext cx="2536210" cy="232093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圓角矩形 30"/>
          <p:cNvSpPr/>
          <p:nvPr/>
        </p:nvSpPr>
        <p:spPr>
          <a:xfrm>
            <a:off x="905348" y="5598199"/>
            <a:ext cx="7333923" cy="701775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271463"/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1167901" y="4499583"/>
            <a:ext cx="6594937" cy="8118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271463"/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圓角矩形 79"/>
          <p:cNvSpPr/>
          <p:nvPr/>
        </p:nvSpPr>
        <p:spPr>
          <a:xfrm>
            <a:off x="1738266" y="1656596"/>
            <a:ext cx="5256000" cy="1358222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R="0" lvl="0" indent="2714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中央銀行</a:t>
            </a:r>
            <a:endParaRPr kumimoji="1" lang="en-US" altLang="zh-TW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indent="2714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kern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1" lang="zh-TW" altLang="en-US" sz="1600" kern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kumimoji="1" lang="zh-TW" altLang="en-US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資系統</a:t>
            </a:r>
            <a:endParaRPr kumimoji="1" lang="en-US" altLang="zh-TW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1566251" y="3141566"/>
            <a:ext cx="5703682" cy="117695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271463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財金公司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金融跨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行資訊系統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graphicFrame>
        <p:nvGraphicFramePr>
          <p:cNvPr id="84" name="表格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55410"/>
              </p:ext>
            </p:extLst>
          </p:nvPr>
        </p:nvGraphicFramePr>
        <p:xfrm>
          <a:off x="3730344" y="2143627"/>
          <a:ext cx="2744760" cy="731520"/>
        </p:xfrm>
        <a:graphic>
          <a:graphicData uri="http://schemas.openxmlformats.org/drawingml/2006/table">
            <a:tbl>
              <a:tblPr firstRow="1" bandRow="1">
                <a:tableStyleId>{209F02C8-687A-491A-9AC0-47C5640F545D}</a:tableStyleId>
              </a:tblPr>
              <a:tblGrid>
                <a:gridCol w="914920">
                  <a:extLst>
                    <a:ext uri="{9D8B030D-6E8A-4147-A177-3AD203B41FA5}">
                      <a16:colId xmlns="" xmlns:a16="http://schemas.microsoft.com/office/drawing/2014/main" val="237611734"/>
                    </a:ext>
                  </a:extLst>
                </a:gridCol>
                <a:gridCol w="914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920">
                  <a:extLst>
                    <a:ext uri="{9D8B030D-6E8A-4147-A177-3AD203B41FA5}">
                      <a16:colId xmlns="" xmlns:a16="http://schemas.microsoft.com/office/drawing/2014/main" val="2349439767"/>
                    </a:ext>
                  </a:extLst>
                </a:gridCol>
              </a:tblGrid>
              <a:tr h="278844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跨行專戶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9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404674963"/>
                  </a:ext>
                </a:extLst>
              </a:tr>
              <a:tr h="284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銀行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 lvl="0" indent="-715963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chemeClr val="bg1"/>
                </a:solidFill>
              </a:rPr>
              <a:t>二、</a:t>
            </a:r>
            <a:r>
              <a:rPr lang="zh-TW" altLang="zh-TW" dirty="0"/>
              <a:t>國內零售支付基礎設施發展現況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23" name="直線接點 22"/>
          <p:cNvCxnSpPr>
            <a:stCxn id="21" idx="3"/>
          </p:cNvCxnSpPr>
          <p:nvPr/>
        </p:nvCxnSpPr>
        <p:spPr>
          <a:xfrm>
            <a:off x="6310264" y="1328340"/>
            <a:ext cx="23774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600688" y="1102637"/>
            <a:ext cx="3709577" cy="451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TW" altLang="zh-TW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零售快捷支付基礎設施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/>
          <p:cNvCxnSpPr>
            <a:endCxn id="21" idx="1"/>
          </p:cNvCxnSpPr>
          <p:nvPr/>
        </p:nvCxnSpPr>
        <p:spPr>
          <a:xfrm flipV="1">
            <a:off x="255284" y="1328339"/>
            <a:ext cx="23774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743251" y="1752353"/>
            <a:ext cx="2742606" cy="344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存款準備金甲戶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08253"/>
              </p:ext>
            </p:extLst>
          </p:nvPr>
        </p:nvGraphicFramePr>
        <p:xfrm>
          <a:off x="3753774" y="3329123"/>
          <a:ext cx="2713977" cy="866362"/>
        </p:xfrm>
        <a:graphic>
          <a:graphicData uri="http://schemas.openxmlformats.org/drawingml/2006/table">
            <a:tbl>
              <a:tblPr firstRow="1" bandRow="1">
                <a:tableStyleId>{209F02C8-687A-491A-9AC0-47C5640F545D}</a:tableStyleId>
              </a:tblPr>
              <a:tblGrid>
                <a:gridCol w="904659">
                  <a:extLst>
                    <a:ext uri="{9D8B030D-6E8A-4147-A177-3AD203B41FA5}">
                      <a16:colId xmlns="" xmlns:a16="http://schemas.microsoft.com/office/drawing/2014/main" val="237611734"/>
                    </a:ext>
                  </a:extLst>
                </a:gridCol>
                <a:gridCol w="904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4659">
                  <a:extLst>
                    <a:ext uri="{9D8B030D-6E8A-4147-A177-3AD203B41FA5}">
                      <a16:colId xmlns="" xmlns:a16="http://schemas.microsoft.com/office/drawing/2014/main" val="2349439767"/>
                    </a:ext>
                  </a:extLst>
                </a:gridCol>
              </a:tblGrid>
              <a:tr h="38141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跨行專戶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9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9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404674963"/>
                  </a:ext>
                </a:extLst>
              </a:tr>
              <a:tr h="484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銀行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0" i="0" u="none" strike="noStrike" cap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銀行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弧形向右箭號 7"/>
          <p:cNvSpPr/>
          <p:nvPr/>
        </p:nvSpPr>
        <p:spPr>
          <a:xfrm>
            <a:off x="3407474" y="1853438"/>
            <a:ext cx="288000" cy="504000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弧形箭號 (上彎) 13"/>
          <p:cNvSpPr/>
          <p:nvPr/>
        </p:nvSpPr>
        <p:spPr>
          <a:xfrm rot="16441139">
            <a:off x="6395165" y="1970911"/>
            <a:ext cx="504000" cy="288000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782604" y="4702138"/>
            <a:ext cx="2033038" cy="5486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4583992" y="4702138"/>
            <a:ext cx="2242726" cy="54864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基層金融機構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449384" y="5655450"/>
            <a:ext cx="1836000" cy="5486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3688095" y="5655450"/>
            <a:ext cx="1836000" cy="5486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926805" y="5655450"/>
            <a:ext cx="1836000" cy="5486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政府機關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41560" y="6429371"/>
            <a:ext cx="7793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" indent="-106680" algn="just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BIS (2017)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報告指出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我國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推展零售快捷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支付早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於其他先進</a:t>
            </a:r>
            <a:r>
              <a:rPr lang="zh-TW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國家</a:t>
            </a:r>
            <a:endParaRPr lang="zh-TW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上-下雙向箭號 3"/>
          <p:cNvSpPr/>
          <p:nvPr/>
        </p:nvSpPr>
        <p:spPr>
          <a:xfrm>
            <a:off x="4307515" y="2897123"/>
            <a:ext cx="252000" cy="43200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上-下雙向箭號 37"/>
          <p:cNvSpPr/>
          <p:nvPr/>
        </p:nvSpPr>
        <p:spPr>
          <a:xfrm>
            <a:off x="4307515" y="4246086"/>
            <a:ext cx="252000" cy="43200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1884089" y="4628934"/>
            <a:ext cx="2079974" cy="5486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991677" y="4554560"/>
            <a:ext cx="2118596" cy="5486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688099" y="4628934"/>
            <a:ext cx="2242726" cy="54864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基層金融機構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796742" y="4554560"/>
            <a:ext cx="2242726" cy="54864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基層金融機構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上-下雙向箭號 49"/>
          <p:cNvSpPr/>
          <p:nvPr/>
        </p:nvSpPr>
        <p:spPr>
          <a:xfrm>
            <a:off x="4307515" y="5166563"/>
            <a:ext cx="252000" cy="43200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54727" y="5308892"/>
            <a:ext cx="264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提供大眾各項支付服務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6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圖說文字 4"/>
          <p:cNvSpPr/>
          <p:nvPr/>
        </p:nvSpPr>
        <p:spPr>
          <a:xfrm>
            <a:off x="126753" y="1720159"/>
            <a:ext cx="9000000" cy="2662032"/>
          </a:xfrm>
          <a:prstGeom prst="wedgeRectCallout">
            <a:avLst>
              <a:gd name="adj1" fmla="val -16709"/>
              <a:gd name="adj2" fmla="val 252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135804" y="4265844"/>
            <a:ext cx="9000000" cy="2592156"/>
          </a:xfrm>
          <a:prstGeom prst="wedgeRectCallout">
            <a:avLst>
              <a:gd name="adj1" fmla="val -18783"/>
              <a:gd name="adj2" fmla="val -508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6621878" y="5257623"/>
            <a:ext cx="1399463" cy="1394644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 indent="-715963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chemeClr val="bg1"/>
                </a:solidFill>
              </a:rPr>
              <a:t>二、</a:t>
            </a:r>
            <a:r>
              <a:rPr lang="zh-TW" altLang="zh-TW" dirty="0"/>
              <a:t>國內零售支付基礎設施發展現況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55285" y="1186717"/>
            <a:ext cx="8354561" cy="451406"/>
            <a:chOff x="255285" y="1186717"/>
            <a:chExt cx="8354561" cy="451406"/>
          </a:xfrm>
        </p:grpSpPr>
        <p:cxnSp>
          <p:nvCxnSpPr>
            <p:cNvPr id="23" name="直線接點 22"/>
            <p:cNvCxnSpPr>
              <a:stCxn id="21" idx="3"/>
            </p:cNvCxnSpPr>
            <p:nvPr/>
          </p:nvCxnSpPr>
          <p:spPr>
            <a:xfrm>
              <a:off x="6310265" y="1412420"/>
              <a:ext cx="2299581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2600688" y="1186717"/>
              <a:ext cx="3709577" cy="45140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TW" altLang="en-US" sz="2400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</a:t>
              </a:r>
              <a:r>
                <a:rPr lang="zh-TW" altLang="en-US" sz="240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銀行機構參與支付市場</a:t>
              </a:r>
            </a:p>
          </p:txBody>
        </p:sp>
        <p:cxnSp>
          <p:nvCxnSpPr>
            <p:cNvPr id="22" name="直線接點 21"/>
            <p:cNvCxnSpPr>
              <a:endCxn id="21" idx="1"/>
            </p:cNvCxnSpPr>
            <p:nvPr/>
          </p:nvCxnSpPr>
          <p:spPr>
            <a:xfrm>
              <a:off x="255285" y="1412420"/>
              <a:ext cx="2345403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橢圓 29"/>
          <p:cNvSpPr/>
          <p:nvPr/>
        </p:nvSpPr>
        <p:spPr>
          <a:xfrm>
            <a:off x="1647110" y="2733537"/>
            <a:ext cx="1296000" cy="1296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535928" y="5308254"/>
            <a:ext cx="1008000" cy="1008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電子支付機構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2205507" y="5308254"/>
            <a:ext cx="1008000" cy="10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8" indent="-90488"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業者</a:t>
            </a:r>
          </a:p>
        </p:txBody>
      </p:sp>
      <p:sp>
        <p:nvSpPr>
          <p:cNvPr id="43" name="矩形 42"/>
          <p:cNvSpPr/>
          <p:nvPr/>
        </p:nvSpPr>
        <p:spPr>
          <a:xfrm>
            <a:off x="3906195" y="5496739"/>
            <a:ext cx="1828800" cy="43456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74601" y="6116055"/>
            <a:ext cx="1097280" cy="4345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電子貨幣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74601" y="5705216"/>
            <a:ext cx="1097280" cy="43456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6621878" y="2732820"/>
            <a:ext cx="1399463" cy="13946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6774601" y="3596008"/>
            <a:ext cx="1097280" cy="43456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金融卡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74601" y="3197707"/>
            <a:ext cx="1097280" cy="43456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79036" y="2775074"/>
            <a:ext cx="1828800" cy="43456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網路銀行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79036" y="3145181"/>
            <a:ext cx="1828800" cy="43456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行動銀行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79036" y="3540357"/>
            <a:ext cx="1828800" cy="43456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74601" y="2822274"/>
            <a:ext cx="1097280" cy="43456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銀行帳戶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1386349" y="2714598"/>
            <a:ext cx="1296000" cy="1296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105703" y="2696025"/>
            <a:ext cx="1296000" cy="1296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3277340" y="3209641"/>
            <a:ext cx="540000" cy="37010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5857567" y="3177410"/>
            <a:ext cx="540000" cy="37010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>
            <a:off x="5857567" y="5557850"/>
            <a:ext cx="540000" cy="37010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3277340" y="5557850"/>
            <a:ext cx="540000" cy="37010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>
            <a:off x="5481523" y="8163071"/>
            <a:ext cx="307818" cy="37010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88315" y="4329215"/>
            <a:ext cx="495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愈來愈多的非銀行支付機構參與支付服務</a:t>
            </a:r>
            <a:endParaRPr lang="zh-TW" altLang="en-US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288316" y="1782914"/>
            <a:ext cx="416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以往銀行為支付市場之主要參與者</a:t>
            </a:r>
            <a:endParaRPr lang="zh-TW" altLang="en-US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377296" y="5308254"/>
            <a:ext cx="1008000" cy="1008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電子票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證機構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24775" y="2271119"/>
            <a:ext cx="190928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支付業者</a:t>
            </a:r>
            <a:endParaRPr lang="zh-TW" altLang="en-US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811636" y="2271119"/>
            <a:ext cx="190928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通路</a:t>
            </a:r>
            <a:endParaRPr lang="zh-TW" altLang="en-US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366968" y="2271119"/>
            <a:ext cx="190928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支付工具</a:t>
            </a:r>
            <a:endParaRPr lang="zh-TW" altLang="en-US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024775" y="4836525"/>
            <a:ext cx="190928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支付業者</a:t>
            </a:r>
            <a:endParaRPr lang="zh-TW" altLang="en-US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3811636" y="4836525"/>
            <a:ext cx="190928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通路</a:t>
            </a:r>
            <a:endParaRPr lang="zh-TW" altLang="en-US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366968" y="4836525"/>
            <a:ext cx="190928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支付工具</a:t>
            </a:r>
            <a:endParaRPr lang="zh-TW" altLang="en-US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74601" y="5335087"/>
            <a:ext cx="1097280" cy="4345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銀行帳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</a:p>
        </p:txBody>
      </p:sp>
    </p:spTree>
    <p:extLst>
      <p:ext uri="{BB962C8B-B14F-4D97-AF65-F5344CB8AC3E}">
        <p14:creationId xmlns:p14="http://schemas.microsoft.com/office/powerpoint/2010/main" val="26218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037846" y="1066800"/>
            <a:ext cx="5098061" cy="5791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 indent="-715963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chemeClr val="bg1"/>
                </a:solidFill>
              </a:rPr>
              <a:t>二、</a:t>
            </a:r>
            <a:r>
              <a:rPr lang="zh-TW" altLang="zh-TW" dirty="0"/>
              <a:t>國內零售支付基礎設施發展現況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628565" y="4135380"/>
            <a:ext cx="972000" cy="1008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商家</a:t>
            </a:r>
          </a:p>
        </p:txBody>
      </p:sp>
      <p:sp>
        <p:nvSpPr>
          <p:cNvPr id="12" name="橢圓 11"/>
          <p:cNvSpPr/>
          <p:nvPr/>
        </p:nvSpPr>
        <p:spPr>
          <a:xfrm>
            <a:off x="2111977" y="2980268"/>
            <a:ext cx="972000" cy="10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支付機構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631659" y="4134718"/>
            <a:ext cx="972000" cy="1008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支付機構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/>
          <p:cNvCxnSpPr>
            <a:stCxn id="2" idx="6"/>
            <a:endCxn id="12" idx="3"/>
          </p:cNvCxnSpPr>
          <p:nvPr/>
        </p:nvCxnSpPr>
        <p:spPr>
          <a:xfrm flipV="1">
            <a:off x="1600565" y="3840650"/>
            <a:ext cx="653758" cy="79873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2" idx="6"/>
            <a:endCxn id="13" idx="2"/>
          </p:cNvCxnSpPr>
          <p:nvPr/>
        </p:nvCxnSpPr>
        <p:spPr>
          <a:xfrm flipV="1">
            <a:off x="1600565" y="4638718"/>
            <a:ext cx="1031094" cy="662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/>
          <p:cNvSpPr/>
          <p:nvPr/>
        </p:nvSpPr>
        <p:spPr>
          <a:xfrm>
            <a:off x="4151346" y="4128721"/>
            <a:ext cx="972000" cy="1008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商家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5685601" y="3875979"/>
            <a:ext cx="1665838" cy="15007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 QR Code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共通支付標準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8" name="直線單箭頭接點 37"/>
          <p:cNvCxnSpPr>
            <a:stCxn id="36" idx="6"/>
            <a:endCxn id="37" idx="1"/>
          </p:cNvCxnSpPr>
          <p:nvPr/>
        </p:nvCxnSpPr>
        <p:spPr>
          <a:xfrm flipV="1">
            <a:off x="5123346" y="4626371"/>
            <a:ext cx="562255" cy="635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C:\Users\vader\Downloads\1806231135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43" y="3933212"/>
            <a:ext cx="613605" cy="6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橢圓 42"/>
          <p:cNvSpPr/>
          <p:nvPr/>
        </p:nvSpPr>
        <p:spPr>
          <a:xfrm>
            <a:off x="7793513" y="3283084"/>
            <a:ext cx="972000" cy="1008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支付機構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8052804" y="4349873"/>
            <a:ext cx="972000" cy="1008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支付機構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單箭頭接點 44"/>
          <p:cNvCxnSpPr>
            <a:stCxn id="37" idx="3"/>
            <a:endCxn id="43" idx="3"/>
          </p:cNvCxnSpPr>
          <p:nvPr/>
        </p:nvCxnSpPr>
        <p:spPr>
          <a:xfrm flipV="1">
            <a:off x="7351439" y="4143466"/>
            <a:ext cx="584420" cy="482905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37" idx="3"/>
            <a:endCxn id="44" idx="2"/>
          </p:cNvCxnSpPr>
          <p:nvPr/>
        </p:nvCxnSpPr>
        <p:spPr>
          <a:xfrm>
            <a:off x="7351439" y="4626371"/>
            <a:ext cx="701365" cy="227502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橢圓 52"/>
          <p:cNvSpPr/>
          <p:nvPr/>
        </p:nvSpPr>
        <p:spPr>
          <a:xfrm>
            <a:off x="2087205" y="5259073"/>
            <a:ext cx="972000" cy="10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支付機構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4" name="直線單箭頭接點 53"/>
          <p:cNvCxnSpPr>
            <a:stCxn id="2" idx="6"/>
            <a:endCxn id="53" idx="1"/>
          </p:cNvCxnSpPr>
          <p:nvPr/>
        </p:nvCxnSpPr>
        <p:spPr>
          <a:xfrm>
            <a:off x="1600565" y="4639380"/>
            <a:ext cx="628986" cy="767311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圖說文字 56"/>
          <p:cNvSpPr/>
          <p:nvPr/>
        </p:nvSpPr>
        <p:spPr>
          <a:xfrm>
            <a:off x="4939453" y="2650643"/>
            <a:ext cx="2787803" cy="1019966"/>
          </a:xfrm>
          <a:prstGeom prst="wedgeRectCallout">
            <a:avLst>
              <a:gd name="adj1" fmla="val -14948"/>
              <a:gd name="adj2" fmla="val 69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財金公司在財政部支持及協助下，偕同公股銀行於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月推出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橢圓 61"/>
          <p:cNvSpPr/>
          <p:nvPr/>
        </p:nvSpPr>
        <p:spPr>
          <a:xfrm>
            <a:off x="7584910" y="5390673"/>
            <a:ext cx="972000" cy="10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支付機構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3" name="直線單箭頭接點 62"/>
          <p:cNvCxnSpPr>
            <a:stCxn id="37" idx="3"/>
            <a:endCxn id="62" idx="1"/>
          </p:cNvCxnSpPr>
          <p:nvPr/>
        </p:nvCxnSpPr>
        <p:spPr>
          <a:xfrm>
            <a:off x="7351439" y="4626371"/>
            <a:ext cx="375817" cy="911920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五邊形 70"/>
          <p:cNvSpPr/>
          <p:nvPr/>
        </p:nvSpPr>
        <p:spPr>
          <a:xfrm>
            <a:off x="461727" y="1573415"/>
            <a:ext cx="3956364" cy="78556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前端介面多元且混亂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＞形箭號 83"/>
          <p:cNvSpPr/>
          <p:nvPr/>
        </p:nvSpPr>
        <p:spPr>
          <a:xfrm>
            <a:off x="4037846" y="1573415"/>
            <a:ext cx="4870764" cy="78556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規格統一、互通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2" name="群組 91"/>
          <p:cNvGrpSpPr/>
          <p:nvPr/>
        </p:nvGrpSpPr>
        <p:grpSpPr>
          <a:xfrm>
            <a:off x="295052" y="1096740"/>
            <a:ext cx="8711646" cy="451406"/>
            <a:chOff x="273268" y="1307261"/>
            <a:chExt cx="8711646" cy="451406"/>
          </a:xfrm>
        </p:grpSpPr>
        <p:cxnSp>
          <p:nvCxnSpPr>
            <p:cNvPr id="9" name="直線接點 8"/>
            <p:cNvCxnSpPr/>
            <p:nvPr/>
          </p:nvCxnSpPr>
          <p:spPr>
            <a:xfrm>
              <a:off x="7688914" y="1576767"/>
              <a:ext cx="12960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V="1">
              <a:off x="273268" y="1576767"/>
              <a:ext cx="126799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1541260" y="1307261"/>
              <a:ext cx="6093336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TW" altLang="zh-TW" sz="240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行動支付交易使用</a:t>
              </a:r>
              <a:r>
                <a:rPr lang="en-US" altLang="zh-TW" sz="240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QR Code</a:t>
              </a:r>
              <a:r>
                <a:rPr lang="zh-TW" altLang="zh-TW" sz="240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的情形變得普遍</a:t>
              </a:r>
              <a:endPara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3074" name="Picture 2" descr="ãqr code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47" y="362465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ãqr code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77" y="419348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ãqr code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10" y="5286232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5963" lvl="0" indent="-715963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dirty="0" smtClean="0">
                <a:solidFill>
                  <a:schemeClr val="bg1"/>
                </a:solidFill>
              </a:rPr>
              <a:t>三、</a:t>
            </a:r>
            <a:r>
              <a:rPr lang="zh-TW" altLang="en-US" kern="1200" dirty="0">
                <a:solidFill>
                  <a:schemeClr val="bg1"/>
                </a:solidFill>
              </a:rPr>
              <a:t>國外</a:t>
            </a:r>
            <a:r>
              <a:rPr lang="zh-TW" altLang="en-US" kern="1200" dirty="0" smtClean="0">
                <a:solidFill>
                  <a:schemeClr val="bg1"/>
                </a:solidFill>
              </a:rPr>
              <a:t>零售支付發展趨勢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55285" y="1186717"/>
            <a:ext cx="8354561" cy="451406"/>
            <a:chOff x="255285" y="1186717"/>
            <a:chExt cx="8354561" cy="451406"/>
          </a:xfrm>
        </p:grpSpPr>
        <p:cxnSp>
          <p:nvCxnSpPr>
            <p:cNvPr id="23" name="直線接點 22"/>
            <p:cNvCxnSpPr>
              <a:stCxn id="21" idx="3"/>
            </p:cNvCxnSpPr>
            <p:nvPr/>
          </p:nvCxnSpPr>
          <p:spPr>
            <a:xfrm>
              <a:off x="6310265" y="1412420"/>
              <a:ext cx="2299581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2600688" y="1186717"/>
              <a:ext cx="3709577" cy="45140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TW" altLang="en-US" sz="2400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國外零售快捷支付特點</a:t>
              </a:r>
              <a:endParaRPr lang="zh-TW" altLang="en-US" sz="2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直線接點 21"/>
            <p:cNvCxnSpPr>
              <a:endCxn id="21" idx="1"/>
            </p:cNvCxnSpPr>
            <p:nvPr/>
          </p:nvCxnSpPr>
          <p:spPr>
            <a:xfrm>
              <a:off x="255285" y="1412420"/>
              <a:ext cx="2345403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/>
          <p:cNvSpPr txBox="1"/>
          <p:nvPr/>
        </p:nvSpPr>
        <p:spPr>
          <a:xfrm>
            <a:off x="382847" y="1975515"/>
            <a:ext cx="3708000" cy="78579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採用類似本行提供金融機構撥轉清算資金的模式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82847" y="3064951"/>
            <a:ext cx="3708000" cy="78579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提高用戶使用的便捷性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82847" y="4154387"/>
            <a:ext cx="3708000" cy="78579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461963"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非銀行支付機構亦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成為零售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00050" algn="ctr"/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支付系統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82847" y="5243824"/>
            <a:ext cx="3708000" cy="7857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運用科技降低成本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92121" y="2057002"/>
            <a:ext cx="340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即時清算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客戶即時取得並動用資金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092121" y="3020262"/>
            <a:ext cx="511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共通支付標準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的交易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手機號碼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轉帳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54658" y="1639988"/>
            <a:ext cx="459939" cy="46358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154658" y="2898930"/>
            <a:ext cx="459939" cy="46358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154658" y="3914740"/>
            <a:ext cx="459939" cy="46358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154658" y="5012031"/>
            <a:ext cx="459939" cy="46358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092121" y="4225779"/>
            <a:ext cx="489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將前端交易訊息傳送至共用平台處理，後端款項清算由管理銀行代為處理</a:t>
            </a:r>
            <a:endParaRPr lang="zh-TW" altLang="en-US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092121" y="5242628"/>
            <a:ext cx="4979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新建快捷支付系統，收費相對低廉，有些銀行在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推廣期間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，對於</a:t>
            </a:r>
            <a:r>
              <a:rPr lang="zh-TW" altLang="en-US" sz="1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小額交易在定額以下者，免收手續</a:t>
            </a:r>
            <a:r>
              <a:rPr lang="zh-TW" altLang="zh-TW" sz="1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</a:t>
            </a:r>
            <a:endParaRPr lang="zh-TW" altLang="en-US" sz="1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09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四、研議未來推動方向</a:t>
            </a:r>
            <a:r>
              <a:rPr lang="zh-TW" altLang="en-US" kern="1200" dirty="0">
                <a:solidFill>
                  <a:schemeClr val="bg1"/>
                </a:solidFill>
              </a:rPr>
              <a:t>，以深化我國普惠金融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8509" y="1125323"/>
            <a:ext cx="8354561" cy="461665"/>
            <a:chOff x="255285" y="1186717"/>
            <a:chExt cx="8354561" cy="461665"/>
          </a:xfrm>
        </p:grpSpPr>
        <p:cxnSp>
          <p:nvCxnSpPr>
            <p:cNvPr id="9" name="直線接點 8"/>
            <p:cNvCxnSpPr>
              <a:stCxn id="10" idx="3"/>
            </p:cNvCxnSpPr>
            <p:nvPr/>
          </p:nvCxnSpPr>
          <p:spPr>
            <a:xfrm flipV="1">
              <a:off x="6801450" y="1412420"/>
              <a:ext cx="1808396" cy="513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1948793" y="1186717"/>
              <a:ext cx="485265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en-US" sz="24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第一、研議降低小額跨行轉帳費用</a:t>
              </a:r>
              <a:endParaRPr lang="en-US" altLang="zh-TW" sz="2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" name="直線接點 10"/>
            <p:cNvCxnSpPr>
              <a:endCxn id="10" idx="1"/>
            </p:cNvCxnSpPr>
            <p:nvPr/>
          </p:nvCxnSpPr>
          <p:spPr>
            <a:xfrm>
              <a:off x="255285" y="1412420"/>
              <a:ext cx="1693508" cy="513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558753" y="1868238"/>
            <a:ext cx="8177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網路與行動支付興起，許多民眾改以網路或手機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轉帳。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lvl="2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交易不會經過實體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，成本相對較低，銀行收取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小額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轉帳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手續費似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有調降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r>
              <a:rPr lang="zh-TW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銀行與財金公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正在研議</a:t>
            </a:r>
            <a:r>
              <a:rPr lang="zh-TW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合宜的費率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lvl="2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另外，</a:t>
            </a:r>
            <a:r>
              <a:rPr lang="zh-TW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本行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亦將</a:t>
            </a:r>
            <a:r>
              <a:rPr lang="zh-TW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督促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該公司就提供資訊交換服務，</a:t>
            </a:r>
            <a:r>
              <a:rPr lang="zh-TW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向銀行</a:t>
            </a:r>
            <a:r>
              <a:rPr lang="zh-TW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收取費率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部分，配合</a:t>
            </a:r>
            <a:r>
              <a:rPr lang="zh-TW" altLang="zh-TW" sz="2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研議調降之可行性</a:t>
            </a:r>
            <a:r>
              <a:rPr lang="zh-TW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05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1798326" y="1098163"/>
            <a:ext cx="5760000" cy="46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第二、</a:t>
            </a:r>
            <a:r>
              <a:rPr lang="zh-TW" altLang="en-US" sz="2400" b="1" kern="1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研議</a:t>
            </a:r>
            <a:r>
              <a:rPr lang="zh-TW" altLang="en-US" sz="2400" b="1" kern="12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建置跨</a:t>
            </a:r>
            <a:r>
              <a:rPr lang="zh-TW" altLang="en-US" sz="2400" b="1" kern="1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機構共用平台之</a:t>
            </a:r>
            <a:r>
              <a:rPr lang="zh-TW" altLang="en-US" sz="2400" b="1" kern="12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可行性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標題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2800" b="1" i="0" u="none" strike="noStrike" cap="none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dirty="0" smtClean="0"/>
              <a:t>四、研議未來推動方向</a:t>
            </a:r>
            <a:r>
              <a:rPr lang="zh-TW" altLang="en-US" kern="1200" dirty="0">
                <a:solidFill>
                  <a:schemeClr val="bg1"/>
                </a:solidFill>
              </a:rPr>
              <a:t>，以深化我國普惠金融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24" name="直線接點 123"/>
          <p:cNvCxnSpPr>
            <a:endCxn id="46" idx="1"/>
          </p:cNvCxnSpPr>
          <p:nvPr/>
        </p:nvCxnSpPr>
        <p:spPr>
          <a:xfrm>
            <a:off x="286326" y="1328997"/>
            <a:ext cx="1512000" cy="31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/>
          <p:cNvCxnSpPr>
            <a:stCxn id="46" idx="3"/>
          </p:cNvCxnSpPr>
          <p:nvPr/>
        </p:nvCxnSpPr>
        <p:spPr>
          <a:xfrm flipV="1">
            <a:off x="7558326" y="1328997"/>
            <a:ext cx="1512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1030"/>
          <p:cNvSpPr/>
          <p:nvPr/>
        </p:nvSpPr>
        <p:spPr>
          <a:xfrm>
            <a:off x="751437" y="2233086"/>
            <a:ext cx="797610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1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中國大陸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近年推出</a:t>
            </a:r>
            <a:r>
              <a:rPr lang="zh-TW" altLang="zh-TW" sz="1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網聯平台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，解決紛亂的直連問題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 algn="just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推出</a:t>
            </a:r>
            <a:r>
              <a:rPr lang="zh-TW" altLang="en-US" sz="1800" dirty="0" smtClean="0">
                <a:latin typeface="新細明體"/>
                <a:ea typeface="新細明體"/>
              </a:rPr>
              <a:t>「</a:t>
            </a:r>
            <a:r>
              <a:rPr lang="zh-TW" altLang="en-US" sz="1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轉數快平台</a:t>
            </a:r>
            <a:r>
              <a:rPr lang="zh-TW" altLang="en-US" sz="1800" dirty="0" smtClean="0">
                <a:solidFill>
                  <a:srgbClr val="0070C0"/>
                </a:solidFill>
                <a:latin typeface="標楷體"/>
                <a:ea typeface="標楷體"/>
              </a:rPr>
              <a:t>」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，統一進行跨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機構交易訊息之交換及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款項清算。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3" name="文字方塊 1032"/>
          <p:cNvSpPr txBox="1"/>
          <p:nvPr/>
        </p:nvSpPr>
        <p:spPr>
          <a:xfrm>
            <a:off x="172016" y="1675541"/>
            <a:ext cx="879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442913"/>
            <a:r>
              <a:rPr lang="en-US" altLang="zh-TW" sz="2000" b="1" dirty="0" smtClean="0"/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電支機構與銀行分別介接直連，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支付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絡複雜，交易資訊安全不易兼顧</a:t>
            </a:r>
            <a:endParaRPr lang="zh-TW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172016" y="3204145"/>
            <a:ext cx="8790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hangingPunct="0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財金公司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正在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建置跨機構共用平台，提供電支、電票機構間前端交易訊息即時交換，後端款項快速清算之服務。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442913" hangingPunct="0"/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442913" hangingPunct="0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本行提醒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財金公司在規劃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中，宜與銀行及相關支付機構多方面溝通，俾建構安全、效率、且符合使用者需求的共用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87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6038</TotalTime>
  <Words>1197</Words>
  <Application>Microsoft Office PowerPoint</Application>
  <PresentationFormat>如螢幕大小 (4:3)</PresentationFormat>
  <Paragraphs>197</Paragraphs>
  <Slides>14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Arial</vt:lpstr>
      <vt:lpstr>新細明體</vt:lpstr>
      <vt:lpstr>Wingdings</vt:lpstr>
      <vt:lpstr>微軟正黑體</vt:lpstr>
      <vt:lpstr>標楷體</vt:lpstr>
      <vt:lpstr>Roboto Slab</vt:lpstr>
      <vt:lpstr>Times New Roman</vt:lpstr>
      <vt:lpstr>Nixie One</vt:lpstr>
      <vt:lpstr>微軟正黑體 Light</vt:lpstr>
      <vt:lpstr>Warwick template</vt:lpstr>
      <vt:lpstr>零售支付基礎設施與普惠金融</vt:lpstr>
      <vt:lpstr>PowerPoint 簡報</vt:lpstr>
      <vt:lpstr>一、新興科技改變金融支付面貌，深化普惠金融程度</vt:lpstr>
      <vt:lpstr>二、國內零售支付基礎設施發展現況</vt:lpstr>
      <vt:lpstr>二、國內零售支付基礎設施發展現況</vt:lpstr>
      <vt:lpstr>二、國內零售支付基礎設施發展現況</vt:lpstr>
      <vt:lpstr>三、國外零售支付發展趨勢</vt:lpstr>
      <vt:lpstr>四、研議未來推動方向，以深化我國普惠金融</vt:lpstr>
      <vt:lpstr>四、研議未來推動方向，以深化我國普惠金融</vt:lpstr>
      <vt:lpstr>四、研議未來推動方向，以深化我國普惠金融</vt:lpstr>
      <vt:lpstr>四、研議未來推動方向，以深化我國普惠金融</vt:lpstr>
      <vt:lpstr>五、結語</vt:lpstr>
      <vt:lpstr>五、結語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irene Lai</dc:creator>
  <cp:lastModifiedBy>CBC</cp:lastModifiedBy>
  <cp:revision>435</cp:revision>
  <cp:lastPrinted>2018-11-19T01:38:49Z</cp:lastPrinted>
  <dcterms:modified xsi:type="dcterms:W3CDTF">2018-11-19T02:42:02Z</dcterms:modified>
</cp:coreProperties>
</file>