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theme/themeOverride9.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0.xml" ContentType="application/vnd.openxmlformats-officedocument.themeOverride+xml"/>
  <Override PartName="/ppt/drawings/drawing1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4.xml" ContentType="application/vnd.openxmlformats-officedocument.drawingml.chartshapes+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drawings/drawing1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5">
  <p:sldMasterIdLst>
    <p:sldMasterId id="2147483696" r:id="rId1"/>
    <p:sldMasterId id="2147483710" r:id="rId2"/>
  </p:sldMasterIdLst>
  <p:notesMasterIdLst>
    <p:notesMasterId r:id="rId54"/>
  </p:notesMasterIdLst>
  <p:handoutMasterIdLst>
    <p:handoutMasterId r:id="rId55"/>
  </p:handoutMasterIdLst>
  <p:sldIdLst>
    <p:sldId id="524" r:id="rId3"/>
    <p:sldId id="512" r:id="rId4"/>
    <p:sldId id="349" r:id="rId5"/>
    <p:sldId id="469" r:id="rId6"/>
    <p:sldId id="503" r:id="rId7"/>
    <p:sldId id="504" r:id="rId8"/>
    <p:sldId id="514" r:id="rId9"/>
    <p:sldId id="505" r:id="rId10"/>
    <p:sldId id="502" r:id="rId11"/>
    <p:sldId id="470" r:id="rId12"/>
    <p:sldId id="471" r:id="rId13"/>
    <p:sldId id="472" r:id="rId14"/>
    <p:sldId id="473" r:id="rId15"/>
    <p:sldId id="474" r:id="rId16"/>
    <p:sldId id="497" r:id="rId17"/>
    <p:sldId id="475" r:id="rId18"/>
    <p:sldId id="476" r:id="rId19"/>
    <p:sldId id="461" r:id="rId20"/>
    <p:sldId id="498" r:id="rId21"/>
    <p:sldId id="462" r:id="rId22"/>
    <p:sldId id="499" r:id="rId23"/>
    <p:sldId id="464" r:id="rId24"/>
    <p:sldId id="465" r:id="rId25"/>
    <p:sldId id="509" r:id="rId26"/>
    <p:sldId id="513" r:id="rId27"/>
    <p:sldId id="510" r:id="rId28"/>
    <p:sldId id="466" r:id="rId29"/>
    <p:sldId id="483" r:id="rId30"/>
    <p:sldId id="484" r:id="rId31"/>
    <p:sldId id="485" r:id="rId32"/>
    <p:sldId id="501" r:id="rId33"/>
    <p:sldId id="500" r:id="rId34"/>
    <p:sldId id="517" r:id="rId35"/>
    <p:sldId id="518" r:id="rId36"/>
    <p:sldId id="439" r:id="rId37"/>
    <p:sldId id="525" r:id="rId38"/>
    <p:sldId id="520" r:id="rId39"/>
    <p:sldId id="521" r:id="rId40"/>
    <p:sldId id="522" r:id="rId41"/>
    <p:sldId id="455" r:id="rId42"/>
    <p:sldId id="456" r:id="rId43"/>
    <p:sldId id="457" r:id="rId44"/>
    <p:sldId id="511" r:id="rId45"/>
    <p:sldId id="458" r:id="rId46"/>
    <p:sldId id="523" r:id="rId47"/>
    <p:sldId id="477" r:id="rId48"/>
    <p:sldId id="454" r:id="rId49"/>
    <p:sldId id="526" r:id="rId50"/>
    <p:sldId id="486" r:id="rId51"/>
    <p:sldId id="515" r:id="rId52"/>
    <p:sldId id="516" r:id="rId5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2ADA2BD-419F-4E07-9542-72ADFA48B13D}">
          <p14:sldIdLst>
            <p14:sldId id="524"/>
            <p14:sldId id="512"/>
            <p14:sldId id="349"/>
            <p14:sldId id="469"/>
            <p14:sldId id="503"/>
            <p14:sldId id="504"/>
            <p14:sldId id="514"/>
            <p14:sldId id="505"/>
            <p14:sldId id="502"/>
            <p14:sldId id="470"/>
            <p14:sldId id="471"/>
            <p14:sldId id="472"/>
            <p14:sldId id="473"/>
            <p14:sldId id="474"/>
            <p14:sldId id="497"/>
            <p14:sldId id="475"/>
            <p14:sldId id="476"/>
            <p14:sldId id="461"/>
            <p14:sldId id="498"/>
            <p14:sldId id="462"/>
            <p14:sldId id="499"/>
            <p14:sldId id="464"/>
            <p14:sldId id="465"/>
            <p14:sldId id="509"/>
            <p14:sldId id="513"/>
            <p14:sldId id="510"/>
            <p14:sldId id="466"/>
            <p14:sldId id="483"/>
            <p14:sldId id="484"/>
            <p14:sldId id="485"/>
            <p14:sldId id="501"/>
            <p14:sldId id="500"/>
            <p14:sldId id="517"/>
            <p14:sldId id="518"/>
            <p14:sldId id="439"/>
            <p14:sldId id="525"/>
            <p14:sldId id="520"/>
            <p14:sldId id="521"/>
            <p14:sldId id="522"/>
            <p14:sldId id="455"/>
            <p14:sldId id="456"/>
            <p14:sldId id="457"/>
            <p14:sldId id="511"/>
            <p14:sldId id="458"/>
            <p14:sldId id="523"/>
            <p14:sldId id="477"/>
            <p14:sldId id="454"/>
            <p14:sldId id="526"/>
            <p14:sldId id="486"/>
            <p14:sldId id="515"/>
            <p14:sldId id="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339933"/>
    <a:srgbClr val="669900"/>
    <a:srgbClr val="FFFFFF"/>
    <a:srgbClr val="009900"/>
    <a:srgbClr val="990000"/>
    <a:srgbClr val="FF9900"/>
    <a:srgbClr val="99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2" autoAdjust="0"/>
    <p:restoredTop sz="94660"/>
  </p:normalViewPr>
  <p:slideViewPr>
    <p:cSldViewPr>
      <p:cViewPr varScale="1">
        <p:scale>
          <a:sx n="115" d="100"/>
          <a:sy n="115" d="100"/>
        </p:scale>
        <p:origin x="1938"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459"/>
    </p:cViewPr>
  </p:sorterViewPr>
  <p:notesViewPr>
    <p:cSldViewPr>
      <p:cViewPr>
        <p:scale>
          <a:sx n="110" d="100"/>
          <a:sy n="110" d="100"/>
        </p:scale>
        <p:origin x="2131" y="-16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___8.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___9.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2.xml"/><Relationship Id="rId4" Type="http://schemas.openxmlformats.org/officeDocument/2006/relationships/package" Target="../embeddings/Microsoft_Excel____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3.xml"/><Relationship Id="rId4" Type="http://schemas.openxmlformats.org/officeDocument/2006/relationships/package" Target="../embeddings/Microsoft_Excel____11.xlsx"/></Relationships>
</file>

<file path=ppt/charts/_rels/chart14.xml.rels><?xml version="1.0" encoding="UTF-8" standalone="yes"?>
<Relationships xmlns="http://schemas.openxmlformats.org/package/2006/relationships"><Relationship Id="rId3" Type="http://schemas.openxmlformats.org/officeDocument/2006/relationships/oleObject" Target="file:///\\econb\ie$\IE\00-&#33879;&#20316;\2022&#24180;\20220907_&#32317;&#35009;&#28436;&#35611;&#25237;&#24433;&#29255;\p37_&#20840;&#29699;&#20379;&#25033;&#37832;&#22739;&#21147;&#25351;&#2597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__12.xlsx"/></Relationships>
</file>

<file path=ppt/charts/_rels/chart16.xml.rels><?xml version="1.0" encoding="UTF-8" standalone="yes"?>
<Relationships xmlns="http://schemas.openxmlformats.org/package/2006/relationships"><Relationship Id="rId3" Type="http://schemas.openxmlformats.org/officeDocument/2006/relationships/oleObject" Target="file:///\\econb\ie$\IE\00-&#33879;&#20316;\2022&#24180;\20220907_&#32317;&#35009;&#28436;&#35611;&#25237;&#24433;&#29255;\P39_&#20840;&#29699;&#36890;&#33192;&#29575;&#33287;&#32147;&#28639;&#25104;&#38263;&#29575;.xlsx" TargetMode="External"/><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5.xml"/><Relationship Id="rId4" Type="http://schemas.openxmlformats.org/officeDocument/2006/relationships/package" Target="../embeddings/Microsoft_Excel____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___1.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6.xml"/><Relationship Id="rId4" Type="http://schemas.openxmlformats.org/officeDocument/2006/relationships/package" Target="../embeddings/Microsoft_Excel____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7.xml"/><Relationship Id="rId4" Type="http://schemas.openxmlformats.org/officeDocument/2006/relationships/package" Target="../embeddings/Microsoft_Excel____5.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___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___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投資與儲蓄!$X$4</c:f>
              <c:strCache>
                <c:ptCount val="1"/>
                <c:pt idx="0">
                  <c:v>超額儲蓄</c:v>
                </c:pt>
              </c:strCache>
            </c:strRef>
          </c:tx>
          <c:spPr>
            <a:solidFill>
              <a:srgbClr val="8BC145">
                <a:lumMod val="60000"/>
                <a:lumOff val="40000"/>
              </a:srgbClr>
            </a:solidFill>
            <a:ln>
              <a:noFill/>
            </a:ln>
            <a:effectLst/>
          </c:spPr>
          <c:invertIfNegative val="0"/>
          <c:val>
            <c:numRef>
              <c:f>投資與儲蓄!$Y$5:$Y$45</c:f>
              <c:numCache>
                <c:formatCode>General</c:formatCode>
                <c:ptCount val="41"/>
                <c:pt idx="0">
                  <c:v>2.2235000000000001E-2</c:v>
                </c:pt>
                <c:pt idx="1">
                  <c:v>9.7623000000000001E-2</c:v>
                </c:pt>
                <c:pt idx="2">
                  <c:v>0.173294</c:v>
                </c:pt>
                <c:pt idx="3">
                  <c:v>0.266484</c:v>
                </c:pt>
                <c:pt idx="4">
                  <c:v>0.36185600000000001</c:v>
                </c:pt>
                <c:pt idx="5">
                  <c:v>0.61227399999999998</c:v>
                </c:pt>
                <c:pt idx="6">
                  <c:v>0.55305099999999996</c:v>
                </c:pt>
                <c:pt idx="7">
                  <c:v>0.282692</c:v>
                </c:pt>
                <c:pt idx="8">
                  <c:v>0.321488</c:v>
                </c:pt>
                <c:pt idx="9">
                  <c:v>0.29633700000000002</c:v>
                </c:pt>
                <c:pt idx="10">
                  <c:v>0.325739</c:v>
                </c:pt>
                <c:pt idx="11">
                  <c:v>0.172372</c:v>
                </c:pt>
                <c:pt idx="12">
                  <c:v>0.174349</c:v>
                </c:pt>
                <c:pt idx="13">
                  <c:v>0.17704400000000001</c:v>
                </c:pt>
                <c:pt idx="14">
                  <c:v>0.145596</c:v>
                </c:pt>
                <c:pt idx="15">
                  <c:v>0.28666199999999997</c:v>
                </c:pt>
                <c:pt idx="16">
                  <c:v>0.19799700000000001</c:v>
                </c:pt>
                <c:pt idx="17">
                  <c:v>8.3377999999999994E-2</c:v>
                </c:pt>
                <c:pt idx="18">
                  <c:v>0.22617300000000001</c:v>
                </c:pt>
                <c:pt idx="19">
                  <c:v>0.24818200000000001</c:v>
                </c:pt>
                <c:pt idx="20">
                  <c:v>0.579129</c:v>
                </c:pt>
                <c:pt idx="21">
                  <c:v>0.80340900000000004</c:v>
                </c:pt>
                <c:pt idx="22">
                  <c:v>0.96776799999999996</c:v>
                </c:pt>
                <c:pt idx="23">
                  <c:v>0.63689499999999999</c:v>
                </c:pt>
                <c:pt idx="24">
                  <c:v>0.62764200000000003</c:v>
                </c:pt>
                <c:pt idx="25">
                  <c:v>0.82595399999999997</c:v>
                </c:pt>
                <c:pt idx="26">
                  <c:v>1.0183120000000001</c:v>
                </c:pt>
                <c:pt idx="27">
                  <c:v>0.68776199999999998</c:v>
                </c:pt>
                <c:pt idx="28">
                  <c:v>1.269428</c:v>
                </c:pt>
                <c:pt idx="29">
                  <c:v>1.2254339999999999</c:v>
                </c:pt>
                <c:pt idx="30">
                  <c:v>1.1927639999999999</c:v>
                </c:pt>
                <c:pt idx="31">
                  <c:v>1.2708759999999999</c:v>
                </c:pt>
                <c:pt idx="32">
                  <c:v>1.634997</c:v>
                </c:pt>
                <c:pt idx="33">
                  <c:v>2.0666679999999999</c:v>
                </c:pt>
                <c:pt idx="34">
                  <c:v>2.497312</c:v>
                </c:pt>
                <c:pt idx="35">
                  <c:v>2.5420539999999998</c:v>
                </c:pt>
                <c:pt idx="36">
                  <c:v>2.7926510000000002</c:v>
                </c:pt>
                <c:pt idx="37">
                  <c:v>2.446736</c:v>
                </c:pt>
                <c:pt idx="38">
                  <c:v>2.2347869999999999</c:v>
                </c:pt>
                <c:pt idx="39">
                  <c:v>3.0307170000000001</c:v>
                </c:pt>
                <c:pt idx="40">
                  <c:v>3.5477780000000001</c:v>
                </c:pt>
              </c:numCache>
            </c:numRef>
          </c:val>
          <c:extLst>
            <c:ext xmlns:c16="http://schemas.microsoft.com/office/drawing/2014/chart" uri="{C3380CC4-5D6E-409C-BE32-E72D297353CC}">
              <c16:uniqueId val="{00000000-E511-4EF5-9778-C27040A38002}"/>
            </c:ext>
          </c:extLst>
        </c:ser>
        <c:dLbls>
          <c:showLegendKey val="0"/>
          <c:showVal val="0"/>
          <c:showCatName val="0"/>
          <c:showSerName val="0"/>
          <c:showPercent val="0"/>
          <c:showBubbleSize val="0"/>
        </c:dLbls>
        <c:gapWidth val="100"/>
        <c:axId val="1000657424"/>
        <c:axId val="1000655248"/>
      </c:barChart>
      <c:lineChart>
        <c:grouping val="standard"/>
        <c:varyColors val="0"/>
        <c:ser>
          <c:idx val="0"/>
          <c:order val="0"/>
          <c:tx>
            <c:v>儲蓄率</c:v>
          </c:tx>
          <c:spPr>
            <a:ln w="19050" cap="rnd">
              <a:solidFill>
                <a:schemeClr val="accent1"/>
              </a:solidFill>
              <a:round/>
            </a:ln>
            <a:effectLst/>
          </c:spPr>
          <c:marker>
            <c:symbol val="diamond"/>
            <c:size val="4"/>
            <c:spPr>
              <a:solidFill>
                <a:schemeClr val="accent1"/>
              </a:solidFill>
              <a:ln w="9525">
                <a:solidFill>
                  <a:schemeClr val="accent1"/>
                </a:solidFill>
              </a:ln>
              <a:effectLst/>
            </c:spPr>
          </c:marker>
          <c:dLbls>
            <c:dLbl>
              <c:idx val="40"/>
              <c:layout>
                <c:manualLayout>
                  <c:x val="0"/>
                  <c:y val="-2.038520820400296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E-4A39-9D05-090F2BB35F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投資與儲蓄!$E$3:$E$43</c:f>
              <c:numCache>
                <c:formatCode>0_ </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投資與儲蓄!$B$3:$B$43</c:f>
              <c:numCache>
                <c:formatCode>###,###,##0.00</c:formatCode>
                <c:ptCount val="41"/>
                <c:pt idx="0">
                  <c:v>31.79</c:v>
                </c:pt>
                <c:pt idx="1">
                  <c:v>31.25</c:v>
                </c:pt>
                <c:pt idx="2">
                  <c:v>33.36</c:v>
                </c:pt>
                <c:pt idx="3">
                  <c:v>34.97</c:v>
                </c:pt>
                <c:pt idx="4">
                  <c:v>34.47</c:v>
                </c:pt>
                <c:pt idx="5">
                  <c:v>40.28</c:v>
                </c:pt>
                <c:pt idx="6">
                  <c:v>39.33</c:v>
                </c:pt>
                <c:pt idx="7">
                  <c:v>35.68</c:v>
                </c:pt>
                <c:pt idx="8">
                  <c:v>32.64</c:v>
                </c:pt>
                <c:pt idx="9">
                  <c:v>31.28</c:v>
                </c:pt>
                <c:pt idx="10">
                  <c:v>31.57</c:v>
                </c:pt>
                <c:pt idx="11">
                  <c:v>30.6</c:v>
                </c:pt>
                <c:pt idx="12">
                  <c:v>30.89</c:v>
                </c:pt>
                <c:pt idx="13">
                  <c:v>30.09</c:v>
                </c:pt>
                <c:pt idx="14">
                  <c:v>29.53</c:v>
                </c:pt>
                <c:pt idx="15">
                  <c:v>28.6</c:v>
                </c:pt>
                <c:pt idx="16">
                  <c:v>28.58</c:v>
                </c:pt>
                <c:pt idx="17">
                  <c:v>28.11</c:v>
                </c:pt>
                <c:pt idx="18">
                  <c:v>28.56</c:v>
                </c:pt>
                <c:pt idx="19">
                  <c:v>29.24</c:v>
                </c:pt>
                <c:pt idx="20">
                  <c:v>26.69</c:v>
                </c:pt>
                <c:pt idx="21">
                  <c:v>27.99</c:v>
                </c:pt>
                <c:pt idx="22">
                  <c:v>29.72</c:v>
                </c:pt>
                <c:pt idx="23">
                  <c:v>30.01</c:v>
                </c:pt>
                <c:pt idx="24">
                  <c:v>29.09</c:v>
                </c:pt>
                <c:pt idx="25">
                  <c:v>30.53</c:v>
                </c:pt>
                <c:pt idx="26">
                  <c:v>31.07</c:v>
                </c:pt>
                <c:pt idx="27">
                  <c:v>29.17</c:v>
                </c:pt>
                <c:pt idx="28">
                  <c:v>28.9</c:v>
                </c:pt>
                <c:pt idx="29">
                  <c:v>32.83</c:v>
                </c:pt>
                <c:pt idx="30">
                  <c:v>31.16</c:v>
                </c:pt>
                <c:pt idx="31">
                  <c:v>30.45</c:v>
                </c:pt>
                <c:pt idx="32">
                  <c:v>32.39</c:v>
                </c:pt>
                <c:pt idx="33">
                  <c:v>34.35</c:v>
                </c:pt>
                <c:pt idx="34">
                  <c:v>35.46</c:v>
                </c:pt>
                <c:pt idx="35">
                  <c:v>35.21</c:v>
                </c:pt>
                <c:pt idx="36">
                  <c:v>35.61</c:v>
                </c:pt>
                <c:pt idx="37">
                  <c:v>34.770000000000003</c:v>
                </c:pt>
                <c:pt idx="38">
                  <c:v>34.74</c:v>
                </c:pt>
                <c:pt idx="39">
                  <c:v>38.39</c:v>
                </c:pt>
                <c:pt idx="40">
                  <c:v>42.37</c:v>
                </c:pt>
              </c:numCache>
            </c:numRef>
          </c:val>
          <c:smooth val="0"/>
          <c:extLst>
            <c:ext xmlns:c16="http://schemas.microsoft.com/office/drawing/2014/chart" uri="{C3380CC4-5D6E-409C-BE32-E72D297353CC}">
              <c16:uniqueId val="{00000001-E511-4EF5-9778-C27040A38002}"/>
            </c:ext>
          </c:extLst>
        </c:ser>
        <c:ser>
          <c:idx val="1"/>
          <c:order val="1"/>
          <c:tx>
            <c:v>投資率</c:v>
          </c:tx>
          <c:spPr>
            <a:ln w="22225" cap="rnd">
              <a:solidFill>
                <a:schemeClr val="accent2"/>
              </a:solidFill>
              <a:round/>
            </a:ln>
            <a:effectLst/>
          </c:spPr>
          <c:marker>
            <c:symbol val="circle"/>
            <c:size val="5"/>
            <c:spPr>
              <a:solidFill>
                <a:schemeClr val="accent2"/>
              </a:solidFill>
              <a:ln w="9525">
                <a:solidFill>
                  <a:schemeClr val="accent2"/>
                </a:solidFill>
              </a:ln>
              <a:effectLst/>
            </c:spPr>
          </c:marker>
          <c:dLbls>
            <c:dLbl>
              <c:idx val="40"/>
              <c:layout>
                <c:manualLayout>
                  <c:x val="-1.2028172712359576E-3"/>
                  <c:y val="-4.0770015124379819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15:layout>
                    <c:manualLayout>
                      <c:w val="6.7211890783661313E-2"/>
                      <c:h val="9.4587366066573753E-2"/>
                    </c:manualLayout>
                  </c15:layout>
                </c:ext>
                <c:ext xmlns:c16="http://schemas.microsoft.com/office/drawing/2014/chart" uri="{C3380CC4-5D6E-409C-BE32-E72D297353CC}">
                  <c16:uniqueId val="{00000001-FAFE-4A39-9D05-090F2BB35F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投資與儲蓄!$E$3:$E$43</c:f>
              <c:numCache>
                <c:formatCode>0_ </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投資與儲蓄!$C$3:$C$43</c:f>
              <c:numCache>
                <c:formatCode>###,###,##0.00</c:formatCode>
                <c:ptCount val="41"/>
                <c:pt idx="0">
                  <c:v>30.39</c:v>
                </c:pt>
                <c:pt idx="1">
                  <c:v>26.2</c:v>
                </c:pt>
                <c:pt idx="2">
                  <c:v>25.43</c:v>
                </c:pt>
                <c:pt idx="3">
                  <c:v>24.38</c:v>
                </c:pt>
                <c:pt idx="4">
                  <c:v>20.84</c:v>
                </c:pt>
                <c:pt idx="5">
                  <c:v>20.68</c:v>
                </c:pt>
                <c:pt idx="6">
                  <c:v>23.65</c:v>
                </c:pt>
                <c:pt idx="7">
                  <c:v>28.83</c:v>
                </c:pt>
                <c:pt idx="8">
                  <c:v>25.48</c:v>
                </c:pt>
                <c:pt idx="9">
                  <c:v>25.47</c:v>
                </c:pt>
                <c:pt idx="10">
                  <c:v>25.93</c:v>
                </c:pt>
                <c:pt idx="11">
                  <c:v>28.18</c:v>
                </c:pt>
                <c:pt idx="12">
                  <c:v>28.65</c:v>
                </c:pt>
                <c:pt idx="13">
                  <c:v>27.96</c:v>
                </c:pt>
                <c:pt idx="14">
                  <c:v>28</c:v>
                </c:pt>
                <c:pt idx="15">
                  <c:v>25.42</c:v>
                </c:pt>
                <c:pt idx="16">
                  <c:v>26.59</c:v>
                </c:pt>
                <c:pt idx="17">
                  <c:v>27.42</c:v>
                </c:pt>
                <c:pt idx="18">
                  <c:v>26.51</c:v>
                </c:pt>
                <c:pt idx="19">
                  <c:v>27.22</c:v>
                </c:pt>
                <c:pt idx="20">
                  <c:v>21.46</c:v>
                </c:pt>
                <c:pt idx="21">
                  <c:v>21.05</c:v>
                </c:pt>
                <c:pt idx="22">
                  <c:v>21.74</c:v>
                </c:pt>
                <c:pt idx="23">
                  <c:v>25.46</c:v>
                </c:pt>
                <c:pt idx="24">
                  <c:v>24.56</c:v>
                </c:pt>
                <c:pt idx="25">
                  <c:v>24.71</c:v>
                </c:pt>
                <c:pt idx="26">
                  <c:v>24.21</c:v>
                </c:pt>
                <c:pt idx="27">
                  <c:v>24.61</c:v>
                </c:pt>
                <c:pt idx="28">
                  <c:v>19.97</c:v>
                </c:pt>
                <c:pt idx="29">
                  <c:v>25.09</c:v>
                </c:pt>
                <c:pt idx="30">
                  <c:v>23.61</c:v>
                </c:pt>
                <c:pt idx="31">
                  <c:v>22.69</c:v>
                </c:pt>
                <c:pt idx="32">
                  <c:v>22.54</c:v>
                </c:pt>
                <c:pt idx="33">
                  <c:v>22.56</c:v>
                </c:pt>
                <c:pt idx="34">
                  <c:v>21.73</c:v>
                </c:pt>
                <c:pt idx="35">
                  <c:v>21.63</c:v>
                </c:pt>
                <c:pt idx="36">
                  <c:v>20.97</c:v>
                </c:pt>
                <c:pt idx="37">
                  <c:v>22.24</c:v>
                </c:pt>
                <c:pt idx="38">
                  <c:v>23.8</c:v>
                </c:pt>
                <c:pt idx="39">
                  <c:v>24.19</c:v>
                </c:pt>
                <c:pt idx="40">
                  <c:v>26.93</c:v>
                </c:pt>
              </c:numCache>
            </c:numRef>
          </c:val>
          <c:smooth val="0"/>
          <c:extLst>
            <c:ext xmlns:c16="http://schemas.microsoft.com/office/drawing/2014/chart" uri="{C3380CC4-5D6E-409C-BE32-E72D297353CC}">
              <c16:uniqueId val="{00000002-E511-4EF5-9778-C27040A38002}"/>
            </c:ext>
          </c:extLst>
        </c:ser>
        <c:dLbls>
          <c:showLegendKey val="0"/>
          <c:showVal val="0"/>
          <c:showCatName val="0"/>
          <c:showSerName val="0"/>
          <c:showPercent val="0"/>
          <c:showBubbleSize val="0"/>
        </c:dLbls>
        <c:marker val="1"/>
        <c:smooth val="0"/>
        <c:axId val="1000649264"/>
        <c:axId val="1000647088"/>
      </c:lineChart>
      <c:catAx>
        <c:axId val="1000649264"/>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47088"/>
        <c:crosses val="autoZero"/>
        <c:auto val="1"/>
        <c:lblAlgn val="ctr"/>
        <c:lblOffset val="100"/>
        <c:tickLblSkip val="5"/>
        <c:noMultiLvlLbl val="0"/>
      </c:catAx>
      <c:valAx>
        <c:axId val="1000647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49264"/>
        <c:crosses val="autoZero"/>
        <c:crossBetween val="between"/>
        <c:majorUnit val="10"/>
      </c:valAx>
      <c:valAx>
        <c:axId val="10006552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57424"/>
        <c:crosses val="max"/>
        <c:crossBetween val="between"/>
        <c:majorUnit val="1"/>
      </c:valAx>
      <c:catAx>
        <c:axId val="1000657424"/>
        <c:scaling>
          <c:orientation val="minMax"/>
        </c:scaling>
        <c:delete val="1"/>
        <c:axPos val="b"/>
        <c:majorTickMark val="out"/>
        <c:minorTickMark val="none"/>
        <c:tickLblPos val="nextTo"/>
        <c:crossAx val="1000655248"/>
        <c:crosses val="autoZero"/>
        <c:auto val="1"/>
        <c:lblAlgn val="ctr"/>
        <c:lblOffset val="100"/>
        <c:noMultiLvlLbl val="0"/>
      </c:catAx>
      <c:spPr>
        <a:noFill/>
        <a:ln>
          <a:noFill/>
        </a:ln>
        <a:effectLst/>
      </c:spPr>
    </c:plotArea>
    <c:legend>
      <c:legendPos val="t"/>
      <c:layout>
        <c:manualLayout>
          <c:xMode val="edge"/>
          <c:yMode val="edge"/>
          <c:x val="0.11296100496339734"/>
          <c:y val="8.7352642148336726E-2"/>
          <c:w val="0.72889938115084574"/>
          <c:h val="9.093344992599307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legend>
    <c:plotVisOnly val="1"/>
    <c:dispBlanksAs val="gap"/>
    <c:showDLblsOverMax val="0"/>
  </c:chart>
  <c:spPr>
    <a:noFill/>
    <a:ln w="9525" cap="flat" cmpd="sng" algn="ctr">
      <a:noFill/>
      <a:round/>
    </a:ln>
    <a:effectLst/>
  </c:spPr>
  <c:txPr>
    <a:bodyPr/>
    <a:lstStyle/>
    <a:p>
      <a:pPr>
        <a:defRPr>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27181305157768E-2"/>
          <c:y val="0.12136429097537528"/>
          <c:w val="0.73624819253022589"/>
          <c:h val="0.76181960864072584"/>
        </c:manualLayout>
      </c:layout>
      <c:lineChart>
        <c:grouping val="standard"/>
        <c:varyColors val="0"/>
        <c:ser>
          <c:idx val="0"/>
          <c:order val="0"/>
          <c:tx>
            <c:v>新台幣</c:v>
          </c:tx>
          <c:spPr>
            <a:ln w="19050"/>
          </c:spPr>
          <c:marker>
            <c:symbol val="none"/>
          </c:marker>
          <c:dLbls>
            <c:dLbl>
              <c:idx val="4"/>
              <c:delete val="1"/>
              <c:extLst>
                <c:ext xmlns:c15="http://schemas.microsoft.com/office/drawing/2012/chart" uri="{CE6537A1-D6FC-4f65-9D91-7224C49458BB}"/>
                <c:ext xmlns:c16="http://schemas.microsoft.com/office/drawing/2014/chart" uri="{C3380CC4-5D6E-409C-BE32-E72D297353CC}">
                  <c16:uniqueId val="{00000000-6667-4DF1-A81E-9E1C2C0A1C42}"/>
                </c:ext>
              </c:extLst>
            </c:dLbl>
            <c:dLbl>
              <c:idx val="5"/>
              <c:layout>
                <c:manualLayout>
                  <c:x val="0.5638533604228696"/>
                  <c:y val="2.1081674522732616E-3"/>
                </c:manualLayout>
              </c:layout>
              <c:tx>
                <c:rich>
                  <a:bodyPr/>
                  <a:lstStyle/>
                  <a:p>
                    <a:pPr>
                      <a:defRPr b="1" i="0">
                        <a:solidFill>
                          <a:srgbClr val="0070C0"/>
                        </a:solidFill>
                      </a:defRPr>
                    </a:pPr>
                    <a:r>
                      <a:rPr lang="zh-TW" altLang="en-US" b="1" i="0" baseline="0">
                        <a:solidFill>
                          <a:srgbClr val="0070C0"/>
                        </a:solidFill>
                      </a:rPr>
                      <a:t>新臺幣 </a:t>
                    </a:r>
                    <a:r>
                      <a:rPr lang="en-US" altLang="zh-TW" b="1" i="0" baseline="0">
                        <a:solidFill>
                          <a:srgbClr val="0070C0"/>
                        </a:solidFill>
                      </a:rPr>
                      <a:t>3.19</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667-4DF1-A81E-9E1C2C0A1C42}"/>
                </c:ext>
              </c:extLst>
            </c:dLbl>
            <c:dLbl>
              <c:idx val="19"/>
              <c:delete val="1"/>
              <c:extLst>
                <c:ext xmlns:c15="http://schemas.microsoft.com/office/drawing/2012/chart" uri="{CE6537A1-D6FC-4f65-9D91-7224C49458BB}"/>
                <c:ext xmlns:c16="http://schemas.microsoft.com/office/drawing/2014/chart" uri="{C3380CC4-5D6E-409C-BE32-E72D297353CC}">
                  <c16:uniqueId val="{00000002-6667-4DF1-A81E-9E1C2C0A1C42}"/>
                </c:ext>
              </c:extLst>
            </c:dLbl>
            <c:dLbl>
              <c:idx val="20"/>
              <c:delete val="1"/>
              <c:extLst>
                <c:ext xmlns:c15="http://schemas.microsoft.com/office/drawing/2012/chart" uri="{CE6537A1-D6FC-4f65-9D91-7224C49458BB}"/>
                <c:ext xmlns:c16="http://schemas.microsoft.com/office/drawing/2014/chart" uri="{C3380CC4-5D6E-409C-BE32-E72D297353CC}">
                  <c16:uniqueId val="{00000003-6667-4DF1-A81E-9E1C2C0A1C42}"/>
                </c:ext>
              </c:extLst>
            </c:dLbl>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vol!$A$6297:$A$6321</c:f>
              <c:numCache>
                <c:formatCode>General</c:formatCod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numCache>
            </c:numRef>
          </c:cat>
          <c:val>
            <c:numRef>
              <c:f>vol!$H$6297:$H$6321</c:f>
              <c:numCache>
                <c:formatCode>0.000_ </c:formatCode>
                <c:ptCount val="25"/>
                <c:pt idx="0">
                  <c:v>5.8040163987273043</c:v>
                </c:pt>
                <c:pt idx="1">
                  <c:v>1.5749582153749684</c:v>
                </c:pt>
                <c:pt idx="2">
                  <c:v>3.0719698261477535</c:v>
                </c:pt>
                <c:pt idx="3">
                  <c:v>2.7423829396398576</c:v>
                </c:pt>
                <c:pt idx="4">
                  <c:v>2.6496780363951564</c:v>
                </c:pt>
                <c:pt idx="5">
                  <c:v>2.1014808939643426</c:v>
                </c:pt>
                <c:pt idx="6">
                  <c:v>3.0170435686318045</c:v>
                </c:pt>
                <c:pt idx="7">
                  <c:v>3.965094474216067</c:v>
                </c:pt>
                <c:pt idx="8">
                  <c:v>4.3689859581459594</c:v>
                </c:pt>
                <c:pt idx="9">
                  <c:v>2.2187416219490603</c:v>
                </c:pt>
                <c:pt idx="10">
                  <c:v>4.2790960057504686</c:v>
                </c:pt>
                <c:pt idx="11">
                  <c:v>4.5592055113378187</c:v>
                </c:pt>
                <c:pt idx="12">
                  <c:v>3.739431221764788</c:v>
                </c:pt>
                <c:pt idx="13">
                  <c:v>4.2544267440062669</c:v>
                </c:pt>
                <c:pt idx="14">
                  <c:v>2.5742997371156218</c:v>
                </c:pt>
                <c:pt idx="15">
                  <c:v>3.1843524658896571</c:v>
                </c:pt>
                <c:pt idx="16">
                  <c:v>2.2225144819444682</c:v>
                </c:pt>
                <c:pt idx="17">
                  <c:v>4.5399688898348112</c:v>
                </c:pt>
                <c:pt idx="18">
                  <c:v>4.5218257849489554</c:v>
                </c:pt>
                <c:pt idx="19">
                  <c:v>3.4063966401099157</c:v>
                </c:pt>
                <c:pt idx="20">
                  <c:v>3.1571645517104527</c:v>
                </c:pt>
                <c:pt idx="21">
                  <c:v>2.3899120239729963</c:v>
                </c:pt>
                <c:pt idx="22" formatCode="0.00_ ">
                  <c:v>2.6637511885272191</c:v>
                </c:pt>
                <c:pt idx="23" formatCode="0.00_ ">
                  <c:v>2.5477958361462956</c:v>
                </c:pt>
                <c:pt idx="24" formatCode="0.00_ ">
                  <c:v>3.1857191683137578</c:v>
                </c:pt>
              </c:numCache>
            </c:numRef>
          </c:val>
          <c:smooth val="0"/>
          <c:extLst>
            <c:ext xmlns:c16="http://schemas.microsoft.com/office/drawing/2014/chart" uri="{C3380CC4-5D6E-409C-BE32-E72D297353CC}">
              <c16:uniqueId val="{00000004-6667-4DF1-A81E-9E1C2C0A1C42}"/>
            </c:ext>
          </c:extLst>
        </c:ser>
        <c:ser>
          <c:idx val="1"/>
          <c:order val="1"/>
          <c:tx>
            <c:v>日圓</c:v>
          </c:tx>
          <c:spPr>
            <a:ln w="19050"/>
          </c:spPr>
          <c:marker>
            <c:symbol val="none"/>
          </c:marker>
          <c:dLbls>
            <c:dLbl>
              <c:idx val="5"/>
              <c:layout>
                <c:manualLayout>
                  <c:x val="0.57783980267712221"/>
                  <c:y val="-1.3172215535129095E-2"/>
                </c:manualLayout>
              </c:layout>
              <c:tx>
                <c:rich>
                  <a:bodyPr/>
                  <a:lstStyle/>
                  <a:p>
                    <a:pPr>
                      <a:defRPr b="1">
                        <a:solidFill>
                          <a:schemeClr val="accent2">
                            <a:lumMod val="50000"/>
                          </a:schemeClr>
                        </a:solidFill>
                      </a:defRPr>
                    </a:pPr>
                    <a:fld id="{9435AA76-C730-49A7-92E7-649FA4C38D9E}" type="SERIESNAME">
                      <a:rPr lang="zh-TW" altLang="en-US" b="1">
                        <a:solidFill>
                          <a:schemeClr val="accent2">
                            <a:lumMod val="50000"/>
                          </a:schemeClr>
                        </a:solidFill>
                      </a:rPr>
                      <a:pPr>
                        <a:defRPr b="1">
                          <a:solidFill>
                            <a:schemeClr val="accent2">
                              <a:lumMod val="50000"/>
                            </a:schemeClr>
                          </a:solidFill>
                        </a:defRPr>
                      </a:pPr>
                      <a:t>[數列名稱]</a:t>
                    </a:fld>
                    <a:r>
                      <a:rPr lang="zh-TW" altLang="en-US" b="1" baseline="0">
                        <a:solidFill>
                          <a:schemeClr val="accent2">
                            <a:lumMod val="50000"/>
                          </a:schemeClr>
                        </a:solidFill>
                      </a:rPr>
                      <a:t> </a:t>
                    </a:r>
                    <a:r>
                      <a:rPr lang="en-US" altLang="zh-TW" b="1" baseline="0">
                        <a:solidFill>
                          <a:schemeClr val="accent2">
                            <a:lumMod val="50000"/>
                          </a:schemeClr>
                        </a:solidFill>
                      </a:rPr>
                      <a:t>8.94</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67-4DF1-A81E-9E1C2C0A1C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vol!$A$6297:$A$6321</c:f>
              <c:numCache>
                <c:formatCode>General</c:formatCod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numCache>
            </c:numRef>
          </c:cat>
          <c:val>
            <c:numRef>
              <c:f>vol!$J$6297:$J$6321</c:f>
              <c:numCache>
                <c:formatCode>0.000_ </c:formatCode>
                <c:ptCount val="25"/>
                <c:pt idx="0">
                  <c:v>16.633225944707725</c:v>
                </c:pt>
                <c:pt idx="1">
                  <c:v>12.967271217239308</c:v>
                </c:pt>
                <c:pt idx="2">
                  <c:v>9.2016408069753393</c:v>
                </c:pt>
                <c:pt idx="3">
                  <c:v>9.6959354689437625</c:v>
                </c:pt>
                <c:pt idx="4">
                  <c:v>9.3055521525219884</c:v>
                </c:pt>
                <c:pt idx="5">
                  <c:v>8.7544802547063725</c:v>
                </c:pt>
                <c:pt idx="6">
                  <c:v>9.2104627335609575</c:v>
                </c:pt>
                <c:pt idx="7">
                  <c:v>8.0105444235670369</c:v>
                </c:pt>
                <c:pt idx="8">
                  <c:v>8.9037452278062403</c:v>
                </c:pt>
                <c:pt idx="9">
                  <c:v>8.6463888093537733</c:v>
                </c:pt>
                <c:pt idx="10">
                  <c:v>14.678593885495577</c:v>
                </c:pt>
                <c:pt idx="11">
                  <c:v>13.96255739655891</c:v>
                </c:pt>
                <c:pt idx="12">
                  <c:v>10.116643743744609</c:v>
                </c:pt>
                <c:pt idx="13">
                  <c:v>9.059897319334846</c:v>
                </c:pt>
                <c:pt idx="14">
                  <c:v>6.417273652242895</c:v>
                </c:pt>
                <c:pt idx="15">
                  <c:v>12.442042694496896</c:v>
                </c:pt>
                <c:pt idx="16">
                  <c:v>7.1602431755914404</c:v>
                </c:pt>
                <c:pt idx="17">
                  <c:v>7.6263077517449167</c:v>
                </c:pt>
                <c:pt idx="18">
                  <c:v>12.149129351407781</c:v>
                </c:pt>
                <c:pt idx="19">
                  <c:v>8.5583181710733633</c:v>
                </c:pt>
                <c:pt idx="20">
                  <c:v>6.4286758785806084</c:v>
                </c:pt>
                <c:pt idx="21">
                  <c:v>6.1317435921776893</c:v>
                </c:pt>
                <c:pt idx="22" formatCode="0.00_ ">
                  <c:v>7.3570443639354366</c:v>
                </c:pt>
                <c:pt idx="23" formatCode="0.00_ ">
                  <c:v>5.5817154624118839</c:v>
                </c:pt>
                <c:pt idx="24" formatCode="0.00_ ">
                  <c:v>8.9412491562778751</c:v>
                </c:pt>
              </c:numCache>
            </c:numRef>
          </c:val>
          <c:smooth val="0"/>
          <c:extLst>
            <c:ext xmlns:c16="http://schemas.microsoft.com/office/drawing/2014/chart" uri="{C3380CC4-5D6E-409C-BE32-E72D297353CC}">
              <c16:uniqueId val="{00000006-6667-4DF1-A81E-9E1C2C0A1C42}"/>
            </c:ext>
          </c:extLst>
        </c:ser>
        <c:ser>
          <c:idx val="2"/>
          <c:order val="2"/>
          <c:tx>
            <c:v>韓元</c:v>
          </c:tx>
          <c:spPr>
            <a:ln w="19050"/>
          </c:spPr>
          <c:marker>
            <c:symbol val="none"/>
          </c:marker>
          <c:dLbls>
            <c:dLbl>
              <c:idx val="5"/>
              <c:layout>
                <c:manualLayout>
                  <c:x val="0.57976150038527996"/>
                  <c:y val="-8.6442892487474249E-3"/>
                </c:manualLayout>
              </c:layout>
              <c:tx>
                <c:rich>
                  <a:bodyPr/>
                  <a:lstStyle/>
                  <a:p>
                    <a:pPr>
                      <a:defRPr b="1">
                        <a:solidFill>
                          <a:srgbClr val="339933"/>
                        </a:solidFill>
                      </a:defRPr>
                    </a:pPr>
                    <a:fld id="{77862A25-1017-41A5-98A2-D089FFA09657}" type="SERIESNAME">
                      <a:rPr lang="zh-TW" altLang="en-US" b="1">
                        <a:solidFill>
                          <a:srgbClr val="339933"/>
                        </a:solidFill>
                      </a:rPr>
                      <a:pPr>
                        <a:defRPr b="1">
                          <a:solidFill>
                            <a:srgbClr val="339933"/>
                          </a:solidFill>
                        </a:defRPr>
                      </a:pPr>
                      <a:t>[數列名稱]</a:t>
                    </a:fld>
                    <a:r>
                      <a:rPr lang="zh-TW" altLang="en-US" b="1" baseline="0">
                        <a:solidFill>
                          <a:srgbClr val="339933"/>
                        </a:solidFill>
                      </a:rPr>
                      <a:t> </a:t>
                    </a:r>
                    <a:r>
                      <a:rPr lang="en-US" altLang="zh-TW" b="1" baseline="0">
                        <a:solidFill>
                          <a:srgbClr val="339933"/>
                        </a:solidFill>
                      </a:rPr>
                      <a:t>8.03</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667-4DF1-A81E-9E1C2C0A1C42}"/>
                </c:ext>
              </c:extLst>
            </c:dLbl>
            <c:spPr>
              <a:noFill/>
              <a:ln>
                <a:noFill/>
              </a:ln>
              <a:effectLst/>
            </c:spPr>
            <c:txPr>
              <a:bodyPr wrap="square" lIns="38100" tIns="19050" rIns="38100" bIns="19050" anchor="ctr">
                <a:spAutoFit/>
              </a:bodyPr>
              <a:lstStyle/>
              <a:p>
                <a:pPr>
                  <a:defRPr>
                    <a:solidFill>
                      <a:srgbClr val="339933"/>
                    </a:solidFill>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vol!$A$6297:$A$6321</c:f>
              <c:numCache>
                <c:formatCode>General</c:formatCod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numCache>
            </c:numRef>
          </c:cat>
          <c:val>
            <c:numRef>
              <c:f>vol!$L$6297:$L$6321</c:f>
              <c:numCache>
                <c:formatCode>0.000_ </c:formatCode>
                <c:ptCount val="25"/>
                <c:pt idx="0">
                  <c:v>27.04661685263958</c:v>
                </c:pt>
                <c:pt idx="1">
                  <c:v>6.528888768973367</c:v>
                </c:pt>
                <c:pt idx="2">
                  <c:v>5.6177655147680143</c:v>
                </c:pt>
                <c:pt idx="3">
                  <c:v>7.304337161328025</c:v>
                </c:pt>
                <c:pt idx="4">
                  <c:v>6.2431473579121439</c:v>
                </c:pt>
                <c:pt idx="5">
                  <c:v>6.4739321988580096</c:v>
                </c:pt>
                <c:pt idx="6">
                  <c:v>5.7991329286959541</c:v>
                </c:pt>
                <c:pt idx="7">
                  <c:v>6.1975931861277447</c:v>
                </c:pt>
                <c:pt idx="8">
                  <c:v>6.6038742057777764</c:v>
                </c:pt>
                <c:pt idx="9">
                  <c:v>4.5182145956282573</c:v>
                </c:pt>
                <c:pt idx="10">
                  <c:v>20.723113238497941</c:v>
                </c:pt>
                <c:pt idx="11">
                  <c:v>15.328289281691431</c:v>
                </c:pt>
                <c:pt idx="12">
                  <c:v>11.73945509537746</c:v>
                </c:pt>
                <c:pt idx="13">
                  <c:v>9.9254961604965679</c:v>
                </c:pt>
                <c:pt idx="14">
                  <c:v>5.8440896896685999</c:v>
                </c:pt>
                <c:pt idx="15">
                  <c:v>6.9589496597450191</c:v>
                </c:pt>
                <c:pt idx="16">
                  <c:v>6.3104507013549087</c:v>
                </c:pt>
                <c:pt idx="17">
                  <c:v>9.4429818414657287</c:v>
                </c:pt>
                <c:pt idx="18">
                  <c:v>10.086779140816462</c:v>
                </c:pt>
                <c:pt idx="19">
                  <c:v>7.68552063946803</c:v>
                </c:pt>
                <c:pt idx="20">
                  <c:v>7.5508530584296771</c:v>
                </c:pt>
                <c:pt idx="21">
                  <c:v>6.2921807150500157</c:v>
                </c:pt>
                <c:pt idx="22" formatCode="0.00_ ">
                  <c:v>8.7901555997829419</c:v>
                </c:pt>
                <c:pt idx="23" formatCode="0.00_ ">
                  <c:v>6.5114627680130113</c:v>
                </c:pt>
                <c:pt idx="24" formatCode="0.00_ ">
                  <c:v>8.0334562888344507</c:v>
                </c:pt>
              </c:numCache>
            </c:numRef>
          </c:val>
          <c:smooth val="0"/>
          <c:extLst>
            <c:ext xmlns:c16="http://schemas.microsoft.com/office/drawing/2014/chart" uri="{C3380CC4-5D6E-409C-BE32-E72D297353CC}">
              <c16:uniqueId val="{00000008-6667-4DF1-A81E-9E1C2C0A1C42}"/>
            </c:ext>
          </c:extLst>
        </c:ser>
        <c:ser>
          <c:idx val="3"/>
          <c:order val="3"/>
          <c:tx>
            <c:v>新加坡幣</c:v>
          </c:tx>
          <c:spPr>
            <a:ln w="19050">
              <a:solidFill>
                <a:srgbClr val="7030A0"/>
              </a:solidFill>
            </a:ln>
          </c:spPr>
          <c:marker>
            <c:symbol val="none"/>
          </c:marker>
          <c:dLbls>
            <c:dLbl>
              <c:idx val="5"/>
              <c:layout>
                <c:manualLayout>
                  <c:x val="0.51621205516449142"/>
                  <c:y val="-8.5025407102896182E-3"/>
                </c:manualLayout>
              </c:layout>
              <c:tx>
                <c:rich>
                  <a:bodyPr/>
                  <a:lstStyle/>
                  <a:p>
                    <a:pPr>
                      <a:defRPr b="1">
                        <a:solidFill>
                          <a:srgbClr val="7030A0"/>
                        </a:solidFill>
                      </a:defRPr>
                    </a:pPr>
                    <a:fld id="{B9B9862D-761E-48C0-9CAD-10DD3D0CE09B}" type="SERIESNAME">
                      <a:rPr lang="zh-TW" altLang="en-US" b="1">
                        <a:solidFill>
                          <a:srgbClr val="7030A0"/>
                        </a:solidFill>
                      </a:rPr>
                      <a:pPr>
                        <a:defRPr b="1">
                          <a:solidFill>
                            <a:srgbClr val="7030A0"/>
                          </a:solidFill>
                        </a:defRPr>
                      </a:pPr>
                      <a:t>[數列名稱]</a:t>
                    </a:fld>
                    <a:r>
                      <a:rPr lang="zh-TW" altLang="en-US" b="1" baseline="0">
                        <a:solidFill>
                          <a:srgbClr val="7030A0"/>
                        </a:solidFill>
                      </a:rPr>
                      <a:t> </a:t>
                    </a:r>
                    <a:r>
                      <a:rPr lang="en-US" altLang="zh-TW" b="1" baseline="0">
                        <a:solidFill>
                          <a:srgbClr val="7030A0"/>
                        </a:solidFill>
                      </a:rPr>
                      <a:t>4.49</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layout>
                    <c:manualLayout>
                      <c:w val="0.22960241242397472"/>
                      <c:h val="7.6235760706972536E-2"/>
                    </c:manualLayout>
                  </c15:layout>
                  <c15:dlblFieldTable/>
                  <c15:showDataLabelsRange val="0"/>
                </c:ext>
                <c:ext xmlns:c16="http://schemas.microsoft.com/office/drawing/2014/chart" uri="{C3380CC4-5D6E-409C-BE32-E72D297353CC}">
                  <c16:uniqueId val="{00000009-6667-4DF1-A81E-9E1C2C0A1C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vol!$A$6297:$A$6321</c:f>
              <c:numCache>
                <c:formatCode>General</c:formatCod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numCache>
            </c:numRef>
          </c:cat>
          <c:val>
            <c:numRef>
              <c:f>vol!$N$6297:$N$6321</c:f>
              <c:numCache>
                <c:formatCode>0.000_ </c:formatCode>
                <c:ptCount val="25"/>
                <c:pt idx="0">
                  <c:v>11.518847665781211</c:v>
                </c:pt>
                <c:pt idx="1">
                  <c:v>4.4331978036288326</c:v>
                </c:pt>
                <c:pt idx="2">
                  <c:v>3.4122263578174703</c:v>
                </c:pt>
                <c:pt idx="3">
                  <c:v>4.2294726106210501</c:v>
                </c:pt>
                <c:pt idx="4">
                  <c:v>3.9988072257088429</c:v>
                </c:pt>
                <c:pt idx="5">
                  <c:v>4.019364370913789</c:v>
                </c:pt>
                <c:pt idx="6">
                  <c:v>4.4564396893297085</c:v>
                </c:pt>
                <c:pt idx="7">
                  <c:v>4.0779720834965074</c:v>
                </c:pt>
                <c:pt idx="8">
                  <c:v>4.0666287067735478</c:v>
                </c:pt>
                <c:pt idx="9">
                  <c:v>3.6814608557071908</c:v>
                </c:pt>
                <c:pt idx="10">
                  <c:v>6.691936908328544</c:v>
                </c:pt>
                <c:pt idx="11">
                  <c:v>6.1596318635488929</c:v>
                </c:pt>
                <c:pt idx="12">
                  <c:v>5.8891264806139674</c:v>
                </c:pt>
                <c:pt idx="13">
                  <c:v>7.0299346762074828</c:v>
                </c:pt>
                <c:pt idx="14">
                  <c:v>4.9442308008444149</c:v>
                </c:pt>
                <c:pt idx="15">
                  <c:v>4.1872335571357784</c:v>
                </c:pt>
                <c:pt idx="16">
                  <c:v>3.5423429864661466</c:v>
                </c:pt>
                <c:pt idx="17">
                  <c:v>6.6642267763124474</c:v>
                </c:pt>
                <c:pt idx="18">
                  <c:v>5.8783276145643493</c:v>
                </c:pt>
                <c:pt idx="19">
                  <c:v>4.0278057241914214</c:v>
                </c:pt>
                <c:pt idx="20">
                  <c:v>4.4547505929060698</c:v>
                </c:pt>
                <c:pt idx="21">
                  <c:v>3.1729669754056915</c:v>
                </c:pt>
                <c:pt idx="22" formatCode="0.00_ ">
                  <c:v>4.6736853905789797</c:v>
                </c:pt>
                <c:pt idx="23" formatCode="0.00_ ">
                  <c:v>3.9942086980688933</c:v>
                </c:pt>
                <c:pt idx="24" formatCode="0.00_ ">
                  <c:v>4.4907412776468689</c:v>
                </c:pt>
              </c:numCache>
            </c:numRef>
          </c:val>
          <c:smooth val="0"/>
          <c:extLst>
            <c:ext xmlns:c16="http://schemas.microsoft.com/office/drawing/2014/chart" uri="{C3380CC4-5D6E-409C-BE32-E72D297353CC}">
              <c16:uniqueId val="{0000000A-6667-4DF1-A81E-9E1C2C0A1C42}"/>
            </c:ext>
          </c:extLst>
        </c:ser>
        <c:ser>
          <c:idx val="4"/>
          <c:order val="4"/>
          <c:tx>
            <c:v>歐元</c:v>
          </c:tx>
          <c:spPr>
            <a:ln w="19050">
              <a:solidFill>
                <a:schemeClr val="bg1">
                  <a:lumMod val="50000"/>
                </a:schemeClr>
              </a:solidFill>
            </a:ln>
          </c:spPr>
          <c:marker>
            <c:symbol val="none"/>
          </c:marker>
          <c:dLbls>
            <c:dLbl>
              <c:idx val="24"/>
              <c:layout>
                <c:manualLayout>
                  <c:x val="2.2222227082726732E-2"/>
                  <c:y val="-7.4139776099335628E-2"/>
                </c:manualLayout>
              </c:layout>
              <c:tx>
                <c:rich>
                  <a:bodyPr/>
                  <a:lstStyle/>
                  <a:p>
                    <a:r>
                      <a:rPr lang="zh-TW" altLang="en-US" b="1"/>
                      <a:t>歐元</a:t>
                    </a:r>
                    <a:fld id="{F435555D-AE37-4A35-BD96-3D64D15F522E}" type="VALUE">
                      <a:rPr lang="en-US" altLang="zh-TW"/>
                      <a:pPr/>
                      <a:t>[值]</a:t>
                    </a:fld>
                    <a:endParaRPr lang="zh-TW" altLang="en-US" b="1"/>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667-4DF1-A81E-9E1C2C0A1C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vol!$A$6297:$A$6321</c:f>
              <c:numCache>
                <c:formatCode>General</c:formatCod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numCache>
            </c:numRef>
          </c:cat>
          <c:val>
            <c:numRef>
              <c:f>vol!$P$6297:$P$6321</c:f>
              <c:numCache>
                <c:formatCode>General</c:formatCode>
                <c:ptCount val="25"/>
                <c:pt idx="2" formatCode="0.000_ ">
                  <c:v>12.062580210572037</c:v>
                </c:pt>
                <c:pt idx="3" formatCode="0.000_ ">
                  <c:v>11.752436413961314</c:v>
                </c:pt>
                <c:pt idx="4" formatCode="0.000_ ">
                  <c:v>8.942189593349525</c:v>
                </c:pt>
                <c:pt idx="5" formatCode="0.000_ ">
                  <c:v>10.071111283599878</c:v>
                </c:pt>
                <c:pt idx="6" formatCode="0.000_ ">
                  <c:v>10.530373693291486</c:v>
                </c:pt>
                <c:pt idx="7" formatCode="0.000_ ">
                  <c:v>9.2451331228949911</c:v>
                </c:pt>
                <c:pt idx="8" formatCode="0.000_ ">
                  <c:v>7.6615694977503352</c:v>
                </c:pt>
                <c:pt idx="9" formatCode="0.000_ ">
                  <c:v>5.9719432957846461</c:v>
                </c:pt>
                <c:pt idx="10" formatCode="0.000_ ">
                  <c:v>12.795350100503153</c:v>
                </c:pt>
                <c:pt idx="11" formatCode="0.000_ ">
                  <c:v>12.379058344996535</c:v>
                </c:pt>
                <c:pt idx="12" formatCode="0.000_ ">
                  <c:v>11.864591332564117</c:v>
                </c:pt>
                <c:pt idx="13" formatCode="0.000_ ">
                  <c:v>12.341627443727738</c:v>
                </c:pt>
                <c:pt idx="14" formatCode="0.000_ ">
                  <c:v>8.4317289669047675</c:v>
                </c:pt>
                <c:pt idx="15" formatCode="0.000_ ">
                  <c:v>7.3685523175007033</c:v>
                </c:pt>
                <c:pt idx="16" formatCode="0.000_ ">
                  <c:v>6.0015392915797889</c:v>
                </c:pt>
                <c:pt idx="17" formatCode="0.000_ ">
                  <c:v>11.595780831636144</c:v>
                </c:pt>
                <c:pt idx="18" formatCode="0.000_ ">
                  <c:v>8.5455260472908865</c:v>
                </c:pt>
                <c:pt idx="19" formatCode="0.000_ ">
                  <c:v>7.1059305190064208</c:v>
                </c:pt>
                <c:pt idx="20" formatCode="0.000_ ">
                  <c:v>7.5927514960094014</c:v>
                </c:pt>
                <c:pt idx="21" formatCode="0.000_ ">
                  <c:v>5.0987923794937187</c:v>
                </c:pt>
                <c:pt idx="22" formatCode="0.00_ ">
                  <c:v>7.1290175122941237</c:v>
                </c:pt>
                <c:pt idx="23" formatCode="0.00_ ">
                  <c:v>5.3485803256183333</c:v>
                </c:pt>
                <c:pt idx="24" formatCode="0.00_ ">
                  <c:v>9.1892006310281928</c:v>
                </c:pt>
              </c:numCache>
            </c:numRef>
          </c:val>
          <c:smooth val="0"/>
          <c:extLst>
            <c:ext xmlns:c16="http://schemas.microsoft.com/office/drawing/2014/chart" uri="{C3380CC4-5D6E-409C-BE32-E72D297353CC}">
              <c16:uniqueId val="{0000000C-6667-4DF1-A81E-9E1C2C0A1C42}"/>
            </c:ext>
          </c:extLst>
        </c:ser>
        <c:dLbls>
          <c:showLegendKey val="0"/>
          <c:showVal val="0"/>
          <c:showCatName val="0"/>
          <c:showSerName val="0"/>
          <c:showPercent val="0"/>
          <c:showBubbleSize val="0"/>
        </c:dLbls>
        <c:smooth val="0"/>
        <c:axId val="-2030453984"/>
        <c:axId val="-2030453440"/>
      </c:lineChart>
      <c:catAx>
        <c:axId val="-2030453984"/>
        <c:scaling>
          <c:orientation val="minMax"/>
        </c:scaling>
        <c:delete val="0"/>
        <c:axPos val="b"/>
        <c:numFmt formatCode="General" sourceLinked="1"/>
        <c:majorTickMark val="in"/>
        <c:minorTickMark val="none"/>
        <c:tickLblPos val="nextTo"/>
        <c:spPr>
          <a:ln>
            <a:solidFill>
              <a:schemeClr val="bg1">
                <a:lumMod val="50000"/>
              </a:schemeClr>
            </a:solidFill>
          </a:ln>
        </c:spPr>
        <c:txPr>
          <a:bodyPr/>
          <a:lstStyle/>
          <a:p>
            <a:pPr>
              <a:defRPr sz="900"/>
            </a:pPr>
            <a:endParaRPr lang="zh-TW"/>
          </a:p>
        </c:txPr>
        <c:crossAx val="-2030453440"/>
        <c:crosses val="autoZero"/>
        <c:auto val="1"/>
        <c:lblAlgn val="ctr"/>
        <c:lblOffset val="100"/>
        <c:tickLblSkip val="3"/>
        <c:noMultiLvlLbl val="0"/>
      </c:catAx>
      <c:valAx>
        <c:axId val="-2030453440"/>
        <c:scaling>
          <c:orientation val="minMax"/>
          <c:max val="30"/>
          <c:min val="0"/>
        </c:scaling>
        <c:delete val="0"/>
        <c:axPos val="l"/>
        <c:title>
          <c:tx>
            <c:rich>
              <a:bodyPr rot="0" vert="horz"/>
              <a:lstStyle/>
              <a:p>
                <a:pPr>
                  <a:defRPr sz="800"/>
                </a:pPr>
                <a:r>
                  <a:rPr lang="en-US" sz="800"/>
                  <a:t>%</a:t>
                </a:r>
                <a:endParaRPr lang="zh-TW" sz="800"/>
              </a:p>
            </c:rich>
          </c:tx>
          <c:layout>
            <c:manualLayout>
              <c:xMode val="edge"/>
              <c:yMode val="edge"/>
              <c:x val="1.3479661740958387E-2"/>
              <c:y val="2.0032972768428997E-2"/>
            </c:manualLayout>
          </c:layout>
          <c:overlay val="0"/>
        </c:title>
        <c:numFmt formatCode="General" sourceLinked="0"/>
        <c:majorTickMark val="in"/>
        <c:minorTickMark val="none"/>
        <c:tickLblPos val="nextTo"/>
        <c:spPr>
          <a:ln>
            <a:solidFill>
              <a:schemeClr val="bg1">
                <a:lumMod val="50000"/>
              </a:schemeClr>
            </a:solidFill>
          </a:ln>
        </c:spPr>
        <c:txPr>
          <a:bodyPr/>
          <a:lstStyle/>
          <a:p>
            <a:pPr>
              <a:defRPr sz="900"/>
            </a:pPr>
            <a:endParaRPr lang="zh-TW"/>
          </a:p>
        </c:txPr>
        <c:crossAx val="-2030453984"/>
        <c:crosses val="autoZero"/>
        <c:crossBetween val="between"/>
        <c:majorUnit val="5"/>
      </c:valAx>
    </c:plotArea>
    <c:plotVisOnly val="1"/>
    <c:dispBlanksAs val="gap"/>
    <c:showDLblsOverMax val="0"/>
  </c:chart>
  <c:spPr>
    <a:ln>
      <a:noFill/>
    </a:ln>
  </c:spPr>
  <c:txPr>
    <a:bodyPr/>
    <a:lstStyle/>
    <a:p>
      <a:pPr>
        <a:defRPr>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067437435020374E-2"/>
          <c:y val="0.13029382080559926"/>
          <c:w val="0.74494031570558339"/>
          <c:h val="0.76777716532883111"/>
        </c:manualLayout>
      </c:layout>
      <c:lineChart>
        <c:grouping val="standard"/>
        <c:varyColors val="0"/>
        <c:ser>
          <c:idx val="1"/>
          <c:order val="1"/>
          <c:tx>
            <c:strRef>
              <c:f>'GDP (2)'!$I$5</c:f>
              <c:strCache>
                <c:ptCount val="1"/>
                <c:pt idx="0">
                  <c:v>全球經濟成長率</c:v>
                </c:pt>
              </c:strCache>
            </c:strRef>
          </c:tx>
          <c:marker>
            <c:symbol val="none"/>
          </c:marker>
          <c:cat>
            <c:numRef>
              <c:f>'GDP (2)'!$G$6:$G$29</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'GDP (2)'!$I$6:$I$29</c:f>
              <c:numCache>
                <c:formatCode>_(* #,##0.00_);_(* \(#,##0.00\);_(* "-"??_);_(@_)</c:formatCode>
                <c:ptCount val="24"/>
                <c:pt idx="0">
                  <c:v>2.4570811140000002</c:v>
                </c:pt>
                <c:pt idx="1">
                  <c:v>3.2531559140000001</c:v>
                </c:pt>
                <c:pt idx="2">
                  <c:v>4.2287774640000002</c:v>
                </c:pt>
                <c:pt idx="3" formatCode="0.00_ ;[Red]\-0.00\ ">
                  <c:v>1.6950250339999999</c:v>
                </c:pt>
                <c:pt idx="4" formatCode="0.00_ ;[Red]\-0.00\ ">
                  <c:v>1.9661839560000001</c:v>
                </c:pt>
                <c:pt idx="5" formatCode="0.00_ ;[Red]\-0.00\ ">
                  <c:v>2.8507779549999999</c:v>
                </c:pt>
                <c:pt idx="6" formatCode="0.00_ ;[Red]\-0.00\ ">
                  <c:v>3.8942342430000001</c:v>
                </c:pt>
                <c:pt idx="7" formatCode="0.00_ ;[Red]\-0.00\ ">
                  <c:v>3.6104626080000002</c:v>
                </c:pt>
                <c:pt idx="8" formatCode="0.00_ ;[Red]\-0.00\ ">
                  <c:v>4.0728040009999997</c:v>
                </c:pt>
                <c:pt idx="9" formatCode="0.00_ ;[Red]\-0.00\ ">
                  <c:v>3.9734530939999999</c:v>
                </c:pt>
                <c:pt idx="10" formatCode="0.00_ ;[Red]\-0.00\ ">
                  <c:v>1.741953517</c:v>
                </c:pt>
                <c:pt idx="11" formatCode="0.00_ ;[Red]\-0.00\ ">
                  <c:v>-1.759702324</c:v>
                </c:pt>
                <c:pt idx="12" formatCode="0.00_ ;[Red]\-0.00\ ">
                  <c:v>4.2811243210000001</c:v>
                </c:pt>
                <c:pt idx="13" formatCode="0.00_ ;[Red]\-0.00\ ">
                  <c:v>3.1999513739999998</c:v>
                </c:pt>
                <c:pt idx="14" formatCode="0.00_ ;[Red]\-0.00\ ">
                  <c:v>2.639802451</c:v>
                </c:pt>
                <c:pt idx="15" formatCode="0.00_ ;[Red]\-0.00\ ">
                  <c:v>2.7550966520000002</c:v>
                </c:pt>
                <c:pt idx="16" formatCode="0.00_ ;[Red]\-0.00\ ">
                  <c:v>2.9703769289999999</c:v>
                </c:pt>
                <c:pt idx="17" formatCode="0.00_ ;[Red]\-0.00\ ">
                  <c:v>2.9612276689999999</c:v>
                </c:pt>
                <c:pt idx="18" formatCode="0.00_ ;[Red]\-0.00\ ">
                  <c:v>2.787521608</c:v>
                </c:pt>
                <c:pt idx="19" formatCode="0.00_ ;[Red]\-0.00\ ">
                  <c:v>3.4127016210000001</c:v>
                </c:pt>
                <c:pt idx="20" formatCode="0.00_ ;[Red]\-0.00\ ">
                  <c:v>3.256213024</c:v>
                </c:pt>
                <c:pt idx="21" formatCode="0.00_ ;[Red]\-0.00\ ">
                  <c:v>2.6584732780000002</c:v>
                </c:pt>
                <c:pt idx="22" formatCode="0.00_ ;[Red]\-0.00\ ">
                  <c:v>-3.2733660640000002</c:v>
                </c:pt>
                <c:pt idx="23" formatCode="0.00_ ;[Red]\-0.00\ ">
                  <c:v>5.8090302779999998</c:v>
                </c:pt>
              </c:numCache>
            </c:numRef>
          </c:val>
          <c:smooth val="0"/>
          <c:extLst>
            <c:ext xmlns:c16="http://schemas.microsoft.com/office/drawing/2014/chart" uri="{C3380CC4-5D6E-409C-BE32-E72D297353CC}">
              <c16:uniqueId val="{00000000-18C0-489A-B18B-6F1738E05184}"/>
            </c:ext>
          </c:extLst>
        </c:ser>
        <c:ser>
          <c:idx val="0"/>
          <c:order val="0"/>
          <c:tx>
            <c:strRef>
              <c:f>'GDP (2)'!$H$5</c:f>
              <c:strCache>
                <c:ptCount val="1"/>
                <c:pt idx="0">
                  <c:v>臺灣經濟成長率</c:v>
                </c:pt>
              </c:strCache>
            </c:strRef>
          </c:tx>
          <c:marker>
            <c:symbol val="square"/>
            <c:size val="4"/>
          </c:marker>
          <c:cat>
            <c:numRef>
              <c:f>'GDP (2)'!$G$6:$G$29</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'GDP (2)'!$H$6:$H$29</c:f>
              <c:numCache>
                <c:formatCode>General</c:formatCode>
                <c:ptCount val="24"/>
                <c:pt idx="0">
                  <c:v>4.2</c:v>
                </c:pt>
                <c:pt idx="1">
                  <c:v>6.73</c:v>
                </c:pt>
                <c:pt idx="2">
                  <c:v>6.31</c:v>
                </c:pt>
                <c:pt idx="3" formatCode="0.00_ ;[Red]\-0.00\ ">
                  <c:v>-1.4</c:v>
                </c:pt>
                <c:pt idx="4" formatCode="0.00_ ;[Red]\-0.00\ ">
                  <c:v>5.48</c:v>
                </c:pt>
                <c:pt idx="5" formatCode="0.00_ ;[Red]\-0.00\ ">
                  <c:v>4.22</c:v>
                </c:pt>
                <c:pt idx="6" formatCode="0.00_ ;[Red]\-0.00\ ">
                  <c:v>6.95</c:v>
                </c:pt>
                <c:pt idx="7" formatCode="0.00_ ;[Red]\-0.00\ ">
                  <c:v>5.38</c:v>
                </c:pt>
                <c:pt idx="8" formatCode="0.00_ ;[Red]\-0.00\ ">
                  <c:v>5.77</c:v>
                </c:pt>
                <c:pt idx="9" formatCode="0.00_ ;[Red]\-0.00\ ">
                  <c:v>6.85</c:v>
                </c:pt>
                <c:pt idx="10" formatCode="0.00_ ;[Red]\-0.00\ ">
                  <c:v>0.8</c:v>
                </c:pt>
                <c:pt idx="11" formatCode="0.00_ ;[Red]\-0.00\ ">
                  <c:v>-1.61</c:v>
                </c:pt>
                <c:pt idx="12" formatCode="0.00_ ;[Red]\-0.00\ ">
                  <c:v>10.25</c:v>
                </c:pt>
                <c:pt idx="13" formatCode="0.00_ ;[Red]\-0.00\ ">
                  <c:v>3.67</c:v>
                </c:pt>
                <c:pt idx="14" formatCode="0.00_ ;[Red]\-0.00\ ">
                  <c:v>2.2200000000000002</c:v>
                </c:pt>
                <c:pt idx="15" formatCode="0.00_ ;[Red]\-0.00\ ">
                  <c:v>2.48</c:v>
                </c:pt>
                <c:pt idx="16" formatCode="0.00_ ;[Red]\-0.00\ ">
                  <c:v>4.72</c:v>
                </c:pt>
                <c:pt idx="17" formatCode="0.00_ ;[Red]\-0.00\ ">
                  <c:v>1.47</c:v>
                </c:pt>
                <c:pt idx="18" formatCode="0.00_ ;[Red]\-0.00\ ">
                  <c:v>2.17</c:v>
                </c:pt>
                <c:pt idx="19" formatCode="0.00_ ;[Red]\-0.00\ ">
                  <c:v>3.31</c:v>
                </c:pt>
                <c:pt idx="20" formatCode="0.00_ ;[Red]\-0.00\ ">
                  <c:v>2.79</c:v>
                </c:pt>
                <c:pt idx="21" formatCode="0.00_ ;[Red]\-0.00\ ">
                  <c:v>3.06</c:v>
                </c:pt>
                <c:pt idx="22" formatCode="0.00_ ;[Red]\-0.00\ ">
                  <c:v>3.36</c:v>
                </c:pt>
                <c:pt idx="23" formatCode="0.00_ ;[Red]\-0.00\ ">
                  <c:v>6.57</c:v>
                </c:pt>
              </c:numCache>
            </c:numRef>
          </c:val>
          <c:smooth val="0"/>
          <c:extLst>
            <c:ext xmlns:c16="http://schemas.microsoft.com/office/drawing/2014/chart" uri="{C3380CC4-5D6E-409C-BE32-E72D297353CC}">
              <c16:uniqueId val="{00000001-18C0-489A-B18B-6F1738E05184}"/>
            </c:ext>
          </c:extLst>
        </c:ser>
        <c:ser>
          <c:idx val="2"/>
          <c:order val="2"/>
          <c:tx>
            <c:strRef>
              <c:f>'GDP (2)'!$J$5</c:f>
              <c:strCache>
                <c:ptCount val="1"/>
                <c:pt idx="0">
                  <c:v>台灣平均值</c:v>
                </c:pt>
              </c:strCache>
            </c:strRef>
          </c:tx>
          <c:spPr>
            <a:ln w="19050">
              <a:solidFill>
                <a:srgbClr val="0070C0"/>
              </a:solidFill>
              <a:prstDash val="sysDash"/>
            </a:ln>
          </c:spPr>
          <c:marker>
            <c:symbol val="none"/>
          </c:marker>
          <c:val>
            <c:numRef>
              <c:f>'GDP (2)'!$J$6:$J$29</c:f>
              <c:numCache>
                <c:formatCode>0.0</c:formatCode>
                <c:ptCount val="24"/>
                <c:pt idx="0">
                  <c:v>3.9895833333333344</c:v>
                </c:pt>
                <c:pt idx="1">
                  <c:v>3.9895833333333344</c:v>
                </c:pt>
                <c:pt idx="2">
                  <c:v>3.9895833333333344</c:v>
                </c:pt>
                <c:pt idx="3">
                  <c:v>3.9895833333333344</c:v>
                </c:pt>
                <c:pt idx="4">
                  <c:v>3.9895833333333344</c:v>
                </c:pt>
                <c:pt idx="5">
                  <c:v>3.9895833333333344</c:v>
                </c:pt>
                <c:pt idx="6">
                  <c:v>3.9895833333333344</c:v>
                </c:pt>
                <c:pt idx="7">
                  <c:v>3.9895833333333344</c:v>
                </c:pt>
                <c:pt idx="8">
                  <c:v>3.9895833333333344</c:v>
                </c:pt>
                <c:pt idx="9">
                  <c:v>3.9895833333333344</c:v>
                </c:pt>
                <c:pt idx="10">
                  <c:v>3.9895833333333344</c:v>
                </c:pt>
                <c:pt idx="11">
                  <c:v>3.9895833333333344</c:v>
                </c:pt>
                <c:pt idx="12">
                  <c:v>3.9895833333333344</c:v>
                </c:pt>
                <c:pt idx="13">
                  <c:v>3.9895833333333344</c:v>
                </c:pt>
                <c:pt idx="14">
                  <c:v>3.9895833333333344</c:v>
                </c:pt>
                <c:pt idx="15">
                  <c:v>3.9895833333333344</c:v>
                </c:pt>
                <c:pt idx="16">
                  <c:v>3.9895833333333344</c:v>
                </c:pt>
                <c:pt idx="17">
                  <c:v>3.9895833333333344</c:v>
                </c:pt>
                <c:pt idx="18">
                  <c:v>3.9895833333333344</c:v>
                </c:pt>
                <c:pt idx="19">
                  <c:v>3.9895833333333344</c:v>
                </c:pt>
                <c:pt idx="20">
                  <c:v>3.9895833333333344</c:v>
                </c:pt>
                <c:pt idx="21">
                  <c:v>3.9895833333333344</c:v>
                </c:pt>
                <c:pt idx="22">
                  <c:v>3.9895833333333344</c:v>
                </c:pt>
                <c:pt idx="23">
                  <c:v>3.9895833333333344</c:v>
                </c:pt>
              </c:numCache>
            </c:numRef>
          </c:val>
          <c:smooth val="0"/>
          <c:extLst>
            <c:ext xmlns:c16="http://schemas.microsoft.com/office/drawing/2014/chart" uri="{C3380CC4-5D6E-409C-BE32-E72D297353CC}">
              <c16:uniqueId val="{00000002-18C0-489A-B18B-6F1738E05184}"/>
            </c:ext>
          </c:extLst>
        </c:ser>
        <c:ser>
          <c:idx val="3"/>
          <c:order val="3"/>
          <c:tx>
            <c:strRef>
              <c:f>'GDP (2)'!$K$5</c:f>
              <c:strCache>
                <c:ptCount val="1"/>
                <c:pt idx="0">
                  <c:v>全球平均值</c:v>
                </c:pt>
              </c:strCache>
            </c:strRef>
          </c:tx>
          <c:spPr>
            <a:ln w="19050">
              <a:solidFill>
                <a:schemeClr val="accent2">
                  <a:lumMod val="75000"/>
                </a:schemeClr>
              </a:solidFill>
              <a:prstDash val="sysDash"/>
            </a:ln>
          </c:spPr>
          <c:marker>
            <c:symbol val="none"/>
          </c:marker>
          <c:val>
            <c:numRef>
              <c:f>'GDP (2)'!$K$6:$K$29</c:f>
              <c:numCache>
                <c:formatCode>0.0</c:formatCode>
                <c:ptCount val="24"/>
                <c:pt idx="0">
                  <c:v>2.7267649882083336</c:v>
                </c:pt>
                <c:pt idx="1">
                  <c:v>2.7267649882083336</c:v>
                </c:pt>
                <c:pt idx="2">
                  <c:v>2.7267649882083336</c:v>
                </c:pt>
                <c:pt idx="3">
                  <c:v>2.7267649882083336</c:v>
                </c:pt>
                <c:pt idx="4">
                  <c:v>2.7267649882083336</c:v>
                </c:pt>
                <c:pt idx="5">
                  <c:v>2.7267649882083336</c:v>
                </c:pt>
                <c:pt idx="6">
                  <c:v>2.7267649882083336</c:v>
                </c:pt>
                <c:pt idx="7">
                  <c:v>2.7267649882083336</c:v>
                </c:pt>
                <c:pt idx="8">
                  <c:v>2.7267649882083336</c:v>
                </c:pt>
                <c:pt idx="9">
                  <c:v>2.7267649882083336</c:v>
                </c:pt>
                <c:pt idx="10">
                  <c:v>2.7267649882083336</c:v>
                </c:pt>
                <c:pt idx="11">
                  <c:v>2.7267649882083336</c:v>
                </c:pt>
                <c:pt idx="12">
                  <c:v>2.7267649882083336</c:v>
                </c:pt>
                <c:pt idx="13">
                  <c:v>2.7267649882083336</c:v>
                </c:pt>
                <c:pt idx="14">
                  <c:v>2.7267649882083336</c:v>
                </c:pt>
                <c:pt idx="15">
                  <c:v>2.7267649882083336</c:v>
                </c:pt>
                <c:pt idx="16">
                  <c:v>2.7267649882083336</c:v>
                </c:pt>
                <c:pt idx="17">
                  <c:v>2.7267649882083336</c:v>
                </c:pt>
                <c:pt idx="18">
                  <c:v>2.7267649882083336</c:v>
                </c:pt>
                <c:pt idx="19">
                  <c:v>2.7267649882083336</c:v>
                </c:pt>
                <c:pt idx="20">
                  <c:v>2.7267649882083336</c:v>
                </c:pt>
                <c:pt idx="21">
                  <c:v>2.7267649882083336</c:v>
                </c:pt>
                <c:pt idx="22">
                  <c:v>2.7267649882083336</c:v>
                </c:pt>
                <c:pt idx="23">
                  <c:v>2.7267649882083336</c:v>
                </c:pt>
              </c:numCache>
            </c:numRef>
          </c:val>
          <c:smooth val="0"/>
          <c:extLst>
            <c:ext xmlns:c16="http://schemas.microsoft.com/office/drawing/2014/chart" uri="{C3380CC4-5D6E-409C-BE32-E72D297353CC}">
              <c16:uniqueId val="{00000003-18C0-489A-B18B-6F1738E05184}"/>
            </c:ext>
          </c:extLst>
        </c:ser>
        <c:dLbls>
          <c:showLegendKey val="0"/>
          <c:showVal val="0"/>
          <c:showCatName val="0"/>
          <c:showSerName val="0"/>
          <c:showPercent val="0"/>
          <c:showBubbleSize val="0"/>
        </c:dLbls>
        <c:marker val="1"/>
        <c:smooth val="0"/>
        <c:axId val="1123777376"/>
        <c:axId val="1123777920"/>
      </c:lineChart>
      <c:catAx>
        <c:axId val="1123777376"/>
        <c:scaling>
          <c:orientation val="minMax"/>
        </c:scaling>
        <c:delete val="0"/>
        <c:axPos val="b"/>
        <c:numFmt formatCode="General" sourceLinked="1"/>
        <c:majorTickMark val="in"/>
        <c:minorTickMark val="none"/>
        <c:tickLblPos val="low"/>
        <c:txPr>
          <a:bodyPr rot="0" vert="horz"/>
          <a:lstStyle/>
          <a:p>
            <a:pPr>
              <a:defRPr/>
            </a:pPr>
            <a:endParaRPr lang="zh-TW"/>
          </a:p>
        </c:txPr>
        <c:crossAx val="1123777920"/>
        <c:crosses val="autoZero"/>
        <c:auto val="1"/>
        <c:lblAlgn val="ctr"/>
        <c:lblOffset val="100"/>
        <c:tickLblSkip val="3"/>
        <c:noMultiLvlLbl val="0"/>
      </c:catAx>
      <c:valAx>
        <c:axId val="1123777920"/>
        <c:scaling>
          <c:orientation val="minMax"/>
        </c:scaling>
        <c:delete val="0"/>
        <c:axPos val="l"/>
        <c:numFmt formatCode="#,##0_ " sourceLinked="0"/>
        <c:majorTickMark val="in"/>
        <c:minorTickMark val="none"/>
        <c:tickLblPos val="nextTo"/>
        <c:crossAx val="1123777376"/>
        <c:crosses val="autoZero"/>
        <c:crossBetween val="between"/>
      </c:valAx>
    </c:plotArea>
    <c:legend>
      <c:legendPos val="r"/>
      <c:layout>
        <c:manualLayout>
          <c:xMode val="edge"/>
          <c:yMode val="edge"/>
          <c:x val="0.10012073230083236"/>
          <c:y val="7.812407666644075E-2"/>
          <c:w val="0.38730421662252329"/>
          <c:h val="0.12480247965035436"/>
        </c:manualLayout>
      </c:layout>
      <c:overlay val="0"/>
      <c:txPr>
        <a:bodyPr/>
        <a:lstStyle/>
        <a:p>
          <a:pPr>
            <a:defRPr b="1"/>
          </a:pPr>
          <a:endParaRPr lang="zh-TW"/>
        </a:p>
      </c:txPr>
    </c:legend>
    <c:plotVisOnly val="1"/>
    <c:dispBlanksAs val="gap"/>
    <c:showDLblsOverMax val="0"/>
  </c:chart>
  <c:spPr>
    <a:noFill/>
    <a:ln>
      <a:noFill/>
    </a:ln>
  </c:spPr>
  <c:txPr>
    <a:bodyPr/>
    <a:lstStyle/>
    <a:p>
      <a:pPr>
        <a:defRPr>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zh-TW" sz="1600" b="1"/>
              <a:t>全球及</a:t>
            </a:r>
            <a:r>
              <a:rPr lang="zh-TW" altLang="en-US" sz="1600" b="1"/>
              <a:t>主</a:t>
            </a:r>
            <a:r>
              <a:rPr lang="zh-TW" sz="1600" b="1"/>
              <a:t>要經濟體</a:t>
            </a:r>
            <a:r>
              <a:rPr lang="zh-TW" altLang="en-US" sz="1600" b="1"/>
              <a:t>今</a:t>
            </a:r>
            <a:r>
              <a:rPr lang="zh-TW" sz="1600" b="1"/>
              <a:t>年以來之通膨率</a:t>
            </a:r>
          </a:p>
        </c:rich>
      </c:tx>
      <c:layout>
        <c:manualLayout>
          <c:xMode val="edge"/>
          <c:yMode val="edge"/>
          <c:x val="0.34002878376659174"/>
          <c:y val="4.3882608838372063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autoTitleDeleted val="0"/>
    <c:plotArea>
      <c:layout>
        <c:manualLayout>
          <c:layoutTarget val="inner"/>
          <c:xMode val="edge"/>
          <c:yMode val="edge"/>
          <c:x val="4.1317402688606265E-2"/>
          <c:y val="0.21306056882384036"/>
          <c:w val="0.94136146803823895"/>
          <c:h val="0.65002242092429807"/>
        </c:manualLayout>
      </c:layout>
      <c:barChart>
        <c:barDir val="col"/>
        <c:grouping val="stacked"/>
        <c:varyColors val="0"/>
        <c:ser>
          <c:idx val="0"/>
          <c:order val="0"/>
          <c:tx>
            <c:strRef>
              <c:f>'7國與全球通膨率'!$L$21</c:f>
              <c:strCache>
                <c:ptCount val="1"/>
                <c:pt idx="0">
                  <c:v>1-7月平均</c:v>
                </c:pt>
              </c:strCache>
            </c:strRef>
          </c:tx>
          <c:spPr>
            <a:solidFill>
              <a:schemeClr val="accent5">
                <a:lumMod val="20000"/>
                <a:lumOff val="8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'7國與全球通膨率'!$M$20:$U$20</c:f>
              <c:strCache>
                <c:ptCount val="9"/>
                <c:pt idx="0">
                  <c:v>美國</c:v>
                </c:pt>
                <c:pt idx="1">
                  <c:v>歐元區*</c:v>
                </c:pt>
                <c:pt idx="2">
                  <c:v>英國</c:v>
                </c:pt>
                <c:pt idx="3">
                  <c:v>日本</c:v>
                </c:pt>
                <c:pt idx="4">
                  <c:v>中國大陸</c:v>
                </c:pt>
                <c:pt idx="5">
                  <c:v>臺灣*</c:v>
                </c:pt>
                <c:pt idx="6">
                  <c:v>南韓*</c:v>
                </c:pt>
                <c:pt idx="7">
                  <c:v>新加坡</c:v>
                </c:pt>
                <c:pt idx="8">
                  <c:v>全球</c:v>
                </c:pt>
              </c:strCache>
            </c:strRef>
          </c:cat>
          <c:val>
            <c:numRef>
              <c:f>'7國與全球通膨率'!$M$21:$U$21</c:f>
              <c:numCache>
                <c:formatCode>0.0</c:formatCode>
                <c:ptCount val="9"/>
                <c:pt idx="0">
                  <c:v>8.3312857142857144</c:v>
                </c:pt>
                <c:pt idx="1">
                  <c:v>7.5625</c:v>
                </c:pt>
                <c:pt idx="2">
                  <c:v>8.0428571428571427</c:v>
                </c:pt>
                <c:pt idx="3">
                  <c:v>1.8</c:v>
                </c:pt>
                <c:pt idx="4">
                  <c:v>1.8142857142857143</c:v>
                </c:pt>
                <c:pt idx="5">
                  <c:v>3.1</c:v>
                </c:pt>
                <c:pt idx="6">
                  <c:v>4.9612500000000006</c:v>
                </c:pt>
                <c:pt idx="7">
                  <c:v>5.495571428571429</c:v>
                </c:pt>
                <c:pt idx="8">
                  <c:v>6.9706647804285717</c:v>
                </c:pt>
              </c:numCache>
            </c:numRef>
          </c:val>
          <c:extLst>
            <c:ext xmlns:c16="http://schemas.microsoft.com/office/drawing/2014/chart" uri="{C3380CC4-5D6E-409C-BE32-E72D297353CC}">
              <c16:uniqueId val="{00000000-BB0A-488D-9105-A7D49B394A1A}"/>
            </c:ext>
          </c:extLst>
        </c:ser>
        <c:dLbls>
          <c:showLegendKey val="0"/>
          <c:showVal val="0"/>
          <c:showCatName val="0"/>
          <c:showSerName val="0"/>
          <c:showPercent val="0"/>
          <c:showBubbleSize val="0"/>
        </c:dLbls>
        <c:gapWidth val="150"/>
        <c:overlap val="100"/>
        <c:axId val="-1189740880"/>
        <c:axId val="-1189745232"/>
      </c:barChart>
      <c:lineChart>
        <c:grouping val="standard"/>
        <c:varyColors val="0"/>
        <c:ser>
          <c:idx val="1"/>
          <c:order val="1"/>
          <c:tx>
            <c:strRef>
              <c:f>'7國與全球通膨率'!$L$22</c:f>
              <c:strCache>
                <c:ptCount val="1"/>
                <c:pt idx="0">
                  <c:v>7月</c:v>
                </c:pt>
              </c:strCache>
            </c:strRef>
          </c:tx>
          <c:spPr>
            <a:ln w="28575" cap="rnd">
              <a:noFill/>
              <a:round/>
            </a:ln>
            <a:effectLst/>
          </c:spPr>
          <c:marker>
            <c:symbol val="triangle"/>
            <c:size val="6"/>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0A-488D-9105-A7D49B394A1A}"/>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0A-488D-9105-A7D49B394A1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0A-488D-9105-A7D49B394A1A}"/>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0A-488D-9105-A7D49B394A1A}"/>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0A-488D-9105-A7D49B394A1A}"/>
                </c:ext>
              </c:extLst>
            </c:dLbl>
            <c:dLbl>
              <c:idx val="5"/>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BB0A-488D-9105-A7D49B394A1A}"/>
                </c:ext>
              </c:extLst>
            </c:dLbl>
            <c:dLbl>
              <c:idx val="6"/>
              <c:layout>
                <c:manualLayout>
                  <c:x val="-2.4251485654114956E-2"/>
                  <c:y val="-5.2859828719729635E-2"/>
                </c:manualLayout>
              </c:layout>
              <c:tx>
                <c:rich>
                  <a:bodyPr/>
                  <a:lstStyle/>
                  <a:p>
                    <a:fld id="{680BE586-45BC-4E06-9033-13B043B2C885}" type="VALUE">
                      <a:rPr lang="en-US" altLang="zh-TW" baseline="0"/>
                      <a:pPr/>
                      <a:t>[值]</a:t>
                    </a:fld>
                    <a:endParaRPr lang="zh-TW" altLang="en-US"/>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B0A-488D-9105-A7D49B394A1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B0A-488D-9105-A7D49B394A1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0A-488D-9105-A7D49B394A1A}"/>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'7國與全球通膨率'!$M$20:$U$20</c:f>
              <c:strCache>
                <c:ptCount val="9"/>
                <c:pt idx="0">
                  <c:v>美國</c:v>
                </c:pt>
                <c:pt idx="1">
                  <c:v>歐元區*</c:v>
                </c:pt>
                <c:pt idx="2">
                  <c:v>英國</c:v>
                </c:pt>
                <c:pt idx="3">
                  <c:v>日本</c:v>
                </c:pt>
                <c:pt idx="4">
                  <c:v>中國大陸</c:v>
                </c:pt>
                <c:pt idx="5">
                  <c:v>臺灣*</c:v>
                </c:pt>
                <c:pt idx="6">
                  <c:v>南韓*</c:v>
                </c:pt>
                <c:pt idx="7">
                  <c:v>新加坡</c:v>
                </c:pt>
                <c:pt idx="8">
                  <c:v>全球</c:v>
                </c:pt>
              </c:strCache>
            </c:strRef>
          </c:cat>
          <c:val>
            <c:numRef>
              <c:f>'7國與全球通膨率'!$M$22:$U$22</c:f>
              <c:numCache>
                <c:formatCode>0.0</c:formatCode>
                <c:ptCount val="9"/>
                <c:pt idx="0">
                  <c:v>8.5250000000000004</c:v>
                </c:pt>
                <c:pt idx="1">
                  <c:v>9.1</c:v>
                </c:pt>
                <c:pt idx="2">
                  <c:v>10.1</c:v>
                </c:pt>
                <c:pt idx="3">
                  <c:v>2.6</c:v>
                </c:pt>
                <c:pt idx="4">
                  <c:v>2.7</c:v>
                </c:pt>
                <c:pt idx="5">
                  <c:v>2.66</c:v>
                </c:pt>
                <c:pt idx="6">
                  <c:v>5.71</c:v>
                </c:pt>
                <c:pt idx="7">
                  <c:v>7.0460000000000003</c:v>
                </c:pt>
                <c:pt idx="8">
                  <c:v>7.9826149979999999</c:v>
                </c:pt>
              </c:numCache>
            </c:numRef>
          </c:val>
          <c:smooth val="0"/>
          <c:extLst>
            <c:ext xmlns:c16="http://schemas.microsoft.com/office/drawing/2014/chart" uri="{C3380CC4-5D6E-409C-BE32-E72D297353CC}">
              <c16:uniqueId val="{0000000A-BB0A-488D-9105-A7D49B394A1A}"/>
            </c:ext>
          </c:extLst>
        </c:ser>
        <c:dLbls>
          <c:showLegendKey val="0"/>
          <c:showVal val="0"/>
          <c:showCatName val="0"/>
          <c:showSerName val="0"/>
          <c:showPercent val="0"/>
          <c:showBubbleSize val="0"/>
        </c:dLbls>
        <c:marker val="1"/>
        <c:smooth val="0"/>
        <c:axId val="-1189740880"/>
        <c:axId val="-1189745232"/>
      </c:lineChart>
      <c:catAx>
        <c:axId val="-11897408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en-US"/>
                  <a:t>%</a:t>
                </a:r>
                <a:endParaRPr lang="zh-TW"/>
              </a:p>
            </c:rich>
          </c:tx>
          <c:layout>
            <c:manualLayout>
              <c:xMode val="edge"/>
              <c:yMode val="edge"/>
              <c:x val="1.1896325459317576E-3"/>
              <c:y val="0.1031550743657042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89745232"/>
        <c:crosses val="autoZero"/>
        <c:auto val="1"/>
        <c:lblAlgn val="ctr"/>
        <c:lblOffset val="100"/>
        <c:noMultiLvlLbl val="0"/>
      </c:catAx>
      <c:valAx>
        <c:axId val="-1189745232"/>
        <c:scaling>
          <c:orientation val="minMax"/>
        </c:scaling>
        <c:delete val="0"/>
        <c:axPos val="l"/>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89740880"/>
        <c:crosses val="autoZero"/>
        <c:crossBetween val="between"/>
        <c:majorUnit val="3"/>
      </c:valAx>
      <c:spPr>
        <a:noFill/>
        <a:ln>
          <a:noFill/>
        </a:ln>
        <a:effectLst/>
      </c:spPr>
    </c:plotArea>
    <c:legend>
      <c:legendPos val="t"/>
      <c:layout>
        <c:manualLayout>
          <c:xMode val="edge"/>
          <c:yMode val="edge"/>
          <c:x val="0.38250592151590807"/>
          <c:y val="0.13523148148148148"/>
          <c:w val="0.23498795691697075"/>
          <c:h val="8.2639982502187223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legend>
    <c:plotVisOnly val="1"/>
    <c:dispBlanksAs val="gap"/>
    <c:showDLblsOverMax val="0"/>
    <c:extLst/>
  </c:chart>
  <c:spPr>
    <a:solidFill>
      <a:schemeClr val="bg1"/>
    </a:solidFill>
    <a:ln w="9525" cap="flat" cmpd="sng" algn="ctr">
      <a:noFill/>
      <a:round/>
    </a:ln>
    <a:effectLst/>
  </c:spPr>
  <c:txPr>
    <a:bodyPr/>
    <a:lstStyle/>
    <a:p>
      <a:pPr>
        <a:defRPr>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1625637923008E-2"/>
          <c:y val="0.32213776255807364"/>
          <c:w val="0.84690327282617983"/>
          <c:h val="0.58664807965084353"/>
        </c:manualLayout>
      </c:layout>
      <c:lineChart>
        <c:grouping val="standard"/>
        <c:varyColors val="0"/>
        <c:ser>
          <c:idx val="0"/>
          <c:order val="0"/>
          <c:tx>
            <c:v>布蘭特原油(左軸)</c:v>
          </c:tx>
          <c:spPr>
            <a:ln w="19050" cap="rnd">
              <a:solidFill>
                <a:srgbClr val="0033CC"/>
              </a:solidFill>
              <a:round/>
            </a:ln>
            <a:effectLst/>
          </c:spPr>
          <c:marker>
            <c:symbol val="none"/>
          </c:marker>
          <c:dLbls>
            <c:dLbl>
              <c:idx val="46"/>
              <c:layout>
                <c:manualLayout>
                  <c:x val="-7.7500998184959743E-2"/>
                  <c:y val="-6.883753725151743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148-40CE-9B2F-C973BF7F1A8B}"/>
                </c:ext>
              </c:extLst>
            </c:dLbl>
            <c:dLbl>
              <c:idx val="175"/>
              <c:layout>
                <c:manualLayout>
                  <c:x val="-4.0134445488639973E-2"/>
                  <c:y val="8.8789713821638402E-2"/>
                </c:manualLayout>
              </c:layout>
              <c:tx>
                <c:rich>
                  <a:bodyPr/>
                  <a:lstStyle/>
                  <a:p>
                    <a:r>
                      <a:rPr lang="en-US" altLang="zh-TW"/>
                      <a:t>2022/9/5</a:t>
                    </a:r>
                  </a:p>
                  <a:p>
                    <a:fld id="{A13C3DE5-C2AC-4565-9B2D-57C4017C21F5}" type="VALUE">
                      <a:rPr lang="en-US" altLang="zh-TW"/>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manualLayout>
                      <c:w val="0.17982999471702982"/>
                      <c:h val="0.1651123616827414"/>
                    </c:manualLayout>
                  </c15:layout>
                  <c15:dlblFieldTable/>
                  <c15:showDataLabelsRange val="0"/>
                </c:ext>
                <c:ext xmlns:c16="http://schemas.microsoft.com/office/drawing/2014/chart" uri="{C3380CC4-5D6E-409C-BE32-E72D297353CC}">
                  <c16:uniqueId val="{00000001-7148-40CE-9B2F-C973BF7F1A8B}"/>
                </c:ext>
              </c:extLst>
            </c:dLbl>
            <c:spPr>
              <a:noFill/>
              <a:ln>
                <a:noFill/>
              </a:ln>
              <a:effectLst/>
            </c:spPr>
            <c:txPr>
              <a:bodyPr rot="0" spcFirstLastPara="1" vertOverflow="ellipsis" vert="horz" wrap="square" anchor="ctr" anchorCtr="1"/>
              <a:lstStyle/>
              <a:p>
                <a:pPr>
                  <a:defRPr sz="900" b="0" i="0" u="none" strike="noStrike" kern="1200" baseline="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商品價格!$A$6:$A$182</c:f>
              <c:numCache>
                <c:formatCode>m/d/yyyy</c:formatCode>
                <c:ptCount val="176"/>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numCache>
            </c:numRef>
          </c:cat>
          <c:val>
            <c:numRef>
              <c:f>商品價格!$B$6:$B$182</c:f>
              <c:numCache>
                <c:formatCode>General</c:formatCode>
                <c:ptCount val="176"/>
                <c:pt idx="0">
                  <c:v>78.25</c:v>
                </c:pt>
                <c:pt idx="1">
                  <c:v>79.39</c:v>
                </c:pt>
                <c:pt idx="2">
                  <c:v>80.599999999999994</c:v>
                </c:pt>
                <c:pt idx="3">
                  <c:v>81.99</c:v>
                </c:pt>
                <c:pt idx="4">
                  <c:v>82.28</c:v>
                </c:pt>
                <c:pt idx="5">
                  <c:v>81.56</c:v>
                </c:pt>
                <c:pt idx="6">
                  <c:v>84.98</c:v>
                </c:pt>
                <c:pt idx="7">
                  <c:v>85.83</c:v>
                </c:pt>
                <c:pt idx="8">
                  <c:v>85.8</c:v>
                </c:pt>
                <c:pt idx="9">
                  <c:v>87.17</c:v>
                </c:pt>
                <c:pt idx="10">
                  <c:v>87.82</c:v>
                </c:pt>
                <c:pt idx="11">
                  <c:v>88.83</c:v>
                </c:pt>
                <c:pt idx="12">
                  <c:v>89.64</c:v>
                </c:pt>
                <c:pt idx="13">
                  <c:v>89.75</c:v>
                </c:pt>
                <c:pt idx="14">
                  <c:v>89.75</c:v>
                </c:pt>
                <c:pt idx="15">
                  <c:v>87.74</c:v>
                </c:pt>
                <c:pt idx="16">
                  <c:v>89.49</c:v>
                </c:pt>
                <c:pt idx="17">
                  <c:v>91.22</c:v>
                </c:pt>
                <c:pt idx="18">
                  <c:v>90.7</c:v>
                </c:pt>
                <c:pt idx="19">
                  <c:v>91.47</c:v>
                </c:pt>
                <c:pt idx="20">
                  <c:v>92.35</c:v>
                </c:pt>
                <c:pt idx="21">
                  <c:v>90.24</c:v>
                </c:pt>
                <c:pt idx="22">
                  <c:v>91.43</c:v>
                </c:pt>
                <c:pt idx="23">
                  <c:v>92.99</c:v>
                </c:pt>
                <c:pt idx="24">
                  <c:v>96.86</c:v>
                </c:pt>
                <c:pt idx="25">
                  <c:v>97.28</c:v>
                </c:pt>
                <c:pt idx="26">
                  <c:v>96.07</c:v>
                </c:pt>
                <c:pt idx="27">
                  <c:v>94.95</c:v>
                </c:pt>
                <c:pt idx="28">
                  <c:v>96.37</c:v>
                </c:pt>
                <c:pt idx="29">
                  <c:v>97.5</c:v>
                </c:pt>
                <c:pt idx="30">
                  <c:v>101.66</c:v>
                </c:pt>
                <c:pt idx="31">
                  <c:v>98.43</c:v>
                </c:pt>
                <c:pt idx="32">
                  <c:v>97.44</c:v>
                </c:pt>
                <c:pt idx="33">
                  <c:v>95.28</c:v>
                </c:pt>
                <c:pt idx="34">
                  <c:v>96.18</c:v>
                </c:pt>
                <c:pt idx="35">
                  <c:v>98.95</c:v>
                </c:pt>
                <c:pt idx="36">
                  <c:v>98.73</c:v>
                </c:pt>
                <c:pt idx="37">
                  <c:v>99.29</c:v>
                </c:pt>
                <c:pt idx="38">
                  <c:v>101.29</c:v>
                </c:pt>
                <c:pt idx="39">
                  <c:v>98.56</c:v>
                </c:pt>
                <c:pt idx="40">
                  <c:v>103.08</c:v>
                </c:pt>
                <c:pt idx="41">
                  <c:v>110.93</c:v>
                </c:pt>
                <c:pt idx="42">
                  <c:v>118.94</c:v>
                </c:pt>
                <c:pt idx="43" formatCode="_-* #,##0.0_-;\-* #,##0.0_-;_-* &quot;-&quot;??_-;_-@_-">
                  <c:v>115.36</c:v>
                </c:pt>
                <c:pt idx="44" formatCode="_-* #,##0.0_-;\-* #,##0.0_-;_-* &quot;-&quot;??_-;_-@_-">
                  <c:v>123.86</c:v>
                </c:pt>
                <c:pt idx="45" formatCode="_-* #,##0.0_-;\-* #,##0.0_-;_-* &quot;-&quot;??_-;_-@_-">
                  <c:v>129.02000000000001</c:v>
                </c:pt>
                <c:pt idx="46" formatCode="_-* #,##0.0_-;\-* #,##0.0_-;_-* &quot;-&quot;??_-;_-@_-">
                  <c:v>133.18</c:v>
                </c:pt>
                <c:pt idx="47" formatCode="_-* #,##0.0_-;\-* #,##0.0_-;_-* &quot;-&quot;??_-;_-@_-">
                  <c:v>116.58</c:v>
                </c:pt>
                <c:pt idx="48" formatCode="_-* #,##0.0_-;\-* #,##0.0_-;_-* &quot;-&quot;??_-;_-@_-">
                  <c:v>114.54</c:v>
                </c:pt>
                <c:pt idx="49" formatCode="_-* #,##0.0_-;\-* #,##0.0_-;_-* &quot;-&quot;??_-;_-@_-">
                  <c:v>118.11</c:v>
                </c:pt>
                <c:pt idx="50" formatCode="_-* #,##0.0_-;\-* #,##0.0_-;_-* &quot;-&quot;??_-;_-@_-">
                  <c:v>110.39</c:v>
                </c:pt>
                <c:pt idx="51" formatCode="_-* #,##0.0_-;\-* #,##0.0_-;_-* &quot;-&quot;??_-;_-@_-">
                  <c:v>105.14</c:v>
                </c:pt>
                <c:pt idx="52" formatCode="_-* #,##0.0_-;\-* #,##0.0_-;_-* &quot;-&quot;??_-;_-@_-">
                  <c:v>104.61</c:v>
                </c:pt>
                <c:pt idx="53" formatCode="_-* #,##0.0_-;\-* #,##0.0_-;_-* &quot;-&quot;??_-;_-@_-">
                  <c:v>113.5</c:v>
                </c:pt>
                <c:pt idx="54" formatCode="_-* #,##0.0_-;\-* #,##0.0_-;_-* &quot;-&quot;??_-;_-@_-">
                  <c:v>114.32</c:v>
                </c:pt>
                <c:pt idx="55" formatCode="_-* #,##0.0_-;\-* #,##0.0_-;_-* &quot;-&quot;??_-;_-@_-">
                  <c:v>122.29</c:v>
                </c:pt>
                <c:pt idx="56" formatCode="_-* #,##0.0_-;\-* #,##0.0_-;_-* &quot;-&quot;??_-;_-@_-">
                  <c:v>121.53</c:v>
                </c:pt>
                <c:pt idx="57" formatCode="_-* #,##0.0_-;\-* #,##0.0_-;_-* &quot;-&quot;??_-;_-@_-">
                  <c:v>127.52</c:v>
                </c:pt>
                <c:pt idx="58" formatCode="_-* #,##0.0_-;\-* #,##0.0_-;_-* &quot;-&quot;??_-;_-@_-">
                  <c:v>123.98</c:v>
                </c:pt>
                <c:pt idx="59" formatCode="_-* #,##0.0_-;\-* #,##0.0_-;_-* &quot;-&quot;??_-;_-@_-">
                  <c:v>122.67</c:v>
                </c:pt>
                <c:pt idx="60" formatCode="_-* #,##0.0_-;\-* #,##0.0_-;_-* &quot;-&quot;??_-;_-@_-">
                  <c:v>114.5</c:v>
                </c:pt>
                <c:pt idx="61" formatCode="_-* #,##0.0_-;\-* #,##0.0_-;_-* &quot;-&quot;??_-;_-@_-">
                  <c:v>112.79</c:v>
                </c:pt>
                <c:pt idx="62" formatCode="_-* #,##0.0_-;\-* #,##0.0_-;_-* &quot;-&quot;??_-;_-@_-">
                  <c:v>115.59</c:v>
                </c:pt>
                <c:pt idx="63" formatCode="_-* #,##0.0_-;\-* #,##0.0_-;_-* &quot;-&quot;??_-;_-@_-">
                  <c:v>107.29</c:v>
                </c:pt>
                <c:pt idx="64" formatCode="_-* #,##0.0_-;\-* #,##0.0_-;_-* &quot;-&quot;??_-;_-@_-">
                  <c:v>106.13</c:v>
                </c:pt>
                <c:pt idx="65" formatCode="_-* #,##0.0_-;\-* #,##0.0_-;_-* &quot;-&quot;??_-;_-@_-">
                  <c:v>108.15</c:v>
                </c:pt>
                <c:pt idx="66" formatCode="_-* #,##0.0_-;\-* #,##0.0_-;_-* &quot;-&quot;??_-;_-@_-">
                  <c:v>106.6</c:v>
                </c:pt>
                <c:pt idx="67" formatCode="_-* #,##0.0_-;\-* #,##0.0_-;_-* &quot;-&quot;??_-;_-@_-">
                  <c:v>100.81</c:v>
                </c:pt>
                <c:pt idx="68" formatCode="_-* #,##0.0_-;\-* #,##0.0_-;_-* &quot;-&quot;??_-;_-@_-">
                  <c:v>99.83</c:v>
                </c:pt>
                <c:pt idx="69" formatCode="_-* #,##0.0_-;\-* #,##0.0_-;_-* &quot;-&quot;??_-;_-@_-">
                  <c:v>101.26</c:v>
                </c:pt>
                <c:pt idx="70" formatCode="_-* #,##0.0_-;\-* #,##0.0_-;_-* &quot;-&quot;??_-;_-@_-">
                  <c:v>97.92</c:v>
                </c:pt>
                <c:pt idx="71" formatCode="_-* #,##0.0_-;\-* #,##0.0_-;_-* &quot;-&quot;??_-;_-@_-">
                  <c:v>104.42</c:v>
                </c:pt>
                <c:pt idx="72" formatCode="_-* #,##0.0_-;\-* #,##0.0_-;_-* &quot;-&quot;??_-;_-@_-">
                  <c:v>108.49</c:v>
                </c:pt>
                <c:pt idx="73" formatCode="_-* #,##0.0_-;\-* #,##0.0_-;_-* &quot;-&quot;??_-;_-@_-">
                  <c:v>110.83</c:v>
                </c:pt>
                <c:pt idx="74" formatCode="_-* #,##0.0_-;\-* #,##0.0_-;_-* &quot;-&quot;??_-;_-@_-">
                  <c:v>110.83</c:v>
                </c:pt>
                <c:pt idx="75" formatCode="_-* #,##0.0_-;\-* #,##0.0_-;_-* &quot;-&quot;??_-;_-@_-">
                  <c:v>110.83</c:v>
                </c:pt>
                <c:pt idx="76" formatCode="_-* #,##0.0_-;\-* #,##0.0_-;_-* &quot;-&quot;??_-;_-@_-">
                  <c:v>105.49</c:v>
                </c:pt>
                <c:pt idx="77" formatCode="_-* #,##0.0_-;\-* #,##0.0_-;_-* &quot;-&quot;??_-;_-@_-">
                  <c:v>105.05</c:v>
                </c:pt>
                <c:pt idx="78" formatCode="_-* #,##0.0_-;\-* #,##0.0_-;_-* &quot;-&quot;??_-;_-@_-">
                  <c:v>107.2</c:v>
                </c:pt>
                <c:pt idx="79" formatCode="_-* #,##0.0_-;\-* #,##0.0_-;_-* &quot;-&quot;??_-;_-@_-">
                  <c:v>105.15</c:v>
                </c:pt>
                <c:pt idx="80" formatCode="_-* #,##0.0_-;\-* #,##0.0_-;_-* &quot;-&quot;??_-;_-@_-">
                  <c:v>99.27</c:v>
                </c:pt>
                <c:pt idx="81" formatCode="_-* #,##0.0_-;\-* #,##0.0_-;_-* &quot;-&quot;??_-;_-@_-">
                  <c:v>102.89</c:v>
                </c:pt>
                <c:pt idx="82" formatCode="_-* #,##0.0_-;\-* #,##0.0_-;_-* &quot;-&quot;??_-;_-@_-">
                  <c:v>103.3</c:v>
                </c:pt>
                <c:pt idx="83" formatCode="_-* #,##0.0_-;\-* #,##0.0_-;_-* &quot;-&quot;??_-;_-@_-">
                  <c:v>105.78</c:v>
                </c:pt>
                <c:pt idx="84" formatCode="_-* #,##0.0_-;\-* #,##0.0_-;_-* &quot;-&quot;??_-;_-@_-">
                  <c:v>108.36</c:v>
                </c:pt>
                <c:pt idx="85" formatCode="_-* #,##0.0_-;\-* #,##0.0_-;_-* &quot;-&quot;??_-;_-@_-">
                  <c:v>108.36</c:v>
                </c:pt>
                <c:pt idx="86" formatCode="_-* #,##0.0_-;\-* #,##0.0_-;_-* &quot;-&quot;??_-;_-@_-">
                  <c:v>104.94</c:v>
                </c:pt>
                <c:pt idx="87" formatCode="_-* #,##0.0_-;\-* #,##0.0_-;_-* &quot;-&quot;??_-;_-@_-">
                  <c:v>110.53</c:v>
                </c:pt>
                <c:pt idx="88" formatCode="_-* #,##0.0_-;\-* #,##0.0_-;_-* &quot;-&quot;??_-;_-@_-">
                  <c:v>112.11</c:v>
                </c:pt>
                <c:pt idx="89" formatCode="_-* #,##0.0_-;\-* #,##0.0_-;_-* &quot;-&quot;??_-;_-@_-">
                  <c:v>113.86</c:v>
                </c:pt>
                <c:pt idx="90" formatCode="_-* #,##0.0_-;\-* #,##0.0_-;_-* &quot;-&quot;??_-;_-@_-">
                  <c:v>106.67</c:v>
                </c:pt>
                <c:pt idx="91" formatCode="_-* #,##0.0_-;\-* #,##0.0_-;_-* &quot;-&quot;??_-;_-@_-">
                  <c:v>102.61</c:v>
                </c:pt>
                <c:pt idx="92" formatCode="_-* #,##0.0_-;\-* #,##0.0_-;_-* &quot;-&quot;??_-;_-@_-">
                  <c:v>107.7</c:v>
                </c:pt>
                <c:pt idx="93" formatCode="_-* #,##0.0_-;\-* #,##0.0_-;_-* &quot;-&quot;??_-;_-@_-">
                  <c:v>108.06</c:v>
                </c:pt>
                <c:pt idx="94" formatCode="_-* #,##0.0_-;\-* #,##0.0_-;_-* &quot;-&quot;??_-;_-@_-">
                  <c:v>112.12</c:v>
                </c:pt>
                <c:pt idx="95" formatCode="_-* #,##0.0_-;\-* #,##0.0_-;_-* &quot;-&quot;??_-;_-@_-">
                  <c:v>114.86</c:v>
                </c:pt>
                <c:pt idx="96" formatCode="_-* #,##0.0_-;\-* #,##0.0_-;_-* &quot;-&quot;??_-;_-@_-">
                  <c:v>112.89</c:v>
                </c:pt>
                <c:pt idx="97" formatCode="_-* #,##0.0_-;\-* #,##0.0_-;_-* &quot;-&quot;??_-;_-@_-">
                  <c:v>110.04</c:v>
                </c:pt>
                <c:pt idx="98" formatCode="_-* #,##0.0_-;\-* #,##0.0_-;_-* &quot;-&quot;??_-;_-@_-">
                  <c:v>113.22</c:v>
                </c:pt>
                <c:pt idx="99" formatCode="_-* #,##0.0_-;\-* #,##0.0_-;_-* &quot;-&quot;??_-;_-@_-">
                  <c:v>113.63</c:v>
                </c:pt>
                <c:pt idx="100" formatCode="_-* #,##0.0_-;\-* #,##0.0_-;_-* &quot;-&quot;??_-;_-@_-">
                  <c:v>115.13</c:v>
                </c:pt>
                <c:pt idx="101" formatCode="_-* #,##0.0_-;\-* #,##0.0_-;_-* &quot;-&quot;??_-;_-@_-">
                  <c:v>115.77</c:v>
                </c:pt>
                <c:pt idx="102" formatCode="_-* #,##0.0_-;\-* #,##0.0_-;_-* &quot;-&quot;??_-;_-@_-">
                  <c:v>116.41</c:v>
                </c:pt>
                <c:pt idx="103" formatCode="_-* #,##0.0_-;\-* #,##0.0_-;_-* &quot;-&quot;??_-;_-@_-">
                  <c:v>119.81</c:v>
                </c:pt>
                <c:pt idx="104" formatCode="_-* #,##0.0_-;\-* #,##0.0_-;_-* &quot;-&quot;??_-;_-@_-">
                  <c:v>121.19</c:v>
                </c:pt>
                <c:pt idx="105" formatCode="_-* #,##0.0_-;\-* #,##0.0_-;_-* &quot;-&quot;??_-;_-@_-">
                  <c:v>123.01</c:v>
                </c:pt>
                <c:pt idx="106" formatCode="_-* #,##0.0_-;\-* #,##0.0_-;_-* &quot;-&quot;??_-;_-@_-">
                  <c:v>125.53</c:v>
                </c:pt>
                <c:pt idx="107" formatCode="_-* #,##0.0_-;\-* #,##0.0_-;_-* &quot;-&quot;??_-;_-@_-">
                  <c:v>122.2</c:v>
                </c:pt>
                <c:pt idx="108" formatCode="_-* #,##0.0_-;\-* #,##0.0_-;_-* &quot;-&quot;??_-;_-@_-">
                  <c:v>122.35</c:v>
                </c:pt>
                <c:pt idx="109" formatCode="_-* #,##0.0_-;\-* #,##0.0_-;_-* &quot;-&quot;??_-;_-@_-">
                  <c:v>125.68</c:v>
                </c:pt>
                <c:pt idx="110" formatCode="_-* #,##0.0_-;\-* #,##0.0_-;_-* &quot;-&quot;??_-;_-@_-">
                  <c:v>124.99</c:v>
                </c:pt>
                <c:pt idx="111" formatCode="_-* #,##0.0_-;\-* #,##0.0_-;_-* &quot;-&quot;??_-;_-@_-">
                  <c:v>126.89</c:v>
                </c:pt>
                <c:pt idx="112" formatCode="_-* #,##0.0_-;\-* #,##0.0_-;_-* &quot;-&quot;??_-;_-@_-">
                  <c:v>129.19999999999999</c:v>
                </c:pt>
                <c:pt idx="113" formatCode="_-* #,##0.0_-;\-* #,##0.0_-;_-* &quot;-&quot;??_-;_-@_-">
                  <c:v>128.47</c:v>
                </c:pt>
                <c:pt idx="114" formatCode="_-* #,##0.0_-;\-* #,##0.0_-;_-* &quot;-&quot;??_-;_-@_-">
                  <c:v>127.44</c:v>
                </c:pt>
                <c:pt idx="115" formatCode="_-* #,##0.0_-;\-* #,##0.0_-;_-* &quot;-&quot;??_-;_-@_-">
                  <c:v>128.44</c:v>
                </c:pt>
                <c:pt idx="116" formatCode="_-* #,##0.0_-;\-* #,##0.0_-;_-* &quot;-&quot;??_-;_-@_-">
                  <c:v>127.02</c:v>
                </c:pt>
                <c:pt idx="117" formatCode="_-* #,##0.0_-;\-* #,##0.0_-;_-* &quot;-&quot;??_-;_-@_-">
                  <c:v>124.96</c:v>
                </c:pt>
                <c:pt idx="118" formatCode="_-* #,##0.0_-;\-* #,##0.0_-;_-* &quot;-&quot;??_-;_-@_-">
                  <c:v>125.78</c:v>
                </c:pt>
                <c:pt idx="119" formatCode="_-* #,##0.0_-;\-* #,##0.0_-;_-* &quot;-&quot;??_-;_-@_-">
                  <c:v>119.22</c:v>
                </c:pt>
                <c:pt idx="120" formatCode="_-* #,##0.0_-;\-* #,##0.0_-;_-* &quot;-&quot;??_-;_-@_-">
                  <c:v>118.25</c:v>
                </c:pt>
                <c:pt idx="121" formatCode="_-* #,##0.0_-;\-* #,##0.0_-;_-* &quot;-&quot;??_-;_-@_-">
                  <c:v>118.51</c:v>
                </c:pt>
                <c:pt idx="122" formatCode="_-* #,##0.0_-;\-* #,##0.0_-;_-* &quot;-&quot;??_-;_-@_-">
                  <c:v>115.54</c:v>
                </c:pt>
                <c:pt idx="123" formatCode="_-* #,##0.0_-;\-* #,##0.0_-;_-* &quot;-&quot;??_-;_-@_-">
                  <c:v>114.5</c:v>
                </c:pt>
                <c:pt idx="124" formatCode="_-* #,##0.0_-;\-* #,##0.0_-;_-* &quot;-&quot;??_-;_-@_-">
                  <c:v>117.36</c:v>
                </c:pt>
                <c:pt idx="125" formatCode="_-* #,##0.0_-;\-* #,##0.0_-;_-* &quot;-&quot;??_-;_-@_-">
                  <c:v>119.69</c:v>
                </c:pt>
                <c:pt idx="126" formatCode="_-* #,##0.0_-;\-* #,##0.0_-;_-* &quot;-&quot;??_-;_-@_-">
                  <c:v>122.21</c:v>
                </c:pt>
                <c:pt idx="127" formatCode="_-* #,##0.0_-;\-* #,##0.0_-;_-* &quot;-&quot;??_-;_-@_-">
                  <c:v>120.8</c:v>
                </c:pt>
                <c:pt idx="128" formatCode="_-* #,##0.0_-;\-* #,##0.0_-;_-* &quot;-&quot;??_-;_-@_-">
                  <c:v>119.78</c:v>
                </c:pt>
                <c:pt idx="129" formatCode="_-* #,##0.0_-;\-* #,##0.0_-;_-* &quot;-&quot;??_-;_-@_-">
                  <c:v>119.21</c:v>
                </c:pt>
                <c:pt idx="130" formatCode="_-* #,##0.0_-;\-* #,##0.0_-;_-* &quot;-&quot;??_-;_-@_-">
                  <c:v>121.8</c:v>
                </c:pt>
                <c:pt idx="131" formatCode="_-* #,##0.0_-;\-* #,##0.0_-;_-* &quot;-&quot;??_-;_-@_-">
                  <c:v>110.49</c:v>
                </c:pt>
                <c:pt idx="132" formatCode="_-* #,##0.0_-;\-* #,##0.0_-;_-* &quot;-&quot;??_-;_-@_-">
                  <c:v>108.54</c:v>
                </c:pt>
                <c:pt idx="133" formatCode="_-* #,##0.0_-;\-* #,##0.0_-;_-* &quot;-&quot;??_-;_-@_-">
                  <c:v>113.4</c:v>
                </c:pt>
                <c:pt idx="134" formatCode="_-* #,##0.0_-;\-* #,##0.0_-;_-* &quot;-&quot;??_-;_-@_-">
                  <c:v>113.95</c:v>
                </c:pt>
                <c:pt idx="135" formatCode="_-* #,##0.0_-;\-* #,##0.0_-;_-* &quot;-&quot;??_-;_-@_-">
                  <c:v>114.85</c:v>
                </c:pt>
                <c:pt idx="136" formatCode="_-* #,##0.0_-;\-* #,##0.0_-;_-* &quot;-&quot;??_-;_-@_-">
                  <c:v>106.98</c:v>
                </c:pt>
                <c:pt idx="137" formatCode="_-* #,##0.0_-;\-* #,##0.0_-;_-* &quot;-&quot;??_-;_-@_-">
                  <c:v>107.17</c:v>
                </c:pt>
                <c:pt idx="138" formatCode="_-* #,##0.0_-;\-* #,##0.0_-;_-* &quot;-&quot;??_-;_-@_-">
                  <c:v>107.74</c:v>
                </c:pt>
                <c:pt idx="139" formatCode="_-* #,##0.0_-;\-* #,##0.0_-;_-* &quot;-&quot;??_-;_-@_-">
                  <c:v>112.26</c:v>
                </c:pt>
                <c:pt idx="140" formatCode="_-* #,##0.0_-;\-* #,##0.0_-;_-* &quot;-&quot;??_-;_-@_-">
                  <c:v>117.27</c:v>
                </c:pt>
                <c:pt idx="141" formatCode="_-* #,##0.0_-;\-* #,##0.0_-;_-* &quot;-&quot;??_-;_-@_-">
                  <c:v>114.96</c:v>
                </c:pt>
                <c:pt idx="142" formatCode="_-* #,##0.0_-;\-* #,##0.0_-;_-* &quot;-&quot;??_-;_-@_-">
                  <c:v>115.86</c:v>
                </c:pt>
                <c:pt idx="143" formatCode="_-* #,##0.0_-;\-* #,##0.0_-;_-* &quot;-&quot;??_-;_-@_-">
                  <c:v>112.81</c:v>
                </c:pt>
                <c:pt idx="144" formatCode="_-* #,##0.0_-;\-* #,##0.0_-;_-* &quot;-&quot;??_-;_-@_-">
                  <c:v>106.77</c:v>
                </c:pt>
                <c:pt idx="145" formatCode="_-* #,##0.0_-;\-* #,##0.0_-;_-* &quot;-&quot;??_-;_-@_-">
                  <c:v>108.23</c:v>
                </c:pt>
                <c:pt idx="146" formatCode="_-* #,##0.0_-;\-* #,##0.0_-;_-* &quot;-&quot;??_-;_-@_-">
                  <c:v>107.32</c:v>
                </c:pt>
                <c:pt idx="147" formatCode="_-* #,##0.0_-;\-* #,##0.0_-;_-* &quot;-&quot;??_-;_-@_-">
                  <c:v>109.64</c:v>
                </c:pt>
                <c:pt idx="148" formatCode="_-* #,##0.0_-;\-* #,##0.0_-;_-* &quot;-&quot;??_-;_-@_-">
                  <c:v>109.68</c:v>
                </c:pt>
                <c:pt idx="149" formatCode="_-* #,##0.0_-;\-* #,##0.0_-;_-* &quot;-&quot;??_-;_-@_-">
                  <c:v>111.51</c:v>
                </c:pt>
                <c:pt idx="150" formatCode="_-* #,##0.0_-;\-* #,##0.0_-;_-* &quot;-&quot;??_-;_-@_-">
                  <c:v>106.09</c:v>
                </c:pt>
                <c:pt idx="151" formatCode="_-* #,##0.0_-;\-* #,##0.0_-;_-* &quot;-&quot;??_-;_-@_-">
                  <c:v>106.51</c:v>
                </c:pt>
                <c:pt idx="152" formatCode="_-* #,##0.0_-;\-* #,##0.0_-;_-* &quot;-&quot;??_-;_-@_-">
                  <c:v>101.82</c:v>
                </c:pt>
                <c:pt idx="153" formatCode="_-* #,##0.0_-;\-* #,##0.0_-;_-* &quot;-&quot;??_-;_-@_-">
                  <c:v>97.99</c:v>
                </c:pt>
                <c:pt idx="154" formatCode="_-* #,##0.0_-;\-* #,##0.0_-;_-* &quot;-&quot;??_-;_-@_-">
                  <c:v>100.31</c:v>
                </c:pt>
                <c:pt idx="155" formatCode="_-* #,##0.0_-;\-* #,##0.0_-;_-* &quot;-&quot;??_-;_-@_-">
                  <c:v>103.46</c:v>
                </c:pt>
                <c:pt idx="156" formatCode="_-* #,##0.0_-;\-* #,##0.0_-;_-* &quot;-&quot;??_-;_-@_-">
                  <c:v>103.81</c:v>
                </c:pt>
                <c:pt idx="157" formatCode="_-* #,##0.0_-;\-* #,##0.0_-;_-* &quot;-&quot;??_-;_-@_-">
                  <c:v>105.06</c:v>
                </c:pt>
                <c:pt idx="158" formatCode="_-* #,##0.0_-;\-* #,##0.0_-;_-* &quot;-&quot;??_-;_-@_-">
                  <c:v>107.19</c:v>
                </c:pt>
                <c:pt idx="159" formatCode="_-* #,##0.0_-;\-* #,##0.0_-;_-* &quot;-&quot;??_-;_-@_-">
                  <c:v>103.7</c:v>
                </c:pt>
                <c:pt idx="160" formatCode="_-* #,##0.0_-;\-* #,##0.0_-;_-* &quot;-&quot;??_-;_-@_-">
                  <c:v>98.25</c:v>
                </c:pt>
                <c:pt idx="161" formatCode="_-* #,##0.0_-;\-* #,##0.0_-;_-* &quot;-&quot;??_-;_-@_-">
                  <c:v>95.36</c:v>
                </c:pt>
                <c:pt idx="162" formatCode="_-* #,##0.0_-;\-* #,##0.0_-;_-* &quot;-&quot;??_-;_-@_-">
                  <c:v>97.22</c:v>
                </c:pt>
                <c:pt idx="163" formatCode="_-* #,##0.0_-;\-* #,##0.0_-;_-* &quot;-&quot;??_-;_-@_-">
                  <c:v>96.35</c:v>
                </c:pt>
                <c:pt idx="164" formatCode="_-* #,##0.0_-;\-* #,##0.0_-;_-* &quot;-&quot;??_-;_-@_-">
                  <c:v>96.45</c:v>
                </c:pt>
                <c:pt idx="165" formatCode="_-* #,##0.0_-;\-* #,##0.0_-;_-* &quot;-&quot;??_-;_-@_-">
                  <c:v>95.06</c:v>
                </c:pt>
                <c:pt idx="166" formatCode="_-* #,##0.0_-;\-* #,##0.0_-;_-* &quot;-&quot;??_-;_-@_-">
                  <c:v>99.49</c:v>
                </c:pt>
                <c:pt idx="167" formatCode="_-* #,##0.0_-;\-* #,##0.0_-;_-* &quot;-&quot;??_-;_-@_-">
                  <c:v>99.87</c:v>
                </c:pt>
                <c:pt idx="168" formatCode="_-* #,##0.0_-;\-* #,##0.0_-;_-* &quot;-&quot;??_-;_-@_-">
                  <c:v>98.81</c:v>
                </c:pt>
                <c:pt idx="169" formatCode="_-* #,##0.0_-;\-* #,##0.0_-;_-* &quot;-&quot;??_-;_-@_-">
                  <c:v>101.13</c:v>
                </c:pt>
                <c:pt idx="170" formatCode="_-* #,##0.0_-;\-* #,##0.0_-;_-* &quot;-&quot;??_-;_-@_-">
                  <c:v>101.13</c:v>
                </c:pt>
                <c:pt idx="171" formatCode="_-* #,##0.0_-;\-* #,##0.0_-;_-* &quot;-&quot;??_-;_-@_-">
                  <c:v>99.34</c:v>
                </c:pt>
                <c:pt idx="172" formatCode="_-* #,##0.0_-;\-* #,##0.0_-;_-* &quot;-&quot;??_-;_-@_-">
                  <c:v>96.55</c:v>
                </c:pt>
                <c:pt idx="173" formatCode="_-* #,##0.0_-;\-* #,##0.0_-;_-* &quot;-&quot;??_-;_-@_-">
                  <c:v>92.24</c:v>
                </c:pt>
                <c:pt idx="174" formatCode="_-* #,##0.0_-;\-* #,##0.0_-;_-* &quot;-&quot;??_-;_-@_-">
                  <c:v>93.08</c:v>
                </c:pt>
                <c:pt idx="175" formatCode="_-* #,##0.0_-;\-* #,##0.0_-;_-* &quot;-&quot;??_-;_-@_-">
                  <c:v>94.21</c:v>
                </c:pt>
              </c:numCache>
            </c:numRef>
          </c:val>
          <c:smooth val="0"/>
          <c:extLst>
            <c:ext xmlns:c16="http://schemas.microsoft.com/office/drawing/2014/chart" uri="{C3380CC4-5D6E-409C-BE32-E72D297353CC}">
              <c16:uniqueId val="{00000002-7148-40CE-9B2F-C973BF7F1A8B}"/>
            </c:ext>
          </c:extLst>
        </c:ser>
        <c:dLbls>
          <c:showLegendKey val="0"/>
          <c:showVal val="0"/>
          <c:showCatName val="0"/>
          <c:showSerName val="0"/>
          <c:showPercent val="0"/>
          <c:showBubbleSize val="0"/>
        </c:dLbls>
        <c:marker val="1"/>
        <c:smooth val="0"/>
        <c:axId val="951405312"/>
        <c:axId val="951397440"/>
      </c:lineChart>
      <c:lineChart>
        <c:grouping val="standard"/>
        <c:varyColors val="0"/>
        <c:ser>
          <c:idx val="1"/>
          <c:order val="1"/>
          <c:tx>
            <c:v>R/J CRB 期貨價格指數(右軸)</c:v>
          </c:tx>
          <c:spPr>
            <a:ln w="28575" cap="rnd">
              <a:solidFill>
                <a:schemeClr val="accent2"/>
              </a:solidFill>
              <a:round/>
            </a:ln>
            <a:effectLst/>
          </c:spPr>
          <c:marker>
            <c:symbol val="none"/>
          </c:marker>
          <c:dLbls>
            <c:dLbl>
              <c:idx val="113"/>
              <c:layout>
                <c:manualLayout>
                  <c:x val="-6.0893641431039806E-2"/>
                  <c:y val="-7.921714818266542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148-40CE-9B2F-C973BF7F1A8B}"/>
                </c:ext>
              </c:extLst>
            </c:dLbl>
            <c:dLbl>
              <c:idx val="175"/>
              <c:layout>
                <c:manualLayout>
                  <c:x val="-7.4733105392639859E-2"/>
                  <c:y val="-0.1449625651297115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r>
                      <a:rPr lang="en-US" altLang="zh-TW">
                        <a:solidFill>
                          <a:schemeClr val="accent2">
                            <a:lumMod val="75000"/>
                          </a:schemeClr>
                        </a:solidFill>
                      </a:rPr>
                      <a:t>2022/9/5</a:t>
                    </a:r>
                  </a:p>
                  <a:p>
                    <a:pPr>
                      <a:defRPr>
                        <a:solidFill>
                          <a:schemeClr val="accent2">
                            <a:lumMod val="75000"/>
                          </a:schemeClr>
                        </a:solidFill>
                      </a:defRPr>
                    </a:pPr>
                    <a:fld id="{1BC87B7D-4B72-4E84-A99D-ACC53461AC84}" type="VALUE">
                      <a:rPr lang="en-US" altLang="zh-TW">
                        <a:solidFill>
                          <a:schemeClr val="accent2">
                            <a:lumMod val="75000"/>
                          </a:schemeClr>
                        </a:solidFill>
                      </a:rPr>
                      <a:pPr>
                        <a:defRPr>
                          <a:solidFill>
                            <a:schemeClr val="accent2">
                              <a:lumMod val="75000"/>
                            </a:schemeClr>
                          </a:solidFill>
                        </a:defRPr>
                      </a:pPr>
                      <a:t>[值]</a:t>
                    </a:fld>
                    <a:endParaRPr lang="zh-TW" alt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48-40CE-9B2F-C973BF7F1A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商品價格!$A$6:$A$180</c:f>
              <c:numCache>
                <c:formatCode>m/d/yyyy</c:formatCode>
                <c:ptCount val="174"/>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numCache>
            </c:numRef>
          </c:cat>
          <c:val>
            <c:numRef>
              <c:f>商品價格!$M$6:$M$182</c:f>
              <c:numCache>
                <c:formatCode>General</c:formatCode>
                <c:ptCount val="176"/>
                <c:pt idx="0">
                  <c:v>233.00399999999999</c:v>
                </c:pt>
                <c:pt idx="1">
                  <c:v>235.505</c:v>
                </c:pt>
                <c:pt idx="2">
                  <c:v>236.71</c:v>
                </c:pt>
                <c:pt idx="3">
                  <c:v>236.75200000000001</c:v>
                </c:pt>
                <c:pt idx="4">
                  <c:v>237.898</c:v>
                </c:pt>
                <c:pt idx="5">
                  <c:v>236.637</c:v>
                </c:pt>
                <c:pt idx="6">
                  <c:v>241.58600000000001</c:v>
                </c:pt>
                <c:pt idx="7">
                  <c:v>245.19399999999999</c:v>
                </c:pt>
                <c:pt idx="8">
                  <c:v>242.899</c:v>
                </c:pt>
                <c:pt idx="9">
                  <c:v>245.43199999999999</c:v>
                </c:pt>
                <c:pt idx="10">
                  <c:v>245.43199999999999</c:v>
                </c:pt>
                <c:pt idx="11">
                  <c:v>247.06700000000001</c:v>
                </c:pt>
                <c:pt idx="12">
                  <c:v>249.93199999999999</c:v>
                </c:pt>
                <c:pt idx="13">
                  <c:v>250.006</c:v>
                </c:pt>
                <c:pt idx="14">
                  <c:v>248.47900000000001</c:v>
                </c:pt>
                <c:pt idx="15">
                  <c:v>245.59299999999999</c:v>
                </c:pt>
                <c:pt idx="16">
                  <c:v>248.78200000000001</c:v>
                </c:pt>
                <c:pt idx="17">
                  <c:v>251.92699999999999</c:v>
                </c:pt>
                <c:pt idx="18">
                  <c:v>250.90700000000001</c:v>
                </c:pt>
                <c:pt idx="19">
                  <c:v>252.84700000000001</c:v>
                </c:pt>
                <c:pt idx="20">
                  <c:v>255.11500000000001</c:v>
                </c:pt>
                <c:pt idx="21">
                  <c:v>256.8</c:v>
                </c:pt>
                <c:pt idx="22">
                  <c:v>259.488</c:v>
                </c:pt>
                <c:pt idx="23">
                  <c:v>259.99099999999999</c:v>
                </c:pt>
                <c:pt idx="24">
                  <c:v>261.29300000000001</c:v>
                </c:pt>
                <c:pt idx="25">
                  <c:v>260.47800000000001</c:v>
                </c:pt>
                <c:pt idx="26">
                  <c:v>259.49400000000003</c:v>
                </c:pt>
                <c:pt idx="27">
                  <c:v>262.13299999999998</c:v>
                </c:pt>
                <c:pt idx="28">
                  <c:v>261.58100000000002</c:v>
                </c:pt>
                <c:pt idx="29">
                  <c:v>263.08100000000002</c:v>
                </c:pt>
                <c:pt idx="30">
                  <c:v>265.42500000000001</c:v>
                </c:pt>
                <c:pt idx="31">
                  <c:v>262.07</c:v>
                </c:pt>
                <c:pt idx="32">
                  <c:v>265.26100000000002</c:v>
                </c:pt>
                <c:pt idx="33">
                  <c:v>263.67599999999999</c:v>
                </c:pt>
                <c:pt idx="34">
                  <c:v>263.62099999999998</c:v>
                </c:pt>
                <c:pt idx="35">
                  <c:v>263.62099999999998</c:v>
                </c:pt>
                <c:pt idx="36">
                  <c:v>267.125</c:v>
                </c:pt>
                <c:pt idx="37">
                  <c:v>268.32299999999998</c:v>
                </c:pt>
                <c:pt idx="38">
                  <c:v>269.01600000000002</c:v>
                </c:pt>
                <c:pt idx="39">
                  <c:v>264.44299999999998</c:v>
                </c:pt>
                <c:pt idx="40">
                  <c:v>269.07400000000001</c:v>
                </c:pt>
                <c:pt idx="41">
                  <c:v>280.85500000000002</c:v>
                </c:pt>
                <c:pt idx="42">
                  <c:v>289.09199999999998</c:v>
                </c:pt>
                <c:pt idx="43" formatCode="_-* #,##0.0_-;\-* #,##0.0_-;_-* &quot;-&quot;??_-;_-@_-">
                  <c:v>289.202</c:v>
                </c:pt>
                <c:pt idx="44" formatCode="_-* #,##0.0_-;\-* #,##0.0_-;_-* &quot;-&quot;??_-;_-@_-">
                  <c:v>299.95499999999998</c:v>
                </c:pt>
                <c:pt idx="45" formatCode="_-* #,##0.0_-;\-* #,##0.0_-;_-* &quot;-&quot;??_-;_-@_-">
                  <c:v>304.23200000000003</c:v>
                </c:pt>
                <c:pt idx="46" formatCode="_-* #,##0.0_-;\-* #,##0.0_-;_-* &quot;-&quot;??_-;_-@_-">
                  <c:v>309.12200000000001</c:v>
                </c:pt>
                <c:pt idx="47" formatCode="_-* #,##0.0_-;\-* #,##0.0_-;_-* &quot;-&quot;??_-;_-@_-">
                  <c:v>292.08699999999999</c:v>
                </c:pt>
                <c:pt idx="48" formatCode="_-* #,##0.0_-;\-* #,##0.0_-;_-* &quot;-&quot;??_-;_-@_-">
                  <c:v>291.32100000000003</c:v>
                </c:pt>
                <c:pt idx="49" formatCode="_-* #,##0.0_-;\-* #,##0.0_-;_-* &quot;-&quot;??_-;_-@_-">
                  <c:v>295.10599999999999</c:v>
                </c:pt>
                <c:pt idx="50" formatCode="_-* #,##0.0_-;\-* #,##0.0_-;_-* &quot;-&quot;??_-;_-@_-">
                  <c:v>288.45299999999997</c:v>
                </c:pt>
                <c:pt idx="51" formatCode="_-* #,##0.0_-;\-* #,##0.0_-;_-* &quot;-&quot;??_-;_-@_-">
                  <c:v>281.35000000000002</c:v>
                </c:pt>
                <c:pt idx="52" formatCode="_-* #,##0.0_-;\-* #,##0.0_-;_-* &quot;-&quot;??_-;_-@_-">
                  <c:v>280.57499999999999</c:v>
                </c:pt>
                <c:pt idx="53" formatCode="_-* #,##0.0_-;\-* #,##0.0_-;_-* &quot;-&quot;??_-;_-@_-">
                  <c:v>290.73399999999998</c:v>
                </c:pt>
                <c:pt idx="54" formatCode="_-* #,##0.0_-;\-* #,##0.0_-;_-* &quot;-&quot;??_-;_-@_-">
                  <c:v>292.24900000000002</c:v>
                </c:pt>
                <c:pt idx="55" formatCode="_-* #,##0.0_-;\-* #,##0.0_-;_-* &quot;-&quot;??_-;_-@_-">
                  <c:v>299.56200000000001</c:v>
                </c:pt>
                <c:pt idx="56" formatCode="_-* #,##0.0_-;\-* #,##0.0_-;_-* &quot;-&quot;??_-;_-@_-">
                  <c:v>299.096</c:v>
                </c:pt>
                <c:pt idx="57" formatCode="_-* #,##0.0_-;\-* #,##0.0_-;_-* &quot;-&quot;??_-;_-@_-">
                  <c:v>306.31700000000001</c:v>
                </c:pt>
                <c:pt idx="58" formatCode="_-* #,##0.0_-;\-* #,##0.0_-;_-* &quot;-&quot;??_-;_-@_-">
                  <c:v>304.85000000000002</c:v>
                </c:pt>
                <c:pt idx="59" formatCode="_-* #,##0.0_-;\-* #,##0.0_-;_-* &quot;-&quot;??_-;_-@_-">
                  <c:v>307.33499999999998</c:v>
                </c:pt>
                <c:pt idx="60" formatCode="_-* #,##0.0_-;\-* #,##0.0_-;_-* &quot;-&quot;??_-;_-@_-">
                  <c:v>299.245</c:v>
                </c:pt>
                <c:pt idx="61" formatCode="_-* #,##0.0_-;\-* #,##0.0_-;_-* &quot;-&quot;??_-;_-@_-">
                  <c:v>294.69299999999998</c:v>
                </c:pt>
                <c:pt idx="62" formatCode="_-* #,##0.0_-;\-* #,##0.0_-;_-* &quot;-&quot;??_-;_-@_-">
                  <c:v>301.315</c:v>
                </c:pt>
                <c:pt idx="63" formatCode="_-* #,##0.0_-;\-* #,##0.0_-;_-* &quot;-&quot;??_-;_-@_-">
                  <c:v>295.18299999999999</c:v>
                </c:pt>
                <c:pt idx="64" formatCode="_-* #,##0.0_-;\-* #,##0.0_-;_-* &quot;-&quot;??_-;_-@_-">
                  <c:v>293.18200000000002</c:v>
                </c:pt>
                <c:pt idx="65" formatCode="_-* #,##0.0_-;\-* #,##0.0_-;_-* &quot;-&quot;??_-;_-@_-">
                  <c:v>297.64400000000001</c:v>
                </c:pt>
                <c:pt idx="66" formatCode="_-* #,##0.0_-;\-* #,##0.0_-;_-* &quot;-&quot;??_-;_-@_-">
                  <c:v>298.15300000000002</c:v>
                </c:pt>
                <c:pt idx="67" formatCode="_-* #,##0.0_-;\-* #,##0.0_-;_-* &quot;-&quot;??_-;_-@_-">
                  <c:v>293.14100000000002</c:v>
                </c:pt>
                <c:pt idx="68" formatCode="_-* #,##0.0_-;\-* #,##0.0_-;_-* &quot;-&quot;??_-;_-@_-">
                  <c:v>294.57900000000001</c:v>
                </c:pt>
                <c:pt idx="69" formatCode="_-* #,##0.0_-;\-* #,##0.0_-;_-* &quot;-&quot;??_-;_-@_-">
                  <c:v>298.20699999999999</c:v>
                </c:pt>
                <c:pt idx="70" formatCode="_-* #,##0.0_-;\-* #,##0.0_-;_-* &quot;-&quot;??_-;_-@_-">
                  <c:v>295.16800000000001</c:v>
                </c:pt>
                <c:pt idx="71" formatCode="_-* #,##0.0_-;\-* #,##0.0_-;_-* &quot;-&quot;??_-;_-@_-">
                  <c:v>302.86799999999999</c:v>
                </c:pt>
                <c:pt idx="72" formatCode="_-* #,##0.0_-;\-* #,##0.0_-;_-* &quot;-&quot;??_-;_-@_-">
                  <c:v>308.197</c:v>
                </c:pt>
                <c:pt idx="73" formatCode="_-* #,##0.0_-;\-* #,##0.0_-;_-* &quot;-&quot;??_-;_-@_-">
                  <c:v>311.92399999999998</c:v>
                </c:pt>
                <c:pt idx="74" formatCode="_-* #,##0.0_-;\-* #,##0.0_-;_-* &quot;-&quot;??_-;_-@_-">
                  <c:v>311.92399999999998</c:v>
                </c:pt>
                <c:pt idx="75" formatCode="_-* #,##0.0_-;\-* #,##0.0_-;_-* &quot;-&quot;??_-;_-@_-">
                  <c:v>315.947</c:v>
                </c:pt>
                <c:pt idx="76" formatCode="_-* #,##0.0_-;\-* #,##0.0_-;_-* &quot;-&quot;??_-;_-@_-">
                  <c:v>306.89999999999998</c:v>
                </c:pt>
                <c:pt idx="77" formatCode="_-* #,##0.0_-;\-* #,##0.0_-;_-* &quot;-&quot;??_-;_-@_-">
                  <c:v>307.24299999999999</c:v>
                </c:pt>
                <c:pt idx="78" formatCode="_-* #,##0.0_-;\-* #,##0.0_-;_-* &quot;-&quot;??_-;_-@_-">
                  <c:v>309.20600000000002</c:v>
                </c:pt>
                <c:pt idx="79" formatCode="_-* #,##0.0_-;\-* #,##0.0_-;_-* &quot;-&quot;??_-;_-@_-">
                  <c:v>304.22899999999998</c:v>
                </c:pt>
                <c:pt idx="80" formatCode="_-* #,##0.0_-;\-* #,##0.0_-;_-* &quot;-&quot;??_-;_-@_-">
                  <c:v>298.536</c:v>
                </c:pt>
                <c:pt idx="81" formatCode="_-* #,##0.0_-;\-* #,##0.0_-;_-* &quot;-&quot;??_-;_-@_-">
                  <c:v>302.66800000000001</c:v>
                </c:pt>
                <c:pt idx="82" formatCode="_-* #,##0.0_-;\-* #,##0.0_-;_-* &quot;-&quot;??_-;_-@_-">
                  <c:v>305.71300000000002</c:v>
                </c:pt>
                <c:pt idx="83" formatCode="_-* #,##0.0_-;\-* #,##0.0_-;_-* &quot;-&quot;??_-;_-@_-">
                  <c:v>308.02199999999999</c:v>
                </c:pt>
                <c:pt idx="84" formatCode="_-* #,##0.0_-;\-* #,##0.0_-;_-* &quot;-&quot;??_-;_-@_-">
                  <c:v>308.27100000000002</c:v>
                </c:pt>
                <c:pt idx="85" formatCode="_-* #,##0.0_-;\-* #,##0.0_-;_-* &quot;-&quot;??_-;_-@_-">
                  <c:v>309.161</c:v>
                </c:pt>
                <c:pt idx="86" formatCode="_-* #,##0.0_-;\-* #,##0.0_-;_-* &quot;-&quot;??_-;_-@_-">
                  <c:v>306.78300000000002</c:v>
                </c:pt>
                <c:pt idx="87" formatCode="_-* #,##0.0_-;\-* #,##0.0_-;_-* &quot;-&quot;??_-;_-@_-">
                  <c:v>314.267</c:v>
                </c:pt>
                <c:pt idx="88" formatCode="_-* #,##0.0_-;\-* #,##0.0_-;_-* &quot;-&quot;??_-;_-@_-">
                  <c:v>313.86500000000001</c:v>
                </c:pt>
                <c:pt idx="89" formatCode="_-* #,##0.0_-;\-* #,##0.0_-;_-* &quot;-&quot;??_-;_-@_-">
                  <c:v>311.32</c:v>
                </c:pt>
                <c:pt idx="90" formatCode="_-* #,##0.0_-;\-* #,##0.0_-;_-* &quot;-&quot;??_-;_-@_-">
                  <c:v>299.45299999999997</c:v>
                </c:pt>
                <c:pt idx="91" formatCode="_-* #,##0.0_-;\-* #,##0.0_-;_-* &quot;-&quot;??_-;_-@_-">
                  <c:v>297.09199999999998</c:v>
                </c:pt>
                <c:pt idx="92" formatCode="_-* #,##0.0_-;\-* #,##0.0_-;_-* &quot;-&quot;??_-;_-@_-">
                  <c:v>304.89400000000001</c:v>
                </c:pt>
                <c:pt idx="93" formatCode="_-* #,##0.0_-;\-* #,##0.0_-;_-* &quot;-&quot;??_-;_-@_-">
                  <c:v>304.05599999999998</c:v>
                </c:pt>
                <c:pt idx="94" formatCode="_-* #,##0.0_-;\-* #,##0.0_-;_-* &quot;-&quot;??_-;_-@_-">
                  <c:v>308.58</c:v>
                </c:pt>
                <c:pt idx="95" formatCode="_-* #,##0.0_-;\-* #,##0.0_-;_-* &quot;-&quot;??_-;_-@_-">
                  <c:v>315.58600000000001</c:v>
                </c:pt>
                <c:pt idx="96" formatCode="_-* #,##0.0_-;\-* #,##0.0_-;_-* &quot;-&quot;??_-;_-@_-">
                  <c:v>315.40199999999999</c:v>
                </c:pt>
                <c:pt idx="97" formatCode="_-* #,##0.0_-;\-* #,##0.0_-;_-* &quot;-&quot;??_-;_-@_-">
                  <c:v>309.36900000000003</c:v>
                </c:pt>
                <c:pt idx="98" formatCode="_-* #,##0.0_-;\-* #,##0.0_-;_-* &quot;-&quot;??_-;_-@_-">
                  <c:v>313.74700000000001</c:v>
                </c:pt>
                <c:pt idx="99" formatCode="_-* #,##0.0_-;\-* #,##0.0_-;_-* &quot;-&quot;??_-;_-@_-">
                  <c:v>312.72899999999998</c:v>
                </c:pt>
                <c:pt idx="100" formatCode="_-* #,##0.0_-;\-* #,##0.0_-;_-* &quot;-&quot;??_-;_-@_-">
                  <c:v>315.2</c:v>
                </c:pt>
                <c:pt idx="101" formatCode="_-* #,##0.0_-;\-* #,##0.0_-;_-* &quot;-&quot;??_-;_-@_-">
                  <c:v>313.75200000000001</c:v>
                </c:pt>
                <c:pt idx="102" formatCode="_-* #,##0.0_-;\-* #,##0.0_-;_-* &quot;-&quot;??_-;_-@_-">
                  <c:v>314.57400000000001</c:v>
                </c:pt>
                <c:pt idx="103" formatCode="_-* #,##0.0_-;\-* #,##0.0_-;_-* &quot;-&quot;??_-;_-@_-">
                  <c:v>318.66300000000001</c:v>
                </c:pt>
                <c:pt idx="104" formatCode="_-* #,##0.0_-;\-* #,##0.0_-;_-* &quot;-&quot;??_-;_-@_-">
                  <c:v>320.524</c:v>
                </c:pt>
                <c:pt idx="105" formatCode="_-* #,##0.0_-;\-* #,##0.0_-;_-* &quot;-&quot;??_-;_-@_-">
                  <c:v>320.524</c:v>
                </c:pt>
                <c:pt idx="106" formatCode="_-* #,##0.0_-;\-* #,##0.0_-;_-* &quot;-&quot;??_-;_-@_-">
                  <c:v>316.53500000000003</c:v>
                </c:pt>
                <c:pt idx="107" formatCode="_-* #,##0.0_-;\-* #,##0.0_-;_-* &quot;-&quot;??_-;_-@_-">
                  <c:v>320.02300000000002</c:v>
                </c:pt>
                <c:pt idx="108" formatCode="_-* #,##0.0_-;\-* #,##0.0_-;_-* &quot;-&quot;??_-;_-@_-">
                  <c:v>323.09899999999999</c:v>
                </c:pt>
                <c:pt idx="109" formatCode="_-* #,##0.0_-;\-* #,##0.0_-;_-* &quot;-&quot;??_-;_-@_-">
                  <c:v>323.27300000000002</c:v>
                </c:pt>
                <c:pt idx="110" formatCode="_-* #,##0.0_-;\-* #,##0.0_-;_-* &quot;-&quot;??_-;_-@_-">
                  <c:v>326.81700000000001</c:v>
                </c:pt>
                <c:pt idx="111" formatCode="_-* #,##0.0_-;\-* #,##0.0_-;_-* &quot;-&quot;??_-;_-@_-">
                  <c:v>327.108</c:v>
                </c:pt>
                <c:pt idx="112" formatCode="_-* #,##0.0_-;\-* #,##0.0_-;_-* &quot;-&quot;??_-;_-@_-">
                  <c:v>329.13099999999997</c:v>
                </c:pt>
                <c:pt idx="113" formatCode="_-* #,##0.0_-;\-* #,##0.0_-;_-* &quot;-&quot;??_-;_-@_-">
                  <c:v>329.59</c:v>
                </c:pt>
                <c:pt idx="114" formatCode="_-* #,##0.0_-;\-* #,##0.0_-;_-* &quot;-&quot;??_-;_-@_-">
                  <c:v>325.80900000000003</c:v>
                </c:pt>
                <c:pt idx="115" formatCode="_-* #,##0.0_-;\-* #,##0.0_-;_-* &quot;-&quot;??_-;_-@_-">
                  <c:v>321.44200000000001</c:v>
                </c:pt>
                <c:pt idx="116" formatCode="_-* #,##0.0_-;\-* #,##0.0_-;_-* &quot;-&quot;??_-;_-@_-">
                  <c:v>315.67200000000003</c:v>
                </c:pt>
                <c:pt idx="117" formatCode="_-* #,##0.0_-;\-* #,##0.0_-;_-* &quot;-&quot;??_-;_-@_-">
                  <c:v>314.79199999999997</c:v>
                </c:pt>
                <c:pt idx="118" formatCode="_-* #,##0.0_-;\-* #,##0.0_-;_-* &quot;-&quot;??_-;_-@_-">
                  <c:v>317.16699999999997</c:v>
                </c:pt>
                <c:pt idx="119" formatCode="_-* #,##0.0_-;\-* #,##0.0_-;_-* &quot;-&quot;??_-;_-@_-">
                  <c:v>309.077</c:v>
                </c:pt>
                <c:pt idx="120" formatCode="_-* #,##0.0_-;\-* #,##0.0_-;_-* &quot;-&quot;??_-;_-@_-">
                  <c:v>309.077</c:v>
                </c:pt>
                <c:pt idx="121" formatCode="_-* #,##0.0_-;\-* #,##0.0_-;_-* &quot;-&quot;??_-;_-@_-">
                  <c:v>309.00200000000001</c:v>
                </c:pt>
                <c:pt idx="122" formatCode="_-* #,##0.0_-;\-* #,##0.0_-;_-* &quot;-&quot;??_-;_-@_-">
                  <c:v>304.65300000000002</c:v>
                </c:pt>
                <c:pt idx="123" formatCode="_-* #,##0.0_-;\-* #,##0.0_-;_-* &quot;-&quot;??_-;_-@_-">
                  <c:v>296.69099999999997</c:v>
                </c:pt>
                <c:pt idx="124" formatCode="_-* #,##0.0_-;\-* #,##0.0_-;_-* &quot;-&quot;??_-;_-@_-">
                  <c:v>298.54899999999998</c:v>
                </c:pt>
                <c:pt idx="125" formatCode="_-* #,##0.0_-;\-* #,##0.0_-;_-* &quot;-&quot;??_-;_-@_-">
                  <c:v>298.77600000000001</c:v>
                </c:pt>
                <c:pt idx="126" formatCode="_-* #,##0.0_-;\-* #,##0.0_-;_-* &quot;-&quot;??_-;_-@_-">
                  <c:v>301.00099999999998</c:v>
                </c:pt>
                <c:pt idx="127" formatCode="_-* #,##0.0_-;\-* #,##0.0_-;_-* &quot;-&quot;??_-;_-@_-">
                  <c:v>299.34300000000002</c:v>
                </c:pt>
                <c:pt idx="128" formatCode="_-* #,##0.0_-;\-* #,##0.0_-;_-* &quot;-&quot;??_-;_-@_-">
                  <c:v>291.14800000000002</c:v>
                </c:pt>
                <c:pt idx="129" formatCode="_-* #,##0.0_-;\-* #,##0.0_-;_-* &quot;-&quot;??_-;_-@_-">
                  <c:v>291.827</c:v>
                </c:pt>
                <c:pt idx="130" formatCode="_-* #,##0.0_-;\-* #,##0.0_-;_-* &quot;-&quot;??_-;_-@_-">
                  <c:v>291.827</c:v>
                </c:pt>
                <c:pt idx="131" formatCode="_-* #,##0.0_-;\-* #,##0.0_-;_-* &quot;-&quot;??_-;_-@_-">
                  <c:v>278.16500000000002</c:v>
                </c:pt>
                <c:pt idx="132" formatCode="_-* #,##0.0_-;\-* #,##0.0_-;_-* &quot;-&quot;??_-;_-@_-">
                  <c:v>276.13099999999997</c:v>
                </c:pt>
                <c:pt idx="133" formatCode="_-* #,##0.0_-;\-* #,##0.0_-;_-* &quot;-&quot;??_-;_-@_-">
                  <c:v>285.08100000000002</c:v>
                </c:pt>
                <c:pt idx="134" formatCode="_-* #,##0.0_-;\-* #,##0.0_-;_-* &quot;-&quot;??_-;_-@_-">
                  <c:v>287.75299999999999</c:v>
                </c:pt>
                <c:pt idx="135" formatCode="_-* #,##0.0_-;\-* #,##0.0_-;_-* &quot;-&quot;??_-;_-@_-">
                  <c:v>287.77699999999999</c:v>
                </c:pt>
                <c:pt idx="136" formatCode="_-* #,##0.0_-;\-* #,##0.0_-;_-* &quot;-&quot;??_-;_-@_-">
                  <c:v>276.01400000000001</c:v>
                </c:pt>
                <c:pt idx="137" formatCode="_-* #,##0.0_-;\-* #,##0.0_-;_-* &quot;-&quot;??_-;_-@_-">
                  <c:v>277.935</c:v>
                </c:pt>
                <c:pt idx="138" formatCode="_-* #,##0.0_-;\-* #,##0.0_-;_-* &quot;-&quot;??_-;_-@_-">
                  <c:v>273.26</c:v>
                </c:pt>
                <c:pt idx="139" formatCode="_-* #,##0.0_-;\-* #,##0.0_-;_-* &quot;-&quot;??_-;_-@_-">
                  <c:v>277.64299999999997</c:v>
                </c:pt>
                <c:pt idx="140" formatCode="_-* #,##0.0_-;\-* #,##0.0_-;_-* &quot;-&quot;??_-;_-@_-">
                  <c:v>286.54399999999998</c:v>
                </c:pt>
                <c:pt idx="141" formatCode="_-* #,##0.0_-;\-* #,##0.0_-;_-* &quot;-&quot;??_-;_-@_-">
                  <c:v>285.47199999999998</c:v>
                </c:pt>
                <c:pt idx="142" formatCode="_-* #,##0.0_-;\-* #,##0.0_-;_-* &quot;-&quot;??_-;_-@_-">
                  <c:v>287.041</c:v>
                </c:pt>
                <c:pt idx="143" formatCode="_-* #,##0.0_-;\-* #,##0.0_-;_-* &quot;-&quot;??_-;_-@_-">
                  <c:v>281.83699999999999</c:v>
                </c:pt>
                <c:pt idx="144" formatCode="_-* #,##0.0_-;\-* #,##0.0_-;_-* &quot;-&quot;??_-;_-@_-">
                  <c:v>281.15800000000002</c:v>
                </c:pt>
                <c:pt idx="145" formatCode="_-* #,##0.0_-;\-* #,##0.0_-;_-* &quot;-&quot;??_-;_-@_-">
                  <c:v>284.75599999999997</c:v>
                </c:pt>
                <c:pt idx="146" formatCode="_-* #,##0.0_-;\-* #,##0.0_-;_-* &quot;-&quot;??_-;_-@_-">
                  <c:v>286.49900000000002</c:v>
                </c:pt>
                <c:pt idx="147" formatCode="_-* #,##0.0_-;\-* #,##0.0_-;_-* &quot;-&quot;??_-;_-@_-">
                  <c:v>289.08300000000003</c:v>
                </c:pt>
                <c:pt idx="148" formatCode="_-* #,##0.0_-;\-* #,##0.0_-;_-* &quot;-&quot;??_-;_-@_-">
                  <c:v>289.02300000000002</c:v>
                </c:pt>
                <c:pt idx="149" formatCode="_-* #,##0.0_-;\-* #,##0.0_-;_-* &quot;-&quot;??_-;_-@_-">
                  <c:v>292.06200000000001</c:v>
                </c:pt>
                <c:pt idx="150" formatCode="_-* #,##0.0_-;\-* #,##0.0_-;_-* &quot;-&quot;??_-;_-@_-">
                  <c:v>286.10500000000002</c:v>
                </c:pt>
                <c:pt idx="151" formatCode="_-* #,##0.0_-;\-* #,##0.0_-;_-* &quot;-&quot;??_-;_-@_-">
                  <c:v>283.70100000000002</c:v>
                </c:pt>
                <c:pt idx="152" formatCode="_-* #,##0.0_-;\-* #,##0.0_-;_-* &quot;-&quot;??_-;_-@_-">
                  <c:v>281.72199999999998</c:v>
                </c:pt>
                <c:pt idx="153" formatCode="_-* #,##0.0_-;\-* #,##0.0_-;_-* &quot;-&quot;??_-;_-@_-">
                  <c:v>281.21100000000001</c:v>
                </c:pt>
                <c:pt idx="154" formatCode="_-* #,##0.0_-;\-* #,##0.0_-;_-* &quot;-&quot;??_-;_-@_-">
                  <c:v>281.03800000000001</c:v>
                </c:pt>
                <c:pt idx="155" formatCode="_-* #,##0.0_-;\-* #,##0.0_-;_-* &quot;-&quot;??_-;_-@_-">
                  <c:v>281.798</c:v>
                </c:pt>
                <c:pt idx="156" formatCode="_-* #,##0.0_-;\-* #,##0.0_-;_-* &quot;-&quot;??_-;_-@_-">
                  <c:v>284.54500000000002</c:v>
                </c:pt>
                <c:pt idx="157" formatCode="_-* #,##0.0_-;\-* #,##0.0_-;_-* &quot;-&quot;??_-;_-@_-">
                  <c:v>289.27300000000002</c:v>
                </c:pt>
                <c:pt idx="158" formatCode="_-* #,##0.0_-;\-* #,##0.0_-;_-* &quot;-&quot;??_-;_-@_-">
                  <c:v>295.05799999999999</c:v>
                </c:pt>
                <c:pt idx="159" formatCode="_-* #,##0.0_-;\-* #,##0.0_-;_-* &quot;-&quot;??_-;_-@_-">
                  <c:v>293.47699999999998</c:v>
                </c:pt>
                <c:pt idx="160" formatCode="_-* #,##0.0_-;\-* #,##0.0_-;_-* &quot;-&quot;??_-;_-@_-">
                  <c:v>289.54199999999997</c:v>
                </c:pt>
                <c:pt idx="161" formatCode="_-* #,##0.0_-;\-* #,##0.0_-;_-* &quot;-&quot;??_-;_-@_-">
                  <c:v>287.673</c:v>
                </c:pt>
                <c:pt idx="162" formatCode="_-* #,##0.0_-;\-* #,##0.0_-;_-* &quot;-&quot;??_-;_-@_-">
                  <c:v>288.87200000000001</c:v>
                </c:pt>
                <c:pt idx="163" formatCode="_-* #,##0.0_-;\-* #,##0.0_-;_-* &quot;-&quot;??_-;_-@_-">
                  <c:v>290.33199999999999</c:v>
                </c:pt>
                <c:pt idx="164" formatCode="_-* #,##0.0_-;\-* #,##0.0_-;_-* &quot;-&quot;??_-;_-@_-">
                  <c:v>292.02800000000002</c:v>
                </c:pt>
                <c:pt idx="165" formatCode="_-* #,##0.0_-;\-* #,##0.0_-;_-* &quot;-&quot;??_-;_-@_-">
                  <c:v>292.83300000000003</c:v>
                </c:pt>
                <c:pt idx="166" formatCode="_-* #,##0.0_-;\-* #,##0.0_-;_-* &quot;-&quot;??_-;_-@_-">
                  <c:v>296.31099999999998</c:v>
                </c:pt>
                <c:pt idx="167" formatCode="_-* #,##0.0_-;\-* #,##0.0_-;_-* &quot;-&quot;??_-;_-@_-">
                  <c:v>298.86399999999998</c:v>
                </c:pt>
                <c:pt idx="168" formatCode="_-* #,##0.0_-;\-* #,##0.0_-;_-* &quot;-&quot;??_-;_-@_-">
                  <c:v>296.74700000000001</c:v>
                </c:pt>
                <c:pt idx="169" formatCode="_-* #,##0.0_-;\-* #,##0.0_-;_-* &quot;-&quot;??_-;_-@_-">
                  <c:v>299.09399999999999</c:v>
                </c:pt>
                <c:pt idx="170" formatCode="_-* #,##0.0_-;\-* #,##0.0_-;_-* &quot;-&quot;??_-;_-@_-">
                  <c:v>301.75299999999999</c:v>
                </c:pt>
                <c:pt idx="171" formatCode="_-* #,##0.0_-;\-* #,##0.0_-;_-* &quot;-&quot;??_-;_-@_-">
                  <c:v>293.57600000000002</c:v>
                </c:pt>
                <c:pt idx="172" formatCode="_-* #,##0.0_-;\-* #,##0.0_-;_-* &quot;-&quot;??_-;_-@_-">
                  <c:v>290.40600000000001</c:v>
                </c:pt>
                <c:pt idx="173" formatCode="_-* #,##0.0_-;\-* #,##0.0_-;_-* &quot;-&quot;??_-;_-@_-">
                  <c:v>284.61599999999999</c:v>
                </c:pt>
                <c:pt idx="174" formatCode="_-* #,##0.0_-;\-* #,##0.0_-;_-* &quot;-&quot;??_-;_-@_-">
                  <c:v>284.47199999999998</c:v>
                </c:pt>
                <c:pt idx="175" formatCode="_-* #,##0.0_-;\-* #,##0.0_-;_-* &quot;-&quot;??_-;_-@_-">
                  <c:v>284.47199999999998</c:v>
                </c:pt>
              </c:numCache>
            </c:numRef>
          </c:val>
          <c:smooth val="0"/>
          <c:extLst>
            <c:ext xmlns:c16="http://schemas.microsoft.com/office/drawing/2014/chart" uri="{C3380CC4-5D6E-409C-BE32-E72D297353CC}">
              <c16:uniqueId val="{00000005-7148-40CE-9B2F-C973BF7F1A8B}"/>
            </c:ext>
          </c:extLst>
        </c:ser>
        <c:dLbls>
          <c:showLegendKey val="0"/>
          <c:showVal val="0"/>
          <c:showCatName val="0"/>
          <c:showSerName val="0"/>
          <c:showPercent val="0"/>
          <c:showBubbleSize val="0"/>
        </c:dLbls>
        <c:marker val="1"/>
        <c:smooth val="0"/>
        <c:axId val="966168584"/>
        <c:axId val="966164976"/>
      </c:lineChart>
      <c:dateAx>
        <c:axId val="951405312"/>
        <c:scaling>
          <c:orientation val="minMax"/>
          <c:max val="44809"/>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zh-TW"/>
                  <a:t>美元</a:t>
                </a:r>
                <a:r>
                  <a:rPr lang="en-US"/>
                  <a:t>/</a:t>
                </a:r>
                <a:r>
                  <a:rPr lang="zh-TW"/>
                  <a:t>桶</a:t>
                </a:r>
              </a:p>
            </c:rich>
          </c:tx>
          <c:layout>
            <c:manualLayout>
              <c:xMode val="edge"/>
              <c:yMode val="edge"/>
              <c:x val="4.5471901747215979E-3"/>
              <c:y val="0.1893743109299479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numFmt formatCode="m/d/yyyy"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51397440"/>
        <c:crosses val="autoZero"/>
        <c:auto val="1"/>
        <c:lblOffset val="100"/>
        <c:baseTimeUnit val="days"/>
        <c:majorUnit val="2"/>
        <c:majorTimeUnit val="months"/>
      </c:dateAx>
      <c:valAx>
        <c:axId val="951397440"/>
        <c:scaling>
          <c:orientation val="minMax"/>
          <c:min val="70"/>
        </c:scaling>
        <c:delete val="0"/>
        <c:axPos val="l"/>
        <c:numFmt formatCode="General"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51405312"/>
        <c:crosses val="autoZero"/>
        <c:crossBetween val="between"/>
      </c:valAx>
      <c:valAx>
        <c:axId val="966164976"/>
        <c:scaling>
          <c:orientation val="minMax"/>
          <c:min val="230"/>
        </c:scaling>
        <c:delete val="0"/>
        <c:axPos val="r"/>
        <c:numFmt formatCode="General" sourceLinked="0"/>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66168584"/>
        <c:crosses val="max"/>
        <c:crossBetween val="between"/>
      </c:valAx>
      <c:dateAx>
        <c:axId val="966168584"/>
        <c:scaling>
          <c:orientation val="minMax"/>
        </c:scaling>
        <c:delete val="1"/>
        <c:axPos val="b"/>
        <c:title>
          <c:tx>
            <c:rich>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zh-TW"/>
                  <a:t>指數</a:t>
                </a:r>
              </a:p>
            </c:rich>
          </c:tx>
          <c:layout>
            <c:manualLayout>
              <c:xMode val="edge"/>
              <c:yMode val="edge"/>
              <c:x val="0.92348759722495866"/>
              <c:y val="0.17127071823204423"/>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numFmt formatCode="m/d/yyyy" sourceLinked="1"/>
        <c:majorTickMark val="out"/>
        <c:minorTickMark val="none"/>
        <c:tickLblPos val="nextTo"/>
        <c:crossAx val="966164976"/>
        <c:crosses val="autoZero"/>
        <c:auto val="1"/>
        <c:lblOffset val="100"/>
        <c:baseTimeUnit val="days"/>
      </c:dateAx>
      <c:spPr>
        <a:noFill/>
        <a:ln>
          <a:noFill/>
        </a:ln>
        <a:effectLst/>
      </c:spPr>
    </c:plotArea>
    <c:legend>
      <c:legendPos val="t"/>
      <c:layout>
        <c:manualLayout>
          <c:xMode val="edge"/>
          <c:yMode val="edge"/>
          <c:x val="0.11641713495635012"/>
          <c:y val="0.14229873230855836"/>
          <c:w val="0.76162994450265975"/>
          <c:h val="8.1386285984669668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23463346151499E-2"/>
          <c:y val="0.14068504759789041"/>
          <c:w val="0.87686951921707457"/>
          <c:h val="0.77482914949110981"/>
        </c:manualLayout>
      </c:layout>
      <c:lineChart>
        <c:grouping val="standard"/>
        <c:varyColors val="0"/>
        <c:ser>
          <c:idx val="0"/>
          <c:order val="0"/>
          <c:tx>
            <c:strRef>
              <c:f>供應鏈壓力指數!$C$1</c:f>
              <c:strCache>
                <c:ptCount val="1"/>
                <c:pt idx="0">
                  <c:v>全球供應鏈壓力指數</c:v>
                </c:pt>
              </c:strCache>
            </c:strRef>
          </c:tx>
          <c:spPr>
            <a:ln w="28575" cap="rnd">
              <a:solidFill>
                <a:schemeClr val="accent2">
                  <a:lumMod val="75000"/>
                </a:schemeClr>
              </a:solidFill>
              <a:prstDash val="solid"/>
              <a:round/>
            </a:ln>
            <a:effectLst/>
          </c:spPr>
          <c:marker>
            <c:symbol val="none"/>
          </c:marker>
          <c:dLbls>
            <c:dLbl>
              <c:idx val="46"/>
              <c:layout>
                <c:manualLayout>
                  <c:x val="-8.9497098413157075E-2"/>
                  <c:y val="-8.96075778546115E-2"/>
                </c:manualLayout>
              </c:layout>
              <c:tx>
                <c:rich>
                  <a:bodyPr/>
                  <a:lstStyle/>
                  <a:p>
                    <a:r>
                      <a:rPr lang="en-US" altLang="zh-TW"/>
                      <a:t>2021/12</a:t>
                    </a:r>
                  </a:p>
                  <a:p>
                    <a:fld id="{F6D941B0-6031-48EA-9E71-8A5E4AA30999}" type="VALUE">
                      <a:rPr lang="en-US" altLang="zh-TW"/>
                      <a:pPr/>
                      <a:t>[值]</a:t>
                    </a:fld>
                    <a:r>
                      <a:rPr lang="en-US"/>
                      <a:t>(</a:t>
                    </a:r>
                    <a:r>
                      <a:rPr lang="zh-TW" altLang="en-US"/>
                      <a:t>歷史高點</a:t>
                    </a:r>
                    <a:r>
                      <a:rPr lang="en-US"/>
                      <a:t>)</a:t>
                    </a:r>
                  </a:p>
                </c:rich>
              </c:tx>
              <c:showLegendKey val="0"/>
              <c:showVal val="1"/>
              <c:showCatName val="0"/>
              <c:showSerName val="0"/>
              <c:showPercent val="0"/>
              <c:showBubbleSize val="0"/>
              <c:extLst>
                <c:ext xmlns:c15="http://schemas.microsoft.com/office/drawing/2012/chart" uri="{CE6537A1-D6FC-4f65-9D91-7224C49458BB}">
                  <c15:layout>
                    <c:manualLayout>
                      <c:w val="0.22984199796126401"/>
                      <c:h val="0.21977195246907497"/>
                    </c:manualLayout>
                  </c15:layout>
                  <c15:dlblFieldTable/>
                  <c15:showDataLabelsRange val="0"/>
                </c:ext>
                <c:ext xmlns:c16="http://schemas.microsoft.com/office/drawing/2014/chart" uri="{C3380CC4-5D6E-409C-BE32-E72D297353CC}">
                  <c16:uniqueId val="{00000000-E154-46C0-AE72-5CA8E7FA1A0E}"/>
                </c:ext>
              </c:extLst>
            </c:dLbl>
            <c:dLbl>
              <c:idx val="53"/>
              <c:layout>
                <c:manualLayout>
                  <c:x val="-2.5484199796126403E-3"/>
                  <c:y val="8.469185126831925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154-46C0-AE72-5CA8E7FA1A0E}"/>
                </c:ext>
              </c:extLst>
            </c:dLbl>
            <c:spPr>
              <a:noFill/>
              <a:ln>
                <a:noFill/>
              </a:ln>
              <a:effectLst/>
            </c:spPr>
            <c:txPr>
              <a:bodyPr rot="0" spcFirstLastPara="1" vertOverflow="ellipsis" vert="horz" wrap="square" anchor="ctr" anchorCtr="1"/>
              <a:lstStyle/>
              <a:p>
                <a:pPr>
                  <a:defRPr sz="1100" b="1" i="0" u="none" strike="noStrike" kern="1200" baseline="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供應鏈壓力指數!$A$248:$A$302</c:f>
              <c:numCache>
                <c:formatCode>yyyy/m</c:formatCode>
                <c:ptCount val="55"/>
                <c:pt idx="0">
                  <c:v>43146</c:v>
                </c:pt>
                <c:pt idx="1">
                  <c:v>43174</c:v>
                </c:pt>
                <c:pt idx="2">
                  <c:v>43205</c:v>
                </c:pt>
                <c:pt idx="3">
                  <c:v>43235</c:v>
                </c:pt>
                <c:pt idx="4">
                  <c:v>43266</c:v>
                </c:pt>
                <c:pt idx="5">
                  <c:v>43296</c:v>
                </c:pt>
                <c:pt idx="6">
                  <c:v>43327</c:v>
                </c:pt>
                <c:pt idx="7">
                  <c:v>43358</c:v>
                </c:pt>
                <c:pt idx="8">
                  <c:v>43388</c:v>
                </c:pt>
                <c:pt idx="9">
                  <c:v>43419</c:v>
                </c:pt>
                <c:pt idx="10">
                  <c:v>43449</c:v>
                </c:pt>
                <c:pt idx="11">
                  <c:v>43480</c:v>
                </c:pt>
                <c:pt idx="12">
                  <c:v>43511</c:v>
                </c:pt>
                <c:pt idx="13">
                  <c:v>43539</c:v>
                </c:pt>
                <c:pt idx="14">
                  <c:v>43570</c:v>
                </c:pt>
                <c:pt idx="15">
                  <c:v>43600</c:v>
                </c:pt>
                <c:pt idx="16">
                  <c:v>43631</c:v>
                </c:pt>
                <c:pt idx="17">
                  <c:v>43661</c:v>
                </c:pt>
                <c:pt idx="18">
                  <c:v>43692</c:v>
                </c:pt>
                <c:pt idx="19">
                  <c:v>43723</c:v>
                </c:pt>
                <c:pt idx="20">
                  <c:v>43753</c:v>
                </c:pt>
                <c:pt idx="21">
                  <c:v>43784</c:v>
                </c:pt>
                <c:pt idx="22">
                  <c:v>43814</c:v>
                </c:pt>
                <c:pt idx="23">
                  <c:v>43845</c:v>
                </c:pt>
                <c:pt idx="24">
                  <c:v>43876</c:v>
                </c:pt>
                <c:pt idx="25">
                  <c:v>43905</c:v>
                </c:pt>
                <c:pt idx="26">
                  <c:v>43936</c:v>
                </c:pt>
                <c:pt idx="27">
                  <c:v>43966</c:v>
                </c:pt>
                <c:pt idx="28">
                  <c:v>43997</c:v>
                </c:pt>
                <c:pt idx="29">
                  <c:v>44027</c:v>
                </c:pt>
                <c:pt idx="30">
                  <c:v>44058</c:v>
                </c:pt>
                <c:pt idx="31">
                  <c:v>44089</c:v>
                </c:pt>
                <c:pt idx="32">
                  <c:v>44119</c:v>
                </c:pt>
                <c:pt idx="33">
                  <c:v>44150</c:v>
                </c:pt>
                <c:pt idx="34">
                  <c:v>44180</c:v>
                </c:pt>
                <c:pt idx="35">
                  <c:v>44211</c:v>
                </c:pt>
                <c:pt idx="36">
                  <c:v>44242</c:v>
                </c:pt>
                <c:pt idx="37">
                  <c:v>44270</c:v>
                </c:pt>
                <c:pt idx="38">
                  <c:v>44301</c:v>
                </c:pt>
                <c:pt idx="39">
                  <c:v>44331</c:v>
                </c:pt>
                <c:pt idx="40">
                  <c:v>44362</c:v>
                </c:pt>
                <c:pt idx="41">
                  <c:v>44392</c:v>
                </c:pt>
                <c:pt idx="42">
                  <c:v>44423</c:v>
                </c:pt>
                <c:pt idx="43">
                  <c:v>44454</c:v>
                </c:pt>
                <c:pt idx="44">
                  <c:v>44484</c:v>
                </c:pt>
                <c:pt idx="45">
                  <c:v>44515</c:v>
                </c:pt>
                <c:pt idx="46">
                  <c:v>44545</c:v>
                </c:pt>
                <c:pt idx="47">
                  <c:v>44576</c:v>
                </c:pt>
                <c:pt idx="48">
                  <c:v>44607</c:v>
                </c:pt>
                <c:pt idx="49">
                  <c:v>44635</c:v>
                </c:pt>
                <c:pt idx="50">
                  <c:v>44652</c:v>
                </c:pt>
                <c:pt idx="51">
                  <c:v>44682</c:v>
                </c:pt>
                <c:pt idx="52">
                  <c:v>44713</c:v>
                </c:pt>
                <c:pt idx="53">
                  <c:v>44743</c:v>
                </c:pt>
              </c:numCache>
            </c:numRef>
          </c:cat>
          <c:val>
            <c:numRef>
              <c:f>供應鏈壓力指數!$C$248:$C$302</c:f>
              <c:numCache>
                <c:formatCode>0.00</c:formatCode>
                <c:ptCount val="55"/>
                <c:pt idx="0">
                  <c:v>0.11280245871924009</c:v>
                </c:pt>
                <c:pt idx="1">
                  <c:v>0.49964326528353997</c:v>
                </c:pt>
                <c:pt idx="2">
                  <c:v>0.5898126534032393</c:v>
                </c:pt>
                <c:pt idx="3">
                  <c:v>0.38986001464330522</c:v>
                </c:pt>
                <c:pt idx="4">
                  <c:v>0.4262117321024928</c:v>
                </c:pt>
                <c:pt idx="5">
                  <c:v>0.42545311901228744</c:v>
                </c:pt>
                <c:pt idx="6">
                  <c:v>0.57447910869244401</c:v>
                </c:pt>
                <c:pt idx="7">
                  <c:v>0.48256854500128143</c:v>
                </c:pt>
                <c:pt idx="8">
                  <c:v>0.54760425501604038</c:v>
                </c:pt>
                <c:pt idx="9">
                  <c:v>0.45589254980977245</c:v>
                </c:pt>
                <c:pt idx="10">
                  <c:v>0.46954043257801847</c:v>
                </c:pt>
                <c:pt idx="11">
                  <c:v>0.56420381309727385</c:v>
                </c:pt>
                <c:pt idx="12">
                  <c:v>0.15026031060350159</c:v>
                </c:pt>
                <c:pt idx="13">
                  <c:v>0.20797963960169941</c:v>
                </c:pt>
                <c:pt idx="14">
                  <c:v>4.3877038557779656E-2</c:v>
                </c:pt>
                <c:pt idx="15">
                  <c:v>-0.64422355296020839</c:v>
                </c:pt>
                <c:pt idx="16">
                  <c:v>-0.45865254075046574</c:v>
                </c:pt>
                <c:pt idx="17">
                  <c:v>-0.43492169320969687</c:v>
                </c:pt>
                <c:pt idx="18">
                  <c:v>-0.32055032269025252</c:v>
                </c:pt>
                <c:pt idx="19">
                  <c:v>0.15147792560947262</c:v>
                </c:pt>
                <c:pt idx="20">
                  <c:v>6.3527221480125129E-2</c:v>
                </c:pt>
                <c:pt idx="21">
                  <c:v>0.13637133774507074</c:v>
                </c:pt>
                <c:pt idx="22">
                  <c:v>1.5593090467227599E-2</c:v>
                </c:pt>
                <c:pt idx="23">
                  <c:v>5.712635389335282E-2</c:v>
                </c:pt>
                <c:pt idx="24">
                  <c:v>1.2022949756754691</c:v>
                </c:pt>
                <c:pt idx="25">
                  <c:v>2.5936137042256613</c:v>
                </c:pt>
                <c:pt idx="26">
                  <c:v>3.3630951602490153</c:v>
                </c:pt>
                <c:pt idx="27">
                  <c:v>2.7714907650223828</c:v>
                </c:pt>
                <c:pt idx="28">
                  <c:v>2.4631886795778413</c:v>
                </c:pt>
                <c:pt idx="29">
                  <c:v>2.7176813778265174</c:v>
                </c:pt>
                <c:pt idx="30">
                  <c:v>1.2358851898003274</c:v>
                </c:pt>
                <c:pt idx="31">
                  <c:v>0.59400500166605141</c:v>
                </c:pt>
                <c:pt idx="32">
                  <c:v>0.12582973242191256</c:v>
                </c:pt>
                <c:pt idx="33">
                  <c:v>0.73022549938679571</c:v>
                </c:pt>
                <c:pt idx="34">
                  <c:v>1.6544699440469333</c:v>
                </c:pt>
                <c:pt idx="35">
                  <c:v>1.4351851436918925</c:v>
                </c:pt>
                <c:pt idx="36">
                  <c:v>1.9045658849696971</c:v>
                </c:pt>
                <c:pt idx="37">
                  <c:v>2.1740579574049295</c:v>
                </c:pt>
                <c:pt idx="38">
                  <c:v>2.4808353042014919</c:v>
                </c:pt>
                <c:pt idx="39">
                  <c:v>2.9428325059413374</c:v>
                </c:pt>
                <c:pt idx="40">
                  <c:v>2.6805034844221702</c:v>
                </c:pt>
                <c:pt idx="41">
                  <c:v>2.975061769157691</c:v>
                </c:pt>
                <c:pt idx="42">
                  <c:v>3.2887633164332968</c:v>
                </c:pt>
                <c:pt idx="43">
                  <c:v>3.307559029680287</c:v>
                </c:pt>
                <c:pt idx="44">
                  <c:v>3.8558653848740585</c:v>
                </c:pt>
                <c:pt idx="45">
                  <c:v>4.2967020042788064</c:v>
                </c:pt>
                <c:pt idx="46">
                  <c:v>4.3823301211123464</c:v>
                </c:pt>
                <c:pt idx="47">
                  <c:v>3.6841573506679088</c:v>
                </c:pt>
                <c:pt idx="48">
                  <c:v>2.7671511872290941</c:v>
                </c:pt>
                <c:pt idx="49">
                  <c:v>2.8010569462094113</c:v>
                </c:pt>
                <c:pt idx="50">
                  <c:v>3.3931988373568638</c:v>
                </c:pt>
                <c:pt idx="51">
                  <c:v>2.5932698930280558</c:v>
                </c:pt>
                <c:pt idx="52">
                  <c:v>2.313829755585826</c:v>
                </c:pt>
                <c:pt idx="53">
                  <c:v>1.8364992029817668</c:v>
                </c:pt>
              </c:numCache>
            </c:numRef>
          </c:val>
          <c:smooth val="0"/>
          <c:extLst>
            <c:ext xmlns:c16="http://schemas.microsoft.com/office/drawing/2014/chart" uri="{C3380CC4-5D6E-409C-BE32-E72D297353CC}">
              <c16:uniqueId val="{00000002-E154-46C0-AE72-5CA8E7FA1A0E}"/>
            </c:ext>
          </c:extLst>
        </c:ser>
        <c:dLbls>
          <c:showLegendKey val="0"/>
          <c:showVal val="0"/>
          <c:showCatName val="0"/>
          <c:showSerName val="0"/>
          <c:showPercent val="0"/>
          <c:showBubbleSize val="0"/>
        </c:dLbls>
        <c:smooth val="0"/>
        <c:axId val="1138139520"/>
        <c:axId val="1138140064"/>
        <c:extLst/>
      </c:lineChart>
      <c:dateAx>
        <c:axId val="1138139520"/>
        <c:scaling>
          <c:orientation val="minMax"/>
          <c:max val="44761"/>
          <c:min val="43466"/>
        </c:scaling>
        <c:delete val="0"/>
        <c:axPos val="b"/>
        <c:numFmt formatCode="yyyy/m" sourceLinked="0"/>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38140064"/>
        <c:crosses val="autoZero"/>
        <c:auto val="1"/>
        <c:lblOffset val="100"/>
        <c:baseTimeUnit val="months"/>
        <c:majorUnit val="12"/>
        <c:majorTimeUnit val="months"/>
        <c:minorUnit val="12"/>
      </c:dateAx>
      <c:valAx>
        <c:axId val="1138140064"/>
        <c:scaling>
          <c:orientation val="minMax"/>
        </c:scaling>
        <c:delete val="0"/>
        <c:axPos val="l"/>
        <c:numFmt formatCode="#,##0.0_ "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38139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mn-cs"/>
              </a:defRPr>
            </a:pPr>
            <a:r>
              <a:rPr lang="zh-TW" sz="1600" b="1"/>
              <a:t>主要經濟體之失業率及其預測值</a:t>
            </a:r>
          </a:p>
        </c:rich>
      </c:tx>
      <c:layout>
        <c:manualLayout>
          <c:xMode val="edge"/>
          <c:yMode val="edge"/>
          <c:x val="0.2764985505368554"/>
          <c:y val="1.027687561296554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title>
    <c:autoTitleDeleted val="0"/>
    <c:plotArea>
      <c:layout>
        <c:manualLayout>
          <c:layoutTarget val="inner"/>
          <c:xMode val="edge"/>
          <c:yMode val="edge"/>
          <c:x val="4.5726356184149969E-2"/>
          <c:y val="2.195760907245085E-2"/>
          <c:w val="0.93255168489009965"/>
          <c:h val="0.66269746942009611"/>
        </c:manualLayout>
      </c:layout>
      <c:barChart>
        <c:barDir val="col"/>
        <c:grouping val="clustered"/>
        <c:varyColors val="0"/>
        <c:ser>
          <c:idx val="3"/>
          <c:order val="0"/>
          <c:tx>
            <c:strRef>
              <c:f>'P38'!$D$1</c:f>
              <c:strCache>
                <c:ptCount val="1"/>
                <c:pt idx="0">
                  <c:v>2020</c:v>
                </c:pt>
              </c:strCache>
            </c:strRef>
          </c:tx>
          <c:spPr>
            <a:solidFill>
              <a:schemeClr val="accent4"/>
            </a:solidFill>
            <a:ln>
              <a:noFill/>
            </a:ln>
            <a:effectLst/>
          </c:spPr>
          <c:invertIfNegative val="0"/>
          <c:cat>
            <c:strRef>
              <c:f>'P38'!$B$4:$B$11</c:f>
              <c:strCache>
                <c:ptCount val="6"/>
                <c:pt idx="0">
                  <c:v>美國</c:v>
                </c:pt>
                <c:pt idx="1">
                  <c:v>歐元區</c:v>
                </c:pt>
                <c:pt idx="2">
                  <c:v>英國</c:v>
                </c:pt>
                <c:pt idx="3">
                  <c:v>日本</c:v>
                </c:pt>
                <c:pt idx="4">
                  <c:v>中國大陸</c:v>
                </c:pt>
                <c:pt idx="5">
                  <c:v>臺灣</c:v>
                </c:pt>
              </c:strCache>
            </c:strRef>
          </c:cat>
          <c:val>
            <c:numRef>
              <c:f>'P38'!$D$4:$D$11</c:f>
              <c:numCache>
                <c:formatCode>0.0</c:formatCode>
                <c:ptCount val="6"/>
                <c:pt idx="0">
                  <c:v>8.0550154250000006</c:v>
                </c:pt>
                <c:pt idx="1">
                  <c:v>7.8464422919999999</c:v>
                </c:pt>
                <c:pt idx="2">
                  <c:v>4.55</c:v>
                </c:pt>
                <c:pt idx="3">
                  <c:v>2.7830169910000002</c:v>
                </c:pt>
                <c:pt idx="4">
                  <c:v>4.2452460170000004</c:v>
                </c:pt>
                <c:pt idx="5">
                  <c:v>3.9474999990000001</c:v>
                </c:pt>
              </c:numCache>
            </c:numRef>
          </c:val>
          <c:extLst>
            <c:ext xmlns:c16="http://schemas.microsoft.com/office/drawing/2014/chart" uri="{C3380CC4-5D6E-409C-BE32-E72D297353CC}">
              <c16:uniqueId val="{00000000-6E90-4557-AF8C-31F0D40EC2E9}"/>
            </c:ext>
          </c:extLst>
        </c:ser>
        <c:ser>
          <c:idx val="2"/>
          <c:order val="1"/>
          <c:tx>
            <c:strRef>
              <c:f>'P38'!$E$1</c:f>
              <c:strCache>
                <c:ptCount val="1"/>
                <c:pt idx="0">
                  <c:v>2021</c:v>
                </c:pt>
              </c:strCache>
            </c:strRef>
          </c:tx>
          <c:spPr>
            <a:solidFill>
              <a:schemeClr val="accent3"/>
            </a:solidFill>
            <a:ln>
              <a:noFill/>
            </a:ln>
            <a:effectLst/>
          </c:spPr>
          <c:invertIfNegative val="0"/>
          <c:cat>
            <c:strRef>
              <c:f>'P38'!$B$4:$B$11</c:f>
              <c:strCache>
                <c:ptCount val="6"/>
                <c:pt idx="0">
                  <c:v>美國</c:v>
                </c:pt>
                <c:pt idx="1">
                  <c:v>歐元區</c:v>
                </c:pt>
                <c:pt idx="2">
                  <c:v>英國</c:v>
                </c:pt>
                <c:pt idx="3">
                  <c:v>日本</c:v>
                </c:pt>
                <c:pt idx="4">
                  <c:v>中國大陸</c:v>
                </c:pt>
                <c:pt idx="5">
                  <c:v>臺灣</c:v>
                </c:pt>
              </c:strCache>
            </c:strRef>
          </c:cat>
          <c:val>
            <c:numRef>
              <c:f>'P38'!$E$4:$E$11</c:f>
              <c:numCache>
                <c:formatCode>0.0</c:formatCode>
                <c:ptCount val="6"/>
                <c:pt idx="0">
                  <c:v>5.350673681</c:v>
                </c:pt>
                <c:pt idx="1">
                  <c:v>7.6033978380000002</c:v>
                </c:pt>
                <c:pt idx="2">
                  <c:v>4.4749999999999996</c:v>
                </c:pt>
                <c:pt idx="3">
                  <c:v>2.8193515009999999</c:v>
                </c:pt>
                <c:pt idx="4">
                  <c:v>3.8906588590000002</c:v>
                </c:pt>
                <c:pt idx="5">
                  <c:v>3.9533333329999998</c:v>
                </c:pt>
              </c:numCache>
            </c:numRef>
          </c:val>
          <c:extLst>
            <c:ext xmlns:c16="http://schemas.microsoft.com/office/drawing/2014/chart" uri="{C3380CC4-5D6E-409C-BE32-E72D297353CC}">
              <c16:uniqueId val="{00000001-6E90-4557-AF8C-31F0D40EC2E9}"/>
            </c:ext>
          </c:extLst>
        </c:ser>
        <c:ser>
          <c:idx val="0"/>
          <c:order val="2"/>
          <c:tx>
            <c:strRef>
              <c:f>'P38'!$F$1</c:f>
              <c:strCache>
                <c:ptCount val="1"/>
                <c:pt idx="0">
                  <c:v>2022(f)</c:v>
                </c:pt>
              </c:strCache>
            </c:strRef>
          </c:tx>
          <c:spPr>
            <a:solidFill>
              <a:schemeClr val="accent1"/>
            </a:solidFill>
            <a:ln>
              <a:noFill/>
            </a:ln>
            <a:effectLst/>
          </c:spPr>
          <c:invertIfNegative val="0"/>
          <c:cat>
            <c:strRef>
              <c:f>'P38'!$B$4:$B$11</c:f>
              <c:strCache>
                <c:ptCount val="6"/>
                <c:pt idx="0">
                  <c:v>美國</c:v>
                </c:pt>
                <c:pt idx="1">
                  <c:v>歐元區</c:v>
                </c:pt>
                <c:pt idx="2">
                  <c:v>英國</c:v>
                </c:pt>
                <c:pt idx="3">
                  <c:v>日本</c:v>
                </c:pt>
                <c:pt idx="4">
                  <c:v>中國大陸</c:v>
                </c:pt>
                <c:pt idx="5">
                  <c:v>臺灣</c:v>
                </c:pt>
              </c:strCache>
            </c:strRef>
          </c:cat>
          <c:val>
            <c:numRef>
              <c:f>'P38'!$F$4:$F$11</c:f>
              <c:numCache>
                <c:formatCode>0.0</c:formatCode>
                <c:ptCount val="6"/>
                <c:pt idx="0">
                  <c:v>3.6349747209999999</c:v>
                </c:pt>
                <c:pt idx="1">
                  <c:v>6.7840792319999998</c:v>
                </c:pt>
                <c:pt idx="2">
                  <c:v>3.6595647919999998</c:v>
                </c:pt>
                <c:pt idx="3">
                  <c:v>2.6600453000000002</c:v>
                </c:pt>
                <c:pt idx="4">
                  <c:v>3.9778662530000002</c:v>
                </c:pt>
                <c:pt idx="5">
                  <c:v>3.717575445</c:v>
                </c:pt>
              </c:numCache>
            </c:numRef>
          </c:val>
          <c:extLst>
            <c:ext xmlns:c16="http://schemas.microsoft.com/office/drawing/2014/chart" uri="{C3380CC4-5D6E-409C-BE32-E72D297353CC}">
              <c16:uniqueId val="{00000002-6E90-4557-AF8C-31F0D40EC2E9}"/>
            </c:ext>
          </c:extLst>
        </c:ser>
        <c:ser>
          <c:idx val="1"/>
          <c:order val="3"/>
          <c:tx>
            <c:strRef>
              <c:f>'P38'!$G$1</c:f>
              <c:strCache>
                <c:ptCount val="1"/>
                <c:pt idx="0">
                  <c:v>2023(f)</c:v>
                </c:pt>
              </c:strCache>
            </c:strRef>
          </c:tx>
          <c:spPr>
            <a:solidFill>
              <a:schemeClr val="accent2"/>
            </a:solidFill>
            <a:ln>
              <a:noFill/>
            </a:ln>
            <a:effectLst/>
          </c:spPr>
          <c:invertIfNegative val="0"/>
          <c:cat>
            <c:strRef>
              <c:f>'P38'!$B$4:$B$11</c:f>
              <c:strCache>
                <c:ptCount val="6"/>
                <c:pt idx="0">
                  <c:v>美國</c:v>
                </c:pt>
                <c:pt idx="1">
                  <c:v>歐元區</c:v>
                </c:pt>
                <c:pt idx="2">
                  <c:v>英國</c:v>
                </c:pt>
                <c:pt idx="3">
                  <c:v>日本</c:v>
                </c:pt>
                <c:pt idx="4">
                  <c:v>中國大陸</c:v>
                </c:pt>
                <c:pt idx="5">
                  <c:v>臺灣</c:v>
                </c:pt>
              </c:strCache>
            </c:strRef>
          </c:cat>
          <c:val>
            <c:numRef>
              <c:f>'P38'!$G$4:$G$11</c:f>
              <c:numCache>
                <c:formatCode>0.0</c:formatCode>
                <c:ptCount val="6"/>
                <c:pt idx="0">
                  <c:v>4.1786985239999996</c:v>
                </c:pt>
                <c:pt idx="1">
                  <c:v>6.9925874600000002</c:v>
                </c:pt>
                <c:pt idx="2">
                  <c:v>4.3816550980000004</c:v>
                </c:pt>
                <c:pt idx="3">
                  <c:v>2.616456109</c:v>
                </c:pt>
                <c:pt idx="4">
                  <c:v>4.0917310670000004</c:v>
                </c:pt>
                <c:pt idx="5">
                  <c:v>3.5931302710000002</c:v>
                </c:pt>
              </c:numCache>
            </c:numRef>
          </c:val>
          <c:extLst>
            <c:ext xmlns:c16="http://schemas.microsoft.com/office/drawing/2014/chart" uri="{C3380CC4-5D6E-409C-BE32-E72D297353CC}">
              <c16:uniqueId val="{00000003-6E90-4557-AF8C-31F0D40EC2E9}"/>
            </c:ext>
          </c:extLst>
        </c:ser>
        <c:dLbls>
          <c:showLegendKey val="0"/>
          <c:showVal val="0"/>
          <c:showCatName val="0"/>
          <c:showSerName val="0"/>
          <c:showPercent val="0"/>
          <c:showBubbleSize val="0"/>
        </c:dLbls>
        <c:gapWidth val="219"/>
        <c:overlap val="-27"/>
        <c:axId val="1138131360"/>
        <c:axId val="1138140608"/>
      </c:barChart>
      <c:catAx>
        <c:axId val="1138131360"/>
        <c:scaling>
          <c:orientation val="minMax"/>
        </c:scaling>
        <c:delete val="0"/>
        <c:axPos val="b"/>
        <c:title>
          <c:tx>
            <c:rich>
              <a:bodyPr rot="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r>
                  <a:rPr lang="en-US"/>
                  <a:t>%</a:t>
                </a:r>
                <a:endParaRPr lang="zh-TW"/>
              </a:p>
            </c:rich>
          </c:tx>
          <c:layout>
            <c:manualLayout>
              <c:xMode val="edge"/>
              <c:yMode val="edge"/>
              <c:x val="2.0456223882356957E-2"/>
              <c:y val="0.23381586145376945"/>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title>
        <c:numFmt formatCode="General"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crossAx val="1138140608"/>
        <c:crosses val="autoZero"/>
        <c:auto val="1"/>
        <c:lblAlgn val="ctr"/>
        <c:lblOffset val="100"/>
        <c:noMultiLvlLbl val="0"/>
      </c:catAx>
      <c:valAx>
        <c:axId val="1138140608"/>
        <c:scaling>
          <c:orientation val="minMax"/>
          <c:max val="12"/>
        </c:scaling>
        <c:delete val="0"/>
        <c:axPos val="l"/>
        <c:numFmt formatCode="General"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crossAx val="1138131360"/>
        <c:crosses val="autoZero"/>
        <c:crossBetween val="between"/>
        <c:majorUnit val="2"/>
      </c:valAx>
      <c:dTable>
        <c:showHorzBorder val="1"/>
        <c:showVertBorder val="1"/>
        <c:showOutline val="1"/>
        <c:showKeys val="0"/>
        <c:spPr>
          <a:noFill/>
          <a:ln w="9525" cap="flat" cmpd="sng" algn="ctr">
            <a:solidFill>
              <a:sysClr val="windowText" lastClr="000000">
                <a:lumMod val="95000"/>
                <a:lumOff val="5000"/>
              </a:sysClr>
            </a:solidFill>
            <a:round/>
          </a:ln>
          <a:effectLst/>
        </c:spPr>
        <c:txPr>
          <a:bodyPr rot="0" spcFirstLastPara="1" vertOverflow="ellipsis" vert="horz" wrap="square" anchor="ctr" anchorCtr="1"/>
          <a:lstStyle/>
          <a:p>
            <a:pPr rtl="0">
              <a:defRPr sz="10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dTable>
      <c:spPr>
        <a:noFill/>
        <a:ln>
          <a:noFill/>
        </a:ln>
        <a:effectLst/>
      </c:spPr>
    </c:plotArea>
    <c:legend>
      <c:legendPos val="t"/>
      <c:layout>
        <c:manualLayout>
          <c:xMode val="edge"/>
          <c:yMode val="edge"/>
          <c:x val="0.25780455465425112"/>
          <c:y val="0.13635517258455901"/>
          <c:w val="0.58279775520357957"/>
          <c:h val="6.8326246040950306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latin typeface="微軟正黑體" panose="020B0604030504040204" pitchFamily="34" charset="-120"/>
          <a:ea typeface="微軟正黑體" panose="020B0604030504040204" pitchFamily="34" charset="-120"/>
        </a:defRPr>
      </a:pPr>
      <a:endParaRPr lang="zh-TW"/>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zh-TW" sz="1600" b="1"/>
              <a:t>全球經濟成長率與通膨率</a:t>
            </a:r>
          </a:p>
        </c:rich>
      </c:tx>
      <c:layout>
        <c:manualLayout>
          <c:xMode val="edge"/>
          <c:yMode val="edge"/>
          <c:x val="0.34878344829584124"/>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autoTitleDeleted val="0"/>
    <c:plotArea>
      <c:layout>
        <c:manualLayout>
          <c:layoutTarget val="inner"/>
          <c:xMode val="edge"/>
          <c:yMode val="edge"/>
          <c:x val="5.5293963254593181E-2"/>
          <c:y val="0.18729569186188552"/>
          <c:w val="0.91415048118985132"/>
          <c:h val="0.40635215406905723"/>
        </c:manualLayout>
      </c:layout>
      <c:barChart>
        <c:barDir val="col"/>
        <c:grouping val="clustered"/>
        <c:varyColors val="0"/>
        <c:ser>
          <c:idx val="4"/>
          <c:order val="0"/>
          <c:tx>
            <c:strRef>
              <c:f>'P39'!$B$2</c:f>
              <c:strCache>
                <c:ptCount val="1"/>
                <c:pt idx="0">
                  <c:v>2020</c:v>
                </c:pt>
              </c:strCache>
            </c:strRef>
          </c:tx>
          <c:spPr>
            <a:solidFill>
              <a:schemeClr val="accent6">
                <a:lumMod val="20000"/>
                <a:lumOff val="80000"/>
              </a:schemeClr>
            </a:solidFill>
            <a:ln>
              <a:noFill/>
            </a:ln>
            <a:effectLst/>
          </c:spPr>
          <c:invertIfNegative val="0"/>
          <c:cat>
            <c:strRef>
              <c:f>'P39'!$A$3:$A$4</c:f>
              <c:strCache>
                <c:ptCount val="2"/>
                <c:pt idx="0">
                  <c:v>通膨率</c:v>
                </c:pt>
                <c:pt idx="1">
                  <c:v>經濟成長率</c:v>
                </c:pt>
              </c:strCache>
            </c:strRef>
          </c:cat>
          <c:val>
            <c:numRef>
              <c:f>'P39'!$B$3:$B$4</c:f>
              <c:numCache>
                <c:formatCode>0.0</c:formatCode>
                <c:ptCount val="2"/>
                <c:pt idx="0">
                  <c:v>2.177533478</c:v>
                </c:pt>
                <c:pt idx="1">
                  <c:v>-3.2733660640000002</c:v>
                </c:pt>
              </c:numCache>
            </c:numRef>
          </c:val>
          <c:extLst>
            <c:ext xmlns:c16="http://schemas.microsoft.com/office/drawing/2014/chart" uri="{C3380CC4-5D6E-409C-BE32-E72D297353CC}">
              <c16:uniqueId val="{00000000-108C-43AA-A865-4B7BB0E8F473}"/>
            </c:ext>
          </c:extLst>
        </c:ser>
        <c:ser>
          <c:idx val="0"/>
          <c:order val="1"/>
          <c:tx>
            <c:strRef>
              <c:f>'P39'!$C$2</c:f>
              <c:strCache>
                <c:ptCount val="1"/>
                <c:pt idx="0">
                  <c:v>2021</c:v>
                </c:pt>
              </c:strCache>
            </c:strRef>
          </c:tx>
          <c:spPr>
            <a:solidFill>
              <a:schemeClr val="accent2">
                <a:lumMod val="40000"/>
                <a:lumOff val="60000"/>
              </a:schemeClr>
            </a:solidFill>
            <a:ln>
              <a:noFill/>
            </a:ln>
            <a:effectLst/>
          </c:spPr>
          <c:invertIfNegative val="0"/>
          <c:cat>
            <c:strRef>
              <c:f>'P39'!$A$3:$A$4</c:f>
              <c:strCache>
                <c:ptCount val="2"/>
                <c:pt idx="0">
                  <c:v>通膨率</c:v>
                </c:pt>
                <c:pt idx="1">
                  <c:v>經濟成長率</c:v>
                </c:pt>
              </c:strCache>
            </c:strRef>
          </c:cat>
          <c:val>
            <c:numRef>
              <c:f>'P39'!$C$3:$C$4</c:f>
              <c:numCache>
                <c:formatCode>0.0</c:formatCode>
                <c:ptCount val="2"/>
                <c:pt idx="0">
                  <c:v>3.9164505439999999</c:v>
                </c:pt>
                <c:pt idx="1">
                  <c:v>5.8090302779999998</c:v>
                </c:pt>
              </c:numCache>
            </c:numRef>
          </c:val>
          <c:extLst>
            <c:ext xmlns:c16="http://schemas.microsoft.com/office/drawing/2014/chart" uri="{C3380CC4-5D6E-409C-BE32-E72D297353CC}">
              <c16:uniqueId val="{00000001-108C-43AA-A865-4B7BB0E8F473}"/>
            </c:ext>
          </c:extLst>
        </c:ser>
        <c:ser>
          <c:idx val="1"/>
          <c:order val="2"/>
          <c:tx>
            <c:strRef>
              <c:f>'P39'!$D$2</c:f>
              <c:strCache>
                <c:ptCount val="1"/>
                <c:pt idx="0">
                  <c:v>2022(f)</c:v>
                </c:pt>
              </c:strCache>
            </c:strRef>
          </c:tx>
          <c:spPr>
            <a:solidFill>
              <a:schemeClr val="accent4">
                <a:lumMod val="20000"/>
                <a:lumOff val="80000"/>
              </a:schemeClr>
            </a:solidFill>
            <a:ln>
              <a:noFill/>
            </a:ln>
            <a:effectLst/>
          </c:spPr>
          <c:invertIfNegative val="0"/>
          <c:dLbls>
            <c:dLbl>
              <c:idx val="0"/>
              <c:layout>
                <c:manualLayout>
                  <c:x val="0"/>
                  <c:y val="6.9118478484272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33-43C9-BCA1-B8C8D8274CC5}"/>
                </c:ext>
              </c:extLst>
            </c:dLbl>
            <c:dLbl>
              <c:idx val="1"/>
              <c:layout>
                <c:manualLayout>
                  <c:x val="2.1899810264870562E-3"/>
                  <c:y val="4.8789514224192337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15:layout>
                    <c:manualLayout>
                      <c:w val="7.137148165321841E-2"/>
                      <c:h val="0.11040676496707988"/>
                    </c:manualLayout>
                  </c15:layout>
                </c:ext>
                <c:ext xmlns:c16="http://schemas.microsoft.com/office/drawing/2014/chart" uri="{C3380CC4-5D6E-409C-BE32-E72D297353CC}">
                  <c16:uniqueId val="{00000004-6E33-43C9-BCA1-B8C8D8274CC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'P39'!$A$3:$A$4</c:f>
              <c:strCache>
                <c:ptCount val="2"/>
                <c:pt idx="0">
                  <c:v>通膨率</c:v>
                </c:pt>
                <c:pt idx="1">
                  <c:v>經濟成長率</c:v>
                </c:pt>
              </c:strCache>
            </c:strRef>
          </c:cat>
          <c:val>
            <c:numRef>
              <c:f>'P39'!$D$3:$D$4</c:f>
              <c:numCache>
                <c:formatCode>0.0</c:formatCode>
                <c:ptCount val="2"/>
                <c:pt idx="0">
                  <c:v>7.5910533969999996</c:v>
                </c:pt>
                <c:pt idx="1">
                  <c:v>2.7396052719999999</c:v>
                </c:pt>
              </c:numCache>
            </c:numRef>
          </c:val>
          <c:extLst>
            <c:ext xmlns:c16="http://schemas.microsoft.com/office/drawing/2014/chart" uri="{C3380CC4-5D6E-409C-BE32-E72D297353CC}">
              <c16:uniqueId val="{00000002-108C-43AA-A865-4B7BB0E8F473}"/>
            </c:ext>
          </c:extLst>
        </c:ser>
        <c:ser>
          <c:idx val="2"/>
          <c:order val="3"/>
          <c:tx>
            <c:strRef>
              <c:f>'P39'!$E$2</c:f>
              <c:strCache>
                <c:ptCount val="1"/>
                <c:pt idx="0">
                  <c:v>2023(f)</c:v>
                </c:pt>
              </c:strCache>
            </c:strRef>
          </c:tx>
          <c:spPr>
            <a:solidFill>
              <a:schemeClr val="accent5">
                <a:lumMod val="40000"/>
                <a:lumOff val="60000"/>
              </a:schemeClr>
            </a:solidFill>
            <a:ln>
              <a:noFill/>
            </a:ln>
            <a:effectLst/>
          </c:spPr>
          <c:invertIfNegative val="0"/>
          <c:dLbls>
            <c:dLbl>
              <c:idx val="0"/>
              <c:layout>
                <c:manualLayout>
                  <c:x val="-8.0298376690831623E-17"/>
                  <c:y val="3.2526342816128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33-43C9-BCA1-B8C8D8274CC5}"/>
                </c:ext>
              </c:extLst>
            </c:dLbl>
            <c:dLbl>
              <c:idx val="1"/>
              <c:layout>
                <c:manualLayout>
                  <c:x val="0"/>
                  <c:y val="3.6592135668144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33-43C9-BCA1-B8C8D8274CC5}"/>
                </c:ext>
              </c:extLst>
            </c:dLbl>
            <c:spPr>
              <a:noFill/>
              <a:ln>
                <a:noFill/>
              </a:ln>
              <a:effectLst/>
            </c:spPr>
            <c:txPr>
              <a:bodyPr rot="0" spcFirstLastPara="1" vertOverflow="ellipsis" vert="horz" wrap="square" anchor="ctr" anchorCtr="1"/>
              <a:lstStyle/>
              <a:p>
                <a:pPr>
                  <a:defRPr sz="1050" b="0" i="0" u="none" strike="noStrike" kern="1200" baseline="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'P39'!$A$3:$A$4</c:f>
              <c:strCache>
                <c:ptCount val="2"/>
                <c:pt idx="0">
                  <c:v>通膨率</c:v>
                </c:pt>
                <c:pt idx="1">
                  <c:v>經濟成長率</c:v>
                </c:pt>
              </c:strCache>
            </c:strRef>
          </c:cat>
          <c:val>
            <c:numRef>
              <c:f>'P39'!$E$3:$E$4</c:f>
              <c:numCache>
                <c:formatCode>0.0</c:formatCode>
                <c:ptCount val="2"/>
                <c:pt idx="0">
                  <c:v>4.5337056210000002</c:v>
                </c:pt>
                <c:pt idx="1">
                  <c:v>2.3028021010000002</c:v>
                </c:pt>
              </c:numCache>
            </c:numRef>
          </c:val>
          <c:extLst>
            <c:ext xmlns:c16="http://schemas.microsoft.com/office/drawing/2014/chart" uri="{C3380CC4-5D6E-409C-BE32-E72D297353CC}">
              <c16:uniqueId val="{00000003-108C-43AA-A865-4B7BB0E8F473}"/>
            </c:ext>
          </c:extLst>
        </c:ser>
        <c:dLbls>
          <c:showLegendKey val="0"/>
          <c:showVal val="0"/>
          <c:showCatName val="0"/>
          <c:showSerName val="0"/>
          <c:showPercent val="0"/>
          <c:showBubbleSize val="0"/>
        </c:dLbls>
        <c:gapWidth val="219"/>
        <c:overlap val="-27"/>
        <c:axId val="1138135712"/>
        <c:axId val="1138134624"/>
      </c:barChart>
      <c:lineChart>
        <c:grouping val="standard"/>
        <c:varyColors val="0"/>
        <c:ser>
          <c:idx val="3"/>
          <c:order val="4"/>
          <c:tx>
            <c:strRef>
              <c:f>'P39'!$F$2</c:f>
              <c:strCache>
                <c:ptCount val="1"/>
                <c:pt idx="0">
                  <c:v>2015~2019平均</c:v>
                </c:pt>
              </c:strCache>
            </c:strRef>
          </c:tx>
          <c:spPr>
            <a:ln w="28575" cap="rnd">
              <a:noFill/>
              <a:round/>
            </a:ln>
            <a:effectLst/>
          </c:spPr>
          <c:marker>
            <c:symbol val="dash"/>
            <c:size val="22"/>
            <c:spPr>
              <a:solidFill>
                <a:schemeClr val="tx1"/>
              </a:solidFill>
              <a:ln w="9525">
                <a:noFill/>
              </a:ln>
              <a:effectLst/>
            </c:spPr>
          </c:marker>
          <c:dLbls>
            <c:dLbl>
              <c:idx val="0"/>
              <c:layout>
                <c:manualLayout>
                  <c:x val="-4.5989601556231559E-2"/>
                  <c:y val="-2.4394757112096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33-43C9-BCA1-B8C8D8274CC5}"/>
                </c:ext>
              </c:extLst>
            </c:dLbl>
            <c:dLbl>
              <c:idx val="1"/>
              <c:layout>
                <c:manualLayout>
                  <c:x val="-6.8984402334347342E-2"/>
                  <c:y val="-4.2690824946168264E-2"/>
                </c:manualLayout>
              </c:layout>
              <c:showLegendKey val="0"/>
              <c:showVal val="1"/>
              <c:showCatName val="0"/>
              <c:showSerName val="0"/>
              <c:showPercent val="0"/>
              <c:showBubbleSize val="0"/>
              <c:extLst>
                <c:ext xmlns:c15="http://schemas.microsoft.com/office/drawing/2012/chart" uri="{CE6537A1-D6FC-4f65-9D91-7224C49458BB}">
                  <c15:layout>
                    <c:manualLayout>
                      <c:w val="7.0473589432358638E-2"/>
                      <c:h val="5.7551457890871557E-2"/>
                    </c:manualLayout>
                  </c15:layout>
                </c:ext>
                <c:ext xmlns:c16="http://schemas.microsoft.com/office/drawing/2014/chart" uri="{C3380CC4-5D6E-409C-BE32-E72D297353CC}">
                  <c16:uniqueId val="{00000001-6E33-43C9-BCA1-B8C8D8274CC5}"/>
                </c:ext>
              </c:extLst>
            </c:dLbl>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'P39'!$F$3:$F$4</c:f>
              <c:numCache>
                <c:formatCode>0.0</c:formatCode>
                <c:ptCount val="2"/>
                <c:pt idx="0">
                  <c:v>2.4953693728000004</c:v>
                </c:pt>
                <c:pt idx="1">
                  <c:v>3.0152274399999999</c:v>
                </c:pt>
              </c:numCache>
            </c:numRef>
          </c:val>
          <c:smooth val="0"/>
          <c:extLst>
            <c:ext xmlns:c16="http://schemas.microsoft.com/office/drawing/2014/chart" uri="{C3380CC4-5D6E-409C-BE32-E72D297353CC}">
              <c16:uniqueId val="{00000004-108C-43AA-A865-4B7BB0E8F473}"/>
            </c:ext>
          </c:extLst>
        </c:ser>
        <c:dLbls>
          <c:showLegendKey val="0"/>
          <c:showVal val="0"/>
          <c:showCatName val="0"/>
          <c:showSerName val="0"/>
          <c:showPercent val="0"/>
          <c:showBubbleSize val="0"/>
        </c:dLbls>
        <c:marker val="1"/>
        <c:smooth val="0"/>
        <c:axId val="1138135712"/>
        <c:axId val="1138134624"/>
      </c:lineChart>
      <c:catAx>
        <c:axId val="1138135712"/>
        <c:scaling>
          <c:orientation val="minMax"/>
        </c:scaling>
        <c:delete val="0"/>
        <c:axPos val="b"/>
        <c:title>
          <c:tx>
            <c:rich>
              <a:bodyPr rot="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r>
                  <a:rPr lang="en-US"/>
                  <a:t>%</a:t>
                </a:r>
                <a:endParaRPr lang="zh-TW"/>
              </a:p>
            </c:rich>
          </c:tx>
          <c:layout>
            <c:manualLayout>
              <c:xMode val="edge"/>
              <c:yMode val="edge"/>
              <c:x val="0.107380632669999"/>
              <c:y val="0.29341719392852156"/>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title>
        <c:numFmt formatCode="General" sourceLinked="1"/>
        <c:majorTickMark val="none"/>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38134624"/>
        <c:crosses val="autoZero"/>
        <c:auto val="1"/>
        <c:lblAlgn val="ctr"/>
        <c:lblOffset val="100"/>
        <c:noMultiLvlLbl val="0"/>
      </c:catAx>
      <c:valAx>
        <c:axId val="1138134624"/>
        <c:scaling>
          <c:orientation val="minMax"/>
          <c:max val="8"/>
        </c:scaling>
        <c:delete val="0"/>
        <c:axPos val="l"/>
        <c:numFmt formatCode="General"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38135712"/>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dTable>
      <c:spPr>
        <a:noFill/>
        <a:ln>
          <a:noFill/>
        </a:ln>
        <a:effectLst/>
      </c:spPr>
    </c:plotArea>
    <c:legend>
      <c:legendPos val="t"/>
      <c:layout>
        <c:manualLayout>
          <c:xMode val="edge"/>
          <c:yMode val="edge"/>
          <c:x val="0.24658738015673712"/>
          <c:y val="0.10292730682521765"/>
          <c:w val="0.5812844221476402"/>
          <c:h val="8.1174334790688682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legend>
    <c:plotVisOnly val="1"/>
    <c:dispBlanksAs val="gap"/>
    <c:showDLblsOverMax val="0"/>
  </c:chart>
  <c:spPr>
    <a:solidFill>
      <a:schemeClr val="bg1"/>
    </a:solidFill>
    <a:ln w="9525" cap="flat" cmpd="sng" algn="ctr">
      <a:noFill/>
      <a:round/>
    </a:ln>
    <a:effectLst/>
  </c:spPr>
  <c:txPr>
    <a:bodyPr/>
    <a:lstStyle/>
    <a:p>
      <a:pPr>
        <a:defRPr sz="105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541349476863804E-2"/>
          <c:y val="0.11578965835367055"/>
          <c:w val="0.84124360899974204"/>
          <c:h val="0.73330532172300378"/>
        </c:manualLayout>
      </c:layout>
      <c:lineChart>
        <c:grouping val="standard"/>
        <c:varyColors val="0"/>
        <c:ser>
          <c:idx val="6"/>
          <c:order val="0"/>
          <c:tx>
            <c:strRef>
              <c:f>人口!$I$5</c:f>
              <c:strCache>
                <c:ptCount val="1"/>
                <c:pt idx="0">
                  <c:v>全球</c:v>
                </c:pt>
              </c:strCache>
            </c:strRef>
          </c:tx>
          <c:spPr>
            <a:ln w="28575" cap="rnd">
              <a:solidFill>
                <a:srgbClr val="0070C0"/>
              </a:solidFill>
              <a:round/>
            </a:ln>
            <a:effectLst/>
          </c:spPr>
          <c:marker>
            <c:symbol val="none"/>
          </c:marker>
          <c:dLbls>
            <c:dLbl>
              <c:idx val="0"/>
              <c:layout>
                <c:manualLayout>
                  <c:x val="0"/>
                  <c:y val="1.3733905579399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2-45E8-A920-8292FD16CEF4}"/>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82-45E8-A920-8292FD16CEF4}"/>
                </c:ext>
              </c:extLst>
            </c:dLbl>
            <c:spPr>
              <a:noFill/>
              <a:ln>
                <a:noFill/>
              </a:ln>
              <a:effectLst/>
            </c:spPr>
            <c:txPr>
              <a:bodyPr rot="0" spcFirstLastPara="1" vertOverflow="ellipsis" vert="horz" wrap="square" anchor="ctr" anchorCtr="1"/>
              <a:lstStyle/>
              <a:p>
                <a:pPr>
                  <a:defRPr sz="1000" b="0" i="0" u="none" strike="noStrike" kern="1200" baseline="0">
                    <a:solidFill>
                      <a:schemeClr val="accent1">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人口!$B$6:$B$49</c:f>
              <c:numCache>
                <c:formatCode>General</c:formatCod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numCache>
            </c:numRef>
          </c:cat>
          <c:val>
            <c:numRef>
              <c:f>人口!$I$6:$I$49</c:f>
              <c:numCache>
                <c:formatCode>0.0</c:formatCode>
                <c:ptCount val="43"/>
                <c:pt idx="0">
                  <c:v>62.333616210780022</c:v>
                </c:pt>
                <c:pt idx="1">
                  <c:v>62.609379125254328</c:v>
                </c:pt>
                <c:pt idx="2">
                  <c:v>62.894547242778664</c:v>
                </c:pt>
                <c:pt idx="3">
                  <c:v>63.190301965497198</c:v>
                </c:pt>
                <c:pt idx="4">
                  <c:v>63.499325895295321</c:v>
                </c:pt>
                <c:pt idx="5">
                  <c:v>63.801090619931998</c:v>
                </c:pt>
                <c:pt idx="6">
                  <c:v>64.097594167139491</c:v>
                </c:pt>
                <c:pt idx="7">
                  <c:v>64.398279237489945</c:v>
                </c:pt>
                <c:pt idx="8">
                  <c:v>64.657935135201001</c:v>
                </c:pt>
                <c:pt idx="9">
                  <c:v>64.860919048258921</c:v>
                </c:pt>
                <c:pt idx="10">
                  <c:v>65.028075576456374</c:v>
                </c:pt>
                <c:pt idx="11">
                  <c:v>65.16265045352813</c:v>
                </c:pt>
                <c:pt idx="12">
                  <c:v>65.275514451167936</c:v>
                </c:pt>
                <c:pt idx="13">
                  <c:v>65.344123079888433</c:v>
                </c:pt>
                <c:pt idx="14">
                  <c:v>65.349153501290431</c:v>
                </c:pt>
                <c:pt idx="15">
                  <c:v>65.317219634761329</c:v>
                </c:pt>
                <c:pt idx="16">
                  <c:v>65.264820881060587</c:v>
                </c:pt>
                <c:pt idx="17">
                  <c:v>65.205771542375984</c:v>
                </c:pt>
                <c:pt idx="18">
                  <c:v>65.140576435343306</c:v>
                </c:pt>
                <c:pt idx="19">
                  <c:v>65.056370212655352</c:v>
                </c:pt>
                <c:pt idx="20">
                  <c:v>64.979918644523906</c:v>
                </c:pt>
                <c:pt idx="21">
                  <c:v>64.921122080812111</c:v>
                </c:pt>
                <c:pt idx="22">
                  <c:v>64.886712888905919</c:v>
                </c:pt>
                <c:pt idx="23">
                  <c:v>64.89831423664873</c:v>
                </c:pt>
                <c:pt idx="24">
                  <c:v>64.928184210255722</c:v>
                </c:pt>
                <c:pt idx="25">
                  <c:v>64.959639753272555</c:v>
                </c:pt>
                <c:pt idx="26">
                  <c:v>65.015023816221941</c:v>
                </c:pt>
                <c:pt idx="27">
                  <c:v>65.085234522007852</c:v>
                </c:pt>
                <c:pt idx="28">
                  <c:v>65.159271989845777</c:v>
                </c:pt>
                <c:pt idx="29">
                  <c:v>65.204250781586765</c:v>
                </c:pt>
                <c:pt idx="30">
                  <c:v>65.177531618274458</c:v>
                </c:pt>
                <c:pt idx="31">
                  <c:v>65.128111311800879</c:v>
                </c:pt>
                <c:pt idx="32">
                  <c:v>65.086601966511097</c:v>
                </c:pt>
                <c:pt idx="33">
                  <c:v>65.048511829070591</c:v>
                </c:pt>
                <c:pt idx="34">
                  <c:v>65.018787285403192</c:v>
                </c:pt>
                <c:pt idx="35">
                  <c:v>64.948678655938039</c:v>
                </c:pt>
                <c:pt idx="36">
                  <c:v>64.832541880782983</c:v>
                </c:pt>
                <c:pt idx="37">
                  <c:v>64.686669740216814</c:v>
                </c:pt>
                <c:pt idx="38">
                  <c:v>64.517683975704159</c:v>
                </c:pt>
                <c:pt idx="39">
                  <c:v>64.353276294037769</c:v>
                </c:pt>
                <c:pt idx="40">
                  <c:v>64.198531142059096</c:v>
                </c:pt>
                <c:pt idx="41">
                  <c:v>64.056209170639448</c:v>
                </c:pt>
                <c:pt idx="42">
                  <c:v>63.933770672396925</c:v>
                </c:pt>
              </c:numCache>
            </c:numRef>
          </c:val>
          <c:smooth val="0"/>
          <c:extLst>
            <c:ext xmlns:c16="http://schemas.microsoft.com/office/drawing/2014/chart" uri="{C3380CC4-5D6E-409C-BE32-E72D297353CC}">
              <c16:uniqueId val="{00000006-AD71-4059-A4E3-8CB04800D08F}"/>
            </c:ext>
          </c:extLst>
        </c:ser>
        <c:ser>
          <c:idx val="4"/>
          <c:order val="1"/>
          <c:tx>
            <c:strRef>
              <c:f>人口!$G$5</c:f>
              <c:strCache>
                <c:ptCount val="1"/>
                <c:pt idx="0">
                  <c:v>高所得國家</c:v>
                </c:pt>
              </c:strCache>
            </c:strRef>
          </c:tx>
          <c:spPr>
            <a:ln w="31750" cap="rnd">
              <a:solidFill>
                <a:srgbClr val="C00000"/>
              </a:solidFill>
              <a:round/>
            </a:ln>
            <a:effectLst/>
          </c:spPr>
          <c:marker>
            <c:symbol val="none"/>
          </c:marker>
          <c:dLbls>
            <c:dLbl>
              <c:idx val="0"/>
              <c:layout>
                <c:manualLayout>
                  <c:x val="-1.9257764966169474E-3"/>
                  <c:y val="3.6971608736559601E-2"/>
                </c:manualLayout>
              </c:layout>
              <c:spPr>
                <a:noFill/>
                <a:ln>
                  <a:noFill/>
                </a:ln>
                <a:effectLst/>
              </c:spPr>
              <c:txPr>
                <a:bodyPr rot="0" spcFirstLastPara="1" vertOverflow="ellipsis" vert="horz" wrap="square" anchor="ctr" anchorCtr="1"/>
                <a:lstStyle/>
                <a:p>
                  <a:pPr>
                    <a:defRPr sz="1000" b="0" i="0" u="none" strike="noStrike" kern="1200" baseline="0">
                      <a:solidFill>
                        <a:srgbClr val="C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82-45E8-A920-8292FD16CEF4}"/>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人口!$B$6:$B$49</c:f>
              <c:numCache>
                <c:formatCode>General</c:formatCod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numCache>
            </c:numRef>
          </c:cat>
          <c:val>
            <c:numRef>
              <c:f>人口!$G$6:$G$49</c:f>
              <c:numCache>
                <c:formatCode>0.0</c:formatCode>
                <c:ptCount val="43"/>
                <c:pt idx="0">
                  <c:v>67.077203183854635</c:v>
                </c:pt>
                <c:pt idx="1">
                  <c:v>67.123159164358626</c:v>
                </c:pt>
                <c:pt idx="2">
                  <c:v>67.162749345990363</c:v>
                </c:pt>
                <c:pt idx="3">
                  <c:v>67.184392651250619</c:v>
                </c:pt>
                <c:pt idx="4">
                  <c:v>67.20972905718105</c:v>
                </c:pt>
                <c:pt idx="5">
                  <c:v>67.252854041102211</c:v>
                </c:pt>
                <c:pt idx="6">
                  <c:v>67.293909418247992</c:v>
                </c:pt>
                <c:pt idx="7">
                  <c:v>67.328010258118582</c:v>
                </c:pt>
                <c:pt idx="8">
                  <c:v>67.363580690032549</c:v>
                </c:pt>
                <c:pt idx="9">
                  <c:v>67.39367430771604</c:v>
                </c:pt>
                <c:pt idx="10">
                  <c:v>67.383144646277159</c:v>
                </c:pt>
                <c:pt idx="11">
                  <c:v>67.33555708228549</c:v>
                </c:pt>
                <c:pt idx="12">
                  <c:v>67.286630179309711</c:v>
                </c:pt>
                <c:pt idx="13">
                  <c:v>67.176931181456027</c:v>
                </c:pt>
                <c:pt idx="14">
                  <c:v>66.96371547514876</c:v>
                </c:pt>
                <c:pt idx="15">
                  <c:v>66.705437417091815</c:v>
                </c:pt>
                <c:pt idx="16">
                  <c:v>66.453143296757688</c:v>
                </c:pt>
                <c:pt idx="17">
                  <c:v>66.240041767614372</c:v>
                </c:pt>
                <c:pt idx="18">
                  <c:v>66.007130583327097</c:v>
                </c:pt>
                <c:pt idx="19">
                  <c:v>65.758917436400296</c:v>
                </c:pt>
                <c:pt idx="20">
                  <c:v>65.544778518190341</c:v>
                </c:pt>
                <c:pt idx="21">
                  <c:v>65.324104354961804</c:v>
                </c:pt>
                <c:pt idx="22">
                  <c:v>65.089219954972194</c:v>
                </c:pt>
                <c:pt idx="23">
                  <c:v>64.874991922042952</c:v>
                </c:pt>
                <c:pt idx="24">
                  <c:v>64.743146950496339</c:v>
                </c:pt>
                <c:pt idx="25">
                  <c:v>64.592998755911694</c:v>
                </c:pt>
                <c:pt idx="26">
                  <c:v>64.359180468421258</c:v>
                </c:pt>
                <c:pt idx="27">
                  <c:v>64.110390405859022</c:v>
                </c:pt>
                <c:pt idx="28">
                  <c:v>63.857524511900664</c:v>
                </c:pt>
                <c:pt idx="29">
                  <c:v>63.613843127734086</c:v>
                </c:pt>
                <c:pt idx="30">
                  <c:v>63.364010154394045</c:v>
                </c:pt>
                <c:pt idx="31">
                  <c:v>63.099478859775125</c:v>
                </c:pt>
                <c:pt idx="32">
                  <c:v>62.844210160576331</c:v>
                </c:pt>
                <c:pt idx="33">
                  <c:v>62.620229715598541</c:v>
                </c:pt>
                <c:pt idx="34">
                  <c:v>62.39178103619556</c:v>
                </c:pt>
                <c:pt idx="35">
                  <c:v>62.123664392149834</c:v>
                </c:pt>
                <c:pt idx="36">
                  <c:v>61.833299881630829</c:v>
                </c:pt>
                <c:pt idx="37">
                  <c:v>61.521878983496713</c:v>
                </c:pt>
                <c:pt idx="38">
                  <c:v>61.204068511589028</c:v>
                </c:pt>
                <c:pt idx="39">
                  <c:v>60.908981893418499</c:v>
                </c:pt>
                <c:pt idx="40">
                  <c:v>60.639362463968915</c:v>
                </c:pt>
                <c:pt idx="41">
                  <c:v>60.378031451777439</c:v>
                </c:pt>
                <c:pt idx="42">
                  <c:v>60.127727357006641</c:v>
                </c:pt>
              </c:numCache>
            </c:numRef>
          </c:val>
          <c:smooth val="0"/>
          <c:extLst>
            <c:ext xmlns:c16="http://schemas.microsoft.com/office/drawing/2014/chart" uri="{C3380CC4-5D6E-409C-BE32-E72D297353CC}">
              <c16:uniqueId val="{00000004-AD71-4059-A4E3-8CB04800D08F}"/>
            </c:ext>
          </c:extLst>
        </c:ser>
        <c:ser>
          <c:idx val="5"/>
          <c:order val="2"/>
          <c:tx>
            <c:strRef>
              <c:f>人口!$H$5</c:f>
              <c:strCache>
                <c:ptCount val="1"/>
                <c:pt idx="0">
                  <c:v>中低所得國家</c:v>
                </c:pt>
              </c:strCache>
            </c:strRef>
          </c:tx>
          <c:spPr>
            <a:ln w="28575" cap="rnd">
              <a:solidFill>
                <a:schemeClr val="accent4">
                  <a:lumMod val="60000"/>
                  <a:lumOff val="40000"/>
                </a:schemeClr>
              </a:solidFill>
              <a:round/>
            </a:ln>
            <a:effectLst/>
          </c:spPr>
          <c:marker>
            <c:symbol val="none"/>
          </c:marker>
          <c:dLbls>
            <c:dLbl>
              <c:idx val="0"/>
              <c:layout>
                <c:manualLayout>
                  <c:x val="0"/>
                  <c:y val="1.3733905579399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2-45E8-A920-8292FD16CEF4}"/>
                </c:ext>
              </c:extLst>
            </c:dLbl>
            <c:dLbl>
              <c:idx val="25"/>
              <c:layout>
                <c:manualLayout>
                  <c:x val="-5.0072219547424239E-2"/>
                  <c:y val="-4.8068669527897061E-2"/>
                </c:manualLayout>
              </c:layout>
              <c:spPr>
                <a:noFill/>
                <a:ln>
                  <a:noFill/>
                </a:ln>
                <a:effectLst/>
              </c:spPr>
              <c:txPr>
                <a:bodyPr rot="0" spcFirstLastPara="1" vertOverflow="ellipsis" vert="horz" wrap="square" anchor="ctr" anchorCtr="1"/>
                <a:lstStyle/>
                <a:p>
                  <a:pPr>
                    <a:defRPr sz="1000" b="0" i="0" u="none" strike="noStrike" kern="1200" baseline="0">
                      <a:solidFill>
                        <a:srgbClr val="0070C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2-45E8-A920-8292FD16CEF4}"/>
                </c:ext>
              </c:extLst>
            </c:dLbl>
            <c:dLbl>
              <c:idx val="42"/>
              <c:layout>
                <c:manualLayout>
                  <c:x val="-3.8517144027132499E-3"/>
                  <c:y val="-4.1385349340723E-2"/>
                </c:manualLayout>
              </c:layout>
              <c:tx>
                <c:rich>
                  <a:bodyPr/>
                  <a:lstStyle/>
                  <a:p>
                    <a:fld id="{2D040E15-7911-4093-84EA-2C0EE95BE08A}" type="CATEGORYNAME">
                      <a:rPr lang="en-US" altLang="zh-TW" b="1" u="sng">
                        <a:solidFill>
                          <a:schemeClr val="tx1"/>
                        </a:solidFill>
                      </a:rPr>
                      <a:pPr/>
                      <a:t>[類別名稱]</a:t>
                    </a:fld>
                    <a:endParaRPr lang="en-US" b="1" u="sng">
                      <a:solidFill>
                        <a:schemeClr val="tx1"/>
                      </a:solidFill>
                    </a:endParaRPr>
                  </a:p>
                  <a:p>
                    <a:fld id="{B13C3AFD-87FF-472E-8126-FE473A8D7700}" type="VALUE">
                      <a:rPr lang="en-US" altLang="zh-TW"/>
                      <a:pPr/>
                      <a:t>[值]</a:t>
                    </a:fld>
                    <a:endParaRPr lang="zh-TW"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982-45E8-A920-8292FD16CEF4}"/>
                </c:ext>
              </c:extLst>
            </c:dLbl>
            <c:spPr>
              <a:noFill/>
              <a:ln>
                <a:noFill/>
              </a:ln>
              <a:effectLst/>
            </c:spPr>
            <c:txPr>
              <a:bodyPr rot="0" spcFirstLastPara="1" vertOverflow="ellipsis" vert="horz" wrap="square" anchor="ctr" anchorCtr="1"/>
              <a:lstStyle/>
              <a:p>
                <a:pPr>
                  <a:defRPr sz="1000" b="0" i="0" u="none" strike="noStrike" kern="1200" baseline="0">
                    <a:solidFill>
                      <a:schemeClr val="accent4">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人口!$B$6:$B$49</c:f>
              <c:numCache>
                <c:formatCode>General</c:formatCod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numCache>
            </c:numRef>
          </c:cat>
          <c:val>
            <c:numRef>
              <c:f>人口!$H$6:$H$49</c:f>
              <c:numCache>
                <c:formatCode>0.0</c:formatCode>
                <c:ptCount val="43"/>
                <c:pt idx="0">
                  <c:v>58.732619550802923</c:v>
                </c:pt>
                <c:pt idx="1">
                  <c:v>59.123599957388826</c:v>
                </c:pt>
                <c:pt idx="2">
                  <c:v>59.501985829373474</c:v>
                </c:pt>
                <c:pt idx="3">
                  <c:v>59.861101730180778</c:v>
                </c:pt>
                <c:pt idx="4">
                  <c:v>60.18892157320802</c:v>
                </c:pt>
                <c:pt idx="5">
                  <c:v>60.502996143547513</c:v>
                </c:pt>
                <c:pt idx="6">
                  <c:v>60.825665749981361</c:v>
                </c:pt>
                <c:pt idx="7">
                  <c:v>61.144966860304848</c:v>
                </c:pt>
                <c:pt idx="8">
                  <c:v>61.457894179946152</c:v>
                </c:pt>
                <c:pt idx="9">
                  <c:v>61.764381479431087</c:v>
                </c:pt>
                <c:pt idx="10">
                  <c:v>62.052829861695415</c:v>
                </c:pt>
                <c:pt idx="11">
                  <c:v>62.323366227839884</c:v>
                </c:pt>
                <c:pt idx="12">
                  <c:v>62.581489934831133</c:v>
                </c:pt>
                <c:pt idx="13">
                  <c:v>62.81638739603919</c:v>
                </c:pt>
                <c:pt idx="14">
                  <c:v>63.024490641423256</c:v>
                </c:pt>
                <c:pt idx="15">
                  <c:v>63.217082918523218</c:v>
                </c:pt>
                <c:pt idx="16">
                  <c:v>63.389822360963201</c:v>
                </c:pt>
                <c:pt idx="17">
                  <c:v>63.545185346001588</c:v>
                </c:pt>
                <c:pt idx="18">
                  <c:v>63.705685820198745</c:v>
                </c:pt>
                <c:pt idx="19">
                  <c:v>63.873239572150517</c:v>
                </c:pt>
                <c:pt idx="20">
                  <c:v>64.032707309870744</c:v>
                </c:pt>
                <c:pt idx="21">
                  <c:v>64.184428681376886</c:v>
                </c:pt>
                <c:pt idx="22">
                  <c:v>64.351686722779519</c:v>
                </c:pt>
                <c:pt idx="23">
                  <c:v>64.540347763535337</c:v>
                </c:pt>
                <c:pt idx="24">
                  <c:v>64.70946578009827</c:v>
                </c:pt>
                <c:pt idx="25">
                  <c:v>64.86270233561396</c:v>
                </c:pt>
                <c:pt idx="26">
                  <c:v>65.021728373670356</c:v>
                </c:pt>
                <c:pt idx="27">
                  <c:v>65.173166152825829</c:v>
                </c:pt>
                <c:pt idx="28">
                  <c:v>65.318498017660914</c:v>
                </c:pt>
                <c:pt idx="29">
                  <c:v>65.457594476938226</c:v>
                </c:pt>
                <c:pt idx="30">
                  <c:v>65.587442875577779</c:v>
                </c:pt>
                <c:pt idx="31">
                  <c:v>65.701483292124024</c:v>
                </c:pt>
                <c:pt idx="32">
                  <c:v>65.801056266730939</c:v>
                </c:pt>
                <c:pt idx="33">
                  <c:v>65.892102842354802</c:v>
                </c:pt>
                <c:pt idx="34">
                  <c:v>65.965752318139366</c:v>
                </c:pt>
                <c:pt idx="35">
                  <c:v>66.021982623439825</c:v>
                </c:pt>
                <c:pt idx="36">
                  <c:v>66.061226385879507</c:v>
                </c:pt>
                <c:pt idx="37">
                  <c:v>66.079827478365814</c:v>
                </c:pt>
                <c:pt idx="38">
                  <c:v>66.0835759014128</c:v>
                </c:pt>
                <c:pt idx="39">
                  <c:v>66.076722053811395</c:v>
                </c:pt>
                <c:pt idx="40">
                  <c:v>66.060462635787658</c:v>
                </c:pt>
                <c:pt idx="41">
                  <c:v>66.03782327048286</c:v>
                </c:pt>
                <c:pt idx="42">
                  <c:v>66.011333020317579</c:v>
                </c:pt>
              </c:numCache>
            </c:numRef>
          </c:val>
          <c:smooth val="0"/>
          <c:extLst>
            <c:ext xmlns:c16="http://schemas.microsoft.com/office/drawing/2014/chart" uri="{C3380CC4-5D6E-409C-BE32-E72D297353CC}">
              <c16:uniqueId val="{00000005-AD71-4059-A4E3-8CB04800D08F}"/>
            </c:ext>
          </c:extLst>
        </c:ser>
        <c:ser>
          <c:idx val="0"/>
          <c:order val="3"/>
          <c:tx>
            <c:strRef>
              <c:f>人口!$C$5</c:f>
              <c:strCache>
                <c:ptCount val="1"/>
                <c:pt idx="0">
                  <c:v>臺灣</c:v>
                </c:pt>
              </c:strCache>
            </c:strRef>
          </c:tx>
          <c:spPr>
            <a:ln w="19050" cap="rnd">
              <a:solidFill>
                <a:schemeClr val="accent6">
                  <a:lumMod val="75000"/>
                </a:schemeClr>
              </a:solidFill>
              <a:prstDash val="sysDash"/>
              <a:round/>
            </a:ln>
            <a:effectLst/>
          </c:spPr>
          <c:marker>
            <c:symbol val="triangle"/>
            <c:size val="2"/>
            <c:spPr>
              <a:solidFill>
                <a:schemeClr val="accent1"/>
              </a:solidFill>
              <a:ln w="15875">
                <a:solidFill>
                  <a:schemeClr val="accent6">
                    <a:lumMod val="75000"/>
                  </a:schemeClr>
                </a:solidFill>
              </a:ln>
              <a:effectLst/>
            </c:spPr>
          </c:marker>
          <c:dLbls>
            <c:dLbl>
              <c:idx val="0"/>
              <c:layout>
                <c:manualLayout>
                  <c:x val="0"/>
                  <c:y val="1.7167381974248927E-2"/>
                </c:manualLayout>
              </c:layout>
              <c:spPr>
                <a:noFill/>
                <a:ln>
                  <a:noFill/>
                </a:ln>
                <a:effectLst/>
              </c:spPr>
              <c:txPr>
                <a:bodyPr rot="0" spcFirstLastPara="1" vertOverflow="ellipsis" vert="horz" wrap="square" anchor="ctr" anchorCtr="1"/>
                <a:lstStyle/>
                <a:p>
                  <a:pPr>
                    <a:defRPr sz="1000" b="0" i="0" u="none" strike="noStrike" kern="1200" baseline="0">
                      <a:solidFill>
                        <a:schemeClr val="accent6">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82-45E8-A920-8292FD16CEF4}"/>
                </c:ext>
              </c:extLst>
            </c:dLbl>
            <c:dLbl>
              <c:idx val="42"/>
              <c:layout>
                <c:manualLayout>
                  <c:x val="2.0996344321530412E-3"/>
                  <c:y val="-1.6235938441503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82-45E8-A920-8292FD16CEF4}"/>
                </c:ext>
              </c:extLst>
            </c:dLbl>
            <c:spPr>
              <a:noFill/>
              <a:ln>
                <a:noFill/>
              </a:ln>
              <a:effectLst/>
            </c:spPr>
            <c:txPr>
              <a:bodyPr rot="0" spcFirstLastPara="1" vertOverflow="ellipsis" vert="horz" wrap="square" anchor="ctr" anchorCtr="1"/>
              <a:lstStyle/>
              <a:p>
                <a:pPr>
                  <a:defRPr sz="1000" b="0" i="0" u="none" strike="noStrike" kern="1200" baseline="0">
                    <a:solidFill>
                      <a:srgbClr val="C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extLst>
                <c:ext xmlns:c15="http://schemas.microsoft.com/office/drawing/2012/chart" uri="{02D57815-91ED-43cb-92C2-25804820EDAC}">
                  <c15:autoCat val="1"/>
                </c:ext>
              </c:extLst>
            </c:strLit>
          </c:cat>
          <c:val>
            <c:numRef>
              <c:f>人口!$C$6:$C$49</c:f>
              <c:numCache>
                <c:formatCode>0.0</c:formatCode>
                <c:ptCount val="43"/>
                <c:pt idx="0">
                  <c:v>69.866023829049567</c:v>
                </c:pt>
                <c:pt idx="1">
                  <c:v>70.134026439874688</c:v>
                </c:pt>
                <c:pt idx="2">
                  <c:v>70.343873088065166</c:v>
                </c:pt>
                <c:pt idx="3">
                  <c:v>70.554793807190279</c:v>
                </c:pt>
                <c:pt idx="4">
                  <c:v>70.791024163874269</c:v>
                </c:pt>
                <c:pt idx="5">
                  <c:v>71.027401070892452</c:v>
                </c:pt>
                <c:pt idx="6">
                  <c:v>71.288850421308126</c:v>
                </c:pt>
                <c:pt idx="7">
                  <c:v>71.592784743599054</c:v>
                </c:pt>
                <c:pt idx="8">
                  <c:v>71.942970162194285</c:v>
                </c:pt>
                <c:pt idx="9">
                  <c:v>72.327811468322565</c:v>
                </c:pt>
                <c:pt idx="10">
                  <c:v>72.734209597300591</c:v>
                </c:pt>
                <c:pt idx="11">
                  <c:v>73.146647963963332</c:v>
                </c:pt>
                <c:pt idx="12">
                  <c:v>73.550172960013427</c:v>
                </c:pt>
                <c:pt idx="13">
                  <c:v>73.904163367082958</c:v>
                </c:pt>
                <c:pt idx="14">
                  <c:v>74.158192611741995</c:v>
                </c:pt>
                <c:pt idx="15">
                  <c:v>74.314836154067592</c:v>
                </c:pt>
                <c:pt idx="16">
                  <c:v>74.370247974672893</c:v>
                </c:pt>
                <c:pt idx="17">
                  <c:v>74.286967134205355</c:v>
                </c:pt>
                <c:pt idx="18">
                  <c:v>74.051937845947009</c:v>
                </c:pt>
                <c:pt idx="19">
                  <c:v>73.681582842190124</c:v>
                </c:pt>
                <c:pt idx="20">
                  <c:v>73.199164838377314</c:v>
                </c:pt>
                <c:pt idx="21">
                  <c:v>72.633010007132313</c:v>
                </c:pt>
                <c:pt idx="22">
                  <c:v>72.008695352115652</c:v>
                </c:pt>
                <c:pt idx="23">
                  <c:v>71.35123968604745</c:v>
                </c:pt>
                <c:pt idx="24">
                  <c:v>70.676538070587128</c:v>
                </c:pt>
                <c:pt idx="25">
                  <c:v>69.985164239212054</c:v>
                </c:pt>
                <c:pt idx="26">
                  <c:v>69.27976638205547</c:v>
                </c:pt>
                <c:pt idx="27">
                  <c:v>68.562730945224118</c:v>
                </c:pt>
                <c:pt idx="28">
                  <c:v>67.855664069817891</c:v>
                </c:pt>
                <c:pt idx="29">
                  <c:v>67.200879000745999</c:v>
                </c:pt>
                <c:pt idx="30">
                  <c:v>66.576842757662703</c:v>
                </c:pt>
                <c:pt idx="31">
                  <c:v>65.960580884109802</c:v>
                </c:pt>
                <c:pt idx="32">
                  <c:v>65.364903445979678</c:v>
                </c:pt>
                <c:pt idx="33">
                  <c:v>64.778273579513183</c:v>
                </c:pt>
                <c:pt idx="34">
                  <c:v>64.189144498994054</c:v>
                </c:pt>
                <c:pt idx="35">
                  <c:v>63.595764744115527</c:v>
                </c:pt>
                <c:pt idx="36">
                  <c:v>63.011910498438318</c:v>
                </c:pt>
                <c:pt idx="37">
                  <c:v>62.457838009007716</c:v>
                </c:pt>
                <c:pt idx="38">
                  <c:v>61.946885421790199</c:v>
                </c:pt>
                <c:pt idx="39">
                  <c:v>61.473733695709207</c:v>
                </c:pt>
                <c:pt idx="40">
                  <c:v>61.021416656965918</c:v>
                </c:pt>
                <c:pt idx="41">
                  <c:v>60.567351630171039</c:v>
                </c:pt>
                <c:pt idx="42">
                  <c:v>60.088003890425455</c:v>
                </c:pt>
              </c:numCache>
            </c:numRef>
          </c:val>
          <c:smooth val="0"/>
          <c:extLst>
            <c:ext xmlns:c16="http://schemas.microsoft.com/office/drawing/2014/chart" uri="{C3380CC4-5D6E-409C-BE32-E72D297353CC}">
              <c16:uniqueId val="{00000001-DD8C-4E47-A7C9-D67A2B457111}"/>
            </c:ext>
          </c:extLst>
        </c:ser>
        <c:ser>
          <c:idx val="2"/>
          <c:order val="4"/>
          <c:tx>
            <c:strRef>
              <c:f>人口!$E$5</c:f>
              <c:strCache>
                <c:ptCount val="1"/>
                <c:pt idx="0">
                  <c:v>日本</c:v>
                </c:pt>
              </c:strCache>
            </c:strRef>
          </c:tx>
          <c:spPr>
            <a:ln w="25400" cap="rnd">
              <a:solidFill>
                <a:schemeClr val="accent3"/>
              </a:solidFill>
              <a:prstDash val="sysDash"/>
              <a:round/>
            </a:ln>
            <a:effectLst/>
          </c:spPr>
          <c:marker>
            <c:symbol val="none"/>
          </c:marker>
          <c:dLbls>
            <c:dLbl>
              <c:idx val="0"/>
              <c:layout>
                <c:manualLayout>
                  <c:x val="-6.7895399188449959E-2"/>
                  <c:y val="1.9893925202182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8C-4E47-A7C9-D67A2B457111}"/>
                </c:ext>
              </c:extLst>
            </c:dLbl>
            <c:dLbl>
              <c:idx val="24"/>
              <c:layout>
                <c:manualLayout>
                  <c:x val="-3.7087378860168226E-2"/>
                  <c:y val="4.0341886600466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8C-4E47-A7C9-D67A2B457111}"/>
                </c:ext>
              </c:extLst>
            </c:dLbl>
            <c:dLbl>
              <c:idx val="42"/>
              <c:layout>
                <c:manualLayout>
                  <c:x val="-1.2412388952295913E-4"/>
                  <c:y val="-8.879755169693113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8C-4E47-A7C9-D67A2B457111}"/>
                </c:ext>
              </c:extLst>
            </c:dLbl>
            <c:spPr>
              <a:noFill/>
              <a:ln>
                <a:noFill/>
              </a:ln>
              <a:effectLst/>
            </c:spPr>
            <c:txPr>
              <a:bodyPr rot="0" spcFirstLastPara="1" vertOverflow="ellipsis" vert="horz" wrap="square" anchor="ctr" anchorCtr="1"/>
              <a:lstStyle/>
              <a:p>
                <a:pPr>
                  <a:defRPr sz="1000" b="0" i="0" u="none" strike="noStrike" kern="1200" baseline="0">
                    <a:solidFill>
                      <a:schemeClr val="bg2">
                        <a:lumMod val="50000"/>
                      </a:schemeClr>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人口!$B$6:$B$49</c:f>
              <c:numCache>
                <c:formatCode>General</c:formatCode>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numCache>
            </c:numRef>
          </c:cat>
          <c:val>
            <c:numRef>
              <c:f>人口!$E$6:$E$49</c:f>
              <c:numCache>
                <c:formatCode>0.0</c:formatCode>
                <c:ptCount val="43"/>
                <c:pt idx="0">
                  <c:v>68.530527500258813</c:v>
                </c:pt>
                <c:pt idx="1">
                  <c:v>68.195826600822556</c:v>
                </c:pt>
                <c:pt idx="2">
                  <c:v>67.822627234766301</c:v>
                </c:pt>
                <c:pt idx="3">
                  <c:v>67.379068554683712</c:v>
                </c:pt>
                <c:pt idx="4">
                  <c:v>66.93186176205856</c:v>
                </c:pt>
                <c:pt idx="5">
                  <c:v>66.545404067954721</c:v>
                </c:pt>
                <c:pt idx="6">
                  <c:v>66.187816890949122</c:v>
                </c:pt>
                <c:pt idx="7">
                  <c:v>65.750744729747083</c:v>
                </c:pt>
                <c:pt idx="8">
                  <c:v>65.192933207971876</c:v>
                </c:pt>
                <c:pt idx="9">
                  <c:v>64.595351642737057</c:v>
                </c:pt>
                <c:pt idx="10">
                  <c:v>64.028587974340255</c:v>
                </c:pt>
                <c:pt idx="11">
                  <c:v>63.535943384268009</c:v>
                </c:pt>
                <c:pt idx="12">
                  <c:v>63.199072126784806</c:v>
                </c:pt>
                <c:pt idx="13">
                  <c:v>62.914430123511366</c:v>
                </c:pt>
                <c:pt idx="14">
                  <c:v>62.347023575886205</c:v>
                </c:pt>
                <c:pt idx="15">
                  <c:v>61.516330604415174</c:v>
                </c:pt>
                <c:pt idx="16">
                  <c:v>60.679079514555504</c:v>
                </c:pt>
                <c:pt idx="17">
                  <c:v>59.998317183275049</c:v>
                </c:pt>
                <c:pt idx="18">
                  <c:v>59.508994671364256</c:v>
                </c:pt>
                <c:pt idx="19">
                  <c:v>59.134963683087385</c:v>
                </c:pt>
                <c:pt idx="20">
                  <c:v>58.857733064519422</c:v>
                </c:pt>
                <c:pt idx="21">
                  <c:v>58.648136622331052</c:v>
                </c:pt>
                <c:pt idx="22">
                  <c:v>58.501114002675827</c:v>
                </c:pt>
                <c:pt idx="23">
                  <c:v>58.43894396846725</c:v>
                </c:pt>
                <c:pt idx="24">
                  <c:v>58.452710953246743</c:v>
                </c:pt>
                <c:pt idx="25">
                  <c:v>58.463482000504897</c:v>
                </c:pt>
                <c:pt idx="26">
                  <c:v>58.446300769335416</c:v>
                </c:pt>
                <c:pt idx="27">
                  <c:v>58.430697923138283</c:v>
                </c:pt>
                <c:pt idx="28">
                  <c:v>58.405841258749234</c:v>
                </c:pt>
                <c:pt idx="29">
                  <c:v>58.355345316319706</c:v>
                </c:pt>
                <c:pt idx="30">
                  <c:v>58.270031483024589</c:v>
                </c:pt>
                <c:pt idx="31">
                  <c:v>58.130836369307318</c:v>
                </c:pt>
                <c:pt idx="32">
                  <c:v>57.944243960345133</c:v>
                </c:pt>
                <c:pt idx="33">
                  <c:v>57.868380012478013</c:v>
                </c:pt>
                <c:pt idx="34">
                  <c:v>57.695783812806475</c:v>
                </c:pt>
                <c:pt idx="35">
                  <c:v>57.309266997818995</c:v>
                </c:pt>
                <c:pt idx="36">
                  <c:v>56.914573955898717</c:v>
                </c:pt>
                <c:pt idx="37">
                  <c:v>56.488666048300232</c:v>
                </c:pt>
                <c:pt idx="38">
                  <c:v>56.021152304895537</c:v>
                </c:pt>
                <c:pt idx="39">
                  <c:v>55.496407320471384</c:v>
                </c:pt>
                <c:pt idx="40">
                  <c:v>54.914241538653044</c:v>
                </c:pt>
                <c:pt idx="41">
                  <c:v>54.325873493651855</c:v>
                </c:pt>
                <c:pt idx="42">
                  <c:v>53.801423501106115</c:v>
                </c:pt>
              </c:numCache>
            </c:numRef>
          </c:val>
          <c:smooth val="0"/>
          <c:extLst>
            <c:ext xmlns:c16="http://schemas.microsoft.com/office/drawing/2014/chart" uri="{C3380CC4-5D6E-409C-BE32-E72D297353CC}">
              <c16:uniqueId val="{00000002-AD71-4059-A4E3-8CB04800D08F}"/>
            </c:ext>
          </c:extLst>
        </c:ser>
        <c:ser>
          <c:idx val="1"/>
          <c:order val="5"/>
          <c:tx>
            <c:strRef>
              <c:f>人口!$D$5</c:f>
              <c:strCache>
                <c:ptCount val="1"/>
                <c:pt idx="0">
                  <c:v>南韓</c:v>
                </c:pt>
              </c:strCache>
            </c:strRef>
          </c:tx>
          <c:spPr>
            <a:ln w="25400" cap="rnd">
              <a:solidFill>
                <a:schemeClr val="accent2"/>
              </a:solidFill>
              <a:prstDash val="sysDash"/>
              <a:round/>
            </a:ln>
            <a:effectLst/>
          </c:spPr>
          <c:marker>
            <c:symbol val="none"/>
          </c:marker>
          <c:dLbls>
            <c:dLbl>
              <c:idx val="0"/>
              <c:layout>
                <c:manualLayout>
                  <c:x val="-9.6292053020431371E-3"/>
                  <c:y val="-8.4793933271015448E-2"/>
                </c:manualLayout>
              </c:layout>
              <c:tx>
                <c:rich>
                  <a:bodyPr/>
                  <a:lstStyle/>
                  <a:p>
                    <a:fld id="{B52EE60B-E2F7-43EF-A97B-CBAB0E637556}" type="CATEGORYNAME">
                      <a:rPr lang="en-US" altLang="zh-TW" b="1" u="sng">
                        <a:solidFill>
                          <a:schemeClr val="tx1"/>
                        </a:solidFill>
                      </a:rPr>
                      <a:pPr/>
                      <a:t>[類別名稱]</a:t>
                    </a:fld>
                    <a:endParaRPr lang="en-US" altLang="zh-TW" b="1" u="sng" baseline="0">
                      <a:solidFill>
                        <a:schemeClr val="tx1"/>
                      </a:solidFill>
                    </a:endParaRPr>
                  </a:p>
                  <a:p>
                    <a:fld id="{EB212C57-BA5B-40AB-9DB7-267F2C82483D}" type="VALUE">
                      <a:rPr lang="en-US" altLang="zh-TW">
                        <a:solidFill>
                          <a:srgbClr val="FF6600"/>
                        </a:solidFill>
                      </a:rPr>
                      <a:pPr/>
                      <a:t>[值]</a:t>
                    </a:fld>
                    <a:endParaRPr lang="zh-TW"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3982-45E8-A920-8292FD16CEF4}"/>
                </c:ext>
              </c:extLst>
            </c:dLbl>
            <c:dLbl>
              <c:idx val="24"/>
              <c:layout>
                <c:manualLayout>
                  <c:x val="-3.6765094883637342E-2"/>
                  <c:y val="-0.1550787805233512"/>
                </c:manualLayout>
              </c:layout>
              <c:tx>
                <c:rich>
                  <a:bodyPr/>
                  <a:lstStyle/>
                  <a:p>
                    <a:fld id="{66093D25-7B03-4F12-AE93-80A38B9DF1F9}" type="CATEGORYNAME">
                      <a:rPr lang="en-US" altLang="zh-TW" b="1" u="sng">
                        <a:solidFill>
                          <a:schemeClr val="tx1"/>
                        </a:solidFill>
                      </a:rPr>
                      <a:pPr/>
                      <a:t>[類別名稱]</a:t>
                    </a:fld>
                    <a:endParaRPr lang="en-US" altLang="zh-TW" b="1" u="sng" baseline="0">
                      <a:solidFill>
                        <a:schemeClr val="tx1"/>
                      </a:solidFill>
                    </a:endParaRPr>
                  </a:p>
                  <a:p>
                    <a:fld id="{8B9F1C07-11CF-474C-9A7E-0A51C44AA554}" type="VALUE">
                      <a:rPr lang="en-US" altLang="zh-TW">
                        <a:solidFill>
                          <a:srgbClr val="FF6600"/>
                        </a:solidFill>
                      </a:rPr>
                      <a:pPr/>
                      <a:t>[值]</a:t>
                    </a:fld>
                    <a:endParaRPr lang="zh-TW"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3982-45E8-A920-8292FD16CEF4}"/>
                </c:ext>
              </c:extLst>
            </c:dLbl>
            <c:dLbl>
              <c:idx val="42"/>
              <c:layout>
                <c:manualLayout>
                  <c:x val="-2.0499003861398973E-3"/>
                  <c:y val="3.874847017912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82-45E8-A920-8292FD16CEF4}"/>
                </c:ext>
              </c:extLst>
            </c:dLbl>
            <c:spPr>
              <a:noFill/>
              <a:ln>
                <a:noFill/>
              </a:ln>
              <a:effectLst/>
            </c:spPr>
            <c:txPr>
              <a:bodyPr rot="0" spcFirstLastPara="1" vertOverflow="ellipsis" vert="horz" wrap="square" anchor="ctr" anchorCtr="1"/>
              <a:lstStyle/>
              <a:p>
                <a:pPr>
                  <a:defRPr sz="1000" b="0" i="0" u="none" strike="noStrike" kern="1200" baseline="0">
                    <a:solidFill>
                      <a:srgbClr val="FF66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strLit>
              <c:ptCount val="4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pt idx="25">
                <c:v>2023</c:v>
              </c:pt>
              <c:pt idx="26">
                <c:v>2024</c:v>
              </c:pt>
              <c:pt idx="27">
                <c:v>2025</c:v>
              </c:pt>
              <c:pt idx="28">
                <c:v>2026</c:v>
              </c:pt>
              <c:pt idx="29">
                <c:v>2027</c:v>
              </c:pt>
              <c:pt idx="30">
                <c:v>2028</c:v>
              </c:pt>
              <c:pt idx="31">
                <c:v>2029</c:v>
              </c:pt>
              <c:pt idx="32">
                <c:v>2030</c:v>
              </c:pt>
              <c:pt idx="33">
                <c:v>2031</c:v>
              </c:pt>
              <c:pt idx="34">
                <c:v>2032</c:v>
              </c:pt>
              <c:pt idx="35">
                <c:v>2033</c:v>
              </c:pt>
              <c:pt idx="36">
                <c:v>2034</c:v>
              </c:pt>
              <c:pt idx="37">
                <c:v>2035</c:v>
              </c:pt>
              <c:pt idx="38">
                <c:v>2036</c:v>
              </c:pt>
              <c:pt idx="39">
                <c:v>2037</c:v>
              </c:pt>
              <c:pt idx="40">
                <c:v>2038</c:v>
              </c:pt>
              <c:pt idx="41">
                <c:v>2039</c:v>
              </c:pt>
              <c:pt idx="42">
                <c:v>2040</c:v>
              </c:pt>
              <c:extLst>
                <c:ext xmlns:c15="http://schemas.microsoft.com/office/drawing/2012/chart" uri="{02D57815-91ED-43cb-92C2-25804820EDAC}">
                  <c15:autoCat val="1"/>
                </c:ext>
              </c:extLst>
            </c:strLit>
          </c:cat>
          <c:val>
            <c:numRef>
              <c:f>人口!$D$6:$D$49</c:f>
              <c:numCache>
                <c:formatCode>0.0</c:formatCode>
                <c:ptCount val="43"/>
                <c:pt idx="0">
                  <c:v>71.922173926035185</c:v>
                </c:pt>
                <c:pt idx="1">
                  <c:v>71.974825604623447</c:v>
                </c:pt>
                <c:pt idx="2">
                  <c:v>71.87610176429331</c:v>
                </c:pt>
                <c:pt idx="3">
                  <c:v>71.745163560905553</c:v>
                </c:pt>
                <c:pt idx="4">
                  <c:v>71.66242937097951</c:v>
                </c:pt>
                <c:pt idx="5">
                  <c:v>71.612736451918664</c:v>
                </c:pt>
                <c:pt idx="6">
                  <c:v>71.606012300678231</c:v>
                </c:pt>
                <c:pt idx="7">
                  <c:v>71.676297294951823</c:v>
                </c:pt>
                <c:pt idx="8">
                  <c:v>71.798054366939596</c:v>
                </c:pt>
                <c:pt idx="9">
                  <c:v>71.949759150663439</c:v>
                </c:pt>
                <c:pt idx="10">
                  <c:v>72.158634671956094</c:v>
                </c:pt>
                <c:pt idx="11">
                  <c:v>72.373289861439488</c:v>
                </c:pt>
                <c:pt idx="12">
                  <c:v>72.55390158039738</c:v>
                </c:pt>
                <c:pt idx="13">
                  <c:v>72.802140074544837</c:v>
                </c:pt>
                <c:pt idx="14">
                  <c:v>73.0635477569964</c:v>
                </c:pt>
                <c:pt idx="15">
                  <c:v>73.206406158588948</c:v>
                </c:pt>
                <c:pt idx="16">
                  <c:v>73.252186600656202</c:v>
                </c:pt>
                <c:pt idx="17">
                  <c:v>73.271096434118249</c:v>
                </c:pt>
                <c:pt idx="18">
                  <c:v>73.266445117845961</c:v>
                </c:pt>
                <c:pt idx="19">
                  <c:v>73.076792337234394</c:v>
                </c:pt>
                <c:pt idx="20">
                  <c:v>72.787079472896423</c:v>
                </c:pt>
                <c:pt idx="21">
                  <c:v>72.480794276438417</c:v>
                </c:pt>
                <c:pt idx="22">
                  <c:v>72.004520501695353</c:v>
                </c:pt>
                <c:pt idx="23">
                  <c:v>71.45687873008103</c:v>
                </c:pt>
                <c:pt idx="24">
                  <c:v>70.937223039400948</c:v>
                </c:pt>
                <c:pt idx="25">
                  <c:v>70.386546948743444</c:v>
                </c:pt>
                <c:pt idx="26">
                  <c:v>69.753509351780849</c:v>
                </c:pt>
                <c:pt idx="27">
                  <c:v>69.004284734829326</c:v>
                </c:pt>
                <c:pt idx="28">
                  <c:v>68.232147706821138</c:v>
                </c:pt>
                <c:pt idx="29">
                  <c:v>67.553999846436596</c:v>
                </c:pt>
                <c:pt idx="30">
                  <c:v>66.934518316990506</c:v>
                </c:pt>
                <c:pt idx="31">
                  <c:v>66.343676625363059</c:v>
                </c:pt>
                <c:pt idx="32">
                  <c:v>65.755345956547316</c:v>
                </c:pt>
                <c:pt idx="33">
                  <c:v>65.136364938536786</c:v>
                </c:pt>
                <c:pt idx="34">
                  <c:v>64.463252347950601</c:v>
                </c:pt>
                <c:pt idx="35">
                  <c:v>63.654548321665295</c:v>
                </c:pt>
                <c:pt idx="36">
                  <c:v>62.75272527688184</c:v>
                </c:pt>
                <c:pt idx="37">
                  <c:v>61.83833289134116</c:v>
                </c:pt>
                <c:pt idx="38">
                  <c:v>60.913397772014719</c:v>
                </c:pt>
                <c:pt idx="39">
                  <c:v>60.028172465358395</c:v>
                </c:pt>
                <c:pt idx="40">
                  <c:v>59.207075217978478</c:v>
                </c:pt>
                <c:pt idx="41">
                  <c:v>58.427807421504454</c:v>
                </c:pt>
                <c:pt idx="42">
                  <c:v>57.752828499058019</c:v>
                </c:pt>
              </c:numCache>
            </c:numRef>
          </c:val>
          <c:smooth val="0"/>
          <c:extLst>
            <c:ext xmlns:c16="http://schemas.microsoft.com/office/drawing/2014/chart" uri="{C3380CC4-5D6E-409C-BE32-E72D297353CC}">
              <c16:uniqueId val="{00000002-DD8C-4E47-A7C9-D67A2B457111}"/>
            </c:ext>
          </c:extLst>
        </c:ser>
        <c:dLbls>
          <c:showLegendKey val="0"/>
          <c:showVal val="0"/>
          <c:showCatName val="0"/>
          <c:showSerName val="0"/>
          <c:showPercent val="0"/>
          <c:showBubbleSize val="0"/>
        </c:dLbls>
        <c:smooth val="0"/>
        <c:axId val="1138133536"/>
        <c:axId val="1138131904"/>
      </c:lineChart>
      <c:catAx>
        <c:axId val="113813353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crossAx val="1138131904"/>
        <c:crosses val="autoZero"/>
        <c:auto val="1"/>
        <c:lblAlgn val="ctr"/>
        <c:lblOffset val="100"/>
        <c:tickLblSkip val="3"/>
        <c:tickMarkSkip val="3"/>
        <c:noMultiLvlLbl val="0"/>
      </c:catAx>
      <c:valAx>
        <c:axId val="1138131904"/>
        <c:scaling>
          <c:orientation val="minMax"/>
          <c:min val="50"/>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crossAx val="1138133536"/>
        <c:crosses val="autoZero"/>
        <c:crossBetween val="midCat"/>
      </c:valAx>
      <c:spPr>
        <a:noFill/>
        <a:ln>
          <a:noFill/>
        </a:ln>
        <a:effectLst/>
      </c:spPr>
    </c:plotArea>
    <c:legend>
      <c:legendPos val="b"/>
      <c:layout>
        <c:manualLayout>
          <c:xMode val="edge"/>
          <c:yMode val="edge"/>
          <c:x val="0.63266592337921368"/>
          <c:y val="5.6104755468016909E-2"/>
          <c:w val="0.24832892726874448"/>
          <c:h val="0.39342789666613548"/>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Microsoft JhengHei" panose="020B0604030504040204" pitchFamily="34" charset="-120"/>
          <a:ea typeface="Microsoft JhengHei"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56929328453461E-2"/>
          <c:y val="0.2152869940690374"/>
          <c:w val="0.91033801777706047"/>
          <c:h val="0.6591329379358265"/>
        </c:manualLayout>
      </c:layout>
      <c:lineChart>
        <c:grouping val="standard"/>
        <c:varyColors val="0"/>
        <c:ser>
          <c:idx val="0"/>
          <c:order val="0"/>
          <c:tx>
            <c:strRef>
              <c:f>GDP!$B$17</c:f>
              <c:strCache>
                <c:ptCount val="1"/>
                <c:pt idx="0">
                  <c:v>全球</c:v>
                </c:pt>
              </c:strCache>
            </c:strRef>
          </c:tx>
          <c:spPr>
            <a:ln w="28575" cap="rnd">
              <a:solidFill>
                <a:srgbClr val="0070C0"/>
              </a:solidFill>
              <a:round/>
            </a:ln>
            <a:effectLst/>
          </c:spPr>
          <c:marker>
            <c:symbol val="none"/>
          </c:marker>
          <c:cat>
            <c:numRef>
              <c:f>GDP!$C$16:$Z$16</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GDP!$C$17:$Z$17</c:f>
              <c:numCache>
                <c:formatCode>0.0</c:formatCode>
                <c:ptCount val="24"/>
                <c:pt idx="0">
                  <c:v>3.2011417794999995</c:v>
                </c:pt>
                <c:pt idx="1">
                  <c:v>3.2011417794999995</c:v>
                </c:pt>
                <c:pt idx="2">
                  <c:v>3.2011417794999995</c:v>
                </c:pt>
                <c:pt idx="3">
                  <c:v>3.2011417794999995</c:v>
                </c:pt>
                <c:pt idx="4">
                  <c:v>3.2011417794999995</c:v>
                </c:pt>
                <c:pt idx="5">
                  <c:v>3.2011417794999995</c:v>
                </c:pt>
                <c:pt idx="6">
                  <c:v>3.2011417794999995</c:v>
                </c:pt>
                <c:pt idx="7">
                  <c:v>3.2011417794999995</c:v>
                </c:pt>
                <c:pt idx="8">
                  <c:v>3.2011417794999995</c:v>
                </c:pt>
                <c:pt idx="9">
                  <c:v>3.2011417794999995</c:v>
                </c:pt>
                <c:pt idx="10">
                  <c:v>2.3507756884999997</c:v>
                </c:pt>
                <c:pt idx="11">
                  <c:v>2.3507756884999997</c:v>
                </c:pt>
                <c:pt idx="12">
                  <c:v>2.3507756884999997</c:v>
                </c:pt>
                <c:pt idx="13">
                  <c:v>2.3507756884999997</c:v>
                </c:pt>
                <c:pt idx="14">
                  <c:v>2.3507756884999997</c:v>
                </c:pt>
                <c:pt idx="15">
                  <c:v>2.3507756884999997</c:v>
                </c:pt>
                <c:pt idx="16">
                  <c:v>2.3507756884999997</c:v>
                </c:pt>
                <c:pt idx="17">
                  <c:v>2.3507756884999997</c:v>
                </c:pt>
                <c:pt idx="18">
                  <c:v>2.4325087433333334</c:v>
                </c:pt>
                <c:pt idx="19">
                  <c:v>2.4325087433333334</c:v>
                </c:pt>
                <c:pt idx="20">
                  <c:v>2.4325087433333334</c:v>
                </c:pt>
                <c:pt idx="21">
                  <c:v>2.4325087433333334</c:v>
                </c:pt>
                <c:pt idx="22">
                  <c:v>2.4325087433333334</c:v>
                </c:pt>
                <c:pt idx="23">
                  <c:v>2.4325087433333334</c:v>
                </c:pt>
              </c:numCache>
            </c:numRef>
          </c:val>
          <c:smooth val="0"/>
          <c:extLst>
            <c:ext xmlns:c16="http://schemas.microsoft.com/office/drawing/2014/chart" uri="{C3380CC4-5D6E-409C-BE32-E72D297353CC}">
              <c16:uniqueId val="{00000000-0461-411A-9DE3-B3D764D5F5F4}"/>
            </c:ext>
          </c:extLst>
        </c:ser>
        <c:ser>
          <c:idx val="1"/>
          <c:order val="1"/>
          <c:tx>
            <c:strRef>
              <c:f>GDP!$B$18</c:f>
              <c:strCache>
                <c:ptCount val="1"/>
                <c:pt idx="0">
                  <c:v>先進經濟體</c:v>
                </c:pt>
              </c:strCache>
            </c:strRef>
          </c:tx>
          <c:spPr>
            <a:ln w="19050" cap="rnd">
              <a:solidFill>
                <a:srgbClr val="FF6600"/>
              </a:solidFill>
              <a:round/>
            </a:ln>
            <a:effectLst/>
          </c:spPr>
          <c:marker>
            <c:symbol val="none"/>
          </c:marker>
          <c:cat>
            <c:numRef>
              <c:f>GDP!$C$16:$Z$16</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GDP!$C$18:$Z$18</c:f>
              <c:numCache>
                <c:formatCode>0.0</c:formatCode>
                <c:ptCount val="24"/>
                <c:pt idx="0">
                  <c:v>2.5906739237000003</c:v>
                </c:pt>
                <c:pt idx="1">
                  <c:v>2.5906739237000003</c:v>
                </c:pt>
                <c:pt idx="2">
                  <c:v>2.5906739237000003</c:v>
                </c:pt>
                <c:pt idx="3">
                  <c:v>2.5906739237000003</c:v>
                </c:pt>
                <c:pt idx="4">
                  <c:v>2.5906739237000003</c:v>
                </c:pt>
                <c:pt idx="5">
                  <c:v>2.5906739237000003</c:v>
                </c:pt>
                <c:pt idx="6">
                  <c:v>2.5906739237000003</c:v>
                </c:pt>
                <c:pt idx="7">
                  <c:v>2.5906739237000003</c:v>
                </c:pt>
                <c:pt idx="8">
                  <c:v>2.5906739237000003</c:v>
                </c:pt>
                <c:pt idx="9">
                  <c:v>2.5906739237000003</c:v>
                </c:pt>
                <c:pt idx="10">
                  <c:v>1.0309890644999999</c:v>
                </c:pt>
                <c:pt idx="11">
                  <c:v>1.0309890644999999</c:v>
                </c:pt>
                <c:pt idx="12">
                  <c:v>1.0309890644999999</c:v>
                </c:pt>
                <c:pt idx="13">
                  <c:v>1.0309890644999999</c:v>
                </c:pt>
                <c:pt idx="14">
                  <c:v>1.0309890644999999</c:v>
                </c:pt>
                <c:pt idx="15">
                  <c:v>1.0309890644999999</c:v>
                </c:pt>
                <c:pt idx="16">
                  <c:v>1.0309890644999999</c:v>
                </c:pt>
                <c:pt idx="17">
                  <c:v>1.0309890644999999</c:v>
                </c:pt>
                <c:pt idx="18">
                  <c:v>1.4969482504999998</c:v>
                </c:pt>
                <c:pt idx="19">
                  <c:v>1.4969482504999998</c:v>
                </c:pt>
                <c:pt idx="20">
                  <c:v>1.4969482504999998</c:v>
                </c:pt>
                <c:pt idx="21">
                  <c:v>1.4969482504999998</c:v>
                </c:pt>
                <c:pt idx="22">
                  <c:v>1.4969482504999998</c:v>
                </c:pt>
                <c:pt idx="23">
                  <c:v>1.4969482504999998</c:v>
                </c:pt>
              </c:numCache>
            </c:numRef>
          </c:val>
          <c:smooth val="0"/>
          <c:extLst>
            <c:ext xmlns:c16="http://schemas.microsoft.com/office/drawing/2014/chart" uri="{C3380CC4-5D6E-409C-BE32-E72D297353CC}">
              <c16:uniqueId val="{00000001-0461-411A-9DE3-B3D764D5F5F4}"/>
            </c:ext>
          </c:extLst>
        </c:ser>
        <c:ser>
          <c:idx val="2"/>
          <c:order val="2"/>
          <c:tx>
            <c:strRef>
              <c:f>GDP!$B$19</c:f>
              <c:strCache>
                <c:ptCount val="1"/>
                <c:pt idx="0">
                  <c:v>新興市場經濟體</c:v>
                </c:pt>
              </c:strCache>
            </c:strRef>
          </c:tx>
          <c:spPr>
            <a:ln w="19050" cap="rnd">
              <a:solidFill>
                <a:srgbClr val="7030A0"/>
              </a:solidFill>
              <a:round/>
            </a:ln>
            <a:effectLst/>
          </c:spPr>
          <c:marker>
            <c:symbol val="none"/>
          </c:marker>
          <c:cat>
            <c:numRef>
              <c:f>GDP!$C$16:$Z$16</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GDP!$C$19:$Z$19</c:f>
              <c:numCache>
                <c:formatCode>0.0</c:formatCode>
                <c:ptCount val="24"/>
                <c:pt idx="0">
                  <c:v>5.3061515062999991</c:v>
                </c:pt>
                <c:pt idx="1">
                  <c:v>5.3061515062999991</c:v>
                </c:pt>
                <c:pt idx="2">
                  <c:v>5.3061515062999991</c:v>
                </c:pt>
                <c:pt idx="3">
                  <c:v>5.3061515062999991</c:v>
                </c:pt>
                <c:pt idx="4">
                  <c:v>5.3061515062999991</c:v>
                </c:pt>
                <c:pt idx="5">
                  <c:v>5.3061515062999991</c:v>
                </c:pt>
                <c:pt idx="6">
                  <c:v>5.3061515062999991</c:v>
                </c:pt>
                <c:pt idx="7">
                  <c:v>5.3061515062999991</c:v>
                </c:pt>
                <c:pt idx="8">
                  <c:v>5.3061515062999991</c:v>
                </c:pt>
                <c:pt idx="9">
                  <c:v>5.3061515062999991</c:v>
                </c:pt>
                <c:pt idx="10">
                  <c:v>4.9871306799999999</c:v>
                </c:pt>
                <c:pt idx="11">
                  <c:v>4.9871306799999999</c:v>
                </c:pt>
                <c:pt idx="12">
                  <c:v>4.9871306799999999</c:v>
                </c:pt>
                <c:pt idx="13">
                  <c:v>4.9871306799999999</c:v>
                </c:pt>
                <c:pt idx="14">
                  <c:v>4.9871306799999999</c:v>
                </c:pt>
                <c:pt idx="15">
                  <c:v>4.9871306799999999</c:v>
                </c:pt>
                <c:pt idx="16">
                  <c:v>4.9871306799999999</c:v>
                </c:pt>
                <c:pt idx="17">
                  <c:v>4.9871306799999999</c:v>
                </c:pt>
                <c:pt idx="18">
                  <c:v>3.9623515443333335</c:v>
                </c:pt>
                <c:pt idx="19">
                  <c:v>3.9623515443333335</c:v>
                </c:pt>
                <c:pt idx="20">
                  <c:v>3.9623515443333335</c:v>
                </c:pt>
                <c:pt idx="21">
                  <c:v>3.9623515443333335</c:v>
                </c:pt>
                <c:pt idx="22">
                  <c:v>3.9623515443333335</c:v>
                </c:pt>
                <c:pt idx="23">
                  <c:v>3.9623515443333335</c:v>
                </c:pt>
              </c:numCache>
            </c:numRef>
          </c:val>
          <c:smooth val="0"/>
          <c:extLst>
            <c:ext xmlns:c16="http://schemas.microsoft.com/office/drawing/2014/chart" uri="{C3380CC4-5D6E-409C-BE32-E72D297353CC}">
              <c16:uniqueId val="{00000002-0461-411A-9DE3-B3D764D5F5F4}"/>
            </c:ext>
          </c:extLst>
        </c:ser>
        <c:dLbls>
          <c:showLegendKey val="0"/>
          <c:showVal val="0"/>
          <c:showCatName val="0"/>
          <c:showSerName val="0"/>
          <c:showPercent val="0"/>
          <c:showBubbleSize val="0"/>
        </c:dLbls>
        <c:smooth val="0"/>
        <c:axId val="1000645456"/>
        <c:axId val="1000643280"/>
      </c:lineChart>
      <c:catAx>
        <c:axId val="100064545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43280"/>
        <c:crosses val="autoZero"/>
        <c:auto val="1"/>
        <c:lblAlgn val="ctr"/>
        <c:lblOffset val="100"/>
        <c:tickLblSkip val="2"/>
        <c:tickMarkSkip val="2"/>
        <c:noMultiLvlLbl val="0"/>
      </c:catAx>
      <c:valAx>
        <c:axId val="1000643280"/>
        <c:scaling>
          <c:orientation val="minMax"/>
        </c:scaling>
        <c:delete val="0"/>
        <c:axPos val="l"/>
        <c:numFmt formatCode="General"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45456"/>
        <c:crosses val="autoZero"/>
        <c:crossBetween val="midCat"/>
      </c:valAx>
      <c:spPr>
        <a:noFill/>
        <a:ln>
          <a:noFill/>
        </a:ln>
        <a:effectLst/>
      </c:spPr>
    </c:plotArea>
    <c:legend>
      <c:legendPos val="b"/>
      <c:layout>
        <c:manualLayout>
          <c:xMode val="edge"/>
          <c:yMode val="edge"/>
          <c:x val="0.16943633835003172"/>
          <c:y val="5.7846794771981205E-3"/>
          <c:w val="0.71004267530142551"/>
          <c:h val="7.7082720429177118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607777381811251E-2"/>
          <c:y val="0.12454295119166138"/>
          <c:w val="0.82816098182447906"/>
          <c:h val="0.75763424520218414"/>
        </c:manualLayout>
      </c:layout>
      <c:lineChart>
        <c:grouping val="standard"/>
        <c:varyColors val="0"/>
        <c:ser>
          <c:idx val="0"/>
          <c:order val="0"/>
          <c:tx>
            <c:strRef>
              <c:f>'pre capita GDP'!$B$1</c:f>
              <c:strCache>
                <c:ptCount val="1"/>
                <c:pt idx="0">
                  <c:v>臺灣</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dLbl>
              <c:idx val="1"/>
              <c:layout>
                <c:manualLayout>
                  <c:x val="-6.4604413822546239E-2"/>
                  <c:y val="-4.6770788721186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8C-46A8-8CD2-8B066BB265A1}"/>
                </c:ext>
              </c:extLst>
            </c:dLbl>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8C-46A8-8CD2-8B066BB265A1}"/>
                </c:ext>
              </c:extLst>
            </c:dLbl>
            <c:numFmt formatCode="#,##0_);[Red]\(#,##0\)" sourceLinked="0"/>
            <c:spPr>
              <a:noFill/>
              <a:ln>
                <a:noFill/>
              </a:ln>
              <a:effectLst/>
            </c:spPr>
            <c:txPr>
              <a:bodyPr rot="0" spcFirstLastPara="1" vertOverflow="ellipsis" vert="horz" wrap="square" anchor="ctr" anchorCtr="1"/>
              <a:lstStyle/>
              <a:p>
                <a:pPr>
                  <a:defRPr sz="1000" b="1" i="0" u="none" strike="noStrike" kern="1200" baseline="0">
                    <a:solidFill>
                      <a:srgbClr val="0070C0"/>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capita GDP'!$A$2:$A$28</c:f>
              <c:strCache>
                <c:ptCount val="27"/>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2022(f)</c:v>
                </c:pt>
              </c:strCache>
            </c:strRef>
          </c:cat>
          <c:val>
            <c:numRef>
              <c:f>'pre capita GDP'!$B$2:$B$28</c:f>
              <c:numCache>
                <c:formatCode>_-* #,##0_-;\-* #,##0_-;_-* "-"??_-;_-@_-</c:formatCode>
                <c:ptCount val="27"/>
                <c:pt idx="1">
                  <c:v>14020</c:v>
                </c:pt>
                <c:pt idx="2">
                  <c:v>12820</c:v>
                </c:pt>
                <c:pt idx="3">
                  <c:v>13804</c:v>
                </c:pt>
                <c:pt idx="4">
                  <c:v>14908</c:v>
                </c:pt>
                <c:pt idx="5">
                  <c:v>13397</c:v>
                </c:pt>
                <c:pt idx="6">
                  <c:v>13686</c:v>
                </c:pt>
                <c:pt idx="7">
                  <c:v>14066</c:v>
                </c:pt>
                <c:pt idx="8">
                  <c:v>15317</c:v>
                </c:pt>
                <c:pt idx="9">
                  <c:v>16456</c:v>
                </c:pt>
                <c:pt idx="10">
                  <c:v>16934</c:v>
                </c:pt>
                <c:pt idx="11">
                  <c:v>17757</c:v>
                </c:pt>
                <c:pt idx="12">
                  <c:v>18081</c:v>
                </c:pt>
                <c:pt idx="13">
                  <c:v>16933</c:v>
                </c:pt>
                <c:pt idx="14">
                  <c:v>19197</c:v>
                </c:pt>
                <c:pt idx="15">
                  <c:v>20866</c:v>
                </c:pt>
                <c:pt idx="16">
                  <c:v>21295</c:v>
                </c:pt>
                <c:pt idx="17">
                  <c:v>21973</c:v>
                </c:pt>
                <c:pt idx="18">
                  <c:v>22874</c:v>
                </c:pt>
                <c:pt idx="19">
                  <c:v>22780</c:v>
                </c:pt>
                <c:pt idx="20">
                  <c:v>23091</c:v>
                </c:pt>
                <c:pt idx="21">
                  <c:v>25080</c:v>
                </c:pt>
                <c:pt idx="22">
                  <c:v>25838</c:v>
                </c:pt>
                <c:pt idx="23">
                  <c:v>25908</c:v>
                </c:pt>
                <c:pt idx="24">
                  <c:v>28383</c:v>
                </c:pt>
                <c:pt idx="25">
                  <c:v>33011</c:v>
                </c:pt>
                <c:pt idx="26">
                  <c:v>36051</c:v>
                </c:pt>
              </c:numCache>
            </c:numRef>
          </c:val>
          <c:smooth val="0"/>
          <c:extLst>
            <c:ext xmlns:c16="http://schemas.microsoft.com/office/drawing/2014/chart" uri="{C3380CC4-5D6E-409C-BE32-E72D297353CC}">
              <c16:uniqueId val="{00000002-7B8C-46A8-8CD2-8B066BB265A1}"/>
            </c:ext>
          </c:extLst>
        </c:ser>
        <c:ser>
          <c:idx val="1"/>
          <c:order val="1"/>
          <c:tx>
            <c:strRef>
              <c:f>'pre capita GDP'!$C$1</c:f>
              <c:strCache>
                <c:ptCount val="1"/>
                <c:pt idx="0">
                  <c:v>南韓</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6.6439117333436881E-2"/>
                  <c:y val="5.4008926876146467E-2"/>
                </c:manualLayout>
              </c:layout>
              <c:numFmt formatCode="#,##0_);[Red]\(#,##0\)" sourceLinked="0"/>
              <c:spPr>
                <a:noFill/>
                <a:ln>
                  <a:noFill/>
                </a:ln>
                <a:effectLst/>
              </c:spPr>
              <c:txPr>
                <a:bodyPr rot="0" spcFirstLastPara="1" vertOverflow="ellipsis" vert="horz" wrap="square" anchor="ctr" anchorCtr="1"/>
                <a:lstStyle/>
                <a:p>
                  <a:pPr>
                    <a:defRPr sz="1000" b="1" i="0" u="none" strike="noStrike" kern="1200" baseline="0">
                      <a:solidFill>
                        <a:schemeClr val="accent2">
                          <a:lumMod val="7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8C-46A8-8CD2-8B066BB265A1}"/>
                </c:ext>
              </c:extLst>
            </c:dLbl>
            <c:dLbl>
              <c:idx val="26"/>
              <c:layout>
                <c:manualLayout>
                  <c:x val="-6.2656631299931043E-3"/>
                  <c:y val="5.7027760315922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8C-46A8-8CD2-8B066BB265A1}"/>
                </c:ext>
              </c:extLst>
            </c:dLbl>
            <c:spPr>
              <a:noFill/>
              <a:ln>
                <a:noFill/>
              </a:ln>
              <a:effectLst/>
            </c:spPr>
            <c:txPr>
              <a:bodyPr rot="0" spcFirstLastPara="1" vertOverflow="ellipsis" vert="horz" wrap="square" anchor="ctr" anchorCtr="1"/>
              <a:lstStyle/>
              <a:p>
                <a:pPr>
                  <a:defRPr sz="1000" b="1" i="0" u="none" strike="noStrike" kern="1200" baseline="0">
                    <a:solidFill>
                      <a:schemeClr val="accent2">
                        <a:lumMod val="7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capita GDP'!$A$2:$A$28</c:f>
              <c:strCache>
                <c:ptCount val="27"/>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2022(f)</c:v>
                </c:pt>
              </c:strCache>
            </c:strRef>
          </c:cat>
          <c:val>
            <c:numRef>
              <c:f>'pre capita GDP'!$C$2:$C$28</c:f>
              <c:numCache>
                <c:formatCode>_-* #,##0_-;\-* #,##0_-;_-* "-"??_-;_-@_-</c:formatCode>
                <c:ptCount val="27"/>
                <c:pt idx="1">
                  <c:v>12400.8</c:v>
                </c:pt>
                <c:pt idx="2">
                  <c:v>8296.9</c:v>
                </c:pt>
                <c:pt idx="3">
                  <c:v>10666.5</c:v>
                </c:pt>
                <c:pt idx="4">
                  <c:v>12260.8</c:v>
                </c:pt>
                <c:pt idx="5">
                  <c:v>11562.7</c:v>
                </c:pt>
                <c:pt idx="6">
                  <c:v>13163.5</c:v>
                </c:pt>
                <c:pt idx="7">
                  <c:v>14669.4</c:v>
                </c:pt>
                <c:pt idx="8">
                  <c:v>16505.5</c:v>
                </c:pt>
                <c:pt idx="9">
                  <c:v>19398.8</c:v>
                </c:pt>
                <c:pt idx="10">
                  <c:v>21727.1</c:v>
                </c:pt>
                <c:pt idx="11">
                  <c:v>24087.9</c:v>
                </c:pt>
                <c:pt idx="12">
                  <c:v>21339.9</c:v>
                </c:pt>
                <c:pt idx="13">
                  <c:v>19151.8</c:v>
                </c:pt>
                <c:pt idx="14">
                  <c:v>23083.3</c:v>
                </c:pt>
                <c:pt idx="15">
                  <c:v>25100.400000000001</c:v>
                </c:pt>
                <c:pt idx="16">
                  <c:v>25457.5</c:v>
                </c:pt>
                <c:pt idx="17">
                  <c:v>27178.1</c:v>
                </c:pt>
                <c:pt idx="18">
                  <c:v>29242.400000000001</c:v>
                </c:pt>
                <c:pt idx="19">
                  <c:v>28723.8</c:v>
                </c:pt>
                <c:pt idx="20">
                  <c:v>29287.200000000001</c:v>
                </c:pt>
                <c:pt idx="21">
                  <c:v>31605.200000000001</c:v>
                </c:pt>
                <c:pt idx="22">
                  <c:v>33429</c:v>
                </c:pt>
                <c:pt idx="23">
                  <c:v>31928.799999999999</c:v>
                </c:pt>
                <c:pt idx="24">
                  <c:v>31727.1</c:v>
                </c:pt>
                <c:pt idx="25">
                  <c:v>34801</c:v>
                </c:pt>
                <c:pt idx="26">
                  <c:v>34994</c:v>
                </c:pt>
              </c:numCache>
            </c:numRef>
          </c:val>
          <c:smooth val="0"/>
          <c:extLst>
            <c:ext xmlns:c16="http://schemas.microsoft.com/office/drawing/2014/chart" uri="{C3380CC4-5D6E-409C-BE32-E72D297353CC}">
              <c16:uniqueId val="{00000005-7B8C-46A8-8CD2-8B066BB265A1}"/>
            </c:ext>
          </c:extLst>
        </c:ser>
        <c:ser>
          <c:idx val="2"/>
          <c:order val="2"/>
          <c:tx>
            <c:strRef>
              <c:f>'pre capita GDP'!$D$1</c:f>
              <c:strCache>
                <c:ptCount val="1"/>
                <c:pt idx="0">
                  <c:v>日本</c:v>
                </c:pt>
              </c:strCache>
            </c:strRef>
          </c:tx>
          <c:spPr>
            <a:ln w="28575" cap="rnd">
              <a:solidFill>
                <a:schemeClr val="tx1">
                  <a:lumMod val="75000"/>
                  <a:lumOff val="25000"/>
                </a:schemeClr>
              </a:solidFill>
              <a:round/>
            </a:ln>
            <a:effectLst/>
          </c:spPr>
          <c:marker>
            <c:symbol val="triangle"/>
            <c:size val="5"/>
            <c:spPr>
              <a:solidFill>
                <a:schemeClr val="tx1"/>
              </a:solidFill>
              <a:ln w="9525">
                <a:solidFill>
                  <a:schemeClr val="tx1">
                    <a:lumMod val="85000"/>
                    <a:lumOff val="15000"/>
                  </a:schemeClr>
                </a:solidFill>
              </a:ln>
              <a:effectLst/>
            </c:spPr>
          </c:marker>
          <c:dLbls>
            <c:dLbl>
              <c:idx val="1"/>
              <c:layout>
                <c:manualLayout>
                  <c:x val="-6.878152257587497E-2"/>
                  <c:y val="-3.092145879680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8C-46A8-8CD2-8B066BB265A1}"/>
                </c:ext>
              </c:extLst>
            </c:dLbl>
            <c:dLbl>
              <c:idx val="26"/>
              <c:layout>
                <c:manualLayout>
                  <c:x val="-6.9996173176350785E-3"/>
                  <c:y val="-3.325362473401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8C-46A8-8CD2-8B066BB265A1}"/>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 capita GDP'!$A$2:$A$28</c:f>
              <c:strCache>
                <c:ptCount val="27"/>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2022(f)</c:v>
                </c:pt>
              </c:strCache>
            </c:strRef>
          </c:cat>
          <c:val>
            <c:numRef>
              <c:f>'pre capita GDP'!$D$2:$D$28</c:f>
              <c:numCache>
                <c:formatCode>_-* #,##0_-;\-* #,##0_-;_-* "-"??_-;_-@_-</c:formatCode>
                <c:ptCount val="27"/>
                <c:pt idx="1">
                  <c:v>35651.269999999997</c:v>
                </c:pt>
                <c:pt idx="2">
                  <c:v>32437</c:v>
                </c:pt>
                <c:pt idx="3">
                  <c:v>36623</c:v>
                </c:pt>
                <c:pt idx="4">
                  <c:v>39172.963000000003</c:v>
                </c:pt>
                <c:pt idx="5">
                  <c:v>34410.68</c:v>
                </c:pt>
                <c:pt idx="6">
                  <c:v>32832.296000000002</c:v>
                </c:pt>
                <c:pt idx="7">
                  <c:v>35410.222000000002</c:v>
                </c:pt>
                <c:pt idx="8">
                  <c:v>38307.095999999998</c:v>
                </c:pt>
                <c:pt idx="9">
                  <c:v>37819.1</c:v>
                </c:pt>
                <c:pt idx="10">
                  <c:v>36021.9</c:v>
                </c:pt>
                <c:pt idx="11">
                  <c:v>35847.226000000002</c:v>
                </c:pt>
                <c:pt idx="12">
                  <c:v>39992.06</c:v>
                </c:pt>
                <c:pt idx="13">
                  <c:v>41469.773000000001</c:v>
                </c:pt>
                <c:pt idx="14">
                  <c:v>45135.796000000002</c:v>
                </c:pt>
                <c:pt idx="15">
                  <c:v>48760.904999999999</c:v>
                </c:pt>
                <c:pt idx="16">
                  <c:v>49175.053999999996</c:v>
                </c:pt>
                <c:pt idx="17">
                  <c:v>40934.756000000001</c:v>
                </c:pt>
                <c:pt idx="18">
                  <c:v>38522.771000000001</c:v>
                </c:pt>
                <c:pt idx="19">
                  <c:v>35005.656000000003</c:v>
                </c:pt>
                <c:pt idx="20">
                  <c:v>39411.423999999999</c:v>
                </c:pt>
                <c:pt idx="21">
                  <c:v>38903.298000000003</c:v>
                </c:pt>
                <c:pt idx="22">
                  <c:v>39826.248</c:v>
                </c:pt>
                <c:pt idx="23">
                  <c:v>40590.142</c:v>
                </c:pt>
                <c:pt idx="24">
                  <c:v>40048.93</c:v>
                </c:pt>
                <c:pt idx="25">
                  <c:v>39339.836000000003</c:v>
                </c:pt>
                <c:pt idx="26">
                  <c:v>39243</c:v>
                </c:pt>
              </c:numCache>
            </c:numRef>
          </c:val>
          <c:smooth val="0"/>
          <c:extLst>
            <c:ext xmlns:c16="http://schemas.microsoft.com/office/drawing/2014/chart" uri="{C3380CC4-5D6E-409C-BE32-E72D297353CC}">
              <c16:uniqueId val="{00000008-7B8C-46A8-8CD2-8B066BB265A1}"/>
            </c:ext>
          </c:extLst>
        </c:ser>
        <c:dLbls>
          <c:showLegendKey val="0"/>
          <c:showVal val="0"/>
          <c:showCatName val="0"/>
          <c:showSerName val="0"/>
          <c:showPercent val="0"/>
          <c:showBubbleSize val="0"/>
        </c:dLbls>
        <c:marker val="1"/>
        <c:smooth val="0"/>
        <c:axId val="1000656880"/>
        <c:axId val="1000655792"/>
      </c:lineChart>
      <c:catAx>
        <c:axId val="1000656880"/>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crossAx val="1000655792"/>
        <c:crosses val="autoZero"/>
        <c:auto val="1"/>
        <c:lblAlgn val="ctr"/>
        <c:lblOffset val="100"/>
        <c:tickLblSkip val="3"/>
        <c:tickMarkSkip val="3"/>
        <c:noMultiLvlLbl val="0"/>
      </c:catAx>
      <c:valAx>
        <c:axId val="1000655792"/>
        <c:scaling>
          <c:orientation val="minMax"/>
        </c:scaling>
        <c:delete val="0"/>
        <c:axPos val="l"/>
        <c:numFmt formatCode="#,##0_ "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mn-cs"/>
              </a:defRPr>
            </a:pPr>
            <a:endParaRPr lang="zh-TW"/>
          </a:p>
        </c:txPr>
        <c:crossAx val="1000656880"/>
        <c:crosses val="autoZero"/>
        <c:crossBetween val="between"/>
      </c:valAx>
      <c:spPr>
        <a:noFill/>
        <a:ln>
          <a:noFill/>
        </a:ln>
        <a:effectLst/>
      </c:spPr>
    </c:plotArea>
    <c:legend>
      <c:legendPos val="t"/>
      <c:layout>
        <c:manualLayout>
          <c:xMode val="edge"/>
          <c:yMode val="edge"/>
          <c:x val="0.29000005098046117"/>
          <c:y val="5.9194269850233329E-2"/>
          <c:w val="0.45333333333333331"/>
          <c:h val="0.1480928438162097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bg1"/>
    </a:solidFill>
    <a:ln w="9525" cap="flat" cmpd="sng" algn="ctr">
      <a:noFill/>
      <a:round/>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990374159740306E-2"/>
          <c:y val="0.1234627613337167"/>
          <c:w val="0.80753110945010476"/>
          <c:h val="0.75099955669080243"/>
        </c:manualLayout>
      </c:layout>
      <c:lineChart>
        <c:grouping val="standard"/>
        <c:varyColors val="0"/>
        <c:ser>
          <c:idx val="1"/>
          <c:order val="1"/>
          <c:tx>
            <c:strRef>
              <c:f>IR!$I$5</c:f>
              <c:strCache>
                <c:ptCount val="1"/>
                <c:pt idx="0">
                  <c:v>先進經濟體政策利率</c:v>
                </c:pt>
              </c:strCache>
            </c:strRef>
          </c:tx>
          <c:spPr>
            <a:ln w="25400"/>
          </c:spPr>
          <c:marker>
            <c:symbol val="none"/>
          </c:marker>
          <c:cat>
            <c:numRef>
              <c:f>IR!$G$6:$G$29</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IR!$I$6:$I$29</c:f>
              <c:numCache>
                <c:formatCode>0.00</c:formatCode>
                <c:ptCount val="24"/>
                <c:pt idx="0">
                  <c:v>3.5637110509999999</c:v>
                </c:pt>
                <c:pt idx="1">
                  <c:v>3.7120607350000001</c:v>
                </c:pt>
                <c:pt idx="2">
                  <c:v>4.7052997579999998</c:v>
                </c:pt>
                <c:pt idx="3">
                  <c:v>2.1713284380000002</c:v>
                </c:pt>
                <c:pt idx="4">
                  <c:v>1.8801653380000001</c:v>
                </c:pt>
                <c:pt idx="5">
                  <c:v>1.5428859210000001</c:v>
                </c:pt>
                <c:pt idx="6">
                  <c:v>2.0681717989999999</c:v>
                </c:pt>
                <c:pt idx="7">
                  <c:v>2.9341618309999999</c:v>
                </c:pt>
                <c:pt idx="8">
                  <c:v>3.9331897200000001</c:v>
                </c:pt>
                <c:pt idx="9">
                  <c:v>3.883829274</c:v>
                </c:pt>
                <c:pt idx="10">
                  <c:v>1.3813222169999999</c:v>
                </c:pt>
                <c:pt idx="11">
                  <c:v>0.60716947600000004</c:v>
                </c:pt>
                <c:pt idx="12">
                  <c:v>0.70767449299999996</c:v>
                </c:pt>
                <c:pt idx="13">
                  <c:v>0.700355846</c:v>
                </c:pt>
                <c:pt idx="14">
                  <c:v>0.59781725799999996</c:v>
                </c:pt>
                <c:pt idx="15">
                  <c:v>0.40300248500000002</c:v>
                </c:pt>
                <c:pt idx="16">
                  <c:v>0.33314064999999998</c:v>
                </c:pt>
                <c:pt idx="17">
                  <c:v>0.304604704</c:v>
                </c:pt>
                <c:pt idx="18">
                  <c:v>0.35174107700000001</c:v>
                </c:pt>
                <c:pt idx="19">
                  <c:v>0.70777738199999995</c:v>
                </c:pt>
                <c:pt idx="20">
                  <c:v>1.1603393639999999</c:v>
                </c:pt>
                <c:pt idx="21">
                  <c:v>0.84405223900000004</c:v>
                </c:pt>
                <c:pt idx="22">
                  <c:v>8.0490291000000005E-2</c:v>
                </c:pt>
                <c:pt idx="23">
                  <c:v>9.9536243999999996E-2</c:v>
                </c:pt>
              </c:numCache>
            </c:numRef>
          </c:val>
          <c:smooth val="0"/>
          <c:extLst>
            <c:ext xmlns:c16="http://schemas.microsoft.com/office/drawing/2014/chart" uri="{C3380CC4-5D6E-409C-BE32-E72D297353CC}">
              <c16:uniqueId val="{00000000-BCBD-4175-A699-332F1C1A3E4E}"/>
            </c:ext>
          </c:extLst>
        </c:ser>
        <c:ser>
          <c:idx val="0"/>
          <c:order val="0"/>
          <c:tx>
            <c:strRef>
              <c:f>IR!$H$5</c:f>
              <c:strCache>
                <c:ptCount val="1"/>
                <c:pt idx="0">
                  <c:v>臺灣政策利率</c:v>
                </c:pt>
              </c:strCache>
            </c:strRef>
          </c:tx>
          <c:spPr>
            <a:ln w="25400"/>
          </c:spPr>
          <c:marker>
            <c:symbol val="square"/>
            <c:size val="5"/>
          </c:marker>
          <c:cat>
            <c:numRef>
              <c:f>IR!$G$6:$G$29</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IR!$H$6:$H$29</c:f>
              <c:numCache>
                <c:formatCode>0.00</c:formatCode>
                <c:ptCount val="24"/>
                <c:pt idx="0">
                  <c:v>4.75</c:v>
                </c:pt>
                <c:pt idx="1">
                  <c:v>4.5</c:v>
                </c:pt>
                <c:pt idx="2">
                  <c:v>4.625</c:v>
                </c:pt>
                <c:pt idx="3">
                  <c:v>2.125</c:v>
                </c:pt>
                <c:pt idx="4">
                  <c:v>1.625</c:v>
                </c:pt>
                <c:pt idx="5">
                  <c:v>1.375</c:v>
                </c:pt>
                <c:pt idx="6">
                  <c:v>1.75</c:v>
                </c:pt>
                <c:pt idx="7">
                  <c:v>2.25</c:v>
                </c:pt>
                <c:pt idx="8">
                  <c:v>2.75</c:v>
                </c:pt>
                <c:pt idx="9">
                  <c:v>3.375</c:v>
                </c:pt>
                <c:pt idx="10">
                  <c:v>2</c:v>
                </c:pt>
                <c:pt idx="11">
                  <c:v>1.25</c:v>
                </c:pt>
                <c:pt idx="12">
                  <c:v>1.625</c:v>
                </c:pt>
                <c:pt idx="13">
                  <c:v>1.875</c:v>
                </c:pt>
                <c:pt idx="14">
                  <c:v>1.875</c:v>
                </c:pt>
                <c:pt idx="15">
                  <c:v>1.875</c:v>
                </c:pt>
                <c:pt idx="16">
                  <c:v>1.875</c:v>
                </c:pt>
                <c:pt idx="17">
                  <c:v>1.625</c:v>
                </c:pt>
                <c:pt idx="18">
                  <c:v>1.375</c:v>
                </c:pt>
                <c:pt idx="19">
                  <c:v>1.375</c:v>
                </c:pt>
                <c:pt idx="20">
                  <c:v>1.375</c:v>
                </c:pt>
                <c:pt idx="21">
                  <c:v>1.375</c:v>
                </c:pt>
                <c:pt idx="22">
                  <c:v>1.125</c:v>
                </c:pt>
                <c:pt idx="23">
                  <c:v>1.125</c:v>
                </c:pt>
              </c:numCache>
            </c:numRef>
          </c:val>
          <c:smooth val="0"/>
          <c:extLst>
            <c:ext xmlns:c16="http://schemas.microsoft.com/office/drawing/2014/chart" uri="{C3380CC4-5D6E-409C-BE32-E72D297353CC}">
              <c16:uniqueId val="{00000001-BCBD-4175-A699-332F1C1A3E4E}"/>
            </c:ext>
          </c:extLst>
        </c:ser>
        <c:ser>
          <c:idx val="2"/>
          <c:order val="2"/>
          <c:tx>
            <c:strRef>
              <c:f>IR!$J$5</c:f>
              <c:strCache>
                <c:ptCount val="1"/>
                <c:pt idx="0">
                  <c:v>全球政策利率</c:v>
                </c:pt>
              </c:strCache>
            </c:strRef>
          </c:tx>
          <c:marker>
            <c:symbol val="none"/>
          </c:marker>
          <c:cat>
            <c:numRef>
              <c:f>IR!$G$6:$G$29</c:f>
              <c:numCache>
                <c:formatCode>General</c:formatCod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numCache>
            </c:numRef>
          </c:cat>
          <c:val>
            <c:numRef>
              <c:f>IR!$J$6:$J$29</c:f>
              <c:numCache>
                <c:formatCode>0.00</c:formatCode>
                <c:ptCount val="24"/>
                <c:pt idx="0">
                  <c:v>6.6157785069999999</c:v>
                </c:pt>
                <c:pt idx="1">
                  <c:v>5.6067686099999996</c:v>
                </c:pt>
                <c:pt idx="2">
                  <c:v>6.2927891230000004</c:v>
                </c:pt>
                <c:pt idx="3">
                  <c:v>3.8998004129999999</c:v>
                </c:pt>
                <c:pt idx="4">
                  <c:v>3.4010388379999998</c:v>
                </c:pt>
                <c:pt idx="5">
                  <c:v>2.723494868</c:v>
                </c:pt>
                <c:pt idx="6">
                  <c:v>3.1656103799999999</c:v>
                </c:pt>
                <c:pt idx="7">
                  <c:v>3.950574848</c:v>
                </c:pt>
                <c:pt idx="8">
                  <c:v>4.7904748909999997</c:v>
                </c:pt>
                <c:pt idx="9">
                  <c:v>4.8803647589999999</c:v>
                </c:pt>
                <c:pt idx="10">
                  <c:v>3.2050711060000001</c:v>
                </c:pt>
                <c:pt idx="11">
                  <c:v>2.0465937909999998</c:v>
                </c:pt>
                <c:pt idx="12">
                  <c:v>2.2116534649999999</c:v>
                </c:pt>
                <c:pt idx="13">
                  <c:v>2.5587666979999999</c:v>
                </c:pt>
                <c:pt idx="14">
                  <c:v>2.338625972</c:v>
                </c:pt>
                <c:pt idx="15">
                  <c:v>2.1807859449999998</c:v>
                </c:pt>
                <c:pt idx="16">
                  <c:v>2.615183187</c:v>
                </c:pt>
                <c:pt idx="17">
                  <c:v>2.2889746990000002</c:v>
                </c:pt>
                <c:pt idx="18">
                  <c:v>2.1985732950000001</c:v>
                </c:pt>
                <c:pt idx="19">
                  <c:v>2.2457117750000002</c:v>
                </c:pt>
                <c:pt idx="20">
                  <c:v>2.9341098059999999</c:v>
                </c:pt>
                <c:pt idx="21">
                  <c:v>2.3128113940000001</c:v>
                </c:pt>
                <c:pt idx="22">
                  <c:v>1.3837525020000001</c:v>
                </c:pt>
                <c:pt idx="23">
                  <c:v>1.6137401140000001</c:v>
                </c:pt>
              </c:numCache>
            </c:numRef>
          </c:val>
          <c:smooth val="0"/>
          <c:extLst>
            <c:ext xmlns:c16="http://schemas.microsoft.com/office/drawing/2014/chart" uri="{C3380CC4-5D6E-409C-BE32-E72D297353CC}">
              <c16:uniqueId val="{00000002-BCBD-4175-A699-332F1C1A3E4E}"/>
            </c:ext>
          </c:extLst>
        </c:ser>
        <c:dLbls>
          <c:showLegendKey val="0"/>
          <c:showVal val="0"/>
          <c:showCatName val="0"/>
          <c:showSerName val="0"/>
          <c:showPercent val="0"/>
          <c:showBubbleSize val="0"/>
        </c:dLbls>
        <c:marker val="1"/>
        <c:smooth val="0"/>
        <c:axId val="1000642736"/>
        <c:axId val="1000652528"/>
      </c:lineChart>
      <c:catAx>
        <c:axId val="1000642736"/>
        <c:scaling>
          <c:orientation val="minMax"/>
        </c:scaling>
        <c:delete val="0"/>
        <c:axPos val="b"/>
        <c:numFmt formatCode="General" sourceLinked="1"/>
        <c:majorTickMark val="in"/>
        <c:minorTickMark val="none"/>
        <c:tickLblPos val="low"/>
        <c:txPr>
          <a:bodyPr rot="0" vert="horz"/>
          <a:lstStyle/>
          <a:p>
            <a:pPr>
              <a:defRPr sz="800">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52528"/>
        <c:crosses val="autoZero"/>
        <c:auto val="1"/>
        <c:lblAlgn val="ctr"/>
        <c:lblOffset val="100"/>
        <c:tickLblSkip val="3"/>
        <c:noMultiLvlLbl val="0"/>
      </c:catAx>
      <c:valAx>
        <c:axId val="1000652528"/>
        <c:scaling>
          <c:orientation val="minMax"/>
        </c:scaling>
        <c:delete val="0"/>
        <c:axPos val="l"/>
        <c:numFmt formatCode="#,##0_ " sourceLinked="0"/>
        <c:majorTickMark val="in"/>
        <c:minorTickMark val="none"/>
        <c:tickLblPos val="nextTo"/>
        <c:txPr>
          <a:bodyPr/>
          <a:lstStyle/>
          <a:p>
            <a:pPr>
              <a:defRPr sz="800">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42736"/>
        <c:crosses val="autoZero"/>
        <c:crossBetween val="between"/>
      </c:valAx>
      <c:spPr>
        <a:noFill/>
        <a:ln w="25400">
          <a:noFill/>
        </a:ln>
      </c:spPr>
    </c:plotArea>
    <c:plotVisOnly val="1"/>
    <c:dispBlanksAs val="gap"/>
    <c:showDLblsOverMax val="0"/>
  </c:chart>
  <c:spPr>
    <a:noFill/>
    <a:ln>
      <a:noFill/>
    </a:ln>
  </c:spPr>
  <c:txPr>
    <a:bodyPr/>
    <a:lstStyle/>
    <a:p>
      <a:pPr>
        <a:defRPr>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355206983747E-2"/>
          <c:y val="9.4813530963823264E-2"/>
          <c:w val="0.77964982076200684"/>
          <c:h val="0.75081350124122792"/>
        </c:manualLayout>
      </c:layout>
      <c:lineChart>
        <c:grouping val="standard"/>
        <c:varyColors val="0"/>
        <c:ser>
          <c:idx val="2"/>
          <c:order val="0"/>
          <c:tx>
            <c:strRef>
              <c:f>季資料!$G$3</c:f>
              <c:strCache>
                <c:ptCount val="1"/>
                <c:pt idx="0">
                  <c:v>台灣</c:v>
                </c:pt>
              </c:strCache>
            </c:strRef>
          </c:tx>
          <c:spPr>
            <a:ln w="38100">
              <a:solidFill>
                <a:srgbClr val="4BACC6">
                  <a:lumMod val="75000"/>
                </a:srgbClr>
              </a:solidFill>
            </a:ln>
          </c:spPr>
          <c:marker>
            <c:symbol val="square"/>
            <c:size val="4"/>
            <c:spPr>
              <a:solidFill>
                <a:srgbClr val="4BACC6">
                  <a:lumMod val="75000"/>
                </a:srgbClr>
              </a:solidFill>
              <a:ln>
                <a:noFill/>
              </a:ln>
            </c:spPr>
          </c:marker>
          <c:dLbls>
            <c:dLbl>
              <c:idx val="5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29-4C12-A0AE-BC5FAAEFB0D6}"/>
                </c:ext>
              </c:extLst>
            </c:dLbl>
            <c:spPr>
              <a:noFill/>
              <a:ln>
                <a:noFill/>
              </a:ln>
              <a:effectLst/>
            </c:spPr>
            <c:txPr>
              <a:bodyPr/>
              <a:lstStyle/>
              <a:p>
                <a:pPr>
                  <a:defRPr b="1">
                    <a:solidFill>
                      <a:srgbClr val="0070C0"/>
                    </a:solidFill>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季資料!$B$9:$B$62</c:f>
              <c:strCache>
                <c:ptCount val="54"/>
                <c:pt idx="0">
                  <c:v>3
2009</c:v>
                </c:pt>
                <c:pt idx="1">
                  <c:v>6</c:v>
                </c:pt>
                <c:pt idx="2">
                  <c:v>9</c:v>
                </c:pt>
                <c:pt idx="3">
                  <c:v>12</c:v>
                </c:pt>
                <c:pt idx="4">
                  <c:v>3
2010</c:v>
                </c:pt>
                <c:pt idx="5">
                  <c:v>6</c:v>
                </c:pt>
                <c:pt idx="6">
                  <c:v>9</c:v>
                </c:pt>
                <c:pt idx="7">
                  <c:v>12</c:v>
                </c:pt>
                <c:pt idx="8">
                  <c:v>3
2011</c:v>
                </c:pt>
                <c:pt idx="9">
                  <c:v>6</c:v>
                </c:pt>
                <c:pt idx="10">
                  <c:v>9</c:v>
                </c:pt>
                <c:pt idx="11">
                  <c:v>12</c:v>
                </c:pt>
                <c:pt idx="12">
                  <c:v>3
2012</c:v>
                </c:pt>
                <c:pt idx="13">
                  <c:v>6</c:v>
                </c:pt>
                <c:pt idx="14">
                  <c:v>9</c:v>
                </c:pt>
                <c:pt idx="15">
                  <c:v>12</c:v>
                </c:pt>
                <c:pt idx="16">
                  <c:v>3
2013</c:v>
                </c:pt>
                <c:pt idx="17">
                  <c:v>6</c:v>
                </c:pt>
                <c:pt idx="18">
                  <c:v>9</c:v>
                </c:pt>
                <c:pt idx="19">
                  <c:v>12</c:v>
                </c:pt>
                <c:pt idx="20">
                  <c:v>3
2014</c:v>
                </c:pt>
                <c:pt idx="21">
                  <c:v>6</c:v>
                </c:pt>
                <c:pt idx="22">
                  <c:v>9</c:v>
                </c:pt>
                <c:pt idx="23">
                  <c:v>12</c:v>
                </c:pt>
                <c:pt idx="24">
                  <c:v>3
2015</c:v>
                </c:pt>
                <c:pt idx="25">
                  <c:v>6</c:v>
                </c:pt>
                <c:pt idx="26">
                  <c:v>9</c:v>
                </c:pt>
                <c:pt idx="27">
                  <c:v>12</c:v>
                </c:pt>
                <c:pt idx="28">
                  <c:v>3
2016</c:v>
                </c:pt>
                <c:pt idx="29">
                  <c:v>6</c:v>
                </c:pt>
                <c:pt idx="30">
                  <c:v>9</c:v>
                </c:pt>
                <c:pt idx="31">
                  <c:v>12</c:v>
                </c:pt>
                <c:pt idx="32">
                  <c:v>3
2017</c:v>
                </c:pt>
                <c:pt idx="33">
                  <c:v>6</c:v>
                </c:pt>
                <c:pt idx="34">
                  <c:v>9</c:v>
                </c:pt>
                <c:pt idx="35">
                  <c:v>12</c:v>
                </c:pt>
                <c:pt idx="36">
                  <c:v>3
2018</c:v>
                </c:pt>
                <c:pt idx="37">
                  <c:v>6</c:v>
                </c:pt>
                <c:pt idx="38">
                  <c:v>9</c:v>
                </c:pt>
                <c:pt idx="39">
                  <c:v>12</c:v>
                </c:pt>
                <c:pt idx="40">
                  <c:v>3
2019</c:v>
                </c:pt>
                <c:pt idx="41">
                  <c:v>6</c:v>
                </c:pt>
                <c:pt idx="42">
                  <c:v>9</c:v>
                </c:pt>
                <c:pt idx="43">
                  <c:v>12</c:v>
                </c:pt>
                <c:pt idx="44">
                  <c:v>3
2020</c:v>
                </c:pt>
                <c:pt idx="45">
                  <c:v>6</c:v>
                </c:pt>
                <c:pt idx="46">
                  <c:v>9</c:v>
                </c:pt>
                <c:pt idx="47">
                  <c:v>12</c:v>
                </c:pt>
                <c:pt idx="48">
                  <c:v>3
2021</c:v>
                </c:pt>
                <c:pt idx="49">
                  <c:v>6</c:v>
                </c:pt>
                <c:pt idx="50">
                  <c:v>9</c:v>
                </c:pt>
                <c:pt idx="51">
                  <c:v>12</c:v>
                </c:pt>
                <c:pt idx="52">
                  <c:v>3
2022</c:v>
                </c:pt>
                <c:pt idx="53">
                  <c:v>6</c:v>
                </c:pt>
              </c:strCache>
            </c:strRef>
          </c:cat>
          <c:val>
            <c:numRef>
              <c:f>季資料!$H$9:$H$62</c:f>
              <c:numCache>
                <c:formatCode>General</c:formatCode>
                <c:ptCount val="54"/>
                <c:pt idx="0">
                  <c:v>2.2850000000000001</c:v>
                </c:pt>
                <c:pt idx="1">
                  <c:v>1.885</c:v>
                </c:pt>
                <c:pt idx="2">
                  <c:v>1.585</c:v>
                </c:pt>
                <c:pt idx="3">
                  <c:v>1.905</c:v>
                </c:pt>
                <c:pt idx="4">
                  <c:v>-0.69499999999999995</c:v>
                </c:pt>
                <c:pt idx="5">
                  <c:v>-0.69499999999999995</c:v>
                </c:pt>
                <c:pt idx="6">
                  <c:v>0.16500000000000001</c:v>
                </c:pt>
                <c:pt idx="7">
                  <c:v>0.10499999999999998</c:v>
                </c:pt>
                <c:pt idx="8">
                  <c:v>-0.88500000000000001</c:v>
                </c:pt>
                <c:pt idx="9">
                  <c:v>-0.78500000000000003</c:v>
                </c:pt>
                <c:pt idx="10">
                  <c:v>-0.245</c:v>
                </c:pt>
                <c:pt idx="11">
                  <c:v>-2.5000000000000001E-2</c:v>
                </c:pt>
                <c:pt idx="12" formatCode="0.000_ ">
                  <c:v>6.5000000000000002E-2</c:v>
                </c:pt>
                <c:pt idx="13" formatCode="0.000_ ">
                  <c:v>-0.29499999999999998</c:v>
                </c:pt>
                <c:pt idx="14" formatCode="0.000_ ">
                  <c:v>-0.72499999999999998</c:v>
                </c:pt>
                <c:pt idx="15" formatCode="0.000_ ">
                  <c:v>-0.57499999999999996</c:v>
                </c:pt>
                <c:pt idx="16" formatCode="0.000_ ">
                  <c:v>-0.27500000000000002</c:v>
                </c:pt>
                <c:pt idx="17" formatCode="0.000_ ">
                  <c:v>8.5000000000000006E-2</c:v>
                </c:pt>
                <c:pt idx="18" formatCode="0.000_ ">
                  <c:v>0.56499999999999995</c:v>
                </c:pt>
                <c:pt idx="19" formatCode="0.000_ ">
                  <c:v>0.52500000000000002</c:v>
                </c:pt>
                <c:pt idx="20" formatCode="0.000_ ">
                  <c:v>0.215</c:v>
                </c:pt>
                <c:pt idx="21" formatCode="0.000_ ">
                  <c:v>1.4999999999999999E-2</c:v>
                </c:pt>
                <c:pt idx="22" formatCode="0.000_ ">
                  <c:v>-0.14499999999999999</c:v>
                </c:pt>
                <c:pt idx="23" formatCode="0.000_ ">
                  <c:v>0.115</c:v>
                </c:pt>
                <c:pt idx="24" formatCode="0.000_ ">
                  <c:v>1.2949999999999999</c:v>
                </c:pt>
                <c:pt idx="25" formatCode="0.000_ ">
                  <c:v>1.615</c:v>
                </c:pt>
                <c:pt idx="26" formatCode="0.000_ ">
                  <c:v>1.7350000000000001</c:v>
                </c:pt>
                <c:pt idx="27" formatCode="0.000_ ">
                  <c:v>1.5509999999999999</c:v>
                </c:pt>
                <c:pt idx="28" formatCode="0.000_ ">
                  <c:v>7.4999999999999997E-2</c:v>
                </c:pt>
                <c:pt idx="29" formatCode="0.000_ ">
                  <c:v>-3.5000000000000003E-2</c:v>
                </c:pt>
                <c:pt idx="30" formatCode="0.000_ ">
                  <c:v>-5.5E-2</c:v>
                </c:pt>
                <c:pt idx="31" formatCode="0.000_ ">
                  <c:v>-0.32500000000000001</c:v>
                </c:pt>
                <c:pt idx="32" formatCode="0.000_ ">
                  <c:v>-0.32500000000000001</c:v>
                </c:pt>
                <c:pt idx="33" formatCode="0.000_ ">
                  <c:v>-0.17499999999999999</c:v>
                </c:pt>
                <c:pt idx="34" formatCode="0.000_ ">
                  <c:v>0.17499999999999999</c:v>
                </c:pt>
                <c:pt idx="35" formatCode="0.000_ ">
                  <c:v>0.505</c:v>
                </c:pt>
                <c:pt idx="36" formatCode="0.000_ ">
                  <c:v>-0.255</c:v>
                </c:pt>
                <c:pt idx="37" formatCode="0.000_ ">
                  <c:v>-0.46500000000000002</c:v>
                </c:pt>
                <c:pt idx="38" formatCode="0.000_ ">
                  <c:v>-0.51500000000000001</c:v>
                </c:pt>
                <c:pt idx="39" formatCode="0.000_ ">
                  <c:v>-0.215</c:v>
                </c:pt>
                <c:pt idx="40" formatCode="0.000_ ">
                  <c:v>0.19500000000000001</c:v>
                </c:pt>
                <c:pt idx="41" formatCode="0.000_ ">
                  <c:v>0.125</c:v>
                </c:pt>
                <c:pt idx="42" formatCode="0.000_ ">
                  <c:v>0.40500000000000003</c:v>
                </c:pt>
                <c:pt idx="43" formatCode="0.000_ ">
                  <c:v>0.505</c:v>
                </c:pt>
                <c:pt idx="44" formatCode="0.000_ ">
                  <c:v>0.60499999999999998</c:v>
                </c:pt>
                <c:pt idx="45" formatCode="0.000_ ">
                  <c:v>0.995</c:v>
                </c:pt>
                <c:pt idx="46" formatCode="0.000_ ">
                  <c:v>0.97499999999999998</c:v>
                </c:pt>
                <c:pt idx="47" formatCode="0.000_ ">
                  <c:v>1.0149999999999999</c:v>
                </c:pt>
                <c:pt idx="48" formatCode="0.000_ ">
                  <c:v>-0.28499999999999998</c:v>
                </c:pt>
                <c:pt idx="49" formatCode="0.000_ ">
                  <c:v>-0.70499999999999996</c:v>
                </c:pt>
                <c:pt idx="50" formatCode="0.000_ ">
                  <c:v>-0.92500000000000004</c:v>
                </c:pt>
                <c:pt idx="51" formatCode="0.000_ ">
                  <c:v>-1.105</c:v>
                </c:pt>
                <c:pt idx="52" formatCode="0.000_ ">
                  <c:v>-1.6850000000000001</c:v>
                </c:pt>
                <c:pt idx="53" formatCode="0.000_ ">
                  <c:v>-1.655</c:v>
                </c:pt>
              </c:numCache>
            </c:numRef>
          </c:val>
          <c:smooth val="0"/>
          <c:extLst>
            <c:ext xmlns:c16="http://schemas.microsoft.com/office/drawing/2014/chart" uri="{C3380CC4-5D6E-409C-BE32-E72D297353CC}">
              <c16:uniqueId val="{00000001-0A29-4C12-A0AE-BC5FAAEFB0D6}"/>
            </c:ext>
          </c:extLst>
        </c:ser>
        <c:ser>
          <c:idx val="1"/>
          <c:order val="1"/>
          <c:tx>
            <c:strRef>
              <c:f>季資料!$E$3</c:f>
              <c:strCache>
                <c:ptCount val="1"/>
                <c:pt idx="0">
                  <c:v>日本</c:v>
                </c:pt>
              </c:strCache>
            </c:strRef>
          </c:tx>
          <c:spPr>
            <a:ln w="25400">
              <a:solidFill>
                <a:srgbClr val="8064A2">
                  <a:lumMod val="60000"/>
                  <a:lumOff val="40000"/>
                </a:srgbClr>
              </a:solidFill>
            </a:ln>
          </c:spPr>
          <c:marker>
            <c:symbol val="none"/>
          </c:marker>
          <c:dPt>
            <c:idx val="16"/>
            <c:bubble3D val="0"/>
            <c:extLst>
              <c:ext xmlns:c16="http://schemas.microsoft.com/office/drawing/2014/chart" uri="{C3380CC4-5D6E-409C-BE32-E72D297353CC}">
                <c16:uniqueId val="{00000002-0A29-4C12-A0AE-BC5FAAEFB0D6}"/>
              </c:ext>
            </c:extLst>
          </c:dPt>
          <c:dLbls>
            <c:dLbl>
              <c:idx val="53"/>
              <c:layout>
                <c:manualLayout>
                  <c:x val="-1.9020281760762897E-3"/>
                  <c:y val="1.6818580915400914E-2"/>
                </c:manualLayout>
              </c:layout>
              <c:spPr>
                <a:noFill/>
                <a:ln>
                  <a:noFill/>
                </a:ln>
                <a:effectLst/>
              </c:spPr>
              <c:txPr>
                <a:bodyPr/>
                <a:lstStyle/>
                <a:p>
                  <a:pPr>
                    <a:defRPr b="1">
                      <a:solidFill>
                        <a:srgbClr val="7030A0"/>
                      </a:solidFil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29-4C12-A0AE-BC5FAAEFB0D6}"/>
                </c:ext>
              </c:extLst>
            </c:dLbl>
            <c:spPr>
              <a:noFill/>
              <a:ln>
                <a:noFill/>
              </a:ln>
              <a:effectLst/>
            </c:spPr>
            <c:txPr>
              <a:bodyPr wrap="square" lIns="38100" tIns="19050" rIns="38100" bIns="19050" anchor="ctr">
                <a:spAutoFit/>
              </a:bodyPr>
              <a:lstStyle/>
              <a:p>
                <a:pPr>
                  <a:defRPr b="1"/>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季資料!$B$9:$B$62</c:f>
              <c:strCache>
                <c:ptCount val="54"/>
                <c:pt idx="0">
                  <c:v>3
2009</c:v>
                </c:pt>
                <c:pt idx="1">
                  <c:v>6</c:v>
                </c:pt>
                <c:pt idx="2">
                  <c:v>9</c:v>
                </c:pt>
                <c:pt idx="3">
                  <c:v>12</c:v>
                </c:pt>
                <c:pt idx="4">
                  <c:v>3
2010</c:v>
                </c:pt>
                <c:pt idx="5">
                  <c:v>6</c:v>
                </c:pt>
                <c:pt idx="6">
                  <c:v>9</c:v>
                </c:pt>
                <c:pt idx="7">
                  <c:v>12</c:v>
                </c:pt>
                <c:pt idx="8">
                  <c:v>3
2011</c:v>
                </c:pt>
                <c:pt idx="9">
                  <c:v>6</c:v>
                </c:pt>
                <c:pt idx="10">
                  <c:v>9</c:v>
                </c:pt>
                <c:pt idx="11">
                  <c:v>12</c:v>
                </c:pt>
                <c:pt idx="12">
                  <c:v>3
2012</c:v>
                </c:pt>
                <c:pt idx="13">
                  <c:v>6</c:v>
                </c:pt>
                <c:pt idx="14">
                  <c:v>9</c:v>
                </c:pt>
                <c:pt idx="15">
                  <c:v>12</c:v>
                </c:pt>
                <c:pt idx="16">
                  <c:v>3
2013</c:v>
                </c:pt>
                <c:pt idx="17">
                  <c:v>6</c:v>
                </c:pt>
                <c:pt idx="18">
                  <c:v>9</c:v>
                </c:pt>
                <c:pt idx="19">
                  <c:v>12</c:v>
                </c:pt>
                <c:pt idx="20">
                  <c:v>3
2014</c:v>
                </c:pt>
                <c:pt idx="21">
                  <c:v>6</c:v>
                </c:pt>
                <c:pt idx="22">
                  <c:v>9</c:v>
                </c:pt>
                <c:pt idx="23">
                  <c:v>12</c:v>
                </c:pt>
                <c:pt idx="24">
                  <c:v>3
2015</c:v>
                </c:pt>
                <c:pt idx="25">
                  <c:v>6</c:v>
                </c:pt>
                <c:pt idx="26">
                  <c:v>9</c:v>
                </c:pt>
                <c:pt idx="27">
                  <c:v>12</c:v>
                </c:pt>
                <c:pt idx="28">
                  <c:v>3
2016</c:v>
                </c:pt>
                <c:pt idx="29">
                  <c:v>6</c:v>
                </c:pt>
                <c:pt idx="30">
                  <c:v>9</c:v>
                </c:pt>
                <c:pt idx="31">
                  <c:v>12</c:v>
                </c:pt>
                <c:pt idx="32">
                  <c:v>3
2017</c:v>
                </c:pt>
                <c:pt idx="33">
                  <c:v>6</c:v>
                </c:pt>
                <c:pt idx="34">
                  <c:v>9</c:v>
                </c:pt>
                <c:pt idx="35">
                  <c:v>12</c:v>
                </c:pt>
                <c:pt idx="36">
                  <c:v>3
2018</c:v>
                </c:pt>
                <c:pt idx="37">
                  <c:v>6</c:v>
                </c:pt>
                <c:pt idx="38">
                  <c:v>9</c:v>
                </c:pt>
                <c:pt idx="39">
                  <c:v>12</c:v>
                </c:pt>
                <c:pt idx="40">
                  <c:v>3
2019</c:v>
                </c:pt>
                <c:pt idx="41">
                  <c:v>6</c:v>
                </c:pt>
                <c:pt idx="42">
                  <c:v>9</c:v>
                </c:pt>
                <c:pt idx="43">
                  <c:v>12</c:v>
                </c:pt>
                <c:pt idx="44">
                  <c:v>3
2020</c:v>
                </c:pt>
                <c:pt idx="45">
                  <c:v>6</c:v>
                </c:pt>
                <c:pt idx="46">
                  <c:v>9</c:v>
                </c:pt>
                <c:pt idx="47">
                  <c:v>12</c:v>
                </c:pt>
                <c:pt idx="48">
                  <c:v>3
2021</c:v>
                </c:pt>
                <c:pt idx="49">
                  <c:v>6</c:v>
                </c:pt>
                <c:pt idx="50">
                  <c:v>9</c:v>
                </c:pt>
                <c:pt idx="51">
                  <c:v>12</c:v>
                </c:pt>
                <c:pt idx="52">
                  <c:v>3
2022</c:v>
                </c:pt>
                <c:pt idx="53">
                  <c:v>6</c:v>
                </c:pt>
              </c:strCache>
            </c:strRef>
          </c:cat>
          <c:val>
            <c:numRef>
              <c:f>季資料!$F$9:$F$62</c:f>
              <c:numCache>
                <c:formatCode>General</c:formatCode>
                <c:ptCount val="54"/>
                <c:pt idx="0">
                  <c:v>1.45</c:v>
                </c:pt>
                <c:pt idx="1">
                  <c:v>1.3</c:v>
                </c:pt>
                <c:pt idx="2">
                  <c:v>1.3199999999999998</c:v>
                </c:pt>
                <c:pt idx="3">
                  <c:v>1.49</c:v>
                </c:pt>
                <c:pt idx="4">
                  <c:v>0.87000000000000011</c:v>
                </c:pt>
                <c:pt idx="5">
                  <c:v>0.76</c:v>
                </c:pt>
                <c:pt idx="6">
                  <c:v>0.84000000000000008</c:v>
                </c:pt>
                <c:pt idx="7">
                  <c:v>0.8</c:v>
                </c:pt>
                <c:pt idx="8" formatCode="0.000_ ">
                  <c:v>0.41</c:v>
                </c:pt>
                <c:pt idx="9" formatCode="0.000_ ">
                  <c:v>-0.39</c:v>
                </c:pt>
                <c:pt idx="10" formatCode="0.000_ ">
                  <c:v>-0.255</c:v>
                </c:pt>
                <c:pt idx="11" formatCode="0.000_ ">
                  <c:v>0.32500000000000001</c:v>
                </c:pt>
                <c:pt idx="12" formatCode="0.000_ ">
                  <c:v>0.80500000000000005</c:v>
                </c:pt>
                <c:pt idx="13" formatCode="0.000_ ">
                  <c:v>-0.255</c:v>
                </c:pt>
                <c:pt idx="14" formatCode="0.000_ ">
                  <c:v>-5.0000000000000001E-3</c:v>
                </c:pt>
                <c:pt idx="15" formatCode="0.000_ ">
                  <c:v>8.5000000000000006E-2</c:v>
                </c:pt>
                <c:pt idx="16" formatCode="0.000_ ">
                  <c:v>0.56499999999999995</c:v>
                </c:pt>
                <c:pt idx="17" formatCode="0.000_ ">
                  <c:v>0.54500000000000004</c:v>
                </c:pt>
                <c:pt idx="18" formatCode="0.000_ ">
                  <c:v>-0.16500000000000001</c:v>
                </c:pt>
                <c:pt idx="19" formatCode="0.000_ ">
                  <c:v>-0.23499999999999999</c:v>
                </c:pt>
                <c:pt idx="20" formatCode="0.000_ ">
                  <c:v>-2.9049999999999998</c:v>
                </c:pt>
                <c:pt idx="21" formatCode="0.000_ ">
                  <c:v>-2.7050000000000001</c:v>
                </c:pt>
                <c:pt idx="22" formatCode="0.000_ ">
                  <c:v>-2.8639999999999999</c:v>
                </c:pt>
                <c:pt idx="23" formatCode="0.000_ ">
                  <c:v>-2.8740000000000001</c:v>
                </c:pt>
                <c:pt idx="24" formatCode="0.000_ ">
                  <c:v>-0.82399999999999995</c:v>
                </c:pt>
                <c:pt idx="25" formatCode="0.000_ ">
                  <c:v>-0.94399999999999995</c:v>
                </c:pt>
                <c:pt idx="26" formatCode="0.000_ ">
                  <c:v>-0.81399999999999995</c:v>
                </c:pt>
                <c:pt idx="27" formatCode="0.000_ ">
                  <c:v>-0.74399999999999999</c:v>
                </c:pt>
                <c:pt idx="28" formatCode="0.000_ ">
                  <c:v>0.25</c:v>
                </c:pt>
                <c:pt idx="29" formatCode="0.000_ ">
                  <c:v>0.2</c:v>
                </c:pt>
                <c:pt idx="30" formatCode="0.000_ ">
                  <c:v>0.3</c:v>
                </c:pt>
                <c:pt idx="31" formatCode="0.000_ ">
                  <c:v>0.125</c:v>
                </c:pt>
                <c:pt idx="32" formatCode="0.000_ ">
                  <c:v>-1.1359999999999999</c:v>
                </c:pt>
                <c:pt idx="33" formatCode="0.000_ ">
                  <c:v>-0.58599999999999997</c:v>
                </c:pt>
                <c:pt idx="34" formatCode="0.000_ ">
                  <c:v>-0.378</c:v>
                </c:pt>
                <c:pt idx="35" formatCode="0.000_ ">
                  <c:v>-0.42899999999999999</c:v>
                </c:pt>
                <c:pt idx="36" formatCode="0.000_ ">
                  <c:v>-1.0489999999999999</c:v>
                </c:pt>
                <c:pt idx="37" formatCode="0.000_ ">
                  <c:v>-0.94899999999999995</c:v>
                </c:pt>
                <c:pt idx="38" formatCode="0.000_ ">
                  <c:v>-0.91900000000000004</c:v>
                </c:pt>
                <c:pt idx="39" formatCode="0.000_ ">
                  <c:v>-0.95899999999999996</c:v>
                </c:pt>
                <c:pt idx="40" formatCode="0.000_ ">
                  <c:v>-0.61</c:v>
                </c:pt>
                <c:pt idx="41" formatCode="0.000_ ">
                  <c:v>-0.64</c:v>
                </c:pt>
                <c:pt idx="42" formatCode="0.000_ ">
                  <c:v>-0.68</c:v>
                </c:pt>
                <c:pt idx="43" formatCode="0.000_ ">
                  <c:v>-0.48</c:v>
                </c:pt>
                <c:pt idx="44" formatCode="0.000_ ">
                  <c:v>0.08</c:v>
                </c:pt>
                <c:pt idx="45" formatCode="0.000_ ">
                  <c:v>0.30199999999999999</c:v>
                </c:pt>
                <c:pt idx="46" formatCode="0.000_ ">
                  <c:v>-0.19800000000000001</c:v>
                </c:pt>
                <c:pt idx="47" formatCode="0.000_ ">
                  <c:v>-1.7999999999999999E-2</c:v>
                </c:pt>
                <c:pt idx="48" formatCode="0.000_ ">
                  <c:v>7.1999999999999995E-2</c:v>
                </c:pt>
                <c:pt idx="49" formatCode="0.000_ ">
                  <c:v>0.182</c:v>
                </c:pt>
                <c:pt idx="50" formatCode="0.000_ ">
                  <c:v>0.28199999999999997</c:v>
                </c:pt>
                <c:pt idx="51" formatCode="0.000_ ">
                  <c:v>0.28199999999999997</c:v>
                </c:pt>
                <c:pt idx="52" formatCode="0.000_ ">
                  <c:v>-2.1379999999999999</c:v>
                </c:pt>
                <c:pt idx="53" formatCode="0.000_ ">
                  <c:v>-2.028</c:v>
                </c:pt>
              </c:numCache>
            </c:numRef>
          </c:val>
          <c:smooth val="0"/>
          <c:extLst>
            <c:ext xmlns:c16="http://schemas.microsoft.com/office/drawing/2014/chart" uri="{C3380CC4-5D6E-409C-BE32-E72D297353CC}">
              <c16:uniqueId val="{00000004-0A29-4C12-A0AE-BC5FAAEFB0D6}"/>
            </c:ext>
          </c:extLst>
        </c:ser>
        <c:ser>
          <c:idx val="3"/>
          <c:order val="2"/>
          <c:tx>
            <c:strRef>
              <c:f>季資料!$I$3</c:f>
              <c:strCache>
                <c:ptCount val="1"/>
                <c:pt idx="0">
                  <c:v>美國</c:v>
                </c:pt>
              </c:strCache>
            </c:strRef>
          </c:tx>
          <c:spPr>
            <a:ln w="25400">
              <a:solidFill>
                <a:srgbClr val="8064A2">
                  <a:lumMod val="50000"/>
                </a:srgbClr>
              </a:solidFill>
            </a:ln>
          </c:spPr>
          <c:marker>
            <c:symbol val="none"/>
          </c:marker>
          <c:cat>
            <c:strRef>
              <c:f>季資料!$B$9:$B$62</c:f>
              <c:strCache>
                <c:ptCount val="54"/>
                <c:pt idx="0">
                  <c:v>3
2009</c:v>
                </c:pt>
                <c:pt idx="1">
                  <c:v>6</c:v>
                </c:pt>
                <c:pt idx="2">
                  <c:v>9</c:v>
                </c:pt>
                <c:pt idx="3">
                  <c:v>12</c:v>
                </c:pt>
                <c:pt idx="4">
                  <c:v>3
2010</c:v>
                </c:pt>
                <c:pt idx="5">
                  <c:v>6</c:v>
                </c:pt>
                <c:pt idx="6">
                  <c:v>9</c:v>
                </c:pt>
                <c:pt idx="7">
                  <c:v>12</c:v>
                </c:pt>
                <c:pt idx="8">
                  <c:v>3
2011</c:v>
                </c:pt>
                <c:pt idx="9">
                  <c:v>6</c:v>
                </c:pt>
                <c:pt idx="10">
                  <c:v>9</c:v>
                </c:pt>
                <c:pt idx="11">
                  <c:v>12</c:v>
                </c:pt>
                <c:pt idx="12">
                  <c:v>3
2012</c:v>
                </c:pt>
                <c:pt idx="13">
                  <c:v>6</c:v>
                </c:pt>
                <c:pt idx="14">
                  <c:v>9</c:v>
                </c:pt>
                <c:pt idx="15">
                  <c:v>12</c:v>
                </c:pt>
                <c:pt idx="16">
                  <c:v>3
2013</c:v>
                </c:pt>
                <c:pt idx="17">
                  <c:v>6</c:v>
                </c:pt>
                <c:pt idx="18">
                  <c:v>9</c:v>
                </c:pt>
                <c:pt idx="19">
                  <c:v>12</c:v>
                </c:pt>
                <c:pt idx="20">
                  <c:v>3
2014</c:v>
                </c:pt>
                <c:pt idx="21">
                  <c:v>6</c:v>
                </c:pt>
                <c:pt idx="22">
                  <c:v>9</c:v>
                </c:pt>
                <c:pt idx="23">
                  <c:v>12</c:v>
                </c:pt>
                <c:pt idx="24">
                  <c:v>3
2015</c:v>
                </c:pt>
                <c:pt idx="25">
                  <c:v>6</c:v>
                </c:pt>
                <c:pt idx="26">
                  <c:v>9</c:v>
                </c:pt>
                <c:pt idx="27">
                  <c:v>12</c:v>
                </c:pt>
                <c:pt idx="28">
                  <c:v>3
2016</c:v>
                </c:pt>
                <c:pt idx="29">
                  <c:v>6</c:v>
                </c:pt>
                <c:pt idx="30">
                  <c:v>9</c:v>
                </c:pt>
                <c:pt idx="31">
                  <c:v>12</c:v>
                </c:pt>
                <c:pt idx="32">
                  <c:v>3
2017</c:v>
                </c:pt>
                <c:pt idx="33">
                  <c:v>6</c:v>
                </c:pt>
                <c:pt idx="34">
                  <c:v>9</c:v>
                </c:pt>
                <c:pt idx="35">
                  <c:v>12</c:v>
                </c:pt>
                <c:pt idx="36">
                  <c:v>3
2018</c:v>
                </c:pt>
                <c:pt idx="37">
                  <c:v>6</c:v>
                </c:pt>
                <c:pt idx="38">
                  <c:v>9</c:v>
                </c:pt>
                <c:pt idx="39">
                  <c:v>12</c:v>
                </c:pt>
                <c:pt idx="40">
                  <c:v>3
2019</c:v>
                </c:pt>
                <c:pt idx="41">
                  <c:v>6</c:v>
                </c:pt>
                <c:pt idx="42">
                  <c:v>9</c:v>
                </c:pt>
                <c:pt idx="43">
                  <c:v>12</c:v>
                </c:pt>
                <c:pt idx="44">
                  <c:v>3
2020</c:v>
                </c:pt>
                <c:pt idx="45">
                  <c:v>6</c:v>
                </c:pt>
                <c:pt idx="46">
                  <c:v>9</c:v>
                </c:pt>
                <c:pt idx="47">
                  <c:v>12</c:v>
                </c:pt>
                <c:pt idx="48">
                  <c:v>3
2021</c:v>
                </c:pt>
                <c:pt idx="49">
                  <c:v>6</c:v>
                </c:pt>
                <c:pt idx="50">
                  <c:v>9</c:v>
                </c:pt>
                <c:pt idx="51">
                  <c:v>12</c:v>
                </c:pt>
                <c:pt idx="52">
                  <c:v>3
2022</c:v>
                </c:pt>
                <c:pt idx="53">
                  <c:v>6</c:v>
                </c:pt>
              </c:strCache>
            </c:strRef>
          </c:cat>
          <c:val>
            <c:numRef>
              <c:f>季資料!$J$9:$J$62</c:f>
              <c:numCache>
                <c:formatCode>General</c:formatCode>
                <c:ptCount val="54"/>
                <c:pt idx="0">
                  <c:v>4.0199999999999996</c:v>
                </c:pt>
                <c:pt idx="1">
                  <c:v>2.57</c:v>
                </c:pt>
                <c:pt idx="2">
                  <c:v>1.73</c:v>
                </c:pt>
                <c:pt idx="3">
                  <c:v>1.2</c:v>
                </c:pt>
                <c:pt idx="4">
                  <c:v>-1.0999999999999999</c:v>
                </c:pt>
                <c:pt idx="5">
                  <c:v>-0.37999999999999989</c:v>
                </c:pt>
                <c:pt idx="6">
                  <c:v>-0.87000000000000011</c:v>
                </c:pt>
                <c:pt idx="7">
                  <c:v>-0.90000000000000013</c:v>
                </c:pt>
                <c:pt idx="8" formatCode="0.000_ ">
                  <c:v>-1.76</c:v>
                </c:pt>
                <c:pt idx="9" formatCode="0.000_ ">
                  <c:v>-2.35</c:v>
                </c:pt>
                <c:pt idx="10" formatCode="0.000_ ">
                  <c:v>-2.38</c:v>
                </c:pt>
                <c:pt idx="11" formatCode="0.000_ ">
                  <c:v>-2.02</c:v>
                </c:pt>
                <c:pt idx="12" formatCode="0.000_ ">
                  <c:v>-1.1299999999999999</c:v>
                </c:pt>
                <c:pt idx="13" formatCode="0.000_ ">
                  <c:v>-0.78</c:v>
                </c:pt>
                <c:pt idx="14" formatCode="0.000_ ">
                  <c:v>-1.19</c:v>
                </c:pt>
                <c:pt idx="15" formatCode="0.000_ ">
                  <c:v>-1.34</c:v>
                </c:pt>
                <c:pt idx="16" formatCode="0.000_ ">
                  <c:v>-0.86</c:v>
                </c:pt>
                <c:pt idx="17" formatCode="0.000_ ">
                  <c:v>-0.62</c:v>
                </c:pt>
                <c:pt idx="18" formatCode="0.000_ ">
                  <c:v>-0.97</c:v>
                </c:pt>
                <c:pt idx="19" formatCode="0.000_ ">
                  <c:v>-0.92</c:v>
                </c:pt>
                <c:pt idx="20" formatCode="0.000_ ">
                  <c:v>-1.0900000000000001</c:v>
                </c:pt>
                <c:pt idx="21" formatCode="0.000_ ">
                  <c:v>-1.33</c:v>
                </c:pt>
                <c:pt idx="22" formatCode="0.000_ ">
                  <c:v>-1.25</c:v>
                </c:pt>
                <c:pt idx="23" formatCode="0.000_ ">
                  <c:v>-1.0900000000000001</c:v>
                </c:pt>
                <c:pt idx="24" formatCode="0.000_ ">
                  <c:v>1.43</c:v>
                </c:pt>
                <c:pt idx="25" formatCode="0.000_ ">
                  <c:v>0.84</c:v>
                </c:pt>
                <c:pt idx="26" formatCode="0.000_ ">
                  <c:v>0.93</c:v>
                </c:pt>
                <c:pt idx="27" formatCode="0.000_ ">
                  <c:v>1.17</c:v>
                </c:pt>
                <c:pt idx="28" formatCode="0.000_ ">
                  <c:v>0.66</c:v>
                </c:pt>
                <c:pt idx="29" formatCode="0.000_ ">
                  <c:v>0.12</c:v>
                </c:pt>
                <c:pt idx="30" formatCode="0.000_ ">
                  <c:v>0.36</c:v>
                </c:pt>
                <c:pt idx="31" formatCode="0.000_ ">
                  <c:v>0.64</c:v>
                </c:pt>
                <c:pt idx="32" formatCode="0.000_ ">
                  <c:v>-0.69</c:v>
                </c:pt>
                <c:pt idx="33" formatCode="0.000_ ">
                  <c:v>-0.39</c:v>
                </c:pt>
                <c:pt idx="34" formatCode="0.000_ ">
                  <c:v>-0.2</c:v>
                </c:pt>
                <c:pt idx="35" formatCode="0.000_ ">
                  <c:v>0</c:v>
                </c:pt>
                <c:pt idx="36" formatCode="0.000_ ">
                  <c:v>0.48</c:v>
                </c:pt>
                <c:pt idx="37" formatCode="0.000_ ">
                  <c:v>0.27</c:v>
                </c:pt>
                <c:pt idx="38" formatCode="0.000_ ">
                  <c:v>0.47</c:v>
                </c:pt>
                <c:pt idx="39" formatCode="0.000_ ">
                  <c:v>0.88</c:v>
                </c:pt>
                <c:pt idx="40" formatCode="0.000_ ">
                  <c:v>-0.56000000000000005</c:v>
                </c:pt>
                <c:pt idx="41" formatCode="0.000_ ">
                  <c:v>-0.83</c:v>
                </c:pt>
                <c:pt idx="42" formatCode="0.000_ ">
                  <c:v>0.16</c:v>
                </c:pt>
                <c:pt idx="43" formatCode="0.000_ ">
                  <c:v>-0.08</c:v>
                </c:pt>
                <c:pt idx="44" formatCode="0.000_ ">
                  <c:v>-1.23</c:v>
                </c:pt>
                <c:pt idx="45" formatCode="0.000_ ">
                  <c:v>-0.54</c:v>
                </c:pt>
                <c:pt idx="46" formatCode="0.000_ ">
                  <c:v>-0.99</c:v>
                </c:pt>
                <c:pt idx="47" formatCode="0.000_ ">
                  <c:v>-1.1299999999999999</c:v>
                </c:pt>
                <c:pt idx="48" formatCode="0.000_ ">
                  <c:v>-2.13</c:v>
                </c:pt>
                <c:pt idx="49" formatCode="0.000_ ">
                  <c:v>-2.46</c:v>
                </c:pt>
                <c:pt idx="50" formatCode="0.000_ ">
                  <c:v>-4.07</c:v>
                </c:pt>
                <c:pt idx="51" formatCode="0.000_ ">
                  <c:v>-4.3600000000000003</c:v>
                </c:pt>
                <c:pt idx="52" formatCode="0.000_ ">
                  <c:v>-6.08</c:v>
                </c:pt>
                <c:pt idx="53" formatCode="0.000_ ">
                  <c:v>-6.6800000000000006</c:v>
                </c:pt>
              </c:numCache>
            </c:numRef>
          </c:val>
          <c:smooth val="0"/>
          <c:extLst>
            <c:ext xmlns:c16="http://schemas.microsoft.com/office/drawing/2014/chart" uri="{C3380CC4-5D6E-409C-BE32-E72D297353CC}">
              <c16:uniqueId val="{00000005-0A29-4C12-A0AE-BC5FAAEFB0D6}"/>
            </c:ext>
          </c:extLst>
        </c:ser>
        <c:ser>
          <c:idx val="0"/>
          <c:order val="3"/>
          <c:tx>
            <c:strRef>
              <c:f>季資料!$C$3</c:f>
              <c:strCache>
                <c:ptCount val="1"/>
                <c:pt idx="0">
                  <c:v>歐元區</c:v>
                </c:pt>
              </c:strCache>
            </c:strRef>
          </c:tx>
          <c:spPr>
            <a:ln w="25400">
              <a:solidFill>
                <a:srgbClr val="8BC145">
                  <a:lumMod val="75000"/>
                </a:srgbClr>
              </a:solidFill>
            </a:ln>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29-4C12-A0AE-BC5FAAEFB0D6}"/>
                </c:ext>
              </c:extLst>
            </c:dLbl>
            <c:dLbl>
              <c:idx val="53"/>
              <c:layout>
                <c:manualLayout>
                  <c:x val="-7.8809798291906222E-3"/>
                  <c:y val="-1.22185927893265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FB-4093-9CF4-052484ACE156}"/>
                </c:ext>
              </c:extLst>
            </c:dLbl>
            <c:spPr>
              <a:noFill/>
              <a:ln>
                <a:noFill/>
              </a:ln>
              <a:effectLst/>
            </c:spPr>
            <c:txPr>
              <a:bodyPr/>
              <a:lstStyle/>
              <a:p>
                <a:pPr>
                  <a:defRPr b="1">
                    <a:solidFill>
                      <a:srgbClr val="669900"/>
                    </a:solidFill>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季資料!$B$9:$B$62</c:f>
              <c:strCache>
                <c:ptCount val="54"/>
                <c:pt idx="0">
                  <c:v>3
2009</c:v>
                </c:pt>
                <c:pt idx="1">
                  <c:v>6</c:v>
                </c:pt>
                <c:pt idx="2">
                  <c:v>9</c:v>
                </c:pt>
                <c:pt idx="3">
                  <c:v>12</c:v>
                </c:pt>
                <c:pt idx="4">
                  <c:v>3
2010</c:v>
                </c:pt>
                <c:pt idx="5">
                  <c:v>6</c:v>
                </c:pt>
                <c:pt idx="6">
                  <c:v>9</c:v>
                </c:pt>
                <c:pt idx="7">
                  <c:v>12</c:v>
                </c:pt>
                <c:pt idx="8">
                  <c:v>3
2011</c:v>
                </c:pt>
                <c:pt idx="9">
                  <c:v>6</c:v>
                </c:pt>
                <c:pt idx="10">
                  <c:v>9</c:v>
                </c:pt>
                <c:pt idx="11">
                  <c:v>12</c:v>
                </c:pt>
                <c:pt idx="12">
                  <c:v>3
2012</c:v>
                </c:pt>
                <c:pt idx="13">
                  <c:v>6</c:v>
                </c:pt>
                <c:pt idx="14">
                  <c:v>9</c:v>
                </c:pt>
                <c:pt idx="15">
                  <c:v>12</c:v>
                </c:pt>
                <c:pt idx="16">
                  <c:v>3
2013</c:v>
                </c:pt>
                <c:pt idx="17">
                  <c:v>6</c:v>
                </c:pt>
                <c:pt idx="18">
                  <c:v>9</c:v>
                </c:pt>
                <c:pt idx="19">
                  <c:v>12</c:v>
                </c:pt>
                <c:pt idx="20">
                  <c:v>3
2014</c:v>
                </c:pt>
                <c:pt idx="21">
                  <c:v>6</c:v>
                </c:pt>
                <c:pt idx="22">
                  <c:v>9</c:v>
                </c:pt>
                <c:pt idx="23">
                  <c:v>12</c:v>
                </c:pt>
                <c:pt idx="24">
                  <c:v>3
2015</c:v>
                </c:pt>
                <c:pt idx="25">
                  <c:v>6</c:v>
                </c:pt>
                <c:pt idx="26">
                  <c:v>9</c:v>
                </c:pt>
                <c:pt idx="27">
                  <c:v>12</c:v>
                </c:pt>
                <c:pt idx="28">
                  <c:v>3
2016</c:v>
                </c:pt>
                <c:pt idx="29">
                  <c:v>6</c:v>
                </c:pt>
                <c:pt idx="30">
                  <c:v>9</c:v>
                </c:pt>
                <c:pt idx="31">
                  <c:v>12</c:v>
                </c:pt>
                <c:pt idx="32">
                  <c:v>3
2017</c:v>
                </c:pt>
                <c:pt idx="33">
                  <c:v>6</c:v>
                </c:pt>
                <c:pt idx="34">
                  <c:v>9</c:v>
                </c:pt>
                <c:pt idx="35">
                  <c:v>12</c:v>
                </c:pt>
                <c:pt idx="36">
                  <c:v>3
2018</c:v>
                </c:pt>
                <c:pt idx="37">
                  <c:v>6</c:v>
                </c:pt>
                <c:pt idx="38">
                  <c:v>9</c:v>
                </c:pt>
                <c:pt idx="39">
                  <c:v>12</c:v>
                </c:pt>
                <c:pt idx="40">
                  <c:v>3
2019</c:v>
                </c:pt>
                <c:pt idx="41">
                  <c:v>6</c:v>
                </c:pt>
                <c:pt idx="42">
                  <c:v>9</c:v>
                </c:pt>
                <c:pt idx="43">
                  <c:v>12</c:v>
                </c:pt>
                <c:pt idx="44">
                  <c:v>3
2020</c:v>
                </c:pt>
                <c:pt idx="45">
                  <c:v>6</c:v>
                </c:pt>
                <c:pt idx="46">
                  <c:v>9</c:v>
                </c:pt>
                <c:pt idx="47">
                  <c:v>12</c:v>
                </c:pt>
                <c:pt idx="48">
                  <c:v>3
2021</c:v>
                </c:pt>
                <c:pt idx="49">
                  <c:v>6</c:v>
                </c:pt>
                <c:pt idx="50">
                  <c:v>9</c:v>
                </c:pt>
                <c:pt idx="51">
                  <c:v>12</c:v>
                </c:pt>
                <c:pt idx="52">
                  <c:v>3
2022</c:v>
                </c:pt>
                <c:pt idx="53">
                  <c:v>6</c:v>
                </c:pt>
              </c:strCache>
            </c:strRef>
          </c:cat>
          <c:val>
            <c:numRef>
              <c:f>季資料!$D$9:$D$62</c:f>
              <c:numCache>
                <c:formatCode>General</c:formatCode>
                <c:ptCount val="54"/>
                <c:pt idx="0">
                  <c:v>1.401</c:v>
                </c:pt>
                <c:pt idx="1">
                  <c:v>1.2490000000000001</c:v>
                </c:pt>
                <c:pt idx="2">
                  <c:v>1.054</c:v>
                </c:pt>
                <c:pt idx="3">
                  <c:v>1.04</c:v>
                </c:pt>
                <c:pt idx="4">
                  <c:v>-0.18099999999999983</c:v>
                </c:pt>
                <c:pt idx="5">
                  <c:v>-0.21100000000000008</c:v>
                </c:pt>
                <c:pt idx="6">
                  <c:v>2.7000000000000135E-2</c:v>
                </c:pt>
                <c:pt idx="7">
                  <c:v>6.4000000000000057E-2</c:v>
                </c:pt>
                <c:pt idx="8" formatCode="0.000_ ">
                  <c:v>-0.35</c:v>
                </c:pt>
                <c:pt idx="9" formatCode="0.000_ ">
                  <c:v>-0.39300000000000002</c:v>
                </c:pt>
                <c:pt idx="10" formatCode="0.000_ ">
                  <c:v>-0.36499999999999999</c:v>
                </c:pt>
                <c:pt idx="11" formatCode="0.000_ ">
                  <c:v>-0.61199999999999999</c:v>
                </c:pt>
                <c:pt idx="12" formatCode="0.000_ ">
                  <c:v>-0.67600000000000005</c:v>
                </c:pt>
                <c:pt idx="13" formatCode="0.000_ ">
                  <c:v>-1.036</c:v>
                </c:pt>
                <c:pt idx="14" formatCode="0.000_ ">
                  <c:v>-1.5649999999999999</c:v>
                </c:pt>
                <c:pt idx="15" formatCode="0.000_ ">
                  <c:v>-1.8009999999999999</c:v>
                </c:pt>
                <c:pt idx="16" formatCode="0.000_ ">
                  <c:v>-1.0229999999999999</c:v>
                </c:pt>
                <c:pt idx="17" formatCode="0.000_ ">
                  <c:v>-0.84499999999999997</c:v>
                </c:pt>
                <c:pt idx="18" formatCode="0.000_ ">
                  <c:v>-0.90600000000000003</c:v>
                </c:pt>
                <c:pt idx="19" formatCode="0.000_ ">
                  <c:v>-0.73</c:v>
                </c:pt>
                <c:pt idx="20" formatCode="0.000_ ">
                  <c:v>-0.56899999999999995</c:v>
                </c:pt>
                <c:pt idx="21" formatCode="0.000_ ">
                  <c:v>-0.35099999999999998</c:v>
                </c:pt>
                <c:pt idx="22" formatCode="0.000_ ">
                  <c:v>-0.29299999999999998</c:v>
                </c:pt>
                <c:pt idx="23" formatCode="0.000_ ">
                  <c:v>-0.21099999999999999</c:v>
                </c:pt>
                <c:pt idx="24" formatCode="0.000_ ">
                  <c:v>0.23499999999999999</c:v>
                </c:pt>
                <c:pt idx="25" formatCode="0.000_ ">
                  <c:v>-8.4000000000000005E-2</c:v>
                </c:pt>
                <c:pt idx="26" formatCode="0.000_ ">
                  <c:v>0.01</c:v>
                </c:pt>
                <c:pt idx="27" formatCode="0.000_ ">
                  <c:v>-4.0000000000000008E-2</c:v>
                </c:pt>
                <c:pt idx="28" formatCode="0.000_ ">
                  <c:v>-0.52200000000000002</c:v>
                </c:pt>
                <c:pt idx="29" formatCode="0.000_ ">
                  <c:v>-0.41899999999999998</c:v>
                </c:pt>
                <c:pt idx="30" formatCode="0.000_ ">
                  <c:v>-0.32</c:v>
                </c:pt>
                <c:pt idx="31" formatCode="0.000_ ">
                  <c:v>-0.34200000000000003</c:v>
                </c:pt>
                <c:pt idx="32" formatCode="0.000_ ">
                  <c:v>-1.929</c:v>
                </c:pt>
                <c:pt idx="33" formatCode="0.000_ ">
                  <c:v>-1.8440000000000001</c:v>
                </c:pt>
                <c:pt idx="34" formatCode="0.000_ ">
                  <c:v>-1.76</c:v>
                </c:pt>
                <c:pt idx="35" formatCode="0.000_ ">
                  <c:v>-1.74</c:v>
                </c:pt>
                <c:pt idx="36" formatCode="0.000_ ">
                  <c:v>-1.93</c:v>
                </c:pt>
                <c:pt idx="37" formatCode="0.000_ ">
                  <c:v>-2</c:v>
                </c:pt>
                <c:pt idx="38" formatCode="0.000_ ">
                  <c:v>-1.96</c:v>
                </c:pt>
                <c:pt idx="39" formatCode="0.000_ ">
                  <c:v>-1.84</c:v>
                </c:pt>
                <c:pt idx="40" formatCode="0.000_ ">
                  <c:v>-1.39</c:v>
                </c:pt>
                <c:pt idx="41" formatCode="0.000_ ">
                  <c:v>-1.39</c:v>
                </c:pt>
                <c:pt idx="42" formatCode="0.000_ ">
                  <c:v>-1.26</c:v>
                </c:pt>
                <c:pt idx="43" formatCode="0.000_ ">
                  <c:v>-1.17</c:v>
                </c:pt>
                <c:pt idx="44" formatCode="0.000_ ">
                  <c:v>-0.57999999999999996</c:v>
                </c:pt>
                <c:pt idx="45" formatCode="0.000_ ">
                  <c:v>-0.36</c:v>
                </c:pt>
                <c:pt idx="46" formatCode="0.000_ ">
                  <c:v>-0.35</c:v>
                </c:pt>
                <c:pt idx="47" formatCode="0.000_ ">
                  <c:v>-0.26</c:v>
                </c:pt>
                <c:pt idx="48" formatCode="0.000_ ">
                  <c:v>-1.48</c:v>
                </c:pt>
                <c:pt idx="49" formatCode="0.000_ ">
                  <c:v>-1.78</c:v>
                </c:pt>
                <c:pt idx="50" formatCode="0.000_ ">
                  <c:v>-2.13</c:v>
                </c:pt>
                <c:pt idx="51" formatCode="0.000_ ">
                  <c:v>-2.41</c:v>
                </c:pt>
                <c:pt idx="52" formatCode="0.000_ ">
                  <c:v>-6.88</c:v>
                </c:pt>
                <c:pt idx="53" formatCode="0.000_ ">
                  <c:v>-6.63</c:v>
                </c:pt>
              </c:numCache>
            </c:numRef>
          </c:val>
          <c:smooth val="0"/>
          <c:extLst>
            <c:ext xmlns:c16="http://schemas.microsoft.com/office/drawing/2014/chart" uri="{C3380CC4-5D6E-409C-BE32-E72D297353CC}">
              <c16:uniqueId val="{00000008-0A29-4C12-A0AE-BC5FAAEFB0D6}"/>
            </c:ext>
          </c:extLst>
        </c:ser>
        <c:ser>
          <c:idx val="5"/>
          <c:order val="4"/>
          <c:tx>
            <c:strRef>
              <c:f>季資料!$M$3</c:f>
              <c:strCache>
                <c:ptCount val="1"/>
                <c:pt idx="0">
                  <c:v>南韓</c:v>
                </c:pt>
              </c:strCache>
            </c:strRef>
          </c:tx>
          <c:spPr>
            <a:ln w="25400"/>
          </c:spPr>
          <c:marker>
            <c:symbol val="none"/>
          </c:marker>
          <c:dLbls>
            <c:dLbl>
              <c:idx val="53"/>
              <c:layout>
                <c:manualLayout>
                  <c:x val="-1.9020281760762897E-3"/>
                  <c:y val="3.3373067868535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29-4C12-A0AE-BC5FAAEFB0D6}"/>
                </c:ext>
              </c:extLst>
            </c:dLbl>
            <c:spPr>
              <a:noFill/>
              <a:ln>
                <a:noFill/>
              </a:ln>
              <a:effectLst/>
            </c:spPr>
            <c:txPr>
              <a:bodyPr/>
              <a:lstStyle/>
              <a:p>
                <a:pPr>
                  <a:defRPr b="1">
                    <a:solidFill>
                      <a:schemeClr val="accent6">
                        <a:lumMod val="75000"/>
                      </a:schemeClr>
                    </a:solidFill>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季資料!$N$9:$N$62</c:f>
              <c:numCache>
                <c:formatCode>General</c:formatCode>
                <c:ptCount val="54"/>
                <c:pt idx="0">
                  <c:v>2.0999999999999996</c:v>
                </c:pt>
                <c:pt idx="1">
                  <c:v>9.9999999999999645E-2</c:v>
                </c:pt>
                <c:pt idx="2">
                  <c:v>-0.40000000000000036</c:v>
                </c:pt>
                <c:pt idx="3">
                  <c:v>0</c:v>
                </c:pt>
                <c:pt idx="4">
                  <c:v>-0.30000000000000027</c:v>
                </c:pt>
                <c:pt idx="5">
                  <c:v>-0.5</c:v>
                </c:pt>
                <c:pt idx="6">
                  <c:v>-0.20000000000000018</c:v>
                </c:pt>
                <c:pt idx="7">
                  <c:v>-0.43000000000000016</c:v>
                </c:pt>
                <c:pt idx="8" formatCode="0.000_ ">
                  <c:v>-1.98</c:v>
                </c:pt>
                <c:pt idx="9" formatCode="0.000_ ">
                  <c:v>-1.23</c:v>
                </c:pt>
                <c:pt idx="10" formatCode="0.000_ ">
                  <c:v>-1.34</c:v>
                </c:pt>
                <c:pt idx="11" formatCode="0.000_ ">
                  <c:v>-1.61</c:v>
                </c:pt>
                <c:pt idx="12" formatCode="0.000_ ">
                  <c:v>-0.26</c:v>
                </c:pt>
                <c:pt idx="13" formatCode="0.000_ ">
                  <c:v>0.25</c:v>
                </c:pt>
                <c:pt idx="14" formatCode="0.000_ ">
                  <c:v>0.6100000000000001</c:v>
                </c:pt>
                <c:pt idx="15" formatCode="0.000_ ">
                  <c:v>0.20999999999999996</c:v>
                </c:pt>
                <c:pt idx="16" formatCode="0.000_ ">
                  <c:v>0.56999999999999984</c:v>
                </c:pt>
                <c:pt idx="17" formatCode="0.000_ ">
                  <c:v>0.77000000000000024</c:v>
                </c:pt>
                <c:pt idx="18" formatCode="0.000_ ">
                  <c:v>0.89</c:v>
                </c:pt>
                <c:pt idx="19" formatCode="0.000_ ">
                  <c:v>1.0200000000000002</c:v>
                </c:pt>
                <c:pt idx="20" formatCode="0.000_ ">
                  <c:v>0.3899999999999999</c:v>
                </c:pt>
                <c:pt idx="21" formatCode="0.000_ ">
                  <c:v>0.51</c:v>
                </c:pt>
                <c:pt idx="22" formatCode="0.000_ ">
                  <c:v>0.65000000000000013</c:v>
                </c:pt>
                <c:pt idx="23" formatCode="0.000_ ">
                  <c:v>0.5</c:v>
                </c:pt>
                <c:pt idx="24" formatCode="0.000_ ">
                  <c:v>1.35</c:v>
                </c:pt>
                <c:pt idx="25" formatCode="0.000_ ">
                  <c:v>1.0900000000000001</c:v>
                </c:pt>
                <c:pt idx="26" formatCode="0.000_ ">
                  <c:v>0.65</c:v>
                </c:pt>
                <c:pt idx="27" formatCode="0.000_ ">
                  <c:v>0.62</c:v>
                </c:pt>
                <c:pt idx="28" formatCode="0.000_ ">
                  <c:v>0.5</c:v>
                </c:pt>
                <c:pt idx="29" formatCode="0.000_ ">
                  <c:v>-4.0000000000000036E-2</c:v>
                </c:pt>
                <c:pt idx="30" formatCode="0.000_ ">
                  <c:v>0.19999999999999996</c:v>
                </c:pt>
                <c:pt idx="31" formatCode="0.000_ ">
                  <c:v>4.0000000000000036E-2</c:v>
                </c:pt>
                <c:pt idx="32" formatCode="0.000_ ">
                  <c:v>-1.33</c:v>
                </c:pt>
                <c:pt idx="33" formatCode="0.000_ ">
                  <c:v>-1.1200000000000001</c:v>
                </c:pt>
                <c:pt idx="34" formatCode="0.000_ ">
                  <c:v>-1.19</c:v>
                </c:pt>
                <c:pt idx="35" formatCode="0.000_ ">
                  <c:v>-0.74</c:v>
                </c:pt>
                <c:pt idx="36" formatCode="0.000_ ">
                  <c:v>2.0000000000000018E-2</c:v>
                </c:pt>
                <c:pt idx="37" formatCode="0.000_ ">
                  <c:v>-0.18999999999999995</c:v>
                </c:pt>
                <c:pt idx="38" formatCode="0.000_ ">
                  <c:v>-0.18999999999999995</c:v>
                </c:pt>
                <c:pt idx="39" formatCode="0.000_ ">
                  <c:v>-0.85000000000000009</c:v>
                </c:pt>
                <c:pt idx="40" formatCode="0.000_ ">
                  <c:v>1.18</c:v>
                </c:pt>
                <c:pt idx="41" formatCode="0.000_ ">
                  <c:v>1</c:v>
                </c:pt>
                <c:pt idx="42" formatCode="0.000_ ">
                  <c:v>0.78</c:v>
                </c:pt>
                <c:pt idx="43" formatCode="0.000_ ">
                  <c:v>0.7400000000000001</c:v>
                </c:pt>
                <c:pt idx="44" formatCode="0.000_ ">
                  <c:v>-0.15999999999999992</c:v>
                </c:pt>
                <c:pt idx="45" formatCode="0.000_ ">
                  <c:v>0.10000000000000003</c:v>
                </c:pt>
                <c:pt idx="46" formatCode="0.000_ ">
                  <c:v>0.10000000000000003</c:v>
                </c:pt>
                <c:pt idx="47" formatCode="0.000_ ">
                  <c:v>4.0000000000000036E-2</c:v>
                </c:pt>
                <c:pt idx="48" formatCode="0.000_ ">
                  <c:v>-0.13</c:v>
                </c:pt>
                <c:pt idx="49" formatCode="0.000_ ">
                  <c:v>-0.56000000000000005</c:v>
                </c:pt>
                <c:pt idx="50" formatCode="0.000_ ">
                  <c:v>-1.0799999999999998</c:v>
                </c:pt>
                <c:pt idx="51" formatCode="0.000_ ">
                  <c:v>-1.1500000000000001</c:v>
                </c:pt>
                <c:pt idx="52" formatCode="0.000_ ">
                  <c:v>-3.0300000000000002</c:v>
                </c:pt>
                <c:pt idx="53" formatCode="0.000">
                  <c:v>-2.7100000000000004</c:v>
                </c:pt>
              </c:numCache>
            </c:numRef>
          </c:val>
          <c:smooth val="0"/>
          <c:extLst>
            <c:ext xmlns:c16="http://schemas.microsoft.com/office/drawing/2014/chart" uri="{C3380CC4-5D6E-409C-BE32-E72D297353CC}">
              <c16:uniqueId val="{0000000A-0A29-4C12-A0AE-BC5FAAEFB0D6}"/>
            </c:ext>
          </c:extLst>
        </c:ser>
        <c:dLbls>
          <c:showLegendKey val="0"/>
          <c:showVal val="0"/>
          <c:showCatName val="0"/>
          <c:showSerName val="0"/>
          <c:showPercent val="0"/>
          <c:showBubbleSize val="0"/>
        </c:dLbls>
        <c:marker val="1"/>
        <c:smooth val="0"/>
        <c:axId val="1000651984"/>
        <c:axId val="1000644368"/>
      </c:lineChart>
      <c:catAx>
        <c:axId val="1000651984"/>
        <c:scaling>
          <c:orientation val="minMax"/>
        </c:scaling>
        <c:delete val="0"/>
        <c:axPos val="b"/>
        <c:numFmt formatCode="General" sourceLinked="1"/>
        <c:majorTickMark val="out"/>
        <c:minorTickMark val="none"/>
        <c:tickLblPos val="low"/>
        <c:txPr>
          <a:bodyPr rot="0" vert="horz"/>
          <a:lstStyle/>
          <a:p>
            <a:pPr>
              <a:defRPr sz="900"/>
            </a:pPr>
            <a:endParaRPr lang="zh-TW"/>
          </a:p>
        </c:txPr>
        <c:crossAx val="1000644368"/>
        <c:crosses val="autoZero"/>
        <c:auto val="1"/>
        <c:lblAlgn val="ctr"/>
        <c:lblOffset val="100"/>
        <c:tickLblSkip val="4"/>
        <c:noMultiLvlLbl val="0"/>
      </c:catAx>
      <c:valAx>
        <c:axId val="1000644368"/>
        <c:scaling>
          <c:orientation val="minMax"/>
        </c:scaling>
        <c:delete val="0"/>
        <c:axPos val="l"/>
        <c:numFmt formatCode="0_ " sourceLinked="0"/>
        <c:majorTickMark val="in"/>
        <c:minorTickMark val="none"/>
        <c:tickLblPos val="nextTo"/>
        <c:spPr>
          <a:ln/>
        </c:spPr>
        <c:txPr>
          <a:bodyPr/>
          <a:lstStyle/>
          <a:p>
            <a:pPr>
              <a:defRPr sz="900"/>
            </a:pPr>
            <a:endParaRPr lang="zh-TW"/>
          </a:p>
        </c:txPr>
        <c:crossAx val="1000651984"/>
        <c:crosses val="autoZero"/>
        <c:crossBetween val="between"/>
      </c:valAx>
    </c:plotArea>
    <c:plotVisOnly val="1"/>
    <c:dispBlanksAs val="gap"/>
    <c:showDLblsOverMax val="0"/>
  </c:chart>
  <c:spPr>
    <a:ln>
      <a:noFill/>
    </a:ln>
  </c:spPr>
  <c:txPr>
    <a:bodyPr/>
    <a:lstStyle/>
    <a:p>
      <a:pPr>
        <a:defRPr>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4129814036257"/>
          <c:y val="0.16192131665367412"/>
          <c:w val="0.77215933122440583"/>
          <c:h val="0.6948246297852505"/>
        </c:manualLayout>
      </c:layout>
      <c:lineChart>
        <c:grouping val="standard"/>
        <c:varyColors val="0"/>
        <c:ser>
          <c:idx val="0"/>
          <c:order val="0"/>
          <c:spPr>
            <a:ln w="19050" cap="rnd">
              <a:solidFill>
                <a:schemeClr val="accent1"/>
              </a:solidFill>
              <a:round/>
            </a:ln>
            <a:effectLst/>
          </c:spPr>
          <c:marker>
            <c:symbol val="none"/>
          </c:marker>
          <c:trendline>
            <c:spPr>
              <a:ln w="19050" cap="rnd">
                <a:solidFill>
                  <a:srgbClr val="C00000"/>
                </a:solidFill>
                <a:prstDash val="sysDot"/>
              </a:ln>
              <a:effectLst/>
            </c:spPr>
            <c:trendlineType val="linear"/>
            <c:dispRSqr val="0"/>
            <c:dispEq val="0"/>
          </c:trendline>
          <c:cat>
            <c:numRef>
              <c:f>匯率!$A$984:$A$7124</c:f>
              <c:numCache>
                <c:formatCode>yyyy/mm/dd</c:formatCode>
                <c:ptCount val="5989"/>
                <c:pt idx="0">
                  <c:v>35800</c:v>
                </c:pt>
                <c:pt idx="1">
                  <c:v>35801</c:v>
                </c:pt>
                <c:pt idx="2">
                  <c:v>35802</c:v>
                </c:pt>
                <c:pt idx="3">
                  <c:v>35803</c:v>
                </c:pt>
                <c:pt idx="4">
                  <c:v>35804</c:v>
                </c:pt>
                <c:pt idx="5">
                  <c:v>35807</c:v>
                </c:pt>
                <c:pt idx="6">
                  <c:v>35808</c:v>
                </c:pt>
                <c:pt idx="7">
                  <c:v>35809</c:v>
                </c:pt>
                <c:pt idx="8">
                  <c:v>35810</c:v>
                </c:pt>
                <c:pt idx="9">
                  <c:v>35811</c:v>
                </c:pt>
                <c:pt idx="10">
                  <c:v>35814</c:v>
                </c:pt>
                <c:pt idx="11">
                  <c:v>35815</c:v>
                </c:pt>
                <c:pt idx="12">
                  <c:v>35816</c:v>
                </c:pt>
                <c:pt idx="13">
                  <c:v>35817</c:v>
                </c:pt>
                <c:pt idx="14">
                  <c:v>35818</c:v>
                </c:pt>
                <c:pt idx="15">
                  <c:v>35821</c:v>
                </c:pt>
                <c:pt idx="16">
                  <c:v>35828</c:v>
                </c:pt>
                <c:pt idx="17">
                  <c:v>35829</c:v>
                </c:pt>
                <c:pt idx="18">
                  <c:v>35830</c:v>
                </c:pt>
                <c:pt idx="19">
                  <c:v>35831</c:v>
                </c:pt>
                <c:pt idx="20">
                  <c:v>35832</c:v>
                </c:pt>
                <c:pt idx="21">
                  <c:v>35835</c:v>
                </c:pt>
                <c:pt idx="22">
                  <c:v>35836</c:v>
                </c:pt>
                <c:pt idx="23">
                  <c:v>35837</c:v>
                </c:pt>
                <c:pt idx="24">
                  <c:v>35838</c:v>
                </c:pt>
                <c:pt idx="25">
                  <c:v>35839</c:v>
                </c:pt>
                <c:pt idx="26">
                  <c:v>35842</c:v>
                </c:pt>
                <c:pt idx="27">
                  <c:v>35843</c:v>
                </c:pt>
                <c:pt idx="28">
                  <c:v>35844</c:v>
                </c:pt>
                <c:pt idx="29">
                  <c:v>35845</c:v>
                </c:pt>
                <c:pt idx="30">
                  <c:v>35846</c:v>
                </c:pt>
                <c:pt idx="31">
                  <c:v>35849</c:v>
                </c:pt>
                <c:pt idx="32">
                  <c:v>35850</c:v>
                </c:pt>
                <c:pt idx="33">
                  <c:v>35851</c:v>
                </c:pt>
                <c:pt idx="34">
                  <c:v>35852</c:v>
                </c:pt>
                <c:pt idx="35">
                  <c:v>35853</c:v>
                </c:pt>
                <c:pt idx="36">
                  <c:v>35856</c:v>
                </c:pt>
                <c:pt idx="37">
                  <c:v>35857</c:v>
                </c:pt>
                <c:pt idx="38">
                  <c:v>35858</c:v>
                </c:pt>
                <c:pt idx="39">
                  <c:v>35859</c:v>
                </c:pt>
                <c:pt idx="40">
                  <c:v>35860</c:v>
                </c:pt>
                <c:pt idx="41">
                  <c:v>35863</c:v>
                </c:pt>
                <c:pt idx="42">
                  <c:v>35864</c:v>
                </c:pt>
                <c:pt idx="43">
                  <c:v>35865</c:v>
                </c:pt>
                <c:pt idx="44">
                  <c:v>35866</c:v>
                </c:pt>
                <c:pt idx="45">
                  <c:v>35867</c:v>
                </c:pt>
                <c:pt idx="46">
                  <c:v>35870</c:v>
                </c:pt>
                <c:pt idx="47">
                  <c:v>35871</c:v>
                </c:pt>
                <c:pt idx="48">
                  <c:v>35872</c:v>
                </c:pt>
                <c:pt idx="49">
                  <c:v>35873</c:v>
                </c:pt>
                <c:pt idx="50">
                  <c:v>35874</c:v>
                </c:pt>
                <c:pt idx="51">
                  <c:v>35877</c:v>
                </c:pt>
                <c:pt idx="52">
                  <c:v>35878</c:v>
                </c:pt>
                <c:pt idx="53">
                  <c:v>35879</c:v>
                </c:pt>
                <c:pt idx="54">
                  <c:v>35880</c:v>
                </c:pt>
                <c:pt idx="55">
                  <c:v>35881</c:v>
                </c:pt>
                <c:pt idx="56">
                  <c:v>35884</c:v>
                </c:pt>
                <c:pt idx="57">
                  <c:v>35885</c:v>
                </c:pt>
                <c:pt idx="58">
                  <c:v>35886</c:v>
                </c:pt>
                <c:pt idx="59">
                  <c:v>35887</c:v>
                </c:pt>
                <c:pt idx="60">
                  <c:v>35888</c:v>
                </c:pt>
                <c:pt idx="61">
                  <c:v>35892</c:v>
                </c:pt>
                <c:pt idx="62">
                  <c:v>35893</c:v>
                </c:pt>
                <c:pt idx="63">
                  <c:v>35894</c:v>
                </c:pt>
                <c:pt idx="64">
                  <c:v>35895</c:v>
                </c:pt>
                <c:pt idx="65">
                  <c:v>35898</c:v>
                </c:pt>
                <c:pt idx="66">
                  <c:v>35899</c:v>
                </c:pt>
                <c:pt idx="67">
                  <c:v>35900</c:v>
                </c:pt>
                <c:pt idx="68">
                  <c:v>35901</c:v>
                </c:pt>
                <c:pt idx="69">
                  <c:v>35902</c:v>
                </c:pt>
                <c:pt idx="70">
                  <c:v>35905</c:v>
                </c:pt>
                <c:pt idx="71">
                  <c:v>35906</c:v>
                </c:pt>
                <c:pt idx="72">
                  <c:v>35907</c:v>
                </c:pt>
                <c:pt idx="73">
                  <c:v>35908</c:v>
                </c:pt>
                <c:pt idx="74">
                  <c:v>35909</c:v>
                </c:pt>
                <c:pt idx="75">
                  <c:v>35912</c:v>
                </c:pt>
                <c:pt idx="76">
                  <c:v>35913</c:v>
                </c:pt>
                <c:pt idx="77">
                  <c:v>35914</c:v>
                </c:pt>
                <c:pt idx="78">
                  <c:v>35915</c:v>
                </c:pt>
                <c:pt idx="79">
                  <c:v>35919</c:v>
                </c:pt>
                <c:pt idx="80">
                  <c:v>35920</c:v>
                </c:pt>
                <c:pt idx="81">
                  <c:v>35921</c:v>
                </c:pt>
                <c:pt idx="82">
                  <c:v>35922</c:v>
                </c:pt>
                <c:pt idx="83">
                  <c:v>35923</c:v>
                </c:pt>
                <c:pt idx="84">
                  <c:v>35926</c:v>
                </c:pt>
                <c:pt idx="85">
                  <c:v>35927</c:v>
                </c:pt>
                <c:pt idx="86">
                  <c:v>35928</c:v>
                </c:pt>
                <c:pt idx="87">
                  <c:v>35929</c:v>
                </c:pt>
                <c:pt idx="88">
                  <c:v>35930</c:v>
                </c:pt>
                <c:pt idx="89">
                  <c:v>35933</c:v>
                </c:pt>
                <c:pt idx="90">
                  <c:v>35934</c:v>
                </c:pt>
                <c:pt idx="91">
                  <c:v>35935</c:v>
                </c:pt>
                <c:pt idx="92">
                  <c:v>35936</c:v>
                </c:pt>
                <c:pt idx="93">
                  <c:v>35937</c:v>
                </c:pt>
                <c:pt idx="94">
                  <c:v>35940</c:v>
                </c:pt>
                <c:pt idx="95">
                  <c:v>35941</c:v>
                </c:pt>
                <c:pt idx="96">
                  <c:v>35942</c:v>
                </c:pt>
                <c:pt idx="97">
                  <c:v>35943</c:v>
                </c:pt>
                <c:pt idx="98">
                  <c:v>35944</c:v>
                </c:pt>
                <c:pt idx="99">
                  <c:v>35947</c:v>
                </c:pt>
                <c:pt idx="100">
                  <c:v>35948</c:v>
                </c:pt>
                <c:pt idx="101">
                  <c:v>35949</c:v>
                </c:pt>
                <c:pt idx="102">
                  <c:v>35950</c:v>
                </c:pt>
                <c:pt idx="103">
                  <c:v>35951</c:v>
                </c:pt>
                <c:pt idx="104">
                  <c:v>35954</c:v>
                </c:pt>
                <c:pt idx="105">
                  <c:v>35955</c:v>
                </c:pt>
                <c:pt idx="106">
                  <c:v>35956</c:v>
                </c:pt>
                <c:pt idx="107">
                  <c:v>35957</c:v>
                </c:pt>
                <c:pt idx="108">
                  <c:v>35958</c:v>
                </c:pt>
                <c:pt idx="109">
                  <c:v>35961</c:v>
                </c:pt>
                <c:pt idx="110">
                  <c:v>35962</c:v>
                </c:pt>
                <c:pt idx="111">
                  <c:v>35963</c:v>
                </c:pt>
                <c:pt idx="112">
                  <c:v>35964</c:v>
                </c:pt>
                <c:pt idx="113">
                  <c:v>35965</c:v>
                </c:pt>
                <c:pt idx="114">
                  <c:v>35968</c:v>
                </c:pt>
                <c:pt idx="115">
                  <c:v>35969</c:v>
                </c:pt>
                <c:pt idx="116">
                  <c:v>35970</c:v>
                </c:pt>
                <c:pt idx="117">
                  <c:v>35971</c:v>
                </c:pt>
                <c:pt idx="118">
                  <c:v>35972</c:v>
                </c:pt>
                <c:pt idx="119">
                  <c:v>35975</c:v>
                </c:pt>
                <c:pt idx="120">
                  <c:v>35976</c:v>
                </c:pt>
                <c:pt idx="121">
                  <c:v>35978</c:v>
                </c:pt>
                <c:pt idx="122">
                  <c:v>35979</c:v>
                </c:pt>
                <c:pt idx="123">
                  <c:v>35982</c:v>
                </c:pt>
                <c:pt idx="124">
                  <c:v>35983</c:v>
                </c:pt>
                <c:pt idx="125">
                  <c:v>35984</c:v>
                </c:pt>
                <c:pt idx="126">
                  <c:v>35985</c:v>
                </c:pt>
                <c:pt idx="127">
                  <c:v>35986</c:v>
                </c:pt>
                <c:pt idx="128">
                  <c:v>35989</c:v>
                </c:pt>
                <c:pt idx="129">
                  <c:v>35990</c:v>
                </c:pt>
                <c:pt idx="130">
                  <c:v>35991</c:v>
                </c:pt>
                <c:pt idx="131">
                  <c:v>35992</c:v>
                </c:pt>
                <c:pt idx="132">
                  <c:v>35993</c:v>
                </c:pt>
                <c:pt idx="133">
                  <c:v>35996</c:v>
                </c:pt>
                <c:pt idx="134">
                  <c:v>35997</c:v>
                </c:pt>
                <c:pt idx="135">
                  <c:v>35998</c:v>
                </c:pt>
                <c:pt idx="136">
                  <c:v>35999</c:v>
                </c:pt>
                <c:pt idx="137">
                  <c:v>36000</c:v>
                </c:pt>
                <c:pt idx="138">
                  <c:v>36003</c:v>
                </c:pt>
                <c:pt idx="139">
                  <c:v>36004</c:v>
                </c:pt>
                <c:pt idx="140">
                  <c:v>36005</c:v>
                </c:pt>
                <c:pt idx="141">
                  <c:v>36006</c:v>
                </c:pt>
                <c:pt idx="142">
                  <c:v>36007</c:v>
                </c:pt>
                <c:pt idx="143">
                  <c:v>36010</c:v>
                </c:pt>
                <c:pt idx="144">
                  <c:v>36011</c:v>
                </c:pt>
                <c:pt idx="145">
                  <c:v>36012</c:v>
                </c:pt>
                <c:pt idx="146">
                  <c:v>36013</c:v>
                </c:pt>
                <c:pt idx="147">
                  <c:v>36014</c:v>
                </c:pt>
                <c:pt idx="148">
                  <c:v>36017</c:v>
                </c:pt>
                <c:pt idx="149">
                  <c:v>36018</c:v>
                </c:pt>
                <c:pt idx="150">
                  <c:v>36019</c:v>
                </c:pt>
                <c:pt idx="151">
                  <c:v>36020</c:v>
                </c:pt>
                <c:pt idx="152">
                  <c:v>36021</c:v>
                </c:pt>
                <c:pt idx="153">
                  <c:v>36024</c:v>
                </c:pt>
                <c:pt idx="154">
                  <c:v>36025</c:v>
                </c:pt>
                <c:pt idx="155">
                  <c:v>36026</c:v>
                </c:pt>
                <c:pt idx="156">
                  <c:v>36027</c:v>
                </c:pt>
                <c:pt idx="157">
                  <c:v>36028</c:v>
                </c:pt>
                <c:pt idx="158">
                  <c:v>36031</c:v>
                </c:pt>
                <c:pt idx="159">
                  <c:v>36032</c:v>
                </c:pt>
                <c:pt idx="160">
                  <c:v>36033</c:v>
                </c:pt>
                <c:pt idx="161">
                  <c:v>36034</c:v>
                </c:pt>
                <c:pt idx="162">
                  <c:v>36035</c:v>
                </c:pt>
                <c:pt idx="163">
                  <c:v>36038</c:v>
                </c:pt>
                <c:pt idx="164">
                  <c:v>36039</c:v>
                </c:pt>
                <c:pt idx="165">
                  <c:v>36040</c:v>
                </c:pt>
                <c:pt idx="166">
                  <c:v>36041</c:v>
                </c:pt>
                <c:pt idx="167">
                  <c:v>36042</c:v>
                </c:pt>
                <c:pt idx="168">
                  <c:v>36045</c:v>
                </c:pt>
                <c:pt idx="169">
                  <c:v>36046</c:v>
                </c:pt>
                <c:pt idx="170">
                  <c:v>36047</c:v>
                </c:pt>
                <c:pt idx="171">
                  <c:v>36048</c:v>
                </c:pt>
                <c:pt idx="172">
                  <c:v>36049</c:v>
                </c:pt>
                <c:pt idx="173">
                  <c:v>36052</c:v>
                </c:pt>
                <c:pt idx="174">
                  <c:v>36053</c:v>
                </c:pt>
                <c:pt idx="175">
                  <c:v>36054</c:v>
                </c:pt>
                <c:pt idx="176">
                  <c:v>36055</c:v>
                </c:pt>
                <c:pt idx="177">
                  <c:v>36056</c:v>
                </c:pt>
                <c:pt idx="178">
                  <c:v>36059</c:v>
                </c:pt>
                <c:pt idx="179">
                  <c:v>36060</c:v>
                </c:pt>
                <c:pt idx="180">
                  <c:v>36061</c:v>
                </c:pt>
                <c:pt idx="181">
                  <c:v>36062</c:v>
                </c:pt>
                <c:pt idx="182">
                  <c:v>36063</c:v>
                </c:pt>
                <c:pt idx="183">
                  <c:v>36066</c:v>
                </c:pt>
                <c:pt idx="184">
                  <c:v>36067</c:v>
                </c:pt>
                <c:pt idx="185">
                  <c:v>36068</c:v>
                </c:pt>
                <c:pt idx="186">
                  <c:v>36069</c:v>
                </c:pt>
                <c:pt idx="187">
                  <c:v>36070</c:v>
                </c:pt>
                <c:pt idx="188">
                  <c:v>36074</c:v>
                </c:pt>
                <c:pt idx="189">
                  <c:v>36075</c:v>
                </c:pt>
                <c:pt idx="190">
                  <c:v>36076</c:v>
                </c:pt>
                <c:pt idx="191">
                  <c:v>36077</c:v>
                </c:pt>
                <c:pt idx="192">
                  <c:v>36080</c:v>
                </c:pt>
                <c:pt idx="193">
                  <c:v>36081</c:v>
                </c:pt>
                <c:pt idx="194">
                  <c:v>36082</c:v>
                </c:pt>
                <c:pt idx="195">
                  <c:v>36083</c:v>
                </c:pt>
                <c:pt idx="196">
                  <c:v>36087</c:v>
                </c:pt>
                <c:pt idx="197">
                  <c:v>36088</c:v>
                </c:pt>
                <c:pt idx="198">
                  <c:v>36089</c:v>
                </c:pt>
                <c:pt idx="199">
                  <c:v>36090</c:v>
                </c:pt>
                <c:pt idx="200">
                  <c:v>36091</c:v>
                </c:pt>
                <c:pt idx="201">
                  <c:v>36094</c:v>
                </c:pt>
                <c:pt idx="202">
                  <c:v>36095</c:v>
                </c:pt>
                <c:pt idx="203">
                  <c:v>36096</c:v>
                </c:pt>
                <c:pt idx="204">
                  <c:v>36097</c:v>
                </c:pt>
                <c:pt idx="205">
                  <c:v>36098</c:v>
                </c:pt>
                <c:pt idx="206">
                  <c:v>36099</c:v>
                </c:pt>
                <c:pt idx="207">
                  <c:v>36101</c:v>
                </c:pt>
                <c:pt idx="208">
                  <c:v>36102</c:v>
                </c:pt>
                <c:pt idx="209">
                  <c:v>36103</c:v>
                </c:pt>
                <c:pt idx="210">
                  <c:v>36104</c:v>
                </c:pt>
                <c:pt idx="211">
                  <c:v>36105</c:v>
                </c:pt>
                <c:pt idx="212">
                  <c:v>36108</c:v>
                </c:pt>
                <c:pt idx="213">
                  <c:v>36109</c:v>
                </c:pt>
                <c:pt idx="214">
                  <c:v>36110</c:v>
                </c:pt>
                <c:pt idx="215">
                  <c:v>36112</c:v>
                </c:pt>
                <c:pt idx="216">
                  <c:v>36115</c:v>
                </c:pt>
                <c:pt idx="217">
                  <c:v>36116</c:v>
                </c:pt>
                <c:pt idx="218">
                  <c:v>36117</c:v>
                </c:pt>
                <c:pt idx="219">
                  <c:v>36118</c:v>
                </c:pt>
                <c:pt idx="220">
                  <c:v>36119</c:v>
                </c:pt>
                <c:pt idx="221">
                  <c:v>36122</c:v>
                </c:pt>
                <c:pt idx="222">
                  <c:v>36123</c:v>
                </c:pt>
                <c:pt idx="223">
                  <c:v>36124</c:v>
                </c:pt>
                <c:pt idx="224">
                  <c:v>36125</c:v>
                </c:pt>
                <c:pt idx="225">
                  <c:v>36126</c:v>
                </c:pt>
                <c:pt idx="226">
                  <c:v>36129</c:v>
                </c:pt>
                <c:pt idx="227">
                  <c:v>36130</c:v>
                </c:pt>
                <c:pt idx="228">
                  <c:v>36131</c:v>
                </c:pt>
                <c:pt idx="229">
                  <c:v>36132</c:v>
                </c:pt>
                <c:pt idx="230">
                  <c:v>36133</c:v>
                </c:pt>
                <c:pt idx="231">
                  <c:v>36136</c:v>
                </c:pt>
                <c:pt idx="232">
                  <c:v>36137</c:v>
                </c:pt>
                <c:pt idx="233">
                  <c:v>36138</c:v>
                </c:pt>
                <c:pt idx="234">
                  <c:v>36139</c:v>
                </c:pt>
                <c:pt idx="235">
                  <c:v>36140</c:v>
                </c:pt>
                <c:pt idx="236">
                  <c:v>36143</c:v>
                </c:pt>
                <c:pt idx="237">
                  <c:v>36144</c:v>
                </c:pt>
                <c:pt idx="238">
                  <c:v>36145</c:v>
                </c:pt>
                <c:pt idx="239">
                  <c:v>36146</c:v>
                </c:pt>
                <c:pt idx="240">
                  <c:v>36147</c:v>
                </c:pt>
                <c:pt idx="241">
                  <c:v>36150</c:v>
                </c:pt>
                <c:pt idx="242">
                  <c:v>36151</c:v>
                </c:pt>
                <c:pt idx="243">
                  <c:v>36152</c:v>
                </c:pt>
                <c:pt idx="244">
                  <c:v>36153</c:v>
                </c:pt>
                <c:pt idx="245">
                  <c:v>36157</c:v>
                </c:pt>
                <c:pt idx="246">
                  <c:v>36158</c:v>
                </c:pt>
                <c:pt idx="247">
                  <c:v>36159</c:v>
                </c:pt>
                <c:pt idx="248">
                  <c:v>36160</c:v>
                </c:pt>
                <c:pt idx="249">
                  <c:v>36165</c:v>
                </c:pt>
                <c:pt idx="250">
                  <c:v>36166</c:v>
                </c:pt>
                <c:pt idx="251">
                  <c:v>36167</c:v>
                </c:pt>
                <c:pt idx="252">
                  <c:v>36168</c:v>
                </c:pt>
                <c:pt idx="253">
                  <c:v>36171</c:v>
                </c:pt>
                <c:pt idx="254">
                  <c:v>36172</c:v>
                </c:pt>
                <c:pt idx="255">
                  <c:v>36173</c:v>
                </c:pt>
                <c:pt idx="256">
                  <c:v>36174</c:v>
                </c:pt>
                <c:pt idx="257">
                  <c:v>36175</c:v>
                </c:pt>
                <c:pt idx="258">
                  <c:v>36178</c:v>
                </c:pt>
                <c:pt idx="259">
                  <c:v>36179</c:v>
                </c:pt>
                <c:pt idx="260">
                  <c:v>36180</c:v>
                </c:pt>
                <c:pt idx="261">
                  <c:v>36181</c:v>
                </c:pt>
                <c:pt idx="262">
                  <c:v>36182</c:v>
                </c:pt>
                <c:pt idx="263">
                  <c:v>36185</c:v>
                </c:pt>
                <c:pt idx="264">
                  <c:v>36186</c:v>
                </c:pt>
                <c:pt idx="265">
                  <c:v>36187</c:v>
                </c:pt>
                <c:pt idx="266">
                  <c:v>36188</c:v>
                </c:pt>
                <c:pt idx="267">
                  <c:v>36189</c:v>
                </c:pt>
                <c:pt idx="268">
                  <c:v>36192</c:v>
                </c:pt>
                <c:pt idx="269">
                  <c:v>36193</c:v>
                </c:pt>
                <c:pt idx="270">
                  <c:v>36194</c:v>
                </c:pt>
                <c:pt idx="271">
                  <c:v>36195</c:v>
                </c:pt>
                <c:pt idx="272">
                  <c:v>36196</c:v>
                </c:pt>
                <c:pt idx="273">
                  <c:v>36199</c:v>
                </c:pt>
                <c:pt idx="274">
                  <c:v>36200</c:v>
                </c:pt>
                <c:pt idx="275">
                  <c:v>36201</c:v>
                </c:pt>
                <c:pt idx="276">
                  <c:v>36202</c:v>
                </c:pt>
                <c:pt idx="277">
                  <c:v>36203</c:v>
                </c:pt>
                <c:pt idx="278">
                  <c:v>36210</c:v>
                </c:pt>
                <c:pt idx="279">
                  <c:v>36213</c:v>
                </c:pt>
                <c:pt idx="280">
                  <c:v>36214</c:v>
                </c:pt>
                <c:pt idx="281">
                  <c:v>36215</c:v>
                </c:pt>
                <c:pt idx="282">
                  <c:v>36216</c:v>
                </c:pt>
                <c:pt idx="283">
                  <c:v>36217</c:v>
                </c:pt>
                <c:pt idx="284">
                  <c:v>36220</c:v>
                </c:pt>
                <c:pt idx="285">
                  <c:v>36221</c:v>
                </c:pt>
                <c:pt idx="286">
                  <c:v>36222</c:v>
                </c:pt>
                <c:pt idx="287">
                  <c:v>36223</c:v>
                </c:pt>
                <c:pt idx="288">
                  <c:v>36224</c:v>
                </c:pt>
                <c:pt idx="289">
                  <c:v>36227</c:v>
                </c:pt>
                <c:pt idx="290">
                  <c:v>36228</c:v>
                </c:pt>
                <c:pt idx="291">
                  <c:v>36229</c:v>
                </c:pt>
                <c:pt idx="292">
                  <c:v>36230</c:v>
                </c:pt>
                <c:pt idx="293">
                  <c:v>36231</c:v>
                </c:pt>
                <c:pt idx="294">
                  <c:v>36234</c:v>
                </c:pt>
                <c:pt idx="295">
                  <c:v>36235</c:v>
                </c:pt>
                <c:pt idx="296">
                  <c:v>36236</c:v>
                </c:pt>
                <c:pt idx="297">
                  <c:v>36237</c:v>
                </c:pt>
                <c:pt idx="298">
                  <c:v>36238</c:v>
                </c:pt>
                <c:pt idx="299">
                  <c:v>36241</c:v>
                </c:pt>
                <c:pt idx="300">
                  <c:v>36242</c:v>
                </c:pt>
                <c:pt idx="301">
                  <c:v>36243</c:v>
                </c:pt>
                <c:pt idx="302">
                  <c:v>36244</c:v>
                </c:pt>
                <c:pt idx="303">
                  <c:v>36245</c:v>
                </c:pt>
                <c:pt idx="304">
                  <c:v>36248</c:v>
                </c:pt>
                <c:pt idx="305">
                  <c:v>36249</c:v>
                </c:pt>
                <c:pt idx="306">
                  <c:v>36250</c:v>
                </c:pt>
                <c:pt idx="307">
                  <c:v>36251</c:v>
                </c:pt>
                <c:pt idx="308">
                  <c:v>36252</c:v>
                </c:pt>
                <c:pt idx="309">
                  <c:v>36256</c:v>
                </c:pt>
                <c:pt idx="310">
                  <c:v>36257</c:v>
                </c:pt>
                <c:pt idx="311">
                  <c:v>36258</c:v>
                </c:pt>
                <c:pt idx="312">
                  <c:v>36259</c:v>
                </c:pt>
                <c:pt idx="313">
                  <c:v>36262</c:v>
                </c:pt>
                <c:pt idx="314">
                  <c:v>36263</c:v>
                </c:pt>
                <c:pt idx="315">
                  <c:v>36264</c:v>
                </c:pt>
                <c:pt idx="316">
                  <c:v>36265</c:v>
                </c:pt>
                <c:pt idx="317">
                  <c:v>36266</c:v>
                </c:pt>
                <c:pt idx="318">
                  <c:v>36269</c:v>
                </c:pt>
                <c:pt idx="319">
                  <c:v>36270</c:v>
                </c:pt>
                <c:pt idx="320">
                  <c:v>36271</c:v>
                </c:pt>
                <c:pt idx="321">
                  <c:v>36272</c:v>
                </c:pt>
                <c:pt idx="322">
                  <c:v>36273</c:v>
                </c:pt>
                <c:pt idx="323">
                  <c:v>36276</c:v>
                </c:pt>
                <c:pt idx="324">
                  <c:v>36277</c:v>
                </c:pt>
                <c:pt idx="325">
                  <c:v>36278</c:v>
                </c:pt>
                <c:pt idx="326">
                  <c:v>36279</c:v>
                </c:pt>
                <c:pt idx="327">
                  <c:v>36280</c:v>
                </c:pt>
                <c:pt idx="328">
                  <c:v>36283</c:v>
                </c:pt>
                <c:pt idx="329">
                  <c:v>36284</c:v>
                </c:pt>
                <c:pt idx="330">
                  <c:v>36285</c:v>
                </c:pt>
                <c:pt idx="331">
                  <c:v>36286</c:v>
                </c:pt>
                <c:pt idx="332">
                  <c:v>36287</c:v>
                </c:pt>
                <c:pt idx="333">
                  <c:v>36290</c:v>
                </c:pt>
                <c:pt idx="334">
                  <c:v>36291</c:v>
                </c:pt>
                <c:pt idx="335">
                  <c:v>36292</c:v>
                </c:pt>
                <c:pt idx="336">
                  <c:v>36293</c:v>
                </c:pt>
                <c:pt idx="337">
                  <c:v>36294</c:v>
                </c:pt>
                <c:pt idx="338">
                  <c:v>36297</c:v>
                </c:pt>
                <c:pt idx="339">
                  <c:v>36298</c:v>
                </c:pt>
                <c:pt idx="340">
                  <c:v>36299</c:v>
                </c:pt>
                <c:pt idx="341">
                  <c:v>36300</c:v>
                </c:pt>
                <c:pt idx="342">
                  <c:v>36301</c:v>
                </c:pt>
                <c:pt idx="343">
                  <c:v>36304</c:v>
                </c:pt>
                <c:pt idx="344">
                  <c:v>36305</c:v>
                </c:pt>
                <c:pt idx="345">
                  <c:v>36306</c:v>
                </c:pt>
                <c:pt idx="346">
                  <c:v>36307</c:v>
                </c:pt>
                <c:pt idx="347">
                  <c:v>36308</c:v>
                </c:pt>
                <c:pt idx="348">
                  <c:v>36311</c:v>
                </c:pt>
                <c:pt idx="349">
                  <c:v>36312</c:v>
                </c:pt>
                <c:pt idx="350">
                  <c:v>36313</c:v>
                </c:pt>
                <c:pt idx="351">
                  <c:v>36314</c:v>
                </c:pt>
                <c:pt idx="352">
                  <c:v>36315</c:v>
                </c:pt>
                <c:pt idx="353">
                  <c:v>36318</c:v>
                </c:pt>
                <c:pt idx="354">
                  <c:v>36319</c:v>
                </c:pt>
                <c:pt idx="355">
                  <c:v>36320</c:v>
                </c:pt>
                <c:pt idx="356">
                  <c:v>36321</c:v>
                </c:pt>
                <c:pt idx="357">
                  <c:v>36322</c:v>
                </c:pt>
                <c:pt idx="358">
                  <c:v>36325</c:v>
                </c:pt>
                <c:pt idx="359">
                  <c:v>36326</c:v>
                </c:pt>
                <c:pt idx="360">
                  <c:v>36327</c:v>
                </c:pt>
                <c:pt idx="361">
                  <c:v>36328</c:v>
                </c:pt>
                <c:pt idx="362">
                  <c:v>36332</c:v>
                </c:pt>
                <c:pt idx="363">
                  <c:v>36333</c:v>
                </c:pt>
                <c:pt idx="364">
                  <c:v>36334</c:v>
                </c:pt>
                <c:pt idx="365">
                  <c:v>36335</c:v>
                </c:pt>
                <c:pt idx="366">
                  <c:v>36336</c:v>
                </c:pt>
                <c:pt idx="367">
                  <c:v>36339</c:v>
                </c:pt>
                <c:pt idx="368">
                  <c:v>36340</c:v>
                </c:pt>
                <c:pt idx="369">
                  <c:v>36341</c:v>
                </c:pt>
                <c:pt idx="370">
                  <c:v>36343</c:v>
                </c:pt>
                <c:pt idx="371">
                  <c:v>36346</c:v>
                </c:pt>
                <c:pt idx="372">
                  <c:v>36347</c:v>
                </c:pt>
                <c:pt idx="373">
                  <c:v>36348</c:v>
                </c:pt>
                <c:pt idx="374">
                  <c:v>36349</c:v>
                </c:pt>
                <c:pt idx="375">
                  <c:v>36350</c:v>
                </c:pt>
                <c:pt idx="376">
                  <c:v>36353</c:v>
                </c:pt>
                <c:pt idx="377">
                  <c:v>36354</c:v>
                </c:pt>
                <c:pt idx="378">
                  <c:v>36355</c:v>
                </c:pt>
                <c:pt idx="379">
                  <c:v>36356</c:v>
                </c:pt>
                <c:pt idx="380">
                  <c:v>36357</c:v>
                </c:pt>
                <c:pt idx="381">
                  <c:v>36360</c:v>
                </c:pt>
                <c:pt idx="382">
                  <c:v>36361</c:v>
                </c:pt>
                <c:pt idx="383">
                  <c:v>36362</c:v>
                </c:pt>
                <c:pt idx="384">
                  <c:v>36363</c:v>
                </c:pt>
                <c:pt idx="385">
                  <c:v>36364</c:v>
                </c:pt>
                <c:pt idx="386">
                  <c:v>36367</c:v>
                </c:pt>
                <c:pt idx="387">
                  <c:v>36368</c:v>
                </c:pt>
                <c:pt idx="388">
                  <c:v>36369</c:v>
                </c:pt>
                <c:pt idx="389">
                  <c:v>36370</c:v>
                </c:pt>
                <c:pt idx="390">
                  <c:v>36371</c:v>
                </c:pt>
                <c:pt idx="391">
                  <c:v>36372</c:v>
                </c:pt>
                <c:pt idx="392">
                  <c:v>36374</c:v>
                </c:pt>
                <c:pt idx="393">
                  <c:v>36375</c:v>
                </c:pt>
                <c:pt idx="394">
                  <c:v>36376</c:v>
                </c:pt>
                <c:pt idx="395">
                  <c:v>36377</c:v>
                </c:pt>
                <c:pt idx="396">
                  <c:v>36378</c:v>
                </c:pt>
                <c:pt idx="397">
                  <c:v>36381</c:v>
                </c:pt>
                <c:pt idx="398">
                  <c:v>36382</c:v>
                </c:pt>
                <c:pt idx="399">
                  <c:v>36383</c:v>
                </c:pt>
                <c:pt idx="400">
                  <c:v>36384</c:v>
                </c:pt>
                <c:pt idx="401">
                  <c:v>36385</c:v>
                </c:pt>
                <c:pt idx="402">
                  <c:v>36388</c:v>
                </c:pt>
                <c:pt idx="403">
                  <c:v>36389</c:v>
                </c:pt>
                <c:pt idx="404">
                  <c:v>36390</c:v>
                </c:pt>
                <c:pt idx="405">
                  <c:v>36391</c:v>
                </c:pt>
                <c:pt idx="406">
                  <c:v>36392</c:v>
                </c:pt>
                <c:pt idx="407">
                  <c:v>36395</c:v>
                </c:pt>
                <c:pt idx="408">
                  <c:v>36396</c:v>
                </c:pt>
                <c:pt idx="409">
                  <c:v>36397</c:v>
                </c:pt>
                <c:pt idx="410">
                  <c:v>36398</c:v>
                </c:pt>
                <c:pt idx="411">
                  <c:v>36399</c:v>
                </c:pt>
                <c:pt idx="412">
                  <c:v>36402</c:v>
                </c:pt>
                <c:pt idx="413">
                  <c:v>36403</c:v>
                </c:pt>
                <c:pt idx="414">
                  <c:v>36404</c:v>
                </c:pt>
                <c:pt idx="415">
                  <c:v>36405</c:v>
                </c:pt>
                <c:pt idx="416">
                  <c:v>36406</c:v>
                </c:pt>
                <c:pt idx="417">
                  <c:v>36409</c:v>
                </c:pt>
                <c:pt idx="418">
                  <c:v>36410</c:v>
                </c:pt>
                <c:pt idx="419">
                  <c:v>36411</c:v>
                </c:pt>
                <c:pt idx="420">
                  <c:v>36412</c:v>
                </c:pt>
                <c:pt idx="421">
                  <c:v>36413</c:v>
                </c:pt>
                <c:pt idx="422">
                  <c:v>36416</c:v>
                </c:pt>
                <c:pt idx="423">
                  <c:v>36417</c:v>
                </c:pt>
                <c:pt idx="424">
                  <c:v>36418</c:v>
                </c:pt>
                <c:pt idx="425">
                  <c:v>36419</c:v>
                </c:pt>
                <c:pt idx="426">
                  <c:v>36420</c:v>
                </c:pt>
                <c:pt idx="427">
                  <c:v>36423</c:v>
                </c:pt>
                <c:pt idx="428">
                  <c:v>36425</c:v>
                </c:pt>
                <c:pt idx="429">
                  <c:v>36426</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36463</c:v>
                </c:pt>
                <c:pt idx="456">
                  <c:v>36465</c:v>
                </c:pt>
                <c:pt idx="457">
                  <c:v>36466</c:v>
                </c:pt>
                <c:pt idx="458">
                  <c:v>36467</c:v>
                </c:pt>
                <c:pt idx="459">
                  <c:v>36468</c:v>
                </c:pt>
                <c:pt idx="460">
                  <c:v>36469</c:v>
                </c:pt>
                <c:pt idx="461">
                  <c:v>36472</c:v>
                </c:pt>
                <c:pt idx="462">
                  <c:v>36473</c:v>
                </c:pt>
                <c:pt idx="463">
                  <c:v>36474</c:v>
                </c:pt>
                <c:pt idx="464">
                  <c:v>36475</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36528</c:v>
                </c:pt>
                <c:pt idx="500">
                  <c:v>36529</c:v>
                </c:pt>
                <c:pt idx="501">
                  <c:v>36530</c:v>
                </c:pt>
                <c:pt idx="502">
                  <c:v>36531</c:v>
                </c:pt>
                <c:pt idx="503">
                  <c:v>36532</c:v>
                </c:pt>
                <c:pt idx="504">
                  <c:v>36535</c:v>
                </c:pt>
                <c:pt idx="505">
                  <c:v>36536</c:v>
                </c:pt>
                <c:pt idx="506">
                  <c:v>36537</c:v>
                </c:pt>
                <c:pt idx="507">
                  <c:v>36538</c:v>
                </c:pt>
                <c:pt idx="508">
                  <c:v>36539</c:v>
                </c:pt>
                <c:pt idx="509">
                  <c:v>36542</c:v>
                </c:pt>
                <c:pt idx="510">
                  <c:v>36543</c:v>
                </c:pt>
                <c:pt idx="511">
                  <c:v>36544</c:v>
                </c:pt>
                <c:pt idx="512">
                  <c:v>36545</c:v>
                </c:pt>
                <c:pt idx="513">
                  <c:v>36546</c:v>
                </c:pt>
                <c:pt idx="514">
                  <c:v>36549</c:v>
                </c:pt>
                <c:pt idx="515">
                  <c:v>36550</c:v>
                </c:pt>
                <c:pt idx="516">
                  <c:v>36551</c:v>
                </c:pt>
                <c:pt idx="517">
                  <c:v>36552</c:v>
                </c:pt>
                <c:pt idx="518">
                  <c:v>36553</c:v>
                </c:pt>
                <c:pt idx="519">
                  <c:v>36556</c:v>
                </c:pt>
                <c:pt idx="520">
                  <c:v>36557</c:v>
                </c:pt>
                <c:pt idx="521">
                  <c:v>36558</c:v>
                </c:pt>
                <c:pt idx="522">
                  <c:v>36559</c:v>
                </c:pt>
                <c:pt idx="523">
                  <c:v>36564</c:v>
                </c:pt>
                <c:pt idx="524">
                  <c:v>36565</c:v>
                </c:pt>
                <c:pt idx="525">
                  <c:v>36566</c:v>
                </c:pt>
                <c:pt idx="526">
                  <c:v>36567</c:v>
                </c:pt>
                <c:pt idx="527">
                  <c:v>36570</c:v>
                </c:pt>
                <c:pt idx="528">
                  <c:v>36571</c:v>
                </c:pt>
                <c:pt idx="529">
                  <c:v>36572</c:v>
                </c:pt>
                <c:pt idx="530">
                  <c:v>36573</c:v>
                </c:pt>
                <c:pt idx="531">
                  <c:v>36574</c:v>
                </c:pt>
                <c:pt idx="532">
                  <c:v>36577</c:v>
                </c:pt>
                <c:pt idx="533">
                  <c:v>36578</c:v>
                </c:pt>
                <c:pt idx="534">
                  <c:v>36579</c:v>
                </c:pt>
                <c:pt idx="535">
                  <c:v>36580</c:v>
                </c:pt>
                <c:pt idx="536">
                  <c:v>36581</c:v>
                </c:pt>
                <c:pt idx="537">
                  <c:v>36585</c:v>
                </c:pt>
                <c:pt idx="538">
                  <c:v>36586</c:v>
                </c:pt>
                <c:pt idx="539">
                  <c:v>36587</c:v>
                </c:pt>
                <c:pt idx="540">
                  <c:v>36588</c:v>
                </c:pt>
                <c:pt idx="541">
                  <c:v>36591</c:v>
                </c:pt>
                <c:pt idx="542">
                  <c:v>36592</c:v>
                </c:pt>
                <c:pt idx="543">
                  <c:v>36593</c:v>
                </c:pt>
                <c:pt idx="544">
                  <c:v>36594</c:v>
                </c:pt>
                <c:pt idx="545">
                  <c:v>36595</c:v>
                </c:pt>
                <c:pt idx="546">
                  <c:v>36598</c:v>
                </c:pt>
                <c:pt idx="547">
                  <c:v>36599</c:v>
                </c:pt>
                <c:pt idx="548">
                  <c:v>36600</c:v>
                </c:pt>
                <c:pt idx="549">
                  <c:v>36601</c:v>
                </c:pt>
                <c:pt idx="550">
                  <c:v>36602</c:v>
                </c:pt>
                <c:pt idx="551">
                  <c:v>36605</c:v>
                </c:pt>
                <c:pt idx="552">
                  <c:v>36606</c:v>
                </c:pt>
                <c:pt idx="553">
                  <c:v>36607</c:v>
                </c:pt>
                <c:pt idx="554">
                  <c:v>36608</c:v>
                </c:pt>
                <c:pt idx="555">
                  <c:v>36609</c:v>
                </c:pt>
                <c:pt idx="556">
                  <c:v>36612</c:v>
                </c:pt>
                <c:pt idx="557">
                  <c:v>36613</c:v>
                </c:pt>
                <c:pt idx="558">
                  <c:v>36614</c:v>
                </c:pt>
                <c:pt idx="559">
                  <c:v>36615</c:v>
                </c:pt>
                <c:pt idx="560">
                  <c:v>36616</c:v>
                </c:pt>
                <c:pt idx="561">
                  <c:v>36621</c:v>
                </c:pt>
                <c:pt idx="562">
                  <c:v>36622</c:v>
                </c:pt>
                <c:pt idx="563">
                  <c:v>36623</c:v>
                </c:pt>
                <c:pt idx="564">
                  <c:v>36626</c:v>
                </c:pt>
                <c:pt idx="565">
                  <c:v>36627</c:v>
                </c:pt>
                <c:pt idx="566">
                  <c:v>36628</c:v>
                </c:pt>
                <c:pt idx="567">
                  <c:v>36629</c:v>
                </c:pt>
                <c:pt idx="568">
                  <c:v>36630</c:v>
                </c:pt>
                <c:pt idx="569">
                  <c:v>36633</c:v>
                </c:pt>
                <c:pt idx="570">
                  <c:v>36634</c:v>
                </c:pt>
                <c:pt idx="571">
                  <c:v>36635</c:v>
                </c:pt>
                <c:pt idx="572">
                  <c:v>36636</c:v>
                </c:pt>
                <c:pt idx="573">
                  <c:v>36637</c:v>
                </c:pt>
                <c:pt idx="574">
                  <c:v>36640</c:v>
                </c:pt>
                <c:pt idx="575">
                  <c:v>36641</c:v>
                </c:pt>
                <c:pt idx="576">
                  <c:v>36642</c:v>
                </c:pt>
                <c:pt idx="577">
                  <c:v>36643</c:v>
                </c:pt>
                <c:pt idx="578">
                  <c:v>36644</c:v>
                </c:pt>
                <c:pt idx="579">
                  <c:v>36648</c:v>
                </c:pt>
                <c:pt idx="580">
                  <c:v>36649</c:v>
                </c:pt>
                <c:pt idx="581">
                  <c:v>36650</c:v>
                </c:pt>
                <c:pt idx="582">
                  <c:v>36651</c:v>
                </c:pt>
                <c:pt idx="583">
                  <c:v>36654</c:v>
                </c:pt>
                <c:pt idx="584">
                  <c:v>36655</c:v>
                </c:pt>
                <c:pt idx="585">
                  <c:v>36656</c:v>
                </c:pt>
                <c:pt idx="586">
                  <c:v>36657</c:v>
                </c:pt>
                <c:pt idx="587">
                  <c:v>36658</c:v>
                </c:pt>
                <c:pt idx="588">
                  <c:v>36661</c:v>
                </c:pt>
                <c:pt idx="589">
                  <c:v>36662</c:v>
                </c:pt>
                <c:pt idx="590">
                  <c:v>36663</c:v>
                </c:pt>
                <c:pt idx="591">
                  <c:v>36664</c:v>
                </c:pt>
                <c:pt idx="592">
                  <c:v>36665</c:v>
                </c:pt>
                <c:pt idx="593">
                  <c:v>36668</c:v>
                </c:pt>
                <c:pt idx="594">
                  <c:v>36669</c:v>
                </c:pt>
                <c:pt idx="595">
                  <c:v>36670</c:v>
                </c:pt>
                <c:pt idx="596">
                  <c:v>36671</c:v>
                </c:pt>
                <c:pt idx="597">
                  <c:v>36672</c:v>
                </c:pt>
                <c:pt idx="598">
                  <c:v>36675</c:v>
                </c:pt>
                <c:pt idx="599">
                  <c:v>36676</c:v>
                </c:pt>
                <c:pt idx="600">
                  <c:v>36677</c:v>
                </c:pt>
                <c:pt idx="601">
                  <c:v>36678</c:v>
                </c:pt>
                <c:pt idx="602">
                  <c:v>36679</c:v>
                </c:pt>
                <c:pt idx="603">
                  <c:v>36682</c:v>
                </c:pt>
                <c:pt idx="604">
                  <c:v>36684</c:v>
                </c:pt>
                <c:pt idx="605">
                  <c:v>36685</c:v>
                </c:pt>
                <c:pt idx="606">
                  <c:v>36686</c:v>
                </c:pt>
                <c:pt idx="607">
                  <c:v>36689</c:v>
                </c:pt>
                <c:pt idx="608">
                  <c:v>36690</c:v>
                </c:pt>
                <c:pt idx="609">
                  <c:v>36691</c:v>
                </c:pt>
                <c:pt idx="610">
                  <c:v>36692</c:v>
                </c:pt>
                <c:pt idx="611">
                  <c:v>36693</c:v>
                </c:pt>
                <c:pt idx="612">
                  <c:v>36696</c:v>
                </c:pt>
                <c:pt idx="613">
                  <c:v>36697</c:v>
                </c:pt>
                <c:pt idx="614">
                  <c:v>36698</c:v>
                </c:pt>
                <c:pt idx="615">
                  <c:v>36699</c:v>
                </c:pt>
                <c:pt idx="616">
                  <c:v>36700</c:v>
                </c:pt>
                <c:pt idx="617">
                  <c:v>36703</c:v>
                </c:pt>
                <c:pt idx="618">
                  <c:v>36704</c:v>
                </c:pt>
                <c:pt idx="619">
                  <c:v>36705</c:v>
                </c:pt>
                <c:pt idx="620">
                  <c:v>36706</c:v>
                </c:pt>
                <c:pt idx="621">
                  <c:v>36707</c:v>
                </c:pt>
                <c:pt idx="622">
                  <c:v>36710</c:v>
                </c:pt>
                <c:pt idx="623">
                  <c:v>36711</c:v>
                </c:pt>
                <c:pt idx="624">
                  <c:v>36712</c:v>
                </c:pt>
                <c:pt idx="625">
                  <c:v>36713</c:v>
                </c:pt>
                <c:pt idx="626">
                  <c:v>36714</c:v>
                </c:pt>
                <c:pt idx="627">
                  <c:v>36717</c:v>
                </c:pt>
                <c:pt idx="628">
                  <c:v>36718</c:v>
                </c:pt>
                <c:pt idx="629">
                  <c:v>36719</c:v>
                </c:pt>
                <c:pt idx="630">
                  <c:v>36720</c:v>
                </c:pt>
                <c:pt idx="631">
                  <c:v>36721</c:v>
                </c:pt>
                <c:pt idx="632">
                  <c:v>36724</c:v>
                </c:pt>
                <c:pt idx="633">
                  <c:v>36725</c:v>
                </c:pt>
                <c:pt idx="634">
                  <c:v>36726</c:v>
                </c:pt>
                <c:pt idx="635">
                  <c:v>36727</c:v>
                </c:pt>
                <c:pt idx="636">
                  <c:v>36728</c:v>
                </c:pt>
                <c:pt idx="637">
                  <c:v>36731</c:v>
                </c:pt>
                <c:pt idx="638">
                  <c:v>36732</c:v>
                </c:pt>
                <c:pt idx="639">
                  <c:v>36733</c:v>
                </c:pt>
                <c:pt idx="640">
                  <c:v>36734</c:v>
                </c:pt>
                <c:pt idx="641">
                  <c:v>36735</c:v>
                </c:pt>
                <c:pt idx="642">
                  <c:v>36738</c:v>
                </c:pt>
                <c:pt idx="643">
                  <c:v>36739</c:v>
                </c:pt>
                <c:pt idx="644">
                  <c:v>36740</c:v>
                </c:pt>
                <c:pt idx="645">
                  <c:v>36741</c:v>
                </c:pt>
                <c:pt idx="646">
                  <c:v>36742</c:v>
                </c:pt>
                <c:pt idx="647">
                  <c:v>36745</c:v>
                </c:pt>
                <c:pt idx="648">
                  <c:v>36746</c:v>
                </c:pt>
                <c:pt idx="649">
                  <c:v>36747</c:v>
                </c:pt>
                <c:pt idx="650">
                  <c:v>36748</c:v>
                </c:pt>
                <c:pt idx="651">
                  <c:v>36749</c:v>
                </c:pt>
                <c:pt idx="652">
                  <c:v>36752</c:v>
                </c:pt>
                <c:pt idx="653">
                  <c:v>36753</c:v>
                </c:pt>
                <c:pt idx="654">
                  <c:v>36754</c:v>
                </c:pt>
                <c:pt idx="655">
                  <c:v>36755</c:v>
                </c:pt>
                <c:pt idx="656">
                  <c:v>36756</c:v>
                </c:pt>
                <c:pt idx="657">
                  <c:v>36759</c:v>
                </c:pt>
                <c:pt idx="658">
                  <c:v>36760</c:v>
                </c:pt>
                <c:pt idx="659">
                  <c:v>36762</c:v>
                </c:pt>
                <c:pt idx="660">
                  <c:v>36763</c:v>
                </c:pt>
                <c:pt idx="661">
                  <c:v>36766</c:v>
                </c:pt>
                <c:pt idx="662">
                  <c:v>36767</c:v>
                </c:pt>
                <c:pt idx="663">
                  <c:v>36768</c:v>
                </c:pt>
                <c:pt idx="664">
                  <c:v>36769</c:v>
                </c:pt>
                <c:pt idx="665">
                  <c:v>36770</c:v>
                </c:pt>
                <c:pt idx="666">
                  <c:v>36773</c:v>
                </c:pt>
                <c:pt idx="667">
                  <c:v>36774</c:v>
                </c:pt>
                <c:pt idx="668">
                  <c:v>36775</c:v>
                </c:pt>
                <c:pt idx="669">
                  <c:v>36776</c:v>
                </c:pt>
                <c:pt idx="670">
                  <c:v>36777</c:v>
                </c:pt>
                <c:pt idx="671">
                  <c:v>36780</c:v>
                </c:pt>
                <c:pt idx="672">
                  <c:v>36782</c:v>
                </c:pt>
                <c:pt idx="673">
                  <c:v>36783</c:v>
                </c:pt>
                <c:pt idx="674">
                  <c:v>36784</c:v>
                </c:pt>
                <c:pt idx="675">
                  <c:v>36787</c:v>
                </c:pt>
                <c:pt idx="676">
                  <c:v>36788</c:v>
                </c:pt>
                <c:pt idx="677">
                  <c:v>36789</c:v>
                </c:pt>
                <c:pt idx="678">
                  <c:v>36790</c:v>
                </c:pt>
                <c:pt idx="679">
                  <c:v>36791</c:v>
                </c:pt>
                <c:pt idx="680">
                  <c:v>36794</c:v>
                </c:pt>
                <c:pt idx="681">
                  <c:v>36795</c:v>
                </c:pt>
                <c:pt idx="682">
                  <c:v>36796</c:v>
                </c:pt>
                <c:pt idx="683">
                  <c:v>36797</c:v>
                </c:pt>
                <c:pt idx="684">
                  <c:v>36798</c:v>
                </c:pt>
                <c:pt idx="685">
                  <c:v>36799</c:v>
                </c:pt>
                <c:pt idx="686">
                  <c:v>36801</c:v>
                </c:pt>
                <c:pt idx="687">
                  <c:v>36802</c:v>
                </c:pt>
                <c:pt idx="688">
                  <c:v>36803</c:v>
                </c:pt>
                <c:pt idx="689">
                  <c:v>36804</c:v>
                </c:pt>
                <c:pt idx="690">
                  <c:v>36805</c:v>
                </c:pt>
                <c:pt idx="691">
                  <c:v>36808</c:v>
                </c:pt>
                <c:pt idx="692">
                  <c:v>36810</c:v>
                </c:pt>
                <c:pt idx="693">
                  <c:v>36811</c:v>
                </c:pt>
                <c:pt idx="694">
                  <c:v>36812</c:v>
                </c:pt>
                <c:pt idx="695">
                  <c:v>36815</c:v>
                </c:pt>
                <c:pt idx="696">
                  <c:v>36816</c:v>
                </c:pt>
                <c:pt idx="697">
                  <c:v>36817</c:v>
                </c:pt>
                <c:pt idx="698">
                  <c:v>36818</c:v>
                </c:pt>
                <c:pt idx="699">
                  <c:v>36819</c:v>
                </c:pt>
                <c:pt idx="700">
                  <c:v>36822</c:v>
                </c:pt>
                <c:pt idx="701">
                  <c:v>36823</c:v>
                </c:pt>
                <c:pt idx="702">
                  <c:v>36824</c:v>
                </c:pt>
                <c:pt idx="703">
                  <c:v>36825</c:v>
                </c:pt>
                <c:pt idx="704">
                  <c:v>36826</c:v>
                </c:pt>
                <c:pt idx="705">
                  <c:v>36829</c:v>
                </c:pt>
                <c:pt idx="706">
                  <c:v>36830</c:v>
                </c:pt>
                <c:pt idx="707">
                  <c:v>36831</c:v>
                </c:pt>
                <c:pt idx="708">
                  <c:v>36832</c:v>
                </c:pt>
                <c:pt idx="709">
                  <c:v>36833</c:v>
                </c:pt>
                <c:pt idx="710">
                  <c:v>36836</c:v>
                </c:pt>
                <c:pt idx="711">
                  <c:v>36837</c:v>
                </c:pt>
                <c:pt idx="712">
                  <c:v>36838</c:v>
                </c:pt>
                <c:pt idx="713">
                  <c:v>36839</c:v>
                </c:pt>
                <c:pt idx="714">
                  <c:v>36840</c:v>
                </c:pt>
                <c:pt idx="715">
                  <c:v>36843</c:v>
                </c:pt>
                <c:pt idx="716">
                  <c:v>36844</c:v>
                </c:pt>
                <c:pt idx="717">
                  <c:v>36845</c:v>
                </c:pt>
                <c:pt idx="718">
                  <c:v>36846</c:v>
                </c:pt>
                <c:pt idx="719">
                  <c:v>36847</c:v>
                </c:pt>
                <c:pt idx="720">
                  <c:v>36850</c:v>
                </c:pt>
                <c:pt idx="721">
                  <c:v>36851</c:v>
                </c:pt>
                <c:pt idx="722">
                  <c:v>36852</c:v>
                </c:pt>
                <c:pt idx="723">
                  <c:v>36853</c:v>
                </c:pt>
                <c:pt idx="724">
                  <c:v>36854</c:v>
                </c:pt>
                <c:pt idx="725">
                  <c:v>36857</c:v>
                </c:pt>
                <c:pt idx="726">
                  <c:v>36858</c:v>
                </c:pt>
                <c:pt idx="727">
                  <c:v>36859</c:v>
                </c:pt>
                <c:pt idx="728">
                  <c:v>36860</c:v>
                </c:pt>
                <c:pt idx="729">
                  <c:v>36861</c:v>
                </c:pt>
                <c:pt idx="730">
                  <c:v>36864</c:v>
                </c:pt>
                <c:pt idx="731">
                  <c:v>36865</c:v>
                </c:pt>
                <c:pt idx="732">
                  <c:v>36866</c:v>
                </c:pt>
                <c:pt idx="733">
                  <c:v>36867</c:v>
                </c:pt>
                <c:pt idx="734">
                  <c:v>36868</c:v>
                </c:pt>
                <c:pt idx="735">
                  <c:v>36871</c:v>
                </c:pt>
                <c:pt idx="736">
                  <c:v>36872</c:v>
                </c:pt>
                <c:pt idx="737">
                  <c:v>36873</c:v>
                </c:pt>
                <c:pt idx="738">
                  <c:v>36874</c:v>
                </c:pt>
                <c:pt idx="739">
                  <c:v>36875</c:v>
                </c:pt>
                <c:pt idx="740">
                  <c:v>36878</c:v>
                </c:pt>
                <c:pt idx="741">
                  <c:v>36879</c:v>
                </c:pt>
                <c:pt idx="742">
                  <c:v>36880</c:v>
                </c:pt>
                <c:pt idx="743">
                  <c:v>36881</c:v>
                </c:pt>
                <c:pt idx="744">
                  <c:v>36882</c:v>
                </c:pt>
                <c:pt idx="745">
                  <c:v>36886</c:v>
                </c:pt>
                <c:pt idx="746">
                  <c:v>36887</c:v>
                </c:pt>
                <c:pt idx="747">
                  <c:v>36888</c:v>
                </c:pt>
                <c:pt idx="748">
                  <c:v>36889</c:v>
                </c:pt>
                <c:pt idx="749">
                  <c:v>36890</c:v>
                </c:pt>
                <c:pt idx="750">
                  <c:v>36893</c:v>
                </c:pt>
                <c:pt idx="751">
                  <c:v>36894</c:v>
                </c:pt>
                <c:pt idx="752">
                  <c:v>36895</c:v>
                </c:pt>
                <c:pt idx="753">
                  <c:v>36896</c:v>
                </c:pt>
                <c:pt idx="754">
                  <c:v>36899</c:v>
                </c:pt>
                <c:pt idx="755">
                  <c:v>36900</c:v>
                </c:pt>
                <c:pt idx="756">
                  <c:v>36901</c:v>
                </c:pt>
                <c:pt idx="757">
                  <c:v>36902</c:v>
                </c:pt>
                <c:pt idx="758">
                  <c:v>36903</c:v>
                </c:pt>
                <c:pt idx="759">
                  <c:v>36906</c:v>
                </c:pt>
                <c:pt idx="760">
                  <c:v>36907</c:v>
                </c:pt>
                <c:pt idx="761">
                  <c:v>36908</c:v>
                </c:pt>
                <c:pt idx="762">
                  <c:v>36909</c:v>
                </c:pt>
                <c:pt idx="763">
                  <c:v>36910</c:v>
                </c:pt>
                <c:pt idx="764">
                  <c:v>36911</c:v>
                </c:pt>
                <c:pt idx="765">
                  <c:v>36920</c:v>
                </c:pt>
                <c:pt idx="766">
                  <c:v>36921</c:v>
                </c:pt>
                <c:pt idx="767">
                  <c:v>36922</c:v>
                </c:pt>
                <c:pt idx="768">
                  <c:v>36923</c:v>
                </c:pt>
                <c:pt idx="769">
                  <c:v>36924</c:v>
                </c:pt>
                <c:pt idx="770">
                  <c:v>36927</c:v>
                </c:pt>
                <c:pt idx="771">
                  <c:v>36928</c:v>
                </c:pt>
                <c:pt idx="772">
                  <c:v>36929</c:v>
                </c:pt>
                <c:pt idx="773">
                  <c:v>36930</c:v>
                </c:pt>
                <c:pt idx="774">
                  <c:v>36931</c:v>
                </c:pt>
                <c:pt idx="775">
                  <c:v>36934</c:v>
                </c:pt>
                <c:pt idx="776">
                  <c:v>36935</c:v>
                </c:pt>
                <c:pt idx="777">
                  <c:v>36936</c:v>
                </c:pt>
                <c:pt idx="778">
                  <c:v>36937</c:v>
                </c:pt>
                <c:pt idx="779">
                  <c:v>36938</c:v>
                </c:pt>
                <c:pt idx="780">
                  <c:v>36941</c:v>
                </c:pt>
                <c:pt idx="781">
                  <c:v>36942</c:v>
                </c:pt>
                <c:pt idx="782">
                  <c:v>36943</c:v>
                </c:pt>
                <c:pt idx="783">
                  <c:v>36944</c:v>
                </c:pt>
                <c:pt idx="784">
                  <c:v>36945</c:v>
                </c:pt>
                <c:pt idx="785">
                  <c:v>36948</c:v>
                </c:pt>
                <c:pt idx="786">
                  <c:v>36949</c:v>
                </c:pt>
                <c:pt idx="787">
                  <c:v>36951</c:v>
                </c:pt>
                <c:pt idx="788">
                  <c:v>36952</c:v>
                </c:pt>
                <c:pt idx="789">
                  <c:v>36955</c:v>
                </c:pt>
                <c:pt idx="790">
                  <c:v>36956</c:v>
                </c:pt>
                <c:pt idx="791">
                  <c:v>36957</c:v>
                </c:pt>
                <c:pt idx="792">
                  <c:v>36958</c:v>
                </c:pt>
                <c:pt idx="793">
                  <c:v>36959</c:v>
                </c:pt>
                <c:pt idx="794">
                  <c:v>36962</c:v>
                </c:pt>
                <c:pt idx="795">
                  <c:v>36963</c:v>
                </c:pt>
                <c:pt idx="796">
                  <c:v>36964</c:v>
                </c:pt>
                <c:pt idx="797">
                  <c:v>36965</c:v>
                </c:pt>
                <c:pt idx="798">
                  <c:v>36966</c:v>
                </c:pt>
                <c:pt idx="799">
                  <c:v>36969</c:v>
                </c:pt>
                <c:pt idx="800">
                  <c:v>36970</c:v>
                </c:pt>
                <c:pt idx="801">
                  <c:v>36971</c:v>
                </c:pt>
                <c:pt idx="802">
                  <c:v>36972</c:v>
                </c:pt>
                <c:pt idx="803">
                  <c:v>36973</c:v>
                </c:pt>
                <c:pt idx="804">
                  <c:v>36976</c:v>
                </c:pt>
                <c:pt idx="805">
                  <c:v>36977</c:v>
                </c:pt>
                <c:pt idx="806">
                  <c:v>36978</c:v>
                </c:pt>
                <c:pt idx="807">
                  <c:v>36979</c:v>
                </c:pt>
                <c:pt idx="808">
                  <c:v>36980</c:v>
                </c:pt>
                <c:pt idx="809">
                  <c:v>36983</c:v>
                </c:pt>
                <c:pt idx="810">
                  <c:v>36984</c:v>
                </c:pt>
                <c:pt idx="811">
                  <c:v>36985</c:v>
                </c:pt>
                <c:pt idx="812">
                  <c:v>36987</c:v>
                </c:pt>
                <c:pt idx="813">
                  <c:v>36990</c:v>
                </c:pt>
                <c:pt idx="814">
                  <c:v>36991</c:v>
                </c:pt>
                <c:pt idx="815">
                  <c:v>36992</c:v>
                </c:pt>
                <c:pt idx="816">
                  <c:v>36993</c:v>
                </c:pt>
                <c:pt idx="817">
                  <c:v>36994</c:v>
                </c:pt>
                <c:pt idx="818">
                  <c:v>36997</c:v>
                </c:pt>
                <c:pt idx="819">
                  <c:v>36998</c:v>
                </c:pt>
                <c:pt idx="820">
                  <c:v>36999</c:v>
                </c:pt>
                <c:pt idx="821">
                  <c:v>37000</c:v>
                </c:pt>
                <c:pt idx="822">
                  <c:v>37001</c:v>
                </c:pt>
                <c:pt idx="823">
                  <c:v>37004</c:v>
                </c:pt>
                <c:pt idx="824">
                  <c:v>37005</c:v>
                </c:pt>
                <c:pt idx="825">
                  <c:v>37006</c:v>
                </c:pt>
                <c:pt idx="826">
                  <c:v>37007</c:v>
                </c:pt>
                <c:pt idx="827">
                  <c:v>37008</c:v>
                </c:pt>
                <c:pt idx="828">
                  <c:v>37011</c:v>
                </c:pt>
                <c:pt idx="829">
                  <c:v>37013</c:v>
                </c:pt>
                <c:pt idx="830">
                  <c:v>37014</c:v>
                </c:pt>
                <c:pt idx="831">
                  <c:v>37015</c:v>
                </c:pt>
                <c:pt idx="832">
                  <c:v>37018</c:v>
                </c:pt>
                <c:pt idx="833">
                  <c:v>37019</c:v>
                </c:pt>
                <c:pt idx="834">
                  <c:v>37020</c:v>
                </c:pt>
                <c:pt idx="835">
                  <c:v>37021</c:v>
                </c:pt>
                <c:pt idx="836">
                  <c:v>37022</c:v>
                </c:pt>
                <c:pt idx="837">
                  <c:v>37025</c:v>
                </c:pt>
                <c:pt idx="838">
                  <c:v>37026</c:v>
                </c:pt>
                <c:pt idx="839">
                  <c:v>37027</c:v>
                </c:pt>
                <c:pt idx="840">
                  <c:v>37028</c:v>
                </c:pt>
                <c:pt idx="841">
                  <c:v>37029</c:v>
                </c:pt>
                <c:pt idx="842">
                  <c:v>37032</c:v>
                </c:pt>
                <c:pt idx="843">
                  <c:v>37033</c:v>
                </c:pt>
                <c:pt idx="844">
                  <c:v>37034</c:v>
                </c:pt>
                <c:pt idx="845">
                  <c:v>37035</c:v>
                </c:pt>
                <c:pt idx="846">
                  <c:v>37036</c:v>
                </c:pt>
                <c:pt idx="847">
                  <c:v>37039</c:v>
                </c:pt>
                <c:pt idx="848">
                  <c:v>37040</c:v>
                </c:pt>
                <c:pt idx="849">
                  <c:v>37041</c:v>
                </c:pt>
                <c:pt idx="850">
                  <c:v>37042</c:v>
                </c:pt>
                <c:pt idx="851">
                  <c:v>37043</c:v>
                </c:pt>
                <c:pt idx="852">
                  <c:v>37046</c:v>
                </c:pt>
                <c:pt idx="853">
                  <c:v>37047</c:v>
                </c:pt>
                <c:pt idx="854">
                  <c:v>37048</c:v>
                </c:pt>
                <c:pt idx="855">
                  <c:v>37049</c:v>
                </c:pt>
                <c:pt idx="856">
                  <c:v>37050</c:v>
                </c:pt>
                <c:pt idx="857">
                  <c:v>37053</c:v>
                </c:pt>
                <c:pt idx="858">
                  <c:v>37054</c:v>
                </c:pt>
                <c:pt idx="859">
                  <c:v>37055</c:v>
                </c:pt>
                <c:pt idx="860">
                  <c:v>37056</c:v>
                </c:pt>
                <c:pt idx="861">
                  <c:v>37057</c:v>
                </c:pt>
                <c:pt idx="862">
                  <c:v>37060</c:v>
                </c:pt>
                <c:pt idx="863">
                  <c:v>37061</c:v>
                </c:pt>
                <c:pt idx="864">
                  <c:v>37062</c:v>
                </c:pt>
                <c:pt idx="865">
                  <c:v>37063</c:v>
                </c:pt>
                <c:pt idx="866">
                  <c:v>37064</c:v>
                </c:pt>
                <c:pt idx="867">
                  <c:v>37068</c:v>
                </c:pt>
                <c:pt idx="868">
                  <c:v>37069</c:v>
                </c:pt>
                <c:pt idx="869">
                  <c:v>37070</c:v>
                </c:pt>
                <c:pt idx="870">
                  <c:v>37071</c:v>
                </c:pt>
                <c:pt idx="871">
                  <c:v>37074</c:v>
                </c:pt>
                <c:pt idx="872">
                  <c:v>37075</c:v>
                </c:pt>
                <c:pt idx="873">
                  <c:v>37076</c:v>
                </c:pt>
                <c:pt idx="874">
                  <c:v>37077</c:v>
                </c:pt>
                <c:pt idx="875">
                  <c:v>37078</c:v>
                </c:pt>
                <c:pt idx="876">
                  <c:v>37081</c:v>
                </c:pt>
                <c:pt idx="877">
                  <c:v>37082</c:v>
                </c:pt>
                <c:pt idx="878">
                  <c:v>37083</c:v>
                </c:pt>
                <c:pt idx="879">
                  <c:v>37084</c:v>
                </c:pt>
                <c:pt idx="880">
                  <c:v>37085</c:v>
                </c:pt>
                <c:pt idx="881">
                  <c:v>37088</c:v>
                </c:pt>
                <c:pt idx="882">
                  <c:v>37089</c:v>
                </c:pt>
                <c:pt idx="883">
                  <c:v>37090</c:v>
                </c:pt>
                <c:pt idx="884">
                  <c:v>37091</c:v>
                </c:pt>
                <c:pt idx="885">
                  <c:v>37092</c:v>
                </c:pt>
                <c:pt idx="886">
                  <c:v>37095</c:v>
                </c:pt>
                <c:pt idx="887">
                  <c:v>37096</c:v>
                </c:pt>
                <c:pt idx="888">
                  <c:v>37097</c:v>
                </c:pt>
                <c:pt idx="889">
                  <c:v>37098</c:v>
                </c:pt>
                <c:pt idx="890">
                  <c:v>37099</c:v>
                </c:pt>
                <c:pt idx="891">
                  <c:v>37103</c:v>
                </c:pt>
                <c:pt idx="892">
                  <c:v>37104</c:v>
                </c:pt>
                <c:pt idx="893">
                  <c:v>37105</c:v>
                </c:pt>
                <c:pt idx="894">
                  <c:v>37106</c:v>
                </c:pt>
                <c:pt idx="895">
                  <c:v>37109</c:v>
                </c:pt>
                <c:pt idx="896">
                  <c:v>37110</c:v>
                </c:pt>
                <c:pt idx="897">
                  <c:v>37111</c:v>
                </c:pt>
                <c:pt idx="898">
                  <c:v>37112</c:v>
                </c:pt>
                <c:pt idx="899">
                  <c:v>37113</c:v>
                </c:pt>
                <c:pt idx="900">
                  <c:v>37116</c:v>
                </c:pt>
                <c:pt idx="901">
                  <c:v>37117</c:v>
                </c:pt>
                <c:pt idx="902">
                  <c:v>37118</c:v>
                </c:pt>
                <c:pt idx="903">
                  <c:v>37119</c:v>
                </c:pt>
                <c:pt idx="904">
                  <c:v>37120</c:v>
                </c:pt>
                <c:pt idx="905">
                  <c:v>37123</c:v>
                </c:pt>
                <c:pt idx="906">
                  <c:v>37124</c:v>
                </c:pt>
                <c:pt idx="907">
                  <c:v>37125</c:v>
                </c:pt>
                <c:pt idx="908">
                  <c:v>37126</c:v>
                </c:pt>
                <c:pt idx="909">
                  <c:v>37127</c:v>
                </c:pt>
                <c:pt idx="910">
                  <c:v>37130</c:v>
                </c:pt>
                <c:pt idx="911">
                  <c:v>37131</c:v>
                </c:pt>
                <c:pt idx="912">
                  <c:v>37132</c:v>
                </c:pt>
                <c:pt idx="913">
                  <c:v>37133</c:v>
                </c:pt>
                <c:pt idx="914">
                  <c:v>37134</c:v>
                </c:pt>
                <c:pt idx="915">
                  <c:v>37137</c:v>
                </c:pt>
                <c:pt idx="916">
                  <c:v>37138</c:v>
                </c:pt>
                <c:pt idx="917">
                  <c:v>37139</c:v>
                </c:pt>
                <c:pt idx="918">
                  <c:v>37140</c:v>
                </c:pt>
                <c:pt idx="919">
                  <c:v>37141</c:v>
                </c:pt>
                <c:pt idx="920">
                  <c:v>37144</c:v>
                </c:pt>
                <c:pt idx="921">
                  <c:v>37145</c:v>
                </c:pt>
                <c:pt idx="922">
                  <c:v>37146</c:v>
                </c:pt>
                <c:pt idx="923">
                  <c:v>37147</c:v>
                </c:pt>
                <c:pt idx="924">
                  <c:v>37148</c:v>
                </c:pt>
                <c:pt idx="925">
                  <c:v>37153</c:v>
                </c:pt>
                <c:pt idx="926">
                  <c:v>37154</c:v>
                </c:pt>
                <c:pt idx="927">
                  <c:v>37155</c:v>
                </c:pt>
                <c:pt idx="928">
                  <c:v>37158</c:v>
                </c:pt>
                <c:pt idx="929">
                  <c:v>37159</c:v>
                </c:pt>
                <c:pt idx="930">
                  <c:v>37160</c:v>
                </c:pt>
                <c:pt idx="931">
                  <c:v>37161</c:v>
                </c:pt>
                <c:pt idx="932">
                  <c:v>37162</c:v>
                </c:pt>
                <c:pt idx="933">
                  <c:v>37166</c:v>
                </c:pt>
                <c:pt idx="934">
                  <c:v>37167</c:v>
                </c:pt>
                <c:pt idx="935">
                  <c:v>37168</c:v>
                </c:pt>
                <c:pt idx="936">
                  <c:v>37169</c:v>
                </c:pt>
                <c:pt idx="937">
                  <c:v>37172</c:v>
                </c:pt>
                <c:pt idx="938">
                  <c:v>37173</c:v>
                </c:pt>
                <c:pt idx="939">
                  <c:v>37175</c:v>
                </c:pt>
                <c:pt idx="940">
                  <c:v>37176</c:v>
                </c:pt>
                <c:pt idx="941">
                  <c:v>37179</c:v>
                </c:pt>
                <c:pt idx="942">
                  <c:v>37180</c:v>
                </c:pt>
                <c:pt idx="943">
                  <c:v>37181</c:v>
                </c:pt>
                <c:pt idx="944">
                  <c:v>37182</c:v>
                </c:pt>
                <c:pt idx="945">
                  <c:v>37183</c:v>
                </c:pt>
                <c:pt idx="946">
                  <c:v>37186</c:v>
                </c:pt>
                <c:pt idx="947">
                  <c:v>37187</c:v>
                </c:pt>
                <c:pt idx="948">
                  <c:v>37188</c:v>
                </c:pt>
                <c:pt idx="949">
                  <c:v>37189</c:v>
                </c:pt>
                <c:pt idx="950">
                  <c:v>37190</c:v>
                </c:pt>
                <c:pt idx="951">
                  <c:v>37193</c:v>
                </c:pt>
                <c:pt idx="952">
                  <c:v>37194</c:v>
                </c:pt>
                <c:pt idx="953">
                  <c:v>37195</c:v>
                </c:pt>
                <c:pt idx="954">
                  <c:v>37196</c:v>
                </c:pt>
                <c:pt idx="955">
                  <c:v>37197</c:v>
                </c:pt>
                <c:pt idx="956">
                  <c:v>37200</c:v>
                </c:pt>
                <c:pt idx="957">
                  <c:v>37201</c:v>
                </c:pt>
                <c:pt idx="958">
                  <c:v>37202</c:v>
                </c:pt>
                <c:pt idx="959">
                  <c:v>37203</c:v>
                </c:pt>
                <c:pt idx="960">
                  <c:v>37204</c:v>
                </c:pt>
                <c:pt idx="961">
                  <c:v>37207</c:v>
                </c:pt>
                <c:pt idx="962">
                  <c:v>37208</c:v>
                </c:pt>
                <c:pt idx="963">
                  <c:v>37209</c:v>
                </c:pt>
                <c:pt idx="964">
                  <c:v>37210</c:v>
                </c:pt>
                <c:pt idx="965">
                  <c:v>37211</c:v>
                </c:pt>
                <c:pt idx="966">
                  <c:v>37214</c:v>
                </c:pt>
                <c:pt idx="967">
                  <c:v>37215</c:v>
                </c:pt>
                <c:pt idx="968">
                  <c:v>37216</c:v>
                </c:pt>
                <c:pt idx="969">
                  <c:v>37217</c:v>
                </c:pt>
                <c:pt idx="970">
                  <c:v>37218</c:v>
                </c:pt>
                <c:pt idx="971">
                  <c:v>37221</c:v>
                </c:pt>
                <c:pt idx="972">
                  <c:v>37222</c:v>
                </c:pt>
                <c:pt idx="973">
                  <c:v>37223</c:v>
                </c:pt>
                <c:pt idx="974">
                  <c:v>37224</c:v>
                </c:pt>
                <c:pt idx="975">
                  <c:v>37225</c:v>
                </c:pt>
                <c:pt idx="976">
                  <c:v>37228</c:v>
                </c:pt>
                <c:pt idx="977">
                  <c:v>37229</c:v>
                </c:pt>
                <c:pt idx="978">
                  <c:v>37230</c:v>
                </c:pt>
                <c:pt idx="979">
                  <c:v>37231</c:v>
                </c:pt>
                <c:pt idx="980">
                  <c:v>37232</c:v>
                </c:pt>
                <c:pt idx="981">
                  <c:v>37235</c:v>
                </c:pt>
                <c:pt idx="982">
                  <c:v>37236</c:v>
                </c:pt>
                <c:pt idx="983">
                  <c:v>37237</c:v>
                </c:pt>
                <c:pt idx="984">
                  <c:v>37238</c:v>
                </c:pt>
                <c:pt idx="985">
                  <c:v>37239</c:v>
                </c:pt>
                <c:pt idx="986">
                  <c:v>37242</c:v>
                </c:pt>
                <c:pt idx="987">
                  <c:v>37243</c:v>
                </c:pt>
                <c:pt idx="988">
                  <c:v>37244</c:v>
                </c:pt>
                <c:pt idx="989">
                  <c:v>37245</c:v>
                </c:pt>
                <c:pt idx="990">
                  <c:v>37246</c:v>
                </c:pt>
                <c:pt idx="991">
                  <c:v>37249</c:v>
                </c:pt>
                <c:pt idx="992">
                  <c:v>37250</c:v>
                </c:pt>
                <c:pt idx="993">
                  <c:v>37251</c:v>
                </c:pt>
                <c:pt idx="994">
                  <c:v>37252</c:v>
                </c:pt>
                <c:pt idx="995">
                  <c:v>37253</c:v>
                </c:pt>
                <c:pt idx="996">
                  <c:v>37256</c:v>
                </c:pt>
                <c:pt idx="997">
                  <c:v>37258</c:v>
                </c:pt>
                <c:pt idx="998">
                  <c:v>37259</c:v>
                </c:pt>
                <c:pt idx="999">
                  <c:v>37260</c:v>
                </c:pt>
                <c:pt idx="1000">
                  <c:v>37263</c:v>
                </c:pt>
                <c:pt idx="1001">
                  <c:v>37264</c:v>
                </c:pt>
                <c:pt idx="1002">
                  <c:v>37265</c:v>
                </c:pt>
                <c:pt idx="1003">
                  <c:v>37266</c:v>
                </c:pt>
                <c:pt idx="1004">
                  <c:v>37267</c:v>
                </c:pt>
                <c:pt idx="1005">
                  <c:v>37270</c:v>
                </c:pt>
                <c:pt idx="1006">
                  <c:v>37271</c:v>
                </c:pt>
                <c:pt idx="1007">
                  <c:v>37272</c:v>
                </c:pt>
                <c:pt idx="1008">
                  <c:v>37273</c:v>
                </c:pt>
                <c:pt idx="1009">
                  <c:v>37274</c:v>
                </c:pt>
                <c:pt idx="1010">
                  <c:v>37277</c:v>
                </c:pt>
                <c:pt idx="1011">
                  <c:v>37278</c:v>
                </c:pt>
                <c:pt idx="1012">
                  <c:v>37279</c:v>
                </c:pt>
                <c:pt idx="1013">
                  <c:v>37280</c:v>
                </c:pt>
                <c:pt idx="1014">
                  <c:v>37281</c:v>
                </c:pt>
                <c:pt idx="1015">
                  <c:v>37284</c:v>
                </c:pt>
                <c:pt idx="1016">
                  <c:v>37285</c:v>
                </c:pt>
                <c:pt idx="1017">
                  <c:v>37286</c:v>
                </c:pt>
                <c:pt idx="1018">
                  <c:v>37287</c:v>
                </c:pt>
                <c:pt idx="1019">
                  <c:v>37288</c:v>
                </c:pt>
                <c:pt idx="1020">
                  <c:v>37291</c:v>
                </c:pt>
                <c:pt idx="1021">
                  <c:v>37292</c:v>
                </c:pt>
                <c:pt idx="1022">
                  <c:v>37293</c:v>
                </c:pt>
                <c:pt idx="1023">
                  <c:v>37294</c:v>
                </c:pt>
                <c:pt idx="1024">
                  <c:v>37295</c:v>
                </c:pt>
                <c:pt idx="1025">
                  <c:v>37302</c:v>
                </c:pt>
                <c:pt idx="1026">
                  <c:v>37305</c:v>
                </c:pt>
                <c:pt idx="1027">
                  <c:v>37306</c:v>
                </c:pt>
                <c:pt idx="1028">
                  <c:v>37307</c:v>
                </c:pt>
                <c:pt idx="1029">
                  <c:v>37308</c:v>
                </c:pt>
                <c:pt idx="1030">
                  <c:v>37309</c:v>
                </c:pt>
                <c:pt idx="1031">
                  <c:v>37312</c:v>
                </c:pt>
                <c:pt idx="1032">
                  <c:v>37313</c:v>
                </c:pt>
                <c:pt idx="1033">
                  <c:v>37314</c:v>
                </c:pt>
                <c:pt idx="1034">
                  <c:v>37316</c:v>
                </c:pt>
                <c:pt idx="1035">
                  <c:v>37319</c:v>
                </c:pt>
                <c:pt idx="1036">
                  <c:v>37320</c:v>
                </c:pt>
                <c:pt idx="1037">
                  <c:v>37321</c:v>
                </c:pt>
                <c:pt idx="1038">
                  <c:v>37322</c:v>
                </c:pt>
                <c:pt idx="1039">
                  <c:v>37323</c:v>
                </c:pt>
                <c:pt idx="1040">
                  <c:v>37326</c:v>
                </c:pt>
                <c:pt idx="1041">
                  <c:v>37327</c:v>
                </c:pt>
                <c:pt idx="1042">
                  <c:v>37328</c:v>
                </c:pt>
                <c:pt idx="1043">
                  <c:v>37329</c:v>
                </c:pt>
                <c:pt idx="1044">
                  <c:v>37330</c:v>
                </c:pt>
                <c:pt idx="1045">
                  <c:v>37333</c:v>
                </c:pt>
                <c:pt idx="1046">
                  <c:v>37334</c:v>
                </c:pt>
                <c:pt idx="1047">
                  <c:v>37335</c:v>
                </c:pt>
                <c:pt idx="1048">
                  <c:v>37336</c:v>
                </c:pt>
                <c:pt idx="1049">
                  <c:v>37337</c:v>
                </c:pt>
                <c:pt idx="1050">
                  <c:v>37340</c:v>
                </c:pt>
                <c:pt idx="1051">
                  <c:v>37341</c:v>
                </c:pt>
                <c:pt idx="1052">
                  <c:v>37342</c:v>
                </c:pt>
                <c:pt idx="1053">
                  <c:v>37343</c:v>
                </c:pt>
                <c:pt idx="1054">
                  <c:v>37344</c:v>
                </c:pt>
                <c:pt idx="1055">
                  <c:v>37347</c:v>
                </c:pt>
                <c:pt idx="1056">
                  <c:v>37348</c:v>
                </c:pt>
                <c:pt idx="1057">
                  <c:v>37349</c:v>
                </c:pt>
                <c:pt idx="1058">
                  <c:v>37350</c:v>
                </c:pt>
                <c:pt idx="1059">
                  <c:v>37354</c:v>
                </c:pt>
                <c:pt idx="1060">
                  <c:v>37355</c:v>
                </c:pt>
                <c:pt idx="1061">
                  <c:v>37356</c:v>
                </c:pt>
                <c:pt idx="1062">
                  <c:v>37357</c:v>
                </c:pt>
                <c:pt idx="1063">
                  <c:v>37358</c:v>
                </c:pt>
                <c:pt idx="1064">
                  <c:v>37361</c:v>
                </c:pt>
                <c:pt idx="1065">
                  <c:v>37362</c:v>
                </c:pt>
                <c:pt idx="1066">
                  <c:v>37363</c:v>
                </c:pt>
                <c:pt idx="1067">
                  <c:v>37364</c:v>
                </c:pt>
                <c:pt idx="1068">
                  <c:v>37365</c:v>
                </c:pt>
                <c:pt idx="1069">
                  <c:v>37368</c:v>
                </c:pt>
                <c:pt idx="1070">
                  <c:v>37369</c:v>
                </c:pt>
                <c:pt idx="1071">
                  <c:v>37370</c:v>
                </c:pt>
                <c:pt idx="1072">
                  <c:v>37371</c:v>
                </c:pt>
                <c:pt idx="1073">
                  <c:v>37372</c:v>
                </c:pt>
                <c:pt idx="1074">
                  <c:v>37375</c:v>
                </c:pt>
                <c:pt idx="1075">
                  <c:v>37376</c:v>
                </c:pt>
                <c:pt idx="1076">
                  <c:v>37378</c:v>
                </c:pt>
                <c:pt idx="1077">
                  <c:v>37379</c:v>
                </c:pt>
                <c:pt idx="1078">
                  <c:v>37382</c:v>
                </c:pt>
                <c:pt idx="1079">
                  <c:v>37383</c:v>
                </c:pt>
                <c:pt idx="1080">
                  <c:v>37384</c:v>
                </c:pt>
                <c:pt idx="1081">
                  <c:v>37385</c:v>
                </c:pt>
                <c:pt idx="1082">
                  <c:v>37386</c:v>
                </c:pt>
                <c:pt idx="1083">
                  <c:v>37389</c:v>
                </c:pt>
                <c:pt idx="1084">
                  <c:v>37390</c:v>
                </c:pt>
                <c:pt idx="1085">
                  <c:v>37391</c:v>
                </c:pt>
                <c:pt idx="1086">
                  <c:v>37392</c:v>
                </c:pt>
                <c:pt idx="1087">
                  <c:v>37393</c:v>
                </c:pt>
                <c:pt idx="1088">
                  <c:v>37396</c:v>
                </c:pt>
                <c:pt idx="1089">
                  <c:v>37397</c:v>
                </c:pt>
                <c:pt idx="1090">
                  <c:v>37398</c:v>
                </c:pt>
                <c:pt idx="1091">
                  <c:v>37399</c:v>
                </c:pt>
                <c:pt idx="1092">
                  <c:v>37400</c:v>
                </c:pt>
                <c:pt idx="1093">
                  <c:v>37403</c:v>
                </c:pt>
                <c:pt idx="1094">
                  <c:v>37404</c:v>
                </c:pt>
                <c:pt idx="1095">
                  <c:v>37405</c:v>
                </c:pt>
                <c:pt idx="1096">
                  <c:v>37406</c:v>
                </c:pt>
                <c:pt idx="1097">
                  <c:v>37407</c:v>
                </c:pt>
                <c:pt idx="1098">
                  <c:v>37410</c:v>
                </c:pt>
                <c:pt idx="1099">
                  <c:v>37411</c:v>
                </c:pt>
                <c:pt idx="1100">
                  <c:v>37412</c:v>
                </c:pt>
                <c:pt idx="1101">
                  <c:v>37413</c:v>
                </c:pt>
                <c:pt idx="1102">
                  <c:v>37414</c:v>
                </c:pt>
                <c:pt idx="1103">
                  <c:v>37417</c:v>
                </c:pt>
                <c:pt idx="1104">
                  <c:v>37418</c:v>
                </c:pt>
                <c:pt idx="1105">
                  <c:v>37419</c:v>
                </c:pt>
                <c:pt idx="1106">
                  <c:v>37420</c:v>
                </c:pt>
                <c:pt idx="1107">
                  <c:v>37421</c:v>
                </c:pt>
                <c:pt idx="1108">
                  <c:v>37424</c:v>
                </c:pt>
                <c:pt idx="1109">
                  <c:v>37425</c:v>
                </c:pt>
                <c:pt idx="1110">
                  <c:v>37426</c:v>
                </c:pt>
                <c:pt idx="1111">
                  <c:v>37427</c:v>
                </c:pt>
                <c:pt idx="1112">
                  <c:v>37428</c:v>
                </c:pt>
                <c:pt idx="1113">
                  <c:v>37431</c:v>
                </c:pt>
                <c:pt idx="1114">
                  <c:v>37432</c:v>
                </c:pt>
                <c:pt idx="1115">
                  <c:v>37433</c:v>
                </c:pt>
                <c:pt idx="1116">
                  <c:v>37434</c:v>
                </c:pt>
                <c:pt idx="1117">
                  <c:v>37435</c:v>
                </c:pt>
                <c:pt idx="1118">
                  <c:v>37438</c:v>
                </c:pt>
                <c:pt idx="1119">
                  <c:v>37439</c:v>
                </c:pt>
                <c:pt idx="1120">
                  <c:v>37440</c:v>
                </c:pt>
                <c:pt idx="1121">
                  <c:v>37441</c:v>
                </c:pt>
                <c:pt idx="1122">
                  <c:v>37442</c:v>
                </c:pt>
                <c:pt idx="1123">
                  <c:v>37445</c:v>
                </c:pt>
                <c:pt idx="1124">
                  <c:v>37446</c:v>
                </c:pt>
                <c:pt idx="1125">
                  <c:v>37447</c:v>
                </c:pt>
                <c:pt idx="1126">
                  <c:v>37448</c:v>
                </c:pt>
                <c:pt idx="1127">
                  <c:v>37449</c:v>
                </c:pt>
                <c:pt idx="1128">
                  <c:v>37452</c:v>
                </c:pt>
                <c:pt idx="1129">
                  <c:v>37453</c:v>
                </c:pt>
                <c:pt idx="1130">
                  <c:v>37454</c:v>
                </c:pt>
                <c:pt idx="1131">
                  <c:v>37455</c:v>
                </c:pt>
                <c:pt idx="1132">
                  <c:v>37456</c:v>
                </c:pt>
                <c:pt idx="1133">
                  <c:v>37459</c:v>
                </c:pt>
                <c:pt idx="1134">
                  <c:v>37460</c:v>
                </c:pt>
                <c:pt idx="1135">
                  <c:v>37461</c:v>
                </c:pt>
                <c:pt idx="1136">
                  <c:v>37462</c:v>
                </c:pt>
                <c:pt idx="1137">
                  <c:v>37463</c:v>
                </c:pt>
                <c:pt idx="1138">
                  <c:v>37466</c:v>
                </c:pt>
                <c:pt idx="1139">
                  <c:v>37467</c:v>
                </c:pt>
                <c:pt idx="1140">
                  <c:v>37468</c:v>
                </c:pt>
                <c:pt idx="1141">
                  <c:v>37469</c:v>
                </c:pt>
                <c:pt idx="1142">
                  <c:v>37470</c:v>
                </c:pt>
                <c:pt idx="1143">
                  <c:v>37473</c:v>
                </c:pt>
                <c:pt idx="1144">
                  <c:v>37474</c:v>
                </c:pt>
                <c:pt idx="1145">
                  <c:v>37475</c:v>
                </c:pt>
                <c:pt idx="1146">
                  <c:v>37476</c:v>
                </c:pt>
                <c:pt idx="1147">
                  <c:v>37477</c:v>
                </c:pt>
                <c:pt idx="1148">
                  <c:v>37480</c:v>
                </c:pt>
                <c:pt idx="1149">
                  <c:v>37481</c:v>
                </c:pt>
                <c:pt idx="1150">
                  <c:v>37482</c:v>
                </c:pt>
                <c:pt idx="1151">
                  <c:v>37483</c:v>
                </c:pt>
                <c:pt idx="1152">
                  <c:v>37484</c:v>
                </c:pt>
                <c:pt idx="1153">
                  <c:v>37487</c:v>
                </c:pt>
                <c:pt idx="1154">
                  <c:v>37488</c:v>
                </c:pt>
                <c:pt idx="1155">
                  <c:v>37489</c:v>
                </c:pt>
                <c:pt idx="1156">
                  <c:v>37490</c:v>
                </c:pt>
                <c:pt idx="1157">
                  <c:v>37491</c:v>
                </c:pt>
                <c:pt idx="1158">
                  <c:v>37494</c:v>
                </c:pt>
                <c:pt idx="1159">
                  <c:v>37495</c:v>
                </c:pt>
                <c:pt idx="1160">
                  <c:v>37496</c:v>
                </c:pt>
                <c:pt idx="1161">
                  <c:v>37497</c:v>
                </c:pt>
                <c:pt idx="1162">
                  <c:v>37498</c:v>
                </c:pt>
                <c:pt idx="1163">
                  <c:v>37501</c:v>
                </c:pt>
                <c:pt idx="1164">
                  <c:v>37502</c:v>
                </c:pt>
                <c:pt idx="1165">
                  <c:v>37503</c:v>
                </c:pt>
                <c:pt idx="1166">
                  <c:v>37504</c:v>
                </c:pt>
                <c:pt idx="1167">
                  <c:v>37508</c:v>
                </c:pt>
                <c:pt idx="1168">
                  <c:v>37509</c:v>
                </c:pt>
                <c:pt idx="1169">
                  <c:v>37510</c:v>
                </c:pt>
                <c:pt idx="1170">
                  <c:v>37511</c:v>
                </c:pt>
                <c:pt idx="1171">
                  <c:v>37512</c:v>
                </c:pt>
                <c:pt idx="1172">
                  <c:v>37515</c:v>
                </c:pt>
                <c:pt idx="1173">
                  <c:v>37516</c:v>
                </c:pt>
                <c:pt idx="1174">
                  <c:v>37517</c:v>
                </c:pt>
                <c:pt idx="1175">
                  <c:v>37518</c:v>
                </c:pt>
                <c:pt idx="1176">
                  <c:v>37519</c:v>
                </c:pt>
                <c:pt idx="1177">
                  <c:v>37522</c:v>
                </c:pt>
                <c:pt idx="1178">
                  <c:v>37523</c:v>
                </c:pt>
                <c:pt idx="1179">
                  <c:v>37524</c:v>
                </c:pt>
                <c:pt idx="1180">
                  <c:v>37525</c:v>
                </c:pt>
                <c:pt idx="1181">
                  <c:v>37526</c:v>
                </c:pt>
                <c:pt idx="1182">
                  <c:v>37529</c:v>
                </c:pt>
                <c:pt idx="1183">
                  <c:v>37530</c:v>
                </c:pt>
                <c:pt idx="1184">
                  <c:v>37531</c:v>
                </c:pt>
                <c:pt idx="1185">
                  <c:v>37532</c:v>
                </c:pt>
                <c:pt idx="1186">
                  <c:v>37533</c:v>
                </c:pt>
                <c:pt idx="1187">
                  <c:v>37536</c:v>
                </c:pt>
                <c:pt idx="1188">
                  <c:v>37537</c:v>
                </c:pt>
                <c:pt idx="1189">
                  <c:v>37538</c:v>
                </c:pt>
                <c:pt idx="1190">
                  <c:v>37540</c:v>
                </c:pt>
                <c:pt idx="1191">
                  <c:v>37543</c:v>
                </c:pt>
                <c:pt idx="1192">
                  <c:v>37544</c:v>
                </c:pt>
                <c:pt idx="1193">
                  <c:v>37545</c:v>
                </c:pt>
                <c:pt idx="1194">
                  <c:v>37546</c:v>
                </c:pt>
                <c:pt idx="1195">
                  <c:v>37547</c:v>
                </c:pt>
                <c:pt idx="1196">
                  <c:v>37550</c:v>
                </c:pt>
                <c:pt idx="1197">
                  <c:v>37551</c:v>
                </c:pt>
                <c:pt idx="1198">
                  <c:v>37552</c:v>
                </c:pt>
                <c:pt idx="1199">
                  <c:v>37553</c:v>
                </c:pt>
                <c:pt idx="1200">
                  <c:v>37554</c:v>
                </c:pt>
                <c:pt idx="1201">
                  <c:v>37557</c:v>
                </c:pt>
                <c:pt idx="1202">
                  <c:v>37558</c:v>
                </c:pt>
                <c:pt idx="1203">
                  <c:v>37559</c:v>
                </c:pt>
                <c:pt idx="1204">
                  <c:v>37560</c:v>
                </c:pt>
                <c:pt idx="1205">
                  <c:v>37561</c:v>
                </c:pt>
                <c:pt idx="1206">
                  <c:v>37564</c:v>
                </c:pt>
                <c:pt idx="1207">
                  <c:v>37565</c:v>
                </c:pt>
                <c:pt idx="1208">
                  <c:v>37566</c:v>
                </c:pt>
                <c:pt idx="1209">
                  <c:v>37567</c:v>
                </c:pt>
                <c:pt idx="1210">
                  <c:v>37568</c:v>
                </c:pt>
                <c:pt idx="1211">
                  <c:v>37571</c:v>
                </c:pt>
                <c:pt idx="1212">
                  <c:v>37572</c:v>
                </c:pt>
                <c:pt idx="1213">
                  <c:v>37573</c:v>
                </c:pt>
                <c:pt idx="1214">
                  <c:v>37574</c:v>
                </c:pt>
                <c:pt idx="1215">
                  <c:v>37575</c:v>
                </c:pt>
                <c:pt idx="1216">
                  <c:v>37578</c:v>
                </c:pt>
                <c:pt idx="1217">
                  <c:v>37579</c:v>
                </c:pt>
                <c:pt idx="1218">
                  <c:v>37580</c:v>
                </c:pt>
                <c:pt idx="1219">
                  <c:v>37581</c:v>
                </c:pt>
                <c:pt idx="1220">
                  <c:v>37582</c:v>
                </c:pt>
                <c:pt idx="1221">
                  <c:v>37585</c:v>
                </c:pt>
                <c:pt idx="1222">
                  <c:v>37586</c:v>
                </c:pt>
                <c:pt idx="1223">
                  <c:v>37587</c:v>
                </c:pt>
                <c:pt idx="1224">
                  <c:v>37588</c:v>
                </c:pt>
                <c:pt idx="1225">
                  <c:v>37589</c:v>
                </c:pt>
                <c:pt idx="1226">
                  <c:v>37592</c:v>
                </c:pt>
                <c:pt idx="1227">
                  <c:v>37593</c:v>
                </c:pt>
                <c:pt idx="1228">
                  <c:v>37594</c:v>
                </c:pt>
                <c:pt idx="1229">
                  <c:v>37595</c:v>
                </c:pt>
                <c:pt idx="1230">
                  <c:v>37596</c:v>
                </c:pt>
                <c:pt idx="1231">
                  <c:v>37599</c:v>
                </c:pt>
                <c:pt idx="1232">
                  <c:v>37600</c:v>
                </c:pt>
                <c:pt idx="1233">
                  <c:v>37601</c:v>
                </c:pt>
                <c:pt idx="1234">
                  <c:v>37602</c:v>
                </c:pt>
                <c:pt idx="1235">
                  <c:v>37603</c:v>
                </c:pt>
                <c:pt idx="1236">
                  <c:v>37606</c:v>
                </c:pt>
                <c:pt idx="1237">
                  <c:v>37607</c:v>
                </c:pt>
                <c:pt idx="1238">
                  <c:v>37608</c:v>
                </c:pt>
                <c:pt idx="1239">
                  <c:v>37609</c:v>
                </c:pt>
                <c:pt idx="1240">
                  <c:v>37610</c:v>
                </c:pt>
                <c:pt idx="1241">
                  <c:v>37613</c:v>
                </c:pt>
                <c:pt idx="1242">
                  <c:v>37614</c:v>
                </c:pt>
                <c:pt idx="1243">
                  <c:v>37615</c:v>
                </c:pt>
                <c:pt idx="1244">
                  <c:v>37616</c:v>
                </c:pt>
                <c:pt idx="1245">
                  <c:v>37617</c:v>
                </c:pt>
                <c:pt idx="1246">
                  <c:v>37620</c:v>
                </c:pt>
                <c:pt idx="1247">
                  <c:v>37621</c:v>
                </c:pt>
                <c:pt idx="1248">
                  <c:v>37623</c:v>
                </c:pt>
                <c:pt idx="1249">
                  <c:v>37624</c:v>
                </c:pt>
                <c:pt idx="1250">
                  <c:v>37627</c:v>
                </c:pt>
                <c:pt idx="1251">
                  <c:v>37628</c:v>
                </c:pt>
                <c:pt idx="1252">
                  <c:v>37629</c:v>
                </c:pt>
                <c:pt idx="1253">
                  <c:v>37630</c:v>
                </c:pt>
                <c:pt idx="1254">
                  <c:v>37631</c:v>
                </c:pt>
                <c:pt idx="1255">
                  <c:v>37634</c:v>
                </c:pt>
                <c:pt idx="1256">
                  <c:v>37635</c:v>
                </c:pt>
                <c:pt idx="1257">
                  <c:v>37636</c:v>
                </c:pt>
                <c:pt idx="1258">
                  <c:v>37637</c:v>
                </c:pt>
                <c:pt idx="1259">
                  <c:v>37638</c:v>
                </c:pt>
                <c:pt idx="1260">
                  <c:v>37641</c:v>
                </c:pt>
                <c:pt idx="1261">
                  <c:v>37642</c:v>
                </c:pt>
                <c:pt idx="1262">
                  <c:v>37643</c:v>
                </c:pt>
                <c:pt idx="1263">
                  <c:v>37644</c:v>
                </c:pt>
                <c:pt idx="1264">
                  <c:v>37645</c:v>
                </c:pt>
                <c:pt idx="1265">
                  <c:v>37648</c:v>
                </c:pt>
                <c:pt idx="1266">
                  <c:v>37649</c:v>
                </c:pt>
                <c:pt idx="1267">
                  <c:v>37650</c:v>
                </c:pt>
                <c:pt idx="1268">
                  <c:v>37651</c:v>
                </c:pt>
                <c:pt idx="1269">
                  <c:v>37658</c:v>
                </c:pt>
                <c:pt idx="1270">
                  <c:v>37659</c:v>
                </c:pt>
                <c:pt idx="1271">
                  <c:v>37662</c:v>
                </c:pt>
                <c:pt idx="1272">
                  <c:v>37663</c:v>
                </c:pt>
                <c:pt idx="1273">
                  <c:v>37664</c:v>
                </c:pt>
                <c:pt idx="1274">
                  <c:v>37665</c:v>
                </c:pt>
                <c:pt idx="1275">
                  <c:v>37666</c:v>
                </c:pt>
                <c:pt idx="1276">
                  <c:v>37669</c:v>
                </c:pt>
                <c:pt idx="1277">
                  <c:v>37670</c:v>
                </c:pt>
                <c:pt idx="1278">
                  <c:v>37671</c:v>
                </c:pt>
                <c:pt idx="1279">
                  <c:v>37672</c:v>
                </c:pt>
                <c:pt idx="1280">
                  <c:v>37673</c:v>
                </c:pt>
                <c:pt idx="1281">
                  <c:v>37676</c:v>
                </c:pt>
                <c:pt idx="1282">
                  <c:v>37677</c:v>
                </c:pt>
                <c:pt idx="1283">
                  <c:v>37678</c:v>
                </c:pt>
                <c:pt idx="1284">
                  <c:v>37679</c:v>
                </c:pt>
                <c:pt idx="1285">
                  <c:v>37683</c:v>
                </c:pt>
                <c:pt idx="1286">
                  <c:v>37684</c:v>
                </c:pt>
                <c:pt idx="1287">
                  <c:v>37685</c:v>
                </c:pt>
                <c:pt idx="1288">
                  <c:v>37686</c:v>
                </c:pt>
                <c:pt idx="1289">
                  <c:v>37687</c:v>
                </c:pt>
                <c:pt idx="1290">
                  <c:v>37690</c:v>
                </c:pt>
                <c:pt idx="1291">
                  <c:v>37691</c:v>
                </c:pt>
                <c:pt idx="1292">
                  <c:v>37692</c:v>
                </c:pt>
                <c:pt idx="1293">
                  <c:v>37693</c:v>
                </c:pt>
                <c:pt idx="1294">
                  <c:v>37694</c:v>
                </c:pt>
                <c:pt idx="1295">
                  <c:v>37697</c:v>
                </c:pt>
                <c:pt idx="1296">
                  <c:v>37698</c:v>
                </c:pt>
                <c:pt idx="1297">
                  <c:v>37699</c:v>
                </c:pt>
                <c:pt idx="1298">
                  <c:v>37700</c:v>
                </c:pt>
                <c:pt idx="1299">
                  <c:v>37701</c:v>
                </c:pt>
                <c:pt idx="1300">
                  <c:v>37704</c:v>
                </c:pt>
                <c:pt idx="1301">
                  <c:v>37705</c:v>
                </c:pt>
                <c:pt idx="1302">
                  <c:v>37706</c:v>
                </c:pt>
                <c:pt idx="1303">
                  <c:v>37707</c:v>
                </c:pt>
                <c:pt idx="1304">
                  <c:v>37708</c:v>
                </c:pt>
                <c:pt idx="1305">
                  <c:v>37711</c:v>
                </c:pt>
                <c:pt idx="1306">
                  <c:v>37712</c:v>
                </c:pt>
                <c:pt idx="1307">
                  <c:v>37713</c:v>
                </c:pt>
                <c:pt idx="1308">
                  <c:v>37714</c:v>
                </c:pt>
                <c:pt idx="1309">
                  <c:v>37715</c:v>
                </c:pt>
                <c:pt idx="1310">
                  <c:v>37718</c:v>
                </c:pt>
                <c:pt idx="1311">
                  <c:v>37719</c:v>
                </c:pt>
                <c:pt idx="1312">
                  <c:v>37720</c:v>
                </c:pt>
                <c:pt idx="1313">
                  <c:v>37721</c:v>
                </c:pt>
                <c:pt idx="1314">
                  <c:v>37722</c:v>
                </c:pt>
                <c:pt idx="1315">
                  <c:v>37725</c:v>
                </c:pt>
                <c:pt idx="1316">
                  <c:v>37726</c:v>
                </c:pt>
                <c:pt idx="1317">
                  <c:v>37727</c:v>
                </c:pt>
                <c:pt idx="1318">
                  <c:v>37728</c:v>
                </c:pt>
                <c:pt idx="1319">
                  <c:v>37729</c:v>
                </c:pt>
                <c:pt idx="1320">
                  <c:v>37732</c:v>
                </c:pt>
                <c:pt idx="1321">
                  <c:v>37733</c:v>
                </c:pt>
                <c:pt idx="1322">
                  <c:v>37734</c:v>
                </c:pt>
                <c:pt idx="1323">
                  <c:v>37735</c:v>
                </c:pt>
                <c:pt idx="1324">
                  <c:v>37736</c:v>
                </c:pt>
                <c:pt idx="1325">
                  <c:v>37739</c:v>
                </c:pt>
                <c:pt idx="1326">
                  <c:v>37740</c:v>
                </c:pt>
                <c:pt idx="1327">
                  <c:v>37741</c:v>
                </c:pt>
                <c:pt idx="1328">
                  <c:v>37743</c:v>
                </c:pt>
                <c:pt idx="1329">
                  <c:v>37746</c:v>
                </c:pt>
                <c:pt idx="1330">
                  <c:v>37747</c:v>
                </c:pt>
                <c:pt idx="1331">
                  <c:v>37748</c:v>
                </c:pt>
                <c:pt idx="1332">
                  <c:v>37749</c:v>
                </c:pt>
                <c:pt idx="1333">
                  <c:v>37750</c:v>
                </c:pt>
                <c:pt idx="1334">
                  <c:v>37753</c:v>
                </c:pt>
                <c:pt idx="1335">
                  <c:v>37754</c:v>
                </c:pt>
                <c:pt idx="1336">
                  <c:v>37755</c:v>
                </c:pt>
                <c:pt idx="1337">
                  <c:v>37756</c:v>
                </c:pt>
                <c:pt idx="1338">
                  <c:v>37757</c:v>
                </c:pt>
                <c:pt idx="1339">
                  <c:v>37760</c:v>
                </c:pt>
                <c:pt idx="1340">
                  <c:v>37761</c:v>
                </c:pt>
                <c:pt idx="1341">
                  <c:v>37762</c:v>
                </c:pt>
                <c:pt idx="1342">
                  <c:v>37763</c:v>
                </c:pt>
                <c:pt idx="1343">
                  <c:v>37764</c:v>
                </c:pt>
                <c:pt idx="1344">
                  <c:v>37767</c:v>
                </c:pt>
                <c:pt idx="1345">
                  <c:v>37768</c:v>
                </c:pt>
                <c:pt idx="1346">
                  <c:v>37769</c:v>
                </c:pt>
                <c:pt idx="1347">
                  <c:v>37770</c:v>
                </c:pt>
                <c:pt idx="1348">
                  <c:v>37771</c:v>
                </c:pt>
                <c:pt idx="1349">
                  <c:v>37774</c:v>
                </c:pt>
                <c:pt idx="1350">
                  <c:v>37775</c:v>
                </c:pt>
                <c:pt idx="1351">
                  <c:v>37777</c:v>
                </c:pt>
                <c:pt idx="1352">
                  <c:v>37778</c:v>
                </c:pt>
                <c:pt idx="1353">
                  <c:v>37781</c:v>
                </c:pt>
                <c:pt idx="1354">
                  <c:v>37782</c:v>
                </c:pt>
                <c:pt idx="1355">
                  <c:v>37783</c:v>
                </c:pt>
                <c:pt idx="1356">
                  <c:v>37784</c:v>
                </c:pt>
                <c:pt idx="1357">
                  <c:v>37785</c:v>
                </c:pt>
                <c:pt idx="1358">
                  <c:v>37788</c:v>
                </c:pt>
                <c:pt idx="1359">
                  <c:v>37789</c:v>
                </c:pt>
                <c:pt idx="1360">
                  <c:v>37790</c:v>
                </c:pt>
                <c:pt idx="1361">
                  <c:v>37791</c:v>
                </c:pt>
                <c:pt idx="1362">
                  <c:v>37792</c:v>
                </c:pt>
                <c:pt idx="1363">
                  <c:v>37795</c:v>
                </c:pt>
                <c:pt idx="1364">
                  <c:v>37796</c:v>
                </c:pt>
                <c:pt idx="1365">
                  <c:v>37797</c:v>
                </c:pt>
                <c:pt idx="1366">
                  <c:v>37798</c:v>
                </c:pt>
                <c:pt idx="1367">
                  <c:v>37799</c:v>
                </c:pt>
                <c:pt idx="1368">
                  <c:v>37802</c:v>
                </c:pt>
                <c:pt idx="1369">
                  <c:v>37803</c:v>
                </c:pt>
                <c:pt idx="1370">
                  <c:v>37804</c:v>
                </c:pt>
                <c:pt idx="1371">
                  <c:v>37805</c:v>
                </c:pt>
                <c:pt idx="1372">
                  <c:v>37806</c:v>
                </c:pt>
                <c:pt idx="1373">
                  <c:v>37809</c:v>
                </c:pt>
                <c:pt idx="1374">
                  <c:v>37810</c:v>
                </c:pt>
                <c:pt idx="1375">
                  <c:v>37811</c:v>
                </c:pt>
                <c:pt idx="1376">
                  <c:v>37812</c:v>
                </c:pt>
                <c:pt idx="1377">
                  <c:v>37813</c:v>
                </c:pt>
                <c:pt idx="1378">
                  <c:v>37816</c:v>
                </c:pt>
                <c:pt idx="1379">
                  <c:v>37817</c:v>
                </c:pt>
                <c:pt idx="1380">
                  <c:v>37818</c:v>
                </c:pt>
                <c:pt idx="1381">
                  <c:v>37819</c:v>
                </c:pt>
                <c:pt idx="1382">
                  <c:v>37820</c:v>
                </c:pt>
                <c:pt idx="1383">
                  <c:v>37823</c:v>
                </c:pt>
                <c:pt idx="1384">
                  <c:v>37824</c:v>
                </c:pt>
                <c:pt idx="1385">
                  <c:v>37825</c:v>
                </c:pt>
                <c:pt idx="1386">
                  <c:v>37826</c:v>
                </c:pt>
                <c:pt idx="1387">
                  <c:v>37827</c:v>
                </c:pt>
                <c:pt idx="1388">
                  <c:v>37830</c:v>
                </c:pt>
                <c:pt idx="1389">
                  <c:v>37831</c:v>
                </c:pt>
                <c:pt idx="1390">
                  <c:v>37832</c:v>
                </c:pt>
                <c:pt idx="1391">
                  <c:v>37833</c:v>
                </c:pt>
                <c:pt idx="1392">
                  <c:v>37834</c:v>
                </c:pt>
                <c:pt idx="1393">
                  <c:v>37837</c:v>
                </c:pt>
                <c:pt idx="1394">
                  <c:v>37838</c:v>
                </c:pt>
                <c:pt idx="1395">
                  <c:v>37839</c:v>
                </c:pt>
                <c:pt idx="1396">
                  <c:v>37840</c:v>
                </c:pt>
                <c:pt idx="1397">
                  <c:v>37841</c:v>
                </c:pt>
                <c:pt idx="1398">
                  <c:v>37844</c:v>
                </c:pt>
                <c:pt idx="1399">
                  <c:v>37845</c:v>
                </c:pt>
                <c:pt idx="1400">
                  <c:v>37846</c:v>
                </c:pt>
                <c:pt idx="1401">
                  <c:v>37847</c:v>
                </c:pt>
                <c:pt idx="1402">
                  <c:v>37848</c:v>
                </c:pt>
                <c:pt idx="1403">
                  <c:v>37851</c:v>
                </c:pt>
                <c:pt idx="1404">
                  <c:v>37852</c:v>
                </c:pt>
                <c:pt idx="1405">
                  <c:v>37853</c:v>
                </c:pt>
                <c:pt idx="1406">
                  <c:v>37854</c:v>
                </c:pt>
                <c:pt idx="1407">
                  <c:v>37855</c:v>
                </c:pt>
                <c:pt idx="1408">
                  <c:v>37858</c:v>
                </c:pt>
                <c:pt idx="1409">
                  <c:v>37859</c:v>
                </c:pt>
                <c:pt idx="1410">
                  <c:v>37860</c:v>
                </c:pt>
                <c:pt idx="1411">
                  <c:v>37861</c:v>
                </c:pt>
                <c:pt idx="1412">
                  <c:v>37862</c:v>
                </c:pt>
                <c:pt idx="1413">
                  <c:v>37865</c:v>
                </c:pt>
                <c:pt idx="1414">
                  <c:v>37866</c:v>
                </c:pt>
                <c:pt idx="1415">
                  <c:v>37867</c:v>
                </c:pt>
                <c:pt idx="1416">
                  <c:v>37868</c:v>
                </c:pt>
                <c:pt idx="1417">
                  <c:v>37869</c:v>
                </c:pt>
                <c:pt idx="1418">
                  <c:v>37872</c:v>
                </c:pt>
                <c:pt idx="1419">
                  <c:v>37873</c:v>
                </c:pt>
                <c:pt idx="1420">
                  <c:v>37874</c:v>
                </c:pt>
                <c:pt idx="1421">
                  <c:v>37876</c:v>
                </c:pt>
                <c:pt idx="1422">
                  <c:v>37879</c:v>
                </c:pt>
                <c:pt idx="1423">
                  <c:v>37880</c:v>
                </c:pt>
                <c:pt idx="1424">
                  <c:v>37881</c:v>
                </c:pt>
                <c:pt idx="1425">
                  <c:v>37882</c:v>
                </c:pt>
                <c:pt idx="1426">
                  <c:v>37883</c:v>
                </c:pt>
                <c:pt idx="1427">
                  <c:v>37886</c:v>
                </c:pt>
                <c:pt idx="1428">
                  <c:v>37887</c:v>
                </c:pt>
                <c:pt idx="1429">
                  <c:v>37888</c:v>
                </c:pt>
                <c:pt idx="1430">
                  <c:v>37889</c:v>
                </c:pt>
                <c:pt idx="1431">
                  <c:v>37890</c:v>
                </c:pt>
                <c:pt idx="1432">
                  <c:v>37893</c:v>
                </c:pt>
                <c:pt idx="1433">
                  <c:v>37894</c:v>
                </c:pt>
                <c:pt idx="1434">
                  <c:v>37895</c:v>
                </c:pt>
                <c:pt idx="1435">
                  <c:v>37896</c:v>
                </c:pt>
                <c:pt idx="1436">
                  <c:v>37897</c:v>
                </c:pt>
                <c:pt idx="1437">
                  <c:v>37900</c:v>
                </c:pt>
                <c:pt idx="1438">
                  <c:v>37901</c:v>
                </c:pt>
                <c:pt idx="1439">
                  <c:v>37902</c:v>
                </c:pt>
                <c:pt idx="1440">
                  <c:v>37903</c:v>
                </c:pt>
                <c:pt idx="1441">
                  <c:v>37907</c:v>
                </c:pt>
                <c:pt idx="1442">
                  <c:v>37908</c:v>
                </c:pt>
                <c:pt idx="1443">
                  <c:v>37909</c:v>
                </c:pt>
                <c:pt idx="1444">
                  <c:v>37910</c:v>
                </c:pt>
                <c:pt idx="1445">
                  <c:v>37911</c:v>
                </c:pt>
                <c:pt idx="1446">
                  <c:v>37914</c:v>
                </c:pt>
                <c:pt idx="1447">
                  <c:v>37915</c:v>
                </c:pt>
                <c:pt idx="1448">
                  <c:v>37916</c:v>
                </c:pt>
                <c:pt idx="1449">
                  <c:v>37917</c:v>
                </c:pt>
                <c:pt idx="1450">
                  <c:v>37918</c:v>
                </c:pt>
                <c:pt idx="1451">
                  <c:v>37921</c:v>
                </c:pt>
                <c:pt idx="1452">
                  <c:v>37922</c:v>
                </c:pt>
                <c:pt idx="1453">
                  <c:v>37923</c:v>
                </c:pt>
                <c:pt idx="1454">
                  <c:v>37924</c:v>
                </c:pt>
                <c:pt idx="1455">
                  <c:v>37925</c:v>
                </c:pt>
                <c:pt idx="1456">
                  <c:v>37928</c:v>
                </c:pt>
                <c:pt idx="1457">
                  <c:v>37929</c:v>
                </c:pt>
                <c:pt idx="1458">
                  <c:v>37930</c:v>
                </c:pt>
                <c:pt idx="1459">
                  <c:v>37931</c:v>
                </c:pt>
                <c:pt idx="1460">
                  <c:v>37932</c:v>
                </c:pt>
                <c:pt idx="1461">
                  <c:v>37935</c:v>
                </c:pt>
                <c:pt idx="1462">
                  <c:v>37936</c:v>
                </c:pt>
                <c:pt idx="1463">
                  <c:v>37937</c:v>
                </c:pt>
                <c:pt idx="1464">
                  <c:v>37938</c:v>
                </c:pt>
                <c:pt idx="1465">
                  <c:v>37939</c:v>
                </c:pt>
                <c:pt idx="1466">
                  <c:v>37942</c:v>
                </c:pt>
                <c:pt idx="1467">
                  <c:v>37943</c:v>
                </c:pt>
                <c:pt idx="1468">
                  <c:v>37944</c:v>
                </c:pt>
                <c:pt idx="1469">
                  <c:v>37945</c:v>
                </c:pt>
                <c:pt idx="1470">
                  <c:v>37946</c:v>
                </c:pt>
                <c:pt idx="1471">
                  <c:v>37949</c:v>
                </c:pt>
                <c:pt idx="1472">
                  <c:v>37950</c:v>
                </c:pt>
                <c:pt idx="1473">
                  <c:v>37951</c:v>
                </c:pt>
                <c:pt idx="1474">
                  <c:v>37952</c:v>
                </c:pt>
                <c:pt idx="1475">
                  <c:v>37953</c:v>
                </c:pt>
                <c:pt idx="1476">
                  <c:v>37956</c:v>
                </c:pt>
                <c:pt idx="1477">
                  <c:v>37957</c:v>
                </c:pt>
                <c:pt idx="1478">
                  <c:v>37958</c:v>
                </c:pt>
                <c:pt idx="1479">
                  <c:v>37959</c:v>
                </c:pt>
                <c:pt idx="1480">
                  <c:v>37960</c:v>
                </c:pt>
                <c:pt idx="1481">
                  <c:v>37963</c:v>
                </c:pt>
                <c:pt idx="1482">
                  <c:v>37964</c:v>
                </c:pt>
                <c:pt idx="1483">
                  <c:v>37965</c:v>
                </c:pt>
                <c:pt idx="1484">
                  <c:v>37966</c:v>
                </c:pt>
                <c:pt idx="1485">
                  <c:v>37967</c:v>
                </c:pt>
                <c:pt idx="1486">
                  <c:v>37970</c:v>
                </c:pt>
                <c:pt idx="1487">
                  <c:v>37971</c:v>
                </c:pt>
                <c:pt idx="1488">
                  <c:v>37972</c:v>
                </c:pt>
                <c:pt idx="1489">
                  <c:v>37973</c:v>
                </c:pt>
                <c:pt idx="1490">
                  <c:v>37974</c:v>
                </c:pt>
                <c:pt idx="1491">
                  <c:v>37977</c:v>
                </c:pt>
                <c:pt idx="1492">
                  <c:v>37978</c:v>
                </c:pt>
                <c:pt idx="1493">
                  <c:v>37979</c:v>
                </c:pt>
                <c:pt idx="1494">
                  <c:v>37980</c:v>
                </c:pt>
                <c:pt idx="1495">
                  <c:v>37981</c:v>
                </c:pt>
                <c:pt idx="1496">
                  <c:v>37984</c:v>
                </c:pt>
                <c:pt idx="1497">
                  <c:v>37985</c:v>
                </c:pt>
                <c:pt idx="1498">
                  <c:v>37986</c:v>
                </c:pt>
                <c:pt idx="1499">
                  <c:v>37988</c:v>
                </c:pt>
                <c:pt idx="1500">
                  <c:v>37991</c:v>
                </c:pt>
                <c:pt idx="1501">
                  <c:v>37992</c:v>
                </c:pt>
                <c:pt idx="1502">
                  <c:v>37993</c:v>
                </c:pt>
                <c:pt idx="1503">
                  <c:v>37994</c:v>
                </c:pt>
                <c:pt idx="1504">
                  <c:v>37995</c:v>
                </c:pt>
                <c:pt idx="1505">
                  <c:v>37998</c:v>
                </c:pt>
                <c:pt idx="1506">
                  <c:v>37999</c:v>
                </c:pt>
                <c:pt idx="1507">
                  <c:v>38000</c:v>
                </c:pt>
                <c:pt idx="1508">
                  <c:v>38001</c:v>
                </c:pt>
                <c:pt idx="1509">
                  <c:v>38002</c:v>
                </c:pt>
                <c:pt idx="1510">
                  <c:v>38005</c:v>
                </c:pt>
                <c:pt idx="1511">
                  <c:v>38006</c:v>
                </c:pt>
                <c:pt idx="1512">
                  <c:v>38013</c:v>
                </c:pt>
                <c:pt idx="1513">
                  <c:v>38014</c:v>
                </c:pt>
                <c:pt idx="1514">
                  <c:v>38015</c:v>
                </c:pt>
                <c:pt idx="1515">
                  <c:v>38016</c:v>
                </c:pt>
                <c:pt idx="1516">
                  <c:v>38019</c:v>
                </c:pt>
                <c:pt idx="1517">
                  <c:v>38020</c:v>
                </c:pt>
                <c:pt idx="1518">
                  <c:v>38021</c:v>
                </c:pt>
                <c:pt idx="1519">
                  <c:v>38022</c:v>
                </c:pt>
                <c:pt idx="1520">
                  <c:v>38023</c:v>
                </c:pt>
                <c:pt idx="1521">
                  <c:v>38026</c:v>
                </c:pt>
                <c:pt idx="1522">
                  <c:v>38027</c:v>
                </c:pt>
                <c:pt idx="1523">
                  <c:v>38028</c:v>
                </c:pt>
                <c:pt idx="1524">
                  <c:v>38029</c:v>
                </c:pt>
                <c:pt idx="1525">
                  <c:v>38030</c:v>
                </c:pt>
                <c:pt idx="1526">
                  <c:v>38033</c:v>
                </c:pt>
                <c:pt idx="1527">
                  <c:v>38034</c:v>
                </c:pt>
                <c:pt idx="1528">
                  <c:v>38035</c:v>
                </c:pt>
                <c:pt idx="1529">
                  <c:v>38036</c:v>
                </c:pt>
                <c:pt idx="1530">
                  <c:v>38037</c:v>
                </c:pt>
                <c:pt idx="1531">
                  <c:v>38040</c:v>
                </c:pt>
                <c:pt idx="1532">
                  <c:v>38041</c:v>
                </c:pt>
                <c:pt idx="1533">
                  <c:v>38042</c:v>
                </c:pt>
                <c:pt idx="1534">
                  <c:v>38043</c:v>
                </c:pt>
                <c:pt idx="1535">
                  <c:v>38044</c:v>
                </c:pt>
                <c:pt idx="1536">
                  <c:v>38047</c:v>
                </c:pt>
                <c:pt idx="1537">
                  <c:v>38048</c:v>
                </c:pt>
                <c:pt idx="1538">
                  <c:v>38049</c:v>
                </c:pt>
                <c:pt idx="1539">
                  <c:v>38050</c:v>
                </c:pt>
                <c:pt idx="1540">
                  <c:v>38051</c:v>
                </c:pt>
                <c:pt idx="1541">
                  <c:v>38054</c:v>
                </c:pt>
                <c:pt idx="1542">
                  <c:v>38055</c:v>
                </c:pt>
                <c:pt idx="1543">
                  <c:v>38056</c:v>
                </c:pt>
                <c:pt idx="1544">
                  <c:v>38057</c:v>
                </c:pt>
                <c:pt idx="1545">
                  <c:v>38058</c:v>
                </c:pt>
                <c:pt idx="1546">
                  <c:v>38061</c:v>
                </c:pt>
                <c:pt idx="1547">
                  <c:v>38062</c:v>
                </c:pt>
                <c:pt idx="1548">
                  <c:v>38063</c:v>
                </c:pt>
                <c:pt idx="1549">
                  <c:v>38064</c:v>
                </c:pt>
                <c:pt idx="1550">
                  <c:v>38065</c:v>
                </c:pt>
                <c:pt idx="1551">
                  <c:v>38068</c:v>
                </c:pt>
                <c:pt idx="1552">
                  <c:v>38069</c:v>
                </c:pt>
                <c:pt idx="1553">
                  <c:v>38070</c:v>
                </c:pt>
                <c:pt idx="1554">
                  <c:v>38071</c:v>
                </c:pt>
                <c:pt idx="1555">
                  <c:v>38072</c:v>
                </c:pt>
                <c:pt idx="1556">
                  <c:v>38075</c:v>
                </c:pt>
                <c:pt idx="1557">
                  <c:v>38076</c:v>
                </c:pt>
                <c:pt idx="1558">
                  <c:v>38077</c:v>
                </c:pt>
                <c:pt idx="1559">
                  <c:v>38078</c:v>
                </c:pt>
                <c:pt idx="1560">
                  <c:v>38079</c:v>
                </c:pt>
                <c:pt idx="1561">
                  <c:v>38082</c:v>
                </c:pt>
                <c:pt idx="1562">
                  <c:v>38083</c:v>
                </c:pt>
                <c:pt idx="1563">
                  <c:v>38084</c:v>
                </c:pt>
                <c:pt idx="1564">
                  <c:v>38085</c:v>
                </c:pt>
                <c:pt idx="1565">
                  <c:v>38086</c:v>
                </c:pt>
                <c:pt idx="1566">
                  <c:v>38089</c:v>
                </c:pt>
                <c:pt idx="1567">
                  <c:v>38090</c:v>
                </c:pt>
                <c:pt idx="1568">
                  <c:v>38091</c:v>
                </c:pt>
                <c:pt idx="1569">
                  <c:v>38092</c:v>
                </c:pt>
                <c:pt idx="1570">
                  <c:v>38093</c:v>
                </c:pt>
                <c:pt idx="1571">
                  <c:v>38096</c:v>
                </c:pt>
                <c:pt idx="1572">
                  <c:v>38097</c:v>
                </c:pt>
                <c:pt idx="1573">
                  <c:v>38098</c:v>
                </c:pt>
                <c:pt idx="1574">
                  <c:v>38099</c:v>
                </c:pt>
                <c:pt idx="1575">
                  <c:v>38100</c:v>
                </c:pt>
                <c:pt idx="1576">
                  <c:v>38103</c:v>
                </c:pt>
                <c:pt idx="1577">
                  <c:v>38104</c:v>
                </c:pt>
                <c:pt idx="1578">
                  <c:v>38105</c:v>
                </c:pt>
                <c:pt idx="1579">
                  <c:v>38106</c:v>
                </c:pt>
                <c:pt idx="1580">
                  <c:v>38107</c:v>
                </c:pt>
                <c:pt idx="1581">
                  <c:v>38110</c:v>
                </c:pt>
                <c:pt idx="1582">
                  <c:v>38111</c:v>
                </c:pt>
                <c:pt idx="1583">
                  <c:v>38112</c:v>
                </c:pt>
                <c:pt idx="1584">
                  <c:v>38113</c:v>
                </c:pt>
                <c:pt idx="1585">
                  <c:v>38114</c:v>
                </c:pt>
                <c:pt idx="1586">
                  <c:v>38117</c:v>
                </c:pt>
                <c:pt idx="1587">
                  <c:v>38118</c:v>
                </c:pt>
                <c:pt idx="1588">
                  <c:v>38119</c:v>
                </c:pt>
                <c:pt idx="1589">
                  <c:v>38120</c:v>
                </c:pt>
                <c:pt idx="1590">
                  <c:v>38121</c:v>
                </c:pt>
                <c:pt idx="1591">
                  <c:v>38124</c:v>
                </c:pt>
                <c:pt idx="1592">
                  <c:v>38125</c:v>
                </c:pt>
                <c:pt idx="1593">
                  <c:v>38126</c:v>
                </c:pt>
                <c:pt idx="1594">
                  <c:v>38127</c:v>
                </c:pt>
                <c:pt idx="1595">
                  <c:v>38128</c:v>
                </c:pt>
                <c:pt idx="1596">
                  <c:v>38131</c:v>
                </c:pt>
                <c:pt idx="1597">
                  <c:v>38132</c:v>
                </c:pt>
                <c:pt idx="1598">
                  <c:v>38133</c:v>
                </c:pt>
                <c:pt idx="1599">
                  <c:v>38134</c:v>
                </c:pt>
                <c:pt idx="1600">
                  <c:v>38135</c:v>
                </c:pt>
                <c:pt idx="1601">
                  <c:v>38138</c:v>
                </c:pt>
                <c:pt idx="1602">
                  <c:v>38139</c:v>
                </c:pt>
                <c:pt idx="1603">
                  <c:v>38140</c:v>
                </c:pt>
                <c:pt idx="1604">
                  <c:v>38141</c:v>
                </c:pt>
                <c:pt idx="1605">
                  <c:v>38142</c:v>
                </c:pt>
                <c:pt idx="1606">
                  <c:v>38145</c:v>
                </c:pt>
                <c:pt idx="1607">
                  <c:v>38146</c:v>
                </c:pt>
                <c:pt idx="1608">
                  <c:v>38147</c:v>
                </c:pt>
                <c:pt idx="1609">
                  <c:v>38148</c:v>
                </c:pt>
                <c:pt idx="1610">
                  <c:v>38149</c:v>
                </c:pt>
                <c:pt idx="1611">
                  <c:v>38152</c:v>
                </c:pt>
                <c:pt idx="1612">
                  <c:v>38153</c:v>
                </c:pt>
                <c:pt idx="1613">
                  <c:v>38154</c:v>
                </c:pt>
                <c:pt idx="1614">
                  <c:v>38155</c:v>
                </c:pt>
                <c:pt idx="1615">
                  <c:v>38156</c:v>
                </c:pt>
                <c:pt idx="1616">
                  <c:v>38159</c:v>
                </c:pt>
                <c:pt idx="1617">
                  <c:v>38161</c:v>
                </c:pt>
                <c:pt idx="1618">
                  <c:v>38162</c:v>
                </c:pt>
                <c:pt idx="1619">
                  <c:v>38163</c:v>
                </c:pt>
                <c:pt idx="1620">
                  <c:v>38166</c:v>
                </c:pt>
                <c:pt idx="1621">
                  <c:v>38167</c:v>
                </c:pt>
                <c:pt idx="1622">
                  <c:v>38168</c:v>
                </c:pt>
                <c:pt idx="1623">
                  <c:v>38169</c:v>
                </c:pt>
                <c:pt idx="1624">
                  <c:v>38170</c:v>
                </c:pt>
                <c:pt idx="1625">
                  <c:v>38173</c:v>
                </c:pt>
                <c:pt idx="1626">
                  <c:v>38174</c:v>
                </c:pt>
                <c:pt idx="1627">
                  <c:v>38175</c:v>
                </c:pt>
                <c:pt idx="1628">
                  <c:v>38176</c:v>
                </c:pt>
                <c:pt idx="1629">
                  <c:v>38177</c:v>
                </c:pt>
                <c:pt idx="1630">
                  <c:v>38180</c:v>
                </c:pt>
                <c:pt idx="1631">
                  <c:v>38181</c:v>
                </c:pt>
                <c:pt idx="1632">
                  <c:v>38182</c:v>
                </c:pt>
                <c:pt idx="1633">
                  <c:v>38183</c:v>
                </c:pt>
                <c:pt idx="1634">
                  <c:v>38184</c:v>
                </c:pt>
                <c:pt idx="1635">
                  <c:v>38187</c:v>
                </c:pt>
                <c:pt idx="1636">
                  <c:v>38188</c:v>
                </c:pt>
                <c:pt idx="1637">
                  <c:v>38189</c:v>
                </c:pt>
                <c:pt idx="1638">
                  <c:v>38190</c:v>
                </c:pt>
                <c:pt idx="1639">
                  <c:v>38191</c:v>
                </c:pt>
                <c:pt idx="1640">
                  <c:v>38194</c:v>
                </c:pt>
                <c:pt idx="1641">
                  <c:v>38195</c:v>
                </c:pt>
                <c:pt idx="1642">
                  <c:v>38196</c:v>
                </c:pt>
                <c:pt idx="1643">
                  <c:v>38197</c:v>
                </c:pt>
                <c:pt idx="1644">
                  <c:v>38198</c:v>
                </c:pt>
                <c:pt idx="1645">
                  <c:v>38201</c:v>
                </c:pt>
                <c:pt idx="1646">
                  <c:v>38202</c:v>
                </c:pt>
                <c:pt idx="1647">
                  <c:v>38203</c:v>
                </c:pt>
                <c:pt idx="1648">
                  <c:v>38204</c:v>
                </c:pt>
                <c:pt idx="1649">
                  <c:v>38205</c:v>
                </c:pt>
                <c:pt idx="1650">
                  <c:v>38208</c:v>
                </c:pt>
                <c:pt idx="1651">
                  <c:v>38209</c:v>
                </c:pt>
                <c:pt idx="1652">
                  <c:v>38210</c:v>
                </c:pt>
                <c:pt idx="1653">
                  <c:v>38211</c:v>
                </c:pt>
                <c:pt idx="1654">
                  <c:v>38212</c:v>
                </c:pt>
                <c:pt idx="1655">
                  <c:v>38215</c:v>
                </c:pt>
                <c:pt idx="1656">
                  <c:v>38216</c:v>
                </c:pt>
                <c:pt idx="1657">
                  <c:v>38217</c:v>
                </c:pt>
                <c:pt idx="1658">
                  <c:v>38218</c:v>
                </c:pt>
                <c:pt idx="1659">
                  <c:v>38219</c:v>
                </c:pt>
                <c:pt idx="1660">
                  <c:v>38222</c:v>
                </c:pt>
                <c:pt idx="1661">
                  <c:v>38225</c:v>
                </c:pt>
                <c:pt idx="1662">
                  <c:v>38226</c:v>
                </c:pt>
                <c:pt idx="1663">
                  <c:v>38229</c:v>
                </c:pt>
                <c:pt idx="1664">
                  <c:v>38230</c:v>
                </c:pt>
                <c:pt idx="1665">
                  <c:v>38231</c:v>
                </c:pt>
                <c:pt idx="1666">
                  <c:v>38232</c:v>
                </c:pt>
                <c:pt idx="1667">
                  <c:v>38233</c:v>
                </c:pt>
                <c:pt idx="1668">
                  <c:v>38236</c:v>
                </c:pt>
                <c:pt idx="1669">
                  <c:v>38237</c:v>
                </c:pt>
                <c:pt idx="1670">
                  <c:v>38238</c:v>
                </c:pt>
                <c:pt idx="1671">
                  <c:v>38239</c:v>
                </c:pt>
                <c:pt idx="1672">
                  <c:v>38240</c:v>
                </c:pt>
                <c:pt idx="1673">
                  <c:v>38243</c:v>
                </c:pt>
                <c:pt idx="1674">
                  <c:v>38244</c:v>
                </c:pt>
                <c:pt idx="1675">
                  <c:v>38245</c:v>
                </c:pt>
                <c:pt idx="1676">
                  <c:v>38246</c:v>
                </c:pt>
                <c:pt idx="1677">
                  <c:v>38247</c:v>
                </c:pt>
                <c:pt idx="1678">
                  <c:v>38250</c:v>
                </c:pt>
                <c:pt idx="1679">
                  <c:v>38251</c:v>
                </c:pt>
                <c:pt idx="1680">
                  <c:v>38252</c:v>
                </c:pt>
                <c:pt idx="1681">
                  <c:v>38253</c:v>
                </c:pt>
                <c:pt idx="1682">
                  <c:v>38254</c:v>
                </c:pt>
                <c:pt idx="1683">
                  <c:v>38257</c:v>
                </c:pt>
                <c:pt idx="1684">
                  <c:v>38259</c:v>
                </c:pt>
                <c:pt idx="1685">
                  <c:v>38260</c:v>
                </c:pt>
                <c:pt idx="1686">
                  <c:v>38261</c:v>
                </c:pt>
                <c:pt idx="1687">
                  <c:v>38264</c:v>
                </c:pt>
                <c:pt idx="1688">
                  <c:v>38265</c:v>
                </c:pt>
                <c:pt idx="1689">
                  <c:v>38266</c:v>
                </c:pt>
                <c:pt idx="1690">
                  <c:v>38267</c:v>
                </c:pt>
                <c:pt idx="1691">
                  <c:v>38268</c:v>
                </c:pt>
                <c:pt idx="1692">
                  <c:v>38271</c:v>
                </c:pt>
                <c:pt idx="1693">
                  <c:v>38272</c:v>
                </c:pt>
                <c:pt idx="1694">
                  <c:v>38273</c:v>
                </c:pt>
                <c:pt idx="1695">
                  <c:v>38274</c:v>
                </c:pt>
                <c:pt idx="1696">
                  <c:v>38275</c:v>
                </c:pt>
                <c:pt idx="1697">
                  <c:v>38278</c:v>
                </c:pt>
                <c:pt idx="1698">
                  <c:v>38279</c:v>
                </c:pt>
                <c:pt idx="1699">
                  <c:v>38280</c:v>
                </c:pt>
                <c:pt idx="1700">
                  <c:v>38281</c:v>
                </c:pt>
                <c:pt idx="1701">
                  <c:v>38282</c:v>
                </c:pt>
                <c:pt idx="1702">
                  <c:v>38286</c:v>
                </c:pt>
                <c:pt idx="1703">
                  <c:v>38287</c:v>
                </c:pt>
                <c:pt idx="1704">
                  <c:v>38288</c:v>
                </c:pt>
                <c:pt idx="1705">
                  <c:v>38289</c:v>
                </c:pt>
                <c:pt idx="1706">
                  <c:v>38292</c:v>
                </c:pt>
                <c:pt idx="1707">
                  <c:v>38293</c:v>
                </c:pt>
                <c:pt idx="1708">
                  <c:v>38294</c:v>
                </c:pt>
                <c:pt idx="1709">
                  <c:v>38295</c:v>
                </c:pt>
                <c:pt idx="1710">
                  <c:v>38296</c:v>
                </c:pt>
                <c:pt idx="1711">
                  <c:v>38299</c:v>
                </c:pt>
                <c:pt idx="1712">
                  <c:v>38300</c:v>
                </c:pt>
                <c:pt idx="1713">
                  <c:v>38301</c:v>
                </c:pt>
                <c:pt idx="1714">
                  <c:v>38302</c:v>
                </c:pt>
                <c:pt idx="1715">
                  <c:v>38303</c:v>
                </c:pt>
                <c:pt idx="1716">
                  <c:v>38306</c:v>
                </c:pt>
                <c:pt idx="1717">
                  <c:v>38307</c:v>
                </c:pt>
                <c:pt idx="1718">
                  <c:v>38308</c:v>
                </c:pt>
                <c:pt idx="1719">
                  <c:v>38309</c:v>
                </c:pt>
                <c:pt idx="1720">
                  <c:v>38310</c:v>
                </c:pt>
                <c:pt idx="1721">
                  <c:v>38313</c:v>
                </c:pt>
                <c:pt idx="1722">
                  <c:v>38314</c:v>
                </c:pt>
                <c:pt idx="1723">
                  <c:v>38315</c:v>
                </c:pt>
                <c:pt idx="1724">
                  <c:v>38316</c:v>
                </c:pt>
                <c:pt idx="1725">
                  <c:v>38317</c:v>
                </c:pt>
                <c:pt idx="1726">
                  <c:v>38320</c:v>
                </c:pt>
                <c:pt idx="1727">
                  <c:v>38321</c:v>
                </c:pt>
                <c:pt idx="1728">
                  <c:v>38322</c:v>
                </c:pt>
                <c:pt idx="1729">
                  <c:v>38323</c:v>
                </c:pt>
                <c:pt idx="1730">
                  <c:v>38324</c:v>
                </c:pt>
                <c:pt idx="1731">
                  <c:v>38327</c:v>
                </c:pt>
                <c:pt idx="1732">
                  <c:v>38328</c:v>
                </c:pt>
                <c:pt idx="1733">
                  <c:v>38329</c:v>
                </c:pt>
                <c:pt idx="1734">
                  <c:v>38330</c:v>
                </c:pt>
                <c:pt idx="1735">
                  <c:v>38331</c:v>
                </c:pt>
                <c:pt idx="1736">
                  <c:v>38334</c:v>
                </c:pt>
                <c:pt idx="1737">
                  <c:v>38335</c:v>
                </c:pt>
                <c:pt idx="1738">
                  <c:v>38336</c:v>
                </c:pt>
                <c:pt idx="1739">
                  <c:v>38337</c:v>
                </c:pt>
                <c:pt idx="1740">
                  <c:v>38338</c:v>
                </c:pt>
                <c:pt idx="1741">
                  <c:v>38341</c:v>
                </c:pt>
                <c:pt idx="1742">
                  <c:v>38342</c:v>
                </c:pt>
                <c:pt idx="1743">
                  <c:v>38343</c:v>
                </c:pt>
                <c:pt idx="1744">
                  <c:v>38344</c:v>
                </c:pt>
                <c:pt idx="1745">
                  <c:v>38345</c:v>
                </c:pt>
                <c:pt idx="1746">
                  <c:v>38348</c:v>
                </c:pt>
                <c:pt idx="1747">
                  <c:v>38349</c:v>
                </c:pt>
                <c:pt idx="1748">
                  <c:v>38350</c:v>
                </c:pt>
                <c:pt idx="1749">
                  <c:v>38351</c:v>
                </c:pt>
                <c:pt idx="1750">
                  <c:v>38352</c:v>
                </c:pt>
                <c:pt idx="1751">
                  <c:v>38355</c:v>
                </c:pt>
                <c:pt idx="1752">
                  <c:v>38356</c:v>
                </c:pt>
                <c:pt idx="1753">
                  <c:v>38357</c:v>
                </c:pt>
                <c:pt idx="1754">
                  <c:v>38358</c:v>
                </c:pt>
                <c:pt idx="1755">
                  <c:v>38359</c:v>
                </c:pt>
                <c:pt idx="1756">
                  <c:v>38362</c:v>
                </c:pt>
                <c:pt idx="1757">
                  <c:v>38363</c:v>
                </c:pt>
                <c:pt idx="1758">
                  <c:v>38364</c:v>
                </c:pt>
                <c:pt idx="1759">
                  <c:v>38365</c:v>
                </c:pt>
                <c:pt idx="1760">
                  <c:v>38366</c:v>
                </c:pt>
                <c:pt idx="1761">
                  <c:v>38369</c:v>
                </c:pt>
                <c:pt idx="1762">
                  <c:v>38370</c:v>
                </c:pt>
                <c:pt idx="1763">
                  <c:v>38371</c:v>
                </c:pt>
                <c:pt idx="1764">
                  <c:v>38372</c:v>
                </c:pt>
                <c:pt idx="1765">
                  <c:v>38373</c:v>
                </c:pt>
                <c:pt idx="1766">
                  <c:v>38376</c:v>
                </c:pt>
                <c:pt idx="1767">
                  <c:v>38377</c:v>
                </c:pt>
                <c:pt idx="1768">
                  <c:v>38378</c:v>
                </c:pt>
                <c:pt idx="1769">
                  <c:v>38379</c:v>
                </c:pt>
                <c:pt idx="1770">
                  <c:v>38380</c:v>
                </c:pt>
                <c:pt idx="1771">
                  <c:v>38383</c:v>
                </c:pt>
                <c:pt idx="1772">
                  <c:v>38384</c:v>
                </c:pt>
                <c:pt idx="1773">
                  <c:v>38385</c:v>
                </c:pt>
                <c:pt idx="1774">
                  <c:v>38386</c:v>
                </c:pt>
                <c:pt idx="1775">
                  <c:v>38387</c:v>
                </c:pt>
                <c:pt idx="1776">
                  <c:v>38388</c:v>
                </c:pt>
                <c:pt idx="1777">
                  <c:v>38397</c:v>
                </c:pt>
                <c:pt idx="1778">
                  <c:v>38398</c:v>
                </c:pt>
                <c:pt idx="1779">
                  <c:v>38399</c:v>
                </c:pt>
                <c:pt idx="1780">
                  <c:v>38400</c:v>
                </c:pt>
                <c:pt idx="1781">
                  <c:v>38401</c:v>
                </c:pt>
                <c:pt idx="1782">
                  <c:v>38404</c:v>
                </c:pt>
                <c:pt idx="1783">
                  <c:v>38405</c:v>
                </c:pt>
                <c:pt idx="1784">
                  <c:v>38406</c:v>
                </c:pt>
                <c:pt idx="1785">
                  <c:v>38407</c:v>
                </c:pt>
                <c:pt idx="1786">
                  <c:v>38408</c:v>
                </c:pt>
                <c:pt idx="1787">
                  <c:v>38412</c:v>
                </c:pt>
                <c:pt idx="1788">
                  <c:v>38413</c:v>
                </c:pt>
                <c:pt idx="1789">
                  <c:v>38414</c:v>
                </c:pt>
                <c:pt idx="1790">
                  <c:v>38415</c:v>
                </c:pt>
                <c:pt idx="1791">
                  <c:v>38418</c:v>
                </c:pt>
                <c:pt idx="1792">
                  <c:v>38419</c:v>
                </c:pt>
                <c:pt idx="1793">
                  <c:v>38420</c:v>
                </c:pt>
                <c:pt idx="1794">
                  <c:v>38421</c:v>
                </c:pt>
                <c:pt idx="1795">
                  <c:v>38422</c:v>
                </c:pt>
                <c:pt idx="1796">
                  <c:v>38425</c:v>
                </c:pt>
                <c:pt idx="1797">
                  <c:v>38426</c:v>
                </c:pt>
                <c:pt idx="1798">
                  <c:v>38427</c:v>
                </c:pt>
                <c:pt idx="1799">
                  <c:v>38428</c:v>
                </c:pt>
                <c:pt idx="1800">
                  <c:v>38429</c:v>
                </c:pt>
                <c:pt idx="1801">
                  <c:v>38432</c:v>
                </c:pt>
                <c:pt idx="1802">
                  <c:v>38433</c:v>
                </c:pt>
                <c:pt idx="1803">
                  <c:v>38434</c:v>
                </c:pt>
                <c:pt idx="1804">
                  <c:v>38435</c:v>
                </c:pt>
                <c:pt idx="1805">
                  <c:v>38436</c:v>
                </c:pt>
                <c:pt idx="1806">
                  <c:v>38439</c:v>
                </c:pt>
                <c:pt idx="1807">
                  <c:v>38440</c:v>
                </c:pt>
                <c:pt idx="1808">
                  <c:v>38441</c:v>
                </c:pt>
                <c:pt idx="1809">
                  <c:v>38442</c:v>
                </c:pt>
                <c:pt idx="1810">
                  <c:v>38443</c:v>
                </c:pt>
                <c:pt idx="1811">
                  <c:v>38446</c:v>
                </c:pt>
                <c:pt idx="1812">
                  <c:v>38448</c:v>
                </c:pt>
                <c:pt idx="1813">
                  <c:v>38449</c:v>
                </c:pt>
                <c:pt idx="1814">
                  <c:v>38450</c:v>
                </c:pt>
                <c:pt idx="1815">
                  <c:v>38453</c:v>
                </c:pt>
                <c:pt idx="1816">
                  <c:v>38454</c:v>
                </c:pt>
                <c:pt idx="1817">
                  <c:v>38455</c:v>
                </c:pt>
                <c:pt idx="1818">
                  <c:v>38456</c:v>
                </c:pt>
                <c:pt idx="1819">
                  <c:v>38457</c:v>
                </c:pt>
                <c:pt idx="1820">
                  <c:v>38460</c:v>
                </c:pt>
                <c:pt idx="1821">
                  <c:v>38461</c:v>
                </c:pt>
                <c:pt idx="1822">
                  <c:v>38462</c:v>
                </c:pt>
                <c:pt idx="1823">
                  <c:v>38463</c:v>
                </c:pt>
                <c:pt idx="1824">
                  <c:v>38464</c:v>
                </c:pt>
                <c:pt idx="1825">
                  <c:v>38467</c:v>
                </c:pt>
                <c:pt idx="1826">
                  <c:v>38468</c:v>
                </c:pt>
                <c:pt idx="1827">
                  <c:v>38469</c:v>
                </c:pt>
                <c:pt idx="1828">
                  <c:v>38470</c:v>
                </c:pt>
                <c:pt idx="1829">
                  <c:v>38471</c:v>
                </c:pt>
                <c:pt idx="1830">
                  <c:v>38475</c:v>
                </c:pt>
                <c:pt idx="1831">
                  <c:v>38476</c:v>
                </c:pt>
                <c:pt idx="1832">
                  <c:v>38477</c:v>
                </c:pt>
                <c:pt idx="1833">
                  <c:v>38478</c:v>
                </c:pt>
                <c:pt idx="1834">
                  <c:v>38481</c:v>
                </c:pt>
                <c:pt idx="1835">
                  <c:v>38482</c:v>
                </c:pt>
                <c:pt idx="1836">
                  <c:v>38483</c:v>
                </c:pt>
                <c:pt idx="1837">
                  <c:v>38484</c:v>
                </c:pt>
                <c:pt idx="1838">
                  <c:v>38485</c:v>
                </c:pt>
                <c:pt idx="1839">
                  <c:v>38488</c:v>
                </c:pt>
                <c:pt idx="1840">
                  <c:v>38489</c:v>
                </c:pt>
                <c:pt idx="1841">
                  <c:v>38490</c:v>
                </c:pt>
                <c:pt idx="1842">
                  <c:v>38491</c:v>
                </c:pt>
                <c:pt idx="1843">
                  <c:v>38492</c:v>
                </c:pt>
                <c:pt idx="1844">
                  <c:v>38495</c:v>
                </c:pt>
                <c:pt idx="1845">
                  <c:v>38496</c:v>
                </c:pt>
                <c:pt idx="1846">
                  <c:v>38497</c:v>
                </c:pt>
                <c:pt idx="1847">
                  <c:v>38498</c:v>
                </c:pt>
                <c:pt idx="1848">
                  <c:v>38499</c:v>
                </c:pt>
                <c:pt idx="1849">
                  <c:v>38502</c:v>
                </c:pt>
                <c:pt idx="1850">
                  <c:v>38503</c:v>
                </c:pt>
                <c:pt idx="1851">
                  <c:v>38504</c:v>
                </c:pt>
                <c:pt idx="1852">
                  <c:v>38505</c:v>
                </c:pt>
                <c:pt idx="1853">
                  <c:v>38506</c:v>
                </c:pt>
                <c:pt idx="1854">
                  <c:v>38509</c:v>
                </c:pt>
                <c:pt idx="1855">
                  <c:v>38510</c:v>
                </c:pt>
                <c:pt idx="1856">
                  <c:v>38511</c:v>
                </c:pt>
                <c:pt idx="1857">
                  <c:v>38512</c:v>
                </c:pt>
                <c:pt idx="1858">
                  <c:v>38513</c:v>
                </c:pt>
                <c:pt idx="1859">
                  <c:v>38516</c:v>
                </c:pt>
                <c:pt idx="1860">
                  <c:v>38517</c:v>
                </c:pt>
                <c:pt idx="1861">
                  <c:v>38518</c:v>
                </c:pt>
                <c:pt idx="1862">
                  <c:v>38519</c:v>
                </c:pt>
                <c:pt idx="1863">
                  <c:v>38520</c:v>
                </c:pt>
                <c:pt idx="1864">
                  <c:v>38523</c:v>
                </c:pt>
                <c:pt idx="1865">
                  <c:v>38524</c:v>
                </c:pt>
                <c:pt idx="1866">
                  <c:v>38525</c:v>
                </c:pt>
                <c:pt idx="1867">
                  <c:v>38526</c:v>
                </c:pt>
                <c:pt idx="1868">
                  <c:v>38527</c:v>
                </c:pt>
                <c:pt idx="1869">
                  <c:v>38530</c:v>
                </c:pt>
                <c:pt idx="1870">
                  <c:v>38531</c:v>
                </c:pt>
                <c:pt idx="1871">
                  <c:v>38532</c:v>
                </c:pt>
                <c:pt idx="1872">
                  <c:v>38533</c:v>
                </c:pt>
                <c:pt idx="1873">
                  <c:v>38534</c:v>
                </c:pt>
                <c:pt idx="1874">
                  <c:v>38537</c:v>
                </c:pt>
                <c:pt idx="1875">
                  <c:v>38538</c:v>
                </c:pt>
                <c:pt idx="1876">
                  <c:v>38539</c:v>
                </c:pt>
                <c:pt idx="1877">
                  <c:v>38540</c:v>
                </c:pt>
                <c:pt idx="1878">
                  <c:v>38541</c:v>
                </c:pt>
                <c:pt idx="1879">
                  <c:v>38544</c:v>
                </c:pt>
                <c:pt idx="1880">
                  <c:v>38545</c:v>
                </c:pt>
                <c:pt idx="1881">
                  <c:v>38546</c:v>
                </c:pt>
                <c:pt idx="1882">
                  <c:v>38547</c:v>
                </c:pt>
                <c:pt idx="1883">
                  <c:v>38548</c:v>
                </c:pt>
                <c:pt idx="1884">
                  <c:v>38552</c:v>
                </c:pt>
                <c:pt idx="1885">
                  <c:v>38553</c:v>
                </c:pt>
                <c:pt idx="1886">
                  <c:v>38554</c:v>
                </c:pt>
                <c:pt idx="1887">
                  <c:v>38555</c:v>
                </c:pt>
                <c:pt idx="1888">
                  <c:v>38558</c:v>
                </c:pt>
                <c:pt idx="1889">
                  <c:v>38559</c:v>
                </c:pt>
                <c:pt idx="1890">
                  <c:v>38560</c:v>
                </c:pt>
                <c:pt idx="1891">
                  <c:v>38561</c:v>
                </c:pt>
                <c:pt idx="1892">
                  <c:v>38562</c:v>
                </c:pt>
                <c:pt idx="1893">
                  <c:v>38565</c:v>
                </c:pt>
                <c:pt idx="1894">
                  <c:v>38566</c:v>
                </c:pt>
                <c:pt idx="1895">
                  <c:v>38567</c:v>
                </c:pt>
                <c:pt idx="1896">
                  <c:v>38568</c:v>
                </c:pt>
                <c:pt idx="1897">
                  <c:v>38572</c:v>
                </c:pt>
                <c:pt idx="1898">
                  <c:v>38573</c:v>
                </c:pt>
                <c:pt idx="1899">
                  <c:v>38574</c:v>
                </c:pt>
                <c:pt idx="1900">
                  <c:v>38575</c:v>
                </c:pt>
                <c:pt idx="1901">
                  <c:v>38576</c:v>
                </c:pt>
                <c:pt idx="1902">
                  <c:v>38579</c:v>
                </c:pt>
                <c:pt idx="1903">
                  <c:v>38580</c:v>
                </c:pt>
                <c:pt idx="1904">
                  <c:v>38581</c:v>
                </c:pt>
                <c:pt idx="1905">
                  <c:v>38582</c:v>
                </c:pt>
                <c:pt idx="1906">
                  <c:v>38583</c:v>
                </c:pt>
                <c:pt idx="1907">
                  <c:v>38586</c:v>
                </c:pt>
                <c:pt idx="1908">
                  <c:v>38587</c:v>
                </c:pt>
                <c:pt idx="1909">
                  <c:v>38588</c:v>
                </c:pt>
                <c:pt idx="1910">
                  <c:v>38589</c:v>
                </c:pt>
                <c:pt idx="1911">
                  <c:v>38590</c:v>
                </c:pt>
                <c:pt idx="1912">
                  <c:v>38593</c:v>
                </c:pt>
                <c:pt idx="1913">
                  <c:v>38594</c:v>
                </c:pt>
                <c:pt idx="1914">
                  <c:v>38595</c:v>
                </c:pt>
                <c:pt idx="1915">
                  <c:v>38597</c:v>
                </c:pt>
                <c:pt idx="1916">
                  <c:v>38600</c:v>
                </c:pt>
                <c:pt idx="1917">
                  <c:v>38601</c:v>
                </c:pt>
                <c:pt idx="1918">
                  <c:v>38602</c:v>
                </c:pt>
                <c:pt idx="1919">
                  <c:v>38603</c:v>
                </c:pt>
                <c:pt idx="1920">
                  <c:v>38604</c:v>
                </c:pt>
                <c:pt idx="1921">
                  <c:v>38607</c:v>
                </c:pt>
                <c:pt idx="1922">
                  <c:v>38608</c:v>
                </c:pt>
                <c:pt idx="1923">
                  <c:v>38609</c:v>
                </c:pt>
                <c:pt idx="1924">
                  <c:v>38610</c:v>
                </c:pt>
                <c:pt idx="1925">
                  <c:v>38611</c:v>
                </c:pt>
                <c:pt idx="1926">
                  <c:v>38614</c:v>
                </c:pt>
                <c:pt idx="1927">
                  <c:v>38615</c:v>
                </c:pt>
                <c:pt idx="1928">
                  <c:v>38616</c:v>
                </c:pt>
                <c:pt idx="1929">
                  <c:v>38617</c:v>
                </c:pt>
                <c:pt idx="1930">
                  <c:v>38618</c:v>
                </c:pt>
                <c:pt idx="1931">
                  <c:v>38621</c:v>
                </c:pt>
                <c:pt idx="1932">
                  <c:v>38622</c:v>
                </c:pt>
                <c:pt idx="1933">
                  <c:v>38623</c:v>
                </c:pt>
                <c:pt idx="1934">
                  <c:v>38624</c:v>
                </c:pt>
                <c:pt idx="1935">
                  <c:v>38625</c:v>
                </c:pt>
                <c:pt idx="1936">
                  <c:v>38628</c:v>
                </c:pt>
                <c:pt idx="1937">
                  <c:v>38629</c:v>
                </c:pt>
                <c:pt idx="1938">
                  <c:v>38630</c:v>
                </c:pt>
                <c:pt idx="1939">
                  <c:v>38631</c:v>
                </c:pt>
                <c:pt idx="1940">
                  <c:v>38632</c:v>
                </c:pt>
                <c:pt idx="1941">
                  <c:v>38636</c:v>
                </c:pt>
                <c:pt idx="1942">
                  <c:v>38637</c:v>
                </c:pt>
                <c:pt idx="1943">
                  <c:v>38638</c:v>
                </c:pt>
                <c:pt idx="1944">
                  <c:v>38639</c:v>
                </c:pt>
                <c:pt idx="1945">
                  <c:v>38642</c:v>
                </c:pt>
                <c:pt idx="1946">
                  <c:v>38643</c:v>
                </c:pt>
                <c:pt idx="1947">
                  <c:v>38644</c:v>
                </c:pt>
                <c:pt idx="1948">
                  <c:v>38645</c:v>
                </c:pt>
                <c:pt idx="1949">
                  <c:v>38646</c:v>
                </c:pt>
                <c:pt idx="1950">
                  <c:v>38649</c:v>
                </c:pt>
                <c:pt idx="1951">
                  <c:v>38650</c:v>
                </c:pt>
                <c:pt idx="1952">
                  <c:v>38651</c:v>
                </c:pt>
                <c:pt idx="1953">
                  <c:v>38652</c:v>
                </c:pt>
                <c:pt idx="1954">
                  <c:v>38653</c:v>
                </c:pt>
                <c:pt idx="1955">
                  <c:v>38656</c:v>
                </c:pt>
                <c:pt idx="1956">
                  <c:v>38657</c:v>
                </c:pt>
                <c:pt idx="1957">
                  <c:v>38658</c:v>
                </c:pt>
                <c:pt idx="1958">
                  <c:v>38659</c:v>
                </c:pt>
                <c:pt idx="1959">
                  <c:v>38660</c:v>
                </c:pt>
                <c:pt idx="1960">
                  <c:v>38663</c:v>
                </c:pt>
                <c:pt idx="1961">
                  <c:v>38664</c:v>
                </c:pt>
                <c:pt idx="1962">
                  <c:v>38665</c:v>
                </c:pt>
                <c:pt idx="1963">
                  <c:v>38666</c:v>
                </c:pt>
                <c:pt idx="1964">
                  <c:v>38667</c:v>
                </c:pt>
                <c:pt idx="1965">
                  <c:v>38670</c:v>
                </c:pt>
                <c:pt idx="1966">
                  <c:v>38671</c:v>
                </c:pt>
                <c:pt idx="1967">
                  <c:v>38672</c:v>
                </c:pt>
                <c:pt idx="1968">
                  <c:v>38673</c:v>
                </c:pt>
                <c:pt idx="1969">
                  <c:v>38674</c:v>
                </c:pt>
                <c:pt idx="1970">
                  <c:v>38677</c:v>
                </c:pt>
                <c:pt idx="1971">
                  <c:v>38678</c:v>
                </c:pt>
                <c:pt idx="1972">
                  <c:v>38679</c:v>
                </c:pt>
                <c:pt idx="1973">
                  <c:v>38680</c:v>
                </c:pt>
                <c:pt idx="1974">
                  <c:v>38681</c:v>
                </c:pt>
                <c:pt idx="1975">
                  <c:v>38684</c:v>
                </c:pt>
                <c:pt idx="1976">
                  <c:v>38685</c:v>
                </c:pt>
                <c:pt idx="1977">
                  <c:v>38686</c:v>
                </c:pt>
                <c:pt idx="1978">
                  <c:v>38687</c:v>
                </c:pt>
                <c:pt idx="1979">
                  <c:v>38688</c:v>
                </c:pt>
                <c:pt idx="1980">
                  <c:v>38691</c:v>
                </c:pt>
                <c:pt idx="1981">
                  <c:v>38692</c:v>
                </c:pt>
                <c:pt idx="1982">
                  <c:v>38693</c:v>
                </c:pt>
                <c:pt idx="1983">
                  <c:v>38694</c:v>
                </c:pt>
                <c:pt idx="1984">
                  <c:v>38695</c:v>
                </c:pt>
                <c:pt idx="1985">
                  <c:v>38698</c:v>
                </c:pt>
                <c:pt idx="1986">
                  <c:v>38699</c:v>
                </c:pt>
                <c:pt idx="1987">
                  <c:v>38700</c:v>
                </c:pt>
                <c:pt idx="1988">
                  <c:v>38701</c:v>
                </c:pt>
                <c:pt idx="1989">
                  <c:v>38702</c:v>
                </c:pt>
                <c:pt idx="1990">
                  <c:v>38705</c:v>
                </c:pt>
                <c:pt idx="1991">
                  <c:v>38706</c:v>
                </c:pt>
                <c:pt idx="1992">
                  <c:v>38707</c:v>
                </c:pt>
                <c:pt idx="1993">
                  <c:v>38708</c:v>
                </c:pt>
                <c:pt idx="1994">
                  <c:v>38709</c:v>
                </c:pt>
                <c:pt idx="1995">
                  <c:v>38712</c:v>
                </c:pt>
                <c:pt idx="1996">
                  <c:v>38713</c:v>
                </c:pt>
                <c:pt idx="1997">
                  <c:v>38714</c:v>
                </c:pt>
                <c:pt idx="1998">
                  <c:v>38715</c:v>
                </c:pt>
                <c:pt idx="1999">
                  <c:v>38716</c:v>
                </c:pt>
                <c:pt idx="2000">
                  <c:v>38719</c:v>
                </c:pt>
                <c:pt idx="2001">
                  <c:v>38720</c:v>
                </c:pt>
                <c:pt idx="2002">
                  <c:v>38721</c:v>
                </c:pt>
                <c:pt idx="2003">
                  <c:v>38722</c:v>
                </c:pt>
                <c:pt idx="2004">
                  <c:v>38723</c:v>
                </c:pt>
                <c:pt idx="2005">
                  <c:v>38726</c:v>
                </c:pt>
                <c:pt idx="2006">
                  <c:v>38727</c:v>
                </c:pt>
                <c:pt idx="2007">
                  <c:v>38728</c:v>
                </c:pt>
                <c:pt idx="2008">
                  <c:v>38729</c:v>
                </c:pt>
                <c:pt idx="2009">
                  <c:v>38730</c:v>
                </c:pt>
                <c:pt idx="2010">
                  <c:v>38733</c:v>
                </c:pt>
                <c:pt idx="2011">
                  <c:v>38734</c:v>
                </c:pt>
                <c:pt idx="2012">
                  <c:v>38735</c:v>
                </c:pt>
                <c:pt idx="2013">
                  <c:v>38736</c:v>
                </c:pt>
                <c:pt idx="2014">
                  <c:v>38737</c:v>
                </c:pt>
                <c:pt idx="2015">
                  <c:v>38740</c:v>
                </c:pt>
                <c:pt idx="2016">
                  <c:v>38741</c:v>
                </c:pt>
                <c:pt idx="2017">
                  <c:v>38742</c:v>
                </c:pt>
                <c:pt idx="2018">
                  <c:v>38743</c:v>
                </c:pt>
                <c:pt idx="2019">
                  <c:v>38744</c:v>
                </c:pt>
                <c:pt idx="2020">
                  <c:v>38751</c:v>
                </c:pt>
                <c:pt idx="2021">
                  <c:v>38754</c:v>
                </c:pt>
                <c:pt idx="2022">
                  <c:v>38755</c:v>
                </c:pt>
                <c:pt idx="2023">
                  <c:v>38756</c:v>
                </c:pt>
                <c:pt idx="2024">
                  <c:v>38757</c:v>
                </c:pt>
                <c:pt idx="2025">
                  <c:v>38758</c:v>
                </c:pt>
                <c:pt idx="2026">
                  <c:v>38761</c:v>
                </c:pt>
                <c:pt idx="2027">
                  <c:v>38762</c:v>
                </c:pt>
                <c:pt idx="2028">
                  <c:v>38763</c:v>
                </c:pt>
                <c:pt idx="2029">
                  <c:v>38764</c:v>
                </c:pt>
                <c:pt idx="2030">
                  <c:v>38765</c:v>
                </c:pt>
                <c:pt idx="2031">
                  <c:v>38768</c:v>
                </c:pt>
                <c:pt idx="2032">
                  <c:v>38769</c:v>
                </c:pt>
                <c:pt idx="2033">
                  <c:v>38770</c:v>
                </c:pt>
                <c:pt idx="2034">
                  <c:v>38771</c:v>
                </c:pt>
                <c:pt idx="2035">
                  <c:v>38772</c:v>
                </c:pt>
                <c:pt idx="2036">
                  <c:v>38775</c:v>
                </c:pt>
                <c:pt idx="2037">
                  <c:v>38777</c:v>
                </c:pt>
                <c:pt idx="2038">
                  <c:v>38778</c:v>
                </c:pt>
                <c:pt idx="2039">
                  <c:v>38779</c:v>
                </c:pt>
                <c:pt idx="2040">
                  <c:v>38782</c:v>
                </c:pt>
                <c:pt idx="2041">
                  <c:v>38783</c:v>
                </c:pt>
                <c:pt idx="2042">
                  <c:v>38784</c:v>
                </c:pt>
                <c:pt idx="2043">
                  <c:v>38785</c:v>
                </c:pt>
                <c:pt idx="2044">
                  <c:v>38786</c:v>
                </c:pt>
                <c:pt idx="2045">
                  <c:v>38789</c:v>
                </c:pt>
                <c:pt idx="2046">
                  <c:v>38790</c:v>
                </c:pt>
                <c:pt idx="2047">
                  <c:v>38791</c:v>
                </c:pt>
                <c:pt idx="2048">
                  <c:v>38792</c:v>
                </c:pt>
                <c:pt idx="2049">
                  <c:v>38793</c:v>
                </c:pt>
                <c:pt idx="2050">
                  <c:v>38796</c:v>
                </c:pt>
                <c:pt idx="2051">
                  <c:v>38797</c:v>
                </c:pt>
                <c:pt idx="2052">
                  <c:v>38798</c:v>
                </c:pt>
                <c:pt idx="2053">
                  <c:v>38799</c:v>
                </c:pt>
                <c:pt idx="2054">
                  <c:v>38800</c:v>
                </c:pt>
                <c:pt idx="2055">
                  <c:v>38803</c:v>
                </c:pt>
                <c:pt idx="2056">
                  <c:v>38804</c:v>
                </c:pt>
                <c:pt idx="2057">
                  <c:v>38805</c:v>
                </c:pt>
                <c:pt idx="2058">
                  <c:v>38806</c:v>
                </c:pt>
                <c:pt idx="2059">
                  <c:v>38807</c:v>
                </c:pt>
                <c:pt idx="2060">
                  <c:v>38810</c:v>
                </c:pt>
                <c:pt idx="2061">
                  <c:v>38811</c:v>
                </c:pt>
                <c:pt idx="2062">
                  <c:v>38813</c:v>
                </c:pt>
                <c:pt idx="2063">
                  <c:v>38814</c:v>
                </c:pt>
                <c:pt idx="2064">
                  <c:v>38817</c:v>
                </c:pt>
                <c:pt idx="2065">
                  <c:v>38818</c:v>
                </c:pt>
                <c:pt idx="2066">
                  <c:v>38819</c:v>
                </c:pt>
                <c:pt idx="2067">
                  <c:v>38820</c:v>
                </c:pt>
                <c:pt idx="2068">
                  <c:v>38821</c:v>
                </c:pt>
                <c:pt idx="2069">
                  <c:v>38824</c:v>
                </c:pt>
                <c:pt idx="2070">
                  <c:v>38825</c:v>
                </c:pt>
                <c:pt idx="2071">
                  <c:v>38826</c:v>
                </c:pt>
                <c:pt idx="2072">
                  <c:v>38827</c:v>
                </c:pt>
                <c:pt idx="2073">
                  <c:v>38828</c:v>
                </c:pt>
                <c:pt idx="2074">
                  <c:v>38831</c:v>
                </c:pt>
                <c:pt idx="2075">
                  <c:v>38832</c:v>
                </c:pt>
                <c:pt idx="2076">
                  <c:v>38833</c:v>
                </c:pt>
                <c:pt idx="2077">
                  <c:v>38834</c:v>
                </c:pt>
                <c:pt idx="2078">
                  <c:v>38835</c:v>
                </c:pt>
                <c:pt idx="2079">
                  <c:v>38839</c:v>
                </c:pt>
                <c:pt idx="2080">
                  <c:v>38840</c:v>
                </c:pt>
                <c:pt idx="2081">
                  <c:v>38841</c:v>
                </c:pt>
                <c:pt idx="2082">
                  <c:v>38842</c:v>
                </c:pt>
                <c:pt idx="2083">
                  <c:v>38845</c:v>
                </c:pt>
                <c:pt idx="2084">
                  <c:v>38846</c:v>
                </c:pt>
                <c:pt idx="2085">
                  <c:v>38847</c:v>
                </c:pt>
                <c:pt idx="2086">
                  <c:v>38848</c:v>
                </c:pt>
                <c:pt idx="2087">
                  <c:v>38849</c:v>
                </c:pt>
                <c:pt idx="2088">
                  <c:v>38852</c:v>
                </c:pt>
                <c:pt idx="2089">
                  <c:v>38853</c:v>
                </c:pt>
                <c:pt idx="2090">
                  <c:v>38854</c:v>
                </c:pt>
                <c:pt idx="2091">
                  <c:v>38855</c:v>
                </c:pt>
                <c:pt idx="2092">
                  <c:v>38856</c:v>
                </c:pt>
                <c:pt idx="2093">
                  <c:v>38859</c:v>
                </c:pt>
                <c:pt idx="2094">
                  <c:v>38860</c:v>
                </c:pt>
                <c:pt idx="2095">
                  <c:v>38861</c:v>
                </c:pt>
                <c:pt idx="2096">
                  <c:v>38862</c:v>
                </c:pt>
                <c:pt idx="2097">
                  <c:v>38863</c:v>
                </c:pt>
                <c:pt idx="2098">
                  <c:v>38866</c:v>
                </c:pt>
                <c:pt idx="2099">
                  <c:v>38867</c:v>
                </c:pt>
                <c:pt idx="2100">
                  <c:v>38869</c:v>
                </c:pt>
                <c:pt idx="2101">
                  <c:v>38870</c:v>
                </c:pt>
                <c:pt idx="2102">
                  <c:v>38873</c:v>
                </c:pt>
                <c:pt idx="2103">
                  <c:v>38874</c:v>
                </c:pt>
                <c:pt idx="2104">
                  <c:v>38875</c:v>
                </c:pt>
                <c:pt idx="2105">
                  <c:v>38876</c:v>
                </c:pt>
                <c:pt idx="2106">
                  <c:v>38877</c:v>
                </c:pt>
                <c:pt idx="2107">
                  <c:v>38880</c:v>
                </c:pt>
                <c:pt idx="2108">
                  <c:v>38881</c:v>
                </c:pt>
                <c:pt idx="2109">
                  <c:v>38882</c:v>
                </c:pt>
                <c:pt idx="2110">
                  <c:v>38883</c:v>
                </c:pt>
                <c:pt idx="2111">
                  <c:v>38884</c:v>
                </c:pt>
                <c:pt idx="2112">
                  <c:v>38887</c:v>
                </c:pt>
                <c:pt idx="2113">
                  <c:v>38888</c:v>
                </c:pt>
                <c:pt idx="2114">
                  <c:v>38889</c:v>
                </c:pt>
                <c:pt idx="2115">
                  <c:v>38890</c:v>
                </c:pt>
                <c:pt idx="2116">
                  <c:v>38891</c:v>
                </c:pt>
                <c:pt idx="2117">
                  <c:v>38894</c:v>
                </c:pt>
                <c:pt idx="2118">
                  <c:v>38895</c:v>
                </c:pt>
                <c:pt idx="2119">
                  <c:v>38896</c:v>
                </c:pt>
                <c:pt idx="2120">
                  <c:v>38897</c:v>
                </c:pt>
                <c:pt idx="2121">
                  <c:v>38898</c:v>
                </c:pt>
                <c:pt idx="2122">
                  <c:v>38901</c:v>
                </c:pt>
                <c:pt idx="2123">
                  <c:v>38902</c:v>
                </c:pt>
                <c:pt idx="2124">
                  <c:v>38903</c:v>
                </c:pt>
                <c:pt idx="2125">
                  <c:v>38904</c:v>
                </c:pt>
                <c:pt idx="2126">
                  <c:v>38905</c:v>
                </c:pt>
                <c:pt idx="2127">
                  <c:v>38908</c:v>
                </c:pt>
                <c:pt idx="2128">
                  <c:v>38909</c:v>
                </c:pt>
                <c:pt idx="2129">
                  <c:v>38910</c:v>
                </c:pt>
                <c:pt idx="2130">
                  <c:v>38911</c:v>
                </c:pt>
                <c:pt idx="2131">
                  <c:v>38912</c:v>
                </c:pt>
                <c:pt idx="2132">
                  <c:v>38915</c:v>
                </c:pt>
                <c:pt idx="2133">
                  <c:v>38916</c:v>
                </c:pt>
                <c:pt idx="2134">
                  <c:v>38917</c:v>
                </c:pt>
                <c:pt idx="2135">
                  <c:v>38918</c:v>
                </c:pt>
                <c:pt idx="2136">
                  <c:v>38919</c:v>
                </c:pt>
                <c:pt idx="2137">
                  <c:v>38922</c:v>
                </c:pt>
                <c:pt idx="2138">
                  <c:v>38923</c:v>
                </c:pt>
                <c:pt idx="2139">
                  <c:v>38924</c:v>
                </c:pt>
                <c:pt idx="2140">
                  <c:v>38925</c:v>
                </c:pt>
                <c:pt idx="2141">
                  <c:v>38926</c:v>
                </c:pt>
                <c:pt idx="2142">
                  <c:v>38929</c:v>
                </c:pt>
                <c:pt idx="2143">
                  <c:v>38930</c:v>
                </c:pt>
                <c:pt idx="2144">
                  <c:v>38931</c:v>
                </c:pt>
                <c:pt idx="2145">
                  <c:v>38932</c:v>
                </c:pt>
                <c:pt idx="2146">
                  <c:v>38933</c:v>
                </c:pt>
                <c:pt idx="2147">
                  <c:v>38936</c:v>
                </c:pt>
                <c:pt idx="2148">
                  <c:v>38937</c:v>
                </c:pt>
                <c:pt idx="2149">
                  <c:v>38938</c:v>
                </c:pt>
                <c:pt idx="2150">
                  <c:v>38939</c:v>
                </c:pt>
                <c:pt idx="2151">
                  <c:v>38940</c:v>
                </c:pt>
                <c:pt idx="2152">
                  <c:v>38943</c:v>
                </c:pt>
                <c:pt idx="2153">
                  <c:v>38944</c:v>
                </c:pt>
                <c:pt idx="2154">
                  <c:v>38945</c:v>
                </c:pt>
                <c:pt idx="2155">
                  <c:v>38946</c:v>
                </c:pt>
                <c:pt idx="2156">
                  <c:v>38947</c:v>
                </c:pt>
                <c:pt idx="2157">
                  <c:v>38950</c:v>
                </c:pt>
                <c:pt idx="2158">
                  <c:v>38951</c:v>
                </c:pt>
                <c:pt idx="2159">
                  <c:v>38952</c:v>
                </c:pt>
                <c:pt idx="2160">
                  <c:v>38953</c:v>
                </c:pt>
                <c:pt idx="2161">
                  <c:v>38954</c:v>
                </c:pt>
                <c:pt idx="2162">
                  <c:v>38957</c:v>
                </c:pt>
                <c:pt idx="2163">
                  <c:v>38958</c:v>
                </c:pt>
                <c:pt idx="2164">
                  <c:v>38959</c:v>
                </c:pt>
                <c:pt idx="2165">
                  <c:v>38960</c:v>
                </c:pt>
                <c:pt idx="2166">
                  <c:v>38961</c:v>
                </c:pt>
                <c:pt idx="2167">
                  <c:v>38964</c:v>
                </c:pt>
                <c:pt idx="2168">
                  <c:v>38965</c:v>
                </c:pt>
                <c:pt idx="2169">
                  <c:v>38966</c:v>
                </c:pt>
                <c:pt idx="2170">
                  <c:v>38967</c:v>
                </c:pt>
                <c:pt idx="2171">
                  <c:v>38968</c:v>
                </c:pt>
                <c:pt idx="2172">
                  <c:v>38971</c:v>
                </c:pt>
                <c:pt idx="2173">
                  <c:v>38972</c:v>
                </c:pt>
                <c:pt idx="2174">
                  <c:v>38973</c:v>
                </c:pt>
                <c:pt idx="2175">
                  <c:v>38974</c:v>
                </c:pt>
                <c:pt idx="2176">
                  <c:v>38975</c:v>
                </c:pt>
                <c:pt idx="2177">
                  <c:v>38978</c:v>
                </c:pt>
                <c:pt idx="2178">
                  <c:v>38979</c:v>
                </c:pt>
                <c:pt idx="2179">
                  <c:v>38980</c:v>
                </c:pt>
                <c:pt idx="2180">
                  <c:v>38981</c:v>
                </c:pt>
                <c:pt idx="2181">
                  <c:v>38982</c:v>
                </c:pt>
                <c:pt idx="2182">
                  <c:v>38985</c:v>
                </c:pt>
                <c:pt idx="2183">
                  <c:v>38986</c:v>
                </c:pt>
                <c:pt idx="2184">
                  <c:v>38987</c:v>
                </c:pt>
                <c:pt idx="2185">
                  <c:v>38988</c:v>
                </c:pt>
                <c:pt idx="2186">
                  <c:v>38989</c:v>
                </c:pt>
                <c:pt idx="2187">
                  <c:v>38992</c:v>
                </c:pt>
                <c:pt idx="2188">
                  <c:v>38993</c:v>
                </c:pt>
                <c:pt idx="2189">
                  <c:v>38994</c:v>
                </c:pt>
                <c:pt idx="2190">
                  <c:v>38995</c:v>
                </c:pt>
                <c:pt idx="2191">
                  <c:v>39001</c:v>
                </c:pt>
                <c:pt idx="2192">
                  <c:v>39002</c:v>
                </c:pt>
                <c:pt idx="2193">
                  <c:v>39003</c:v>
                </c:pt>
                <c:pt idx="2194">
                  <c:v>39004</c:v>
                </c:pt>
                <c:pt idx="2195">
                  <c:v>39006</c:v>
                </c:pt>
                <c:pt idx="2196">
                  <c:v>39007</c:v>
                </c:pt>
                <c:pt idx="2197">
                  <c:v>39008</c:v>
                </c:pt>
                <c:pt idx="2198">
                  <c:v>39009</c:v>
                </c:pt>
                <c:pt idx="2199">
                  <c:v>39010</c:v>
                </c:pt>
                <c:pt idx="2200">
                  <c:v>39013</c:v>
                </c:pt>
                <c:pt idx="2201">
                  <c:v>39014</c:v>
                </c:pt>
                <c:pt idx="2202">
                  <c:v>39015</c:v>
                </c:pt>
                <c:pt idx="2203">
                  <c:v>39016</c:v>
                </c:pt>
                <c:pt idx="2204">
                  <c:v>39017</c:v>
                </c:pt>
                <c:pt idx="2205">
                  <c:v>39020</c:v>
                </c:pt>
                <c:pt idx="2206">
                  <c:v>39021</c:v>
                </c:pt>
                <c:pt idx="2207">
                  <c:v>39022</c:v>
                </c:pt>
                <c:pt idx="2208">
                  <c:v>39023</c:v>
                </c:pt>
                <c:pt idx="2209">
                  <c:v>39024</c:v>
                </c:pt>
                <c:pt idx="2210">
                  <c:v>39027</c:v>
                </c:pt>
                <c:pt idx="2211">
                  <c:v>39028</c:v>
                </c:pt>
                <c:pt idx="2212">
                  <c:v>39029</c:v>
                </c:pt>
                <c:pt idx="2213">
                  <c:v>39030</c:v>
                </c:pt>
                <c:pt idx="2214">
                  <c:v>39031</c:v>
                </c:pt>
                <c:pt idx="2215">
                  <c:v>39034</c:v>
                </c:pt>
                <c:pt idx="2216">
                  <c:v>39035</c:v>
                </c:pt>
                <c:pt idx="2217">
                  <c:v>39036</c:v>
                </c:pt>
                <c:pt idx="2218">
                  <c:v>39037</c:v>
                </c:pt>
                <c:pt idx="2219">
                  <c:v>39038</c:v>
                </c:pt>
                <c:pt idx="2220">
                  <c:v>39041</c:v>
                </c:pt>
                <c:pt idx="2221">
                  <c:v>39042</c:v>
                </c:pt>
                <c:pt idx="2222">
                  <c:v>39043</c:v>
                </c:pt>
                <c:pt idx="2223">
                  <c:v>39044</c:v>
                </c:pt>
                <c:pt idx="2224">
                  <c:v>39045</c:v>
                </c:pt>
                <c:pt idx="2225">
                  <c:v>39048</c:v>
                </c:pt>
                <c:pt idx="2226">
                  <c:v>39049</c:v>
                </c:pt>
                <c:pt idx="2227">
                  <c:v>39050</c:v>
                </c:pt>
                <c:pt idx="2228">
                  <c:v>39051</c:v>
                </c:pt>
                <c:pt idx="2229">
                  <c:v>39052</c:v>
                </c:pt>
                <c:pt idx="2230">
                  <c:v>39055</c:v>
                </c:pt>
                <c:pt idx="2231">
                  <c:v>39056</c:v>
                </c:pt>
                <c:pt idx="2232">
                  <c:v>39057</c:v>
                </c:pt>
                <c:pt idx="2233">
                  <c:v>39058</c:v>
                </c:pt>
                <c:pt idx="2234">
                  <c:v>39059</c:v>
                </c:pt>
                <c:pt idx="2235">
                  <c:v>39062</c:v>
                </c:pt>
                <c:pt idx="2236">
                  <c:v>39063</c:v>
                </c:pt>
                <c:pt idx="2237">
                  <c:v>39064</c:v>
                </c:pt>
                <c:pt idx="2238">
                  <c:v>39065</c:v>
                </c:pt>
                <c:pt idx="2239">
                  <c:v>39066</c:v>
                </c:pt>
                <c:pt idx="2240">
                  <c:v>39069</c:v>
                </c:pt>
                <c:pt idx="2241">
                  <c:v>39070</c:v>
                </c:pt>
                <c:pt idx="2242">
                  <c:v>39071</c:v>
                </c:pt>
                <c:pt idx="2243">
                  <c:v>39072</c:v>
                </c:pt>
                <c:pt idx="2244">
                  <c:v>39073</c:v>
                </c:pt>
                <c:pt idx="2245">
                  <c:v>39076</c:v>
                </c:pt>
                <c:pt idx="2246">
                  <c:v>39077</c:v>
                </c:pt>
                <c:pt idx="2247">
                  <c:v>39078</c:v>
                </c:pt>
                <c:pt idx="2248">
                  <c:v>39079</c:v>
                </c:pt>
                <c:pt idx="2249">
                  <c:v>39080</c:v>
                </c:pt>
                <c:pt idx="2250">
                  <c:v>39084</c:v>
                </c:pt>
                <c:pt idx="2251">
                  <c:v>39085</c:v>
                </c:pt>
                <c:pt idx="2252">
                  <c:v>39086</c:v>
                </c:pt>
                <c:pt idx="2253">
                  <c:v>39087</c:v>
                </c:pt>
                <c:pt idx="2254">
                  <c:v>39090</c:v>
                </c:pt>
                <c:pt idx="2255">
                  <c:v>39091</c:v>
                </c:pt>
                <c:pt idx="2256">
                  <c:v>39092</c:v>
                </c:pt>
                <c:pt idx="2257">
                  <c:v>39093</c:v>
                </c:pt>
                <c:pt idx="2258">
                  <c:v>39094</c:v>
                </c:pt>
                <c:pt idx="2259">
                  <c:v>39097</c:v>
                </c:pt>
                <c:pt idx="2260">
                  <c:v>39098</c:v>
                </c:pt>
                <c:pt idx="2261">
                  <c:v>39099</c:v>
                </c:pt>
                <c:pt idx="2262">
                  <c:v>39100</c:v>
                </c:pt>
                <c:pt idx="2263">
                  <c:v>39101</c:v>
                </c:pt>
                <c:pt idx="2264">
                  <c:v>39104</c:v>
                </c:pt>
                <c:pt idx="2265">
                  <c:v>39105</c:v>
                </c:pt>
                <c:pt idx="2266">
                  <c:v>39106</c:v>
                </c:pt>
                <c:pt idx="2267">
                  <c:v>39107</c:v>
                </c:pt>
                <c:pt idx="2268">
                  <c:v>39108</c:v>
                </c:pt>
                <c:pt idx="2269">
                  <c:v>39111</c:v>
                </c:pt>
                <c:pt idx="2270">
                  <c:v>39112</c:v>
                </c:pt>
                <c:pt idx="2271">
                  <c:v>39113</c:v>
                </c:pt>
                <c:pt idx="2272">
                  <c:v>39114</c:v>
                </c:pt>
                <c:pt idx="2273">
                  <c:v>39115</c:v>
                </c:pt>
                <c:pt idx="2274">
                  <c:v>39118</c:v>
                </c:pt>
                <c:pt idx="2275">
                  <c:v>39119</c:v>
                </c:pt>
                <c:pt idx="2276">
                  <c:v>39120</c:v>
                </c:pt>
                <c:pt idx="2277">
                  <c:v>39121</c:v>
                </c:pt>
                <c:pt idx="2278">
                  <c:v>39122</c:v>
                </c:pt>
                <c:pt idx="2279">
                  <c:v>39125</c:v>
                </c:pt>
                <c:pt idx="2280">
                  <c:v>39126</c:v>
                </c:pt>
                <c:pt idx="2281">
                  <c:v>39127</c:v>
                </c:pt>
                <c:pt idx="2282">
                  <c:v>39128</c:v>
                </c:pt>
                <c:pt idx="2283">
                  <c:v>39129</c:v>
                </c:pt>
                <c:pt idx="2284">
                  <c:v>39139</c:v>
                </c:pt>
                <c:pt idx="2285">
                  <c:v>39140</c:v>
                </c:pt>
                <c:pt idx="2286">
                  <c:v>39142</c:v>
                </c:pt>
                <c:pt idx="2287">
                  <c:v>39143</c:v>
                </c:pt>
                <c:pt idx="2288">
                  <c:v>39144</c:v>
                </c:pt>
                <c:pt idx="2289">
                  <c:v>39146</c:v>
                </c:pt>
                <c:pt idx="2290">
                  <c:v>39147</c:v>
                </c:pt>
                <c:pt idx="2291">
                  <c:v>39148</c:v>
                </c:pt>
                <c:pt idx="2292">
                  <c:v>39149</c:v>
                </c:pt>
                <c:pt idx="2293">
                  <c:v>39150</c:v>
                </c:pt>
                <c:pt idx="2294">
                  <c:v>39153</c:v>
                </c:pt>
                <c:pt idx="2295">
                  <c:v>39154</c:v>
                </c:pt>
                <c:pt idx="2296">
                  <c:v>39155</c:v>
                </c:pt>
                <c:pt idx="2297">
                  <c:v>39156</c:v>
                </c:pt>
                <c:pt idx="2298">
                  <c:v>39157</c:v>
                </c:pt>
                <c:pt idx="2299">
                  <c:v>39160</c:v>
                </c:pt>
                <c:pt idx="2300">
                  <c:v>39161</c:v>
                </c:pt>
                <c:pt idx="2301">
                  <c:v>39162</c:v>
                </c:pt>
                <c:pt idx="2302">
                  <c:v>39163</c:v>
                </c:pt>
                <c:pt idx="2303">
                  <c:v>39164</c:v>
                </c:pt>
                <c:pt idx="2304">
                  <c:v>39167</c:v>
                </c:pt>
                <c:pt idx="2305">
                  <c:v>39168</c:v>
                </c:pt>
                <c:pt idx="2306">
                  <c:v>39169</c:v>
                </c:pt>
                <c:pt idx="2307">
                  <c:v>39170</c:v>
                </c:pt>
                <c:pt idx="2308">
                  <c:v>39171</c:v>
                </c:pt>
                <c:pt idx="2309">
                  <c:v>39174</c:v>
                </c:pt>
                <c:pt idx="2310">
                  <c:v>39175</c:v>
                </c:pt>
                <c:pt idx="2311">
                  <c:v>39176</c:v>
                </c:pt>
                <c:pt idx="2312">
                  <c:v>39181</c:v>
                </c:pt>
                <c:pt idx="2313">
                  <c:v>39182</c:v>
                </c:pt>
                <c:pt idx="2314">
                  <c:v>39183</c:v>
                </c:pt>
                <c:pt idx="2315">
                  <c:v>39184</c:v>
                </c:pt>
                <c:pt idx="2316">
                  <c:v>39185</c:v>
                </c:pt>
                <c:pt idx="2317">
                  <c:v>39186</c:v>
                </c:pt>
                <c:pt idx="2318">
                  <c:v>39188</c:v>
                </c:pt>
                <c:pt idx="2319">
                  <c:v>39189</c:v>
                </c:pt>
                <c:pt idx="2320">
                  <c:v>39190</c:v>
                </c:pt>
                <c:pt idx="2321">
                  <c:v>39191</c:v>
                </c:pt>
                <c:pt idx="2322">
                  <c:v>39192</c:v>
                </c:pt>
                <c:pt idx="2323">
                  <c:v>39195</c:v>
                </c:pt>
                <c:pt idx="2324">
                  <c:v>39196</c:v>
                </c:pt>
                <c:pt idx="2325">
                  <c:v>39197</c:v>
                </c:pt>
                <c:pt idx="2326">
                  <c:v>39198</c:v>
                </c:pt>
                <c:pt idx="2327">
                  <c:v>39199</c:v>
                </c:pt>
                <c:pt idx="2328">
                  <c:v>39202</c:v>
                </c:pt>
                <c:pt idx="2329">
                  <c:v>39204</c:v>
                </c:pt>
                <c:pt idx="2330">
                  <c:v>39205</c:v>
                </c:pt>
                <c:pt idx="2331">
                  <c:v>39206</c:v>
                </c:pt>
                <c:pt idx="2332">
                  <c:v>39209</c:v>
                </c:pt>
                <c:pt idx="2333">
                  <c:v>39210</c:v>
                </c:pt>
                <c:pt idx="2334">
                  <c:v>39211</c:v>
                </c:pt>
                <c:pt idx="2335">
                  <c:v>39212</c:v>
                </c:pt>
                <c:pt idx="2336">
                  <c:v>39213</c:v>
                </c:pt>
                <c:pt idx="2337">
                  <c:v>39216</c:v>
                </c:pt>
                <c:pt idx="2338">
                  <c:v>39217</c:v>
                </c:pt>
                <c:pt idx="2339">
                  <c:v>39218</c:v>
                </c:pt>
                <c:pt idx="2340">
                  <c:v>39219</c:v>
                </c:pt>
                <c:pt idx="2341">
                  <c:v>39220</c:v>
                </c:pt>
                <c:pt idx="2342">
                  <c:v>39223</c:v>
                </c:pt>
                <c:pt idx="2343">
                  <c:v>39224</c:v>
                </c:pt>
                <c:pt idx="2344">
                  <c:v>39225</c:v>
                </c:pt>
                <c:pt idx="2345">
                  <c:v>39226</c:v>
                </c:pt>
                <c:pt idx="2346">
                  <c:v>39227</c:v>
                </c:pt>
                <c:pt idx="2347">
                  <c:v>39230</c:v>
                </c:pt>
                <c:pt idx="2348">
                  <c:v>39231</c:v>
                </c:pt>
                <c:pt idx="2349">
                  <c:v>39232</c:v>
                </c:pt>
                <c:pt idx="2350">
                  <c:v>39233</c:v>
                </c:pt>
                <c:pt idx="2351">
                  <c:v>39234</c:v>
                </c:pt>
                <c:pt idx="2352">
                  <c:v>39237</c:v>
                </c:pt>
                <c:pt idx="2353">
                  <c:v>39238</c:v>
                </c:pt>
                <c:pt idx="2354">
                  <c:v>39239</c:v>
                </c:pt>
                <c:pt idx="2355">
                  <c:v>39240</c:v>
                </c:pt>
                <c:pt idx="2356">
                  <c:v>39241</c:v>
                </c:pt>
                <c:pt idx="2357">
                  <c:v>39244</c:v>
                </c:pt>
                <c:pt idx="2358">
                  <c:v>39245</c:v>
                </c:pt>
                <c:pt idx="2359">
                  <c:v>39246</c:v>
                </c:pt>
                <c:pt idx="2360">
                  <c:v>39247</c:v>
                </c:pt>
                <c:pt idx="2361">
                  <c:v>39248</c:v>
                </c:pt>
                <c:pt idx="2362">
                  <c:v>39253</c:v>
                </c:pt>
                <c:pt idx="2363">
                  <c:v>39254</c:v>
                </c:pt>
                <c:pt idx="2364">
                  <c:v>39255</c:v>
                </c:pt>
                <c:pt idx="2365">
                  <c:v>39256</c:v>
                </c:pt>
                <c:pt idx="2366">
                  <c:v>39258</c:v>
                </c:pt>
                <c:pt idx="2367">
                  <c:v>39259</c:v>
                </c:pt>
                <c:pt idx="2368">
                  <c:v>39260</c:v>
                </c:pt>
                <c:pt idx="2369">
                  <c:v>39261</c:v>
                </c:pt>
                <c:pt idx="2370">
                  <c:v>39262</c:v>
                </c:pt>
                <c:pt idx="2371">
                  <c:v>39265</c:v>
                </c:pt>
                <c:pt idx="2372">
                  <c:v>39266</c:v>
                </c:pt>
                <c:pt idx="2373">
                  <c:v>39267</c:v>
                </c:pt>
                <c:pt idx="2374">
                  <c:v>39268</c:v>
                </c:pt>
                <c:pt idx="2375">
                  <c:v>39269</c:v>
                </c:pt>
                <c:pt idx="2376">
                  <c:v>39272</c:v>
                </c:pt>
                <c:pt idx="2377">
                  <c:v>39273</c:v>
                </c:pt>
                <c:pt idx="2378">
                  <c:v>39274</c:v>
                </c:pt>
                <c:pt idx="2379">
                  <c:v>39275</c:v>
                </c:pt>
                <c:pt idx="2380">
                  <c:v>39276</c:v>
                </c:pt>
                <c:pt idx="2381">
                  <c:v>39279</c:v>
                </c:pt>
                <c:pt idx="2382">
                  <c:v>39280</c:v>
                </c:pt>
                <c:pt idx="2383">
                  <c:v>39281</c:v>
                </c:pt>
                <c:pt idx="2384">
                  <c:v>39282</c:v>
                </c:pt>
                <c:pt idx="2385">
                  <c:v>39283</c:v>
                </c:pt>
                <c:pt idx="2386">
                  <c:v>39286</c:v>
                </c:pt>
                <c:pt idx="2387">
                  <c:v>39287</c:v>
                </c:pt>
                <c:pt idx="2388">
                  <c:v>39288</c:v>
                </c:pt>
                <c:pt idx="2389">
                  <c:v>39289</c:v>
                </c:pt>
                <c:pt idx="2390">
                  <c:v>39290</c:v>
                </c:pt>
                <c:pt idx="2391">
                  <c:v>39293</c:v>
                </c:pt>
                <c:pt idx="2392">
                  <c:v>39294</c:v>
                </c:pt>
                <c:pt idx="2393">
                  <c:v>39295</c:v>
                </c:pt>
                <c:pt idx="2394">
                  <c:v>39296</c:v>
                </c:pt>
                <c:pt idx="2395">
                  <c:v>39297</c:v>
                </c:pt>
                <c:pt idx="2396">
                  <c:v>39300</c:v>
                </c:pt>
                <c:pt idx="2397">
                  <c:v>39301</c:v>
                </c:pt>
                <c:pt idx="2398">
                  <c:v>39302</c:v>
                </c:pt>
                <c:pt idx="2399">
                  <c:v>39303</c:v>
                </c:pt>
                <c:pt idx="2400">
                  <c:v>39304</c:v>
                </c:pt>
                <c:pt idx="2401">
                  <c:v>39307</c:v>
                </c:pt>
                <c:pt idx="2402">
                  <c:v>39308</c:v>
                </c:pt>
                <c:pt idx="2403">
                  <c:v>39309</c:v>
                </c:pt>
                <c:pt idx="2404">
                  <c:v>39310</c:v>
                </c:pt>
                <c:pt idx="2405">
                  <c:v>39311</c:v>
                </c:pt>
                <c:pt idx="2406">
                  <c:v>39314</c:v>
                </c:pt>
                <c:pt idx="2407">
                  <c:v>39315</c:v>
                </c:pt>
                <c:pt idx="2408">
                  <c:v>39316</c:v>
                </c:pt>
                <c:pt idx="2409">
                  <c:v>39317</c:v>
                </c:pt>
                <c:pt idx="2410">
                  <c:v>39318</c:v>
                </c:pt>
                <c:pt idx="2411">
                  <c:v>39321</c:v>
                </c:pt>
                <c:pt idx="2412">
                  <c:v>39322</c:v>
                </c:pt>
                <c:pt idx="2413">
                  <c:v>39323</c:v>
                </c:pt>
                <c:pt idx="2414">
                  <c:v>39324</c:v>
                </c:pt>
                <c:pt idx="2415">
                  <c:v>39325</c:v>
                </c:pt>
                <c:pt idx="2416">
                  <c:v>39328</c:v>
                </c:pt>
                <c:pt idx="2417">
                  <c:v>39329</c:v>
                </c:pt>
                <c:pt idx="2418">
                  <c:v>39330</c:v>
                </c:pt>
                <c:pt idx="2419">
                  <c:v>39331</c:v>
                </c:pt>
                <c:pt idx="2420">
                  <c:v>39332</c:v>
                </c:pt>
                <c:pt idx="2421">
                  <c:v>39335</c:v>
                </c:pt>
                <c:pt idx="2422">
                  <c:v>39336</c:v>
                </c:pt>
                <c:pt idx="2423">
                  <c:v>39337</c:v>
                </c:pt>
                <c:pt idx="2424">
                  <c:v>39338</c:v>
                </c:pt>
                <c:pt idx="2425">
                  <c:v>39339</c:v>
                </c:pt>
                <c:pt idx="2426">
                  <c:v>39342</c:v>
                </c:pt>
                <c:pt idx="2427">
                  <c:v>39344</c:v>
                </c:pt>
                <c:pt idx="2428">
                  <c:v>39345</c:v>
                </c:pt>
                <c:pt idx="2429">
                  <c:v>39346</c:v>
                </c:pt>
                <c:pt idx="2430">
                  <c:v>39351</c:v>
                </c:pt>
                <c:pt idx="2431">
                  <c:v>39352</c:v>
                </c:pt>
                <c:pt idx="2432">
                  <c:v>39353</c:v>
                </c:pt>
                <c:pt idx="2433">
                  <c:v>39354</c:v>
                </c:pt>
                <c:pt idx="2434">
                  <c:v>39356</c:v>
                </c:pt>
                <c:pt idx="2435">
                  <c:v>39357</c:v>
                </c:pt>
                <c:pt idx="2436">
                  <c:v>39358</c:v>
                </c:pt>
                <c:pt idx="2437">
                  <c:v>39359</c:v>
                </c:pt>
                <c:pt idx="2438">
                  <c:v>39360</c:v>
                </c:pt>
                <c:pt idx="2439">
                  <c:v>39363</c:v>
                </c:pt>
                <c:pt idx="2440">
                  <c:v>39364</c:v>
                </c:pt>
                <c:pt idx="2441">
                  <c:v>39366</c:v>
                </c:pt>
                <c:pt idx="2442">
                  <c:v>39367</c:v>
                </c:pt>
                <c:pt idx="2443">
                  <c:v>39370</c:v>
                </c:pt>
                <c:pt idx="2444">
                  <c:v>39371</c:v>
                </c:pt>
                <c:pt idx="2445">
                  <c:v>39372</c:v>
                </c:pt>
                <c:pt idx="2446">
                  <c:v>39373</c:v>
                </c:pt>
                <c:pt idx="2447">
                  <c:v>39374</c:v>
                </c:pt>
                <c:pt idx="2448">
                  <c:v>39377</c:v>
                </c:pt>
                <c:pt idx="2449">
                  <c:v>39378</c:v>
                </c:pt>
                <c:pt idx="2450">
                  <c:v>39379</c:v>
                </c:pt>
                <c:pt idx="2451">
                  <c:v>39380</c:v>
                </c:pt>
                <c:pt idx="2452">
                  <c:v>39381</c:v>
                </c:pt>
                <c:pt idx="2453">
                  <c:v>39384</c:v>
                </c:pt>
                <c:pt idx="2454">
                  <c:v>39385</c:v>
                </c:pt>
                <c:pt idx="2455">
                  <c:v>39386</c:v>
                </c:pt>
                <c:pt idx="2456">
                  <c:v>39387</c:v>
                </c:pt>
                <c:pt idx="2457">
                  <c:v>39388</c:v>
                </c:pt>
                <c:pt idx="2458">
                  <c:v>39391</c:v>
                </c:pt>
                <c:pt idx="2459">
                  <c:v>39392</c:v>
                </c:pt>
                <c:pt idx="2460">
                  <c:v>39393</c:v>
                </c:pt>
                <c:pt idx="2461">
                  <c:v>39394</c:v>
                </c:pt>
                <c:pt idx="2462">
                  <c:v>39395</c:v>
                </c:pt>
                <c:pt idx="2463">
                  <c:v>39398</c:v>
                </c:pt>
                <c:pt idx="2464">
                  <c:v>39399</c:v>
                </c:pt>
                <c:pt idx="2465">
                  <c:v>39400</c:v>
                </c:pt>
                <c:pt idx="2466">
                  <c:v>39401</c:v>
                </c:pt>
                <c:pt idx="2467">
                  <c:v>39402</c:v>
                </c:pt>
                <c:pt idx="2468">
                  <c:v>39405</c:v>
                </c:pt>
                <c:pt idx="2469">
                  <c:v>39406</c:v>
                </c:pt>
                <c:pt idx="2470">
                  <c:v>39407</c:v>
                </c:pt>
                <c:pt idx="2471">
                  <c:v>39408</c:v>
                </c:pt>
                <c:pt idx="2472">
                  <c:v>39409</c:v>
                </c:pt>
                <c:pt idx="2473">
                  <c:v>39412</c:v>
                </c:pt>
                <c:pt idx="2474">
                  <c:v>39413</c:v>
                </c:pt>
                <c:pt idx="2475">
                  <c:v>39414</c:v>
                </c:pt>
                <c:pt idx="2476">
                  <c:v>39415</c:v>
                </c:pt>
                <c:pt idx="2477">
                  <c:v>39416</c:v>
                </c:pt>
                <c:pt idx="2478">
                  <c:v>39419</c:v>
                </c:pt>
                <c:pt idx="2479">
                  <c:v>39420</c:v>
                </c:pt>
                <c:pt idx="2480">
                  <c:v>39421</c:v>
                </c:pt>
                <c:pt idx="2481">
                  <c:v>39422</c:v>
                </c:pt>
                <c:pt idx="2482">
                  <c:v>39423</c:v>
                </c:pt>
                <c:pt idx="2483">
                  <c:v>39426</c:v>
                </c:pt>
                <c:pt idx="2484">
                  <c:v>39427</c:v>
                </c:pt>
                <c:pt idx="2485">
                  <c:v>39428</c:v>
                </c:pt>
                <c:pt idx="2486">
                  <c:v>39429</c:v>
                </c:pt>
                <c:pt idx="2487">
                  <c:v>39430</c:v>
                </c:pt>
                <c:pt idx="2488">
                  <c:v>39433</c:v>
                </c:pt>
                <c:pt idx="2489">
                  <c:v>39434</c:v>
                </c:pt>
                <c:pt idx="2490">
                  <c:v>39435</c:v>
                </c:pt>
                <c:pt idx="2491">
                  <c:v>39436</c:v>
                </c:pt>
                <c:pt idx="2492">
                  <c:v>39437</c:v>
                </c:pt>
                <c:pt idx="2493">
                  <c:v>39440</c:v>
                </c:pt>
                <c:pt idx="2494">
                  <c:v>39441</c:v>
                </c:pt>
                <c:pt idx="2495">
                  <c:v>39442</c:v>
                </c:pt>
                <c:pt idx="2496">
                  <c:v>39443</c:v>
                </c:pt>
                <c:pt idx="2497">
                  <c:v>39444</c:v>
                </c:pt>
                <c:pt idx="2498">
                  <c:v>39447</c:v>
                </c:pt>
                <c:pt idx="2499">
                  <c:v>39449</c:v>
                </c:pt>
                <c:pt idx="2500">
                  <c:v>39450</c:v>
                </c:pt>
                <c:pt idx="2501">
                  <c:v>39451</c:v>
                </c:pt>
                <c:pt idx="2502">
                  <c:v>39454</c:v>
                </c:pt>
                <c:pt idx="2503">
                  <c:v>39455</c:v>
                </c:pt>
                <c:pt idx="2504">
                  <c:v>39456</c:v>
                </c:pt>
                <c:pt idx="2505">
                  <c:v>39457</c:v>
                </c:pt>
                <c:pt idx="2506">
                  <c:v>39458</c:v>
                </c:pt>
                <c:pt idx="2507">
                  <c:v>39461</c:v>
                </c:pt>
                <c:pt idx="2508">
                  <c:v>39462</c:v>
                </c:pt>
                <c:pt idx="2509">
                  <c:v>39463</c:v>
                </c:pt>
                <c:pt idx="2510">
                  <c:v>39464</c:v>
                </c:pt>
                <c:pt idx="2511">
                  <c:v>39465</c:v>
                </c:pt>
                <c:pt idx="2512">
                  <c:v>39468</c:v>
                </c:pt>
                <c:pt idx="2513">
                  <c:v>39469</c:v>
                </c:pt>
                <c:pt idx="2514">
                  <c:v>39470</c:v>
                </c:pt>
                <c:pt idx="2515">
                  <c:v>39471</c:v>
                </c:pt>
                <c:pt idx="2516">
                  <c:v>39472</c:v>
                </c:pt>
                <c:pt idx="2517">
                  <c:v>39475</c:v>
                </c:pt>
                <c:pt idx="2518">
                  <c:v>39476</c:v>
                </c:pt>
                <c:pt idx="2519">
                  <c:v>39477</c:v>
                </c:pt>
                <c:pt idx="2520">
                  <c:v>39478</c:v>
                </c:pt>
                <c:pt idx="2521">
                  <c:v>39479</c:v>
                </c:pt>
                <c:pt idx="2522">
                  <c:v>39482</c:v>
                </c:pt>
                <c:pt idx="2523">
                  <c:v>39483</c:v>
                </c:pt>
                <c:pt idx="2524">
                  <c:v>39490</c:v>
                </c:pt>
                <c:pt idx="2525">
                  <c:v>39491</c:v>
                </c:pt>
                <c:pt idx="2526">
                  <c:v>39492</c:v>
                </c:pt>
                <c:pt idx="2527">
                  <c:v>39493</c:v>
                </c:pt>
                <c:pt idx="2528">
                  <c:v>39496</c:v>
                </c:pt>
                <c:pt idx="2529">
                  <c:v>39497</c:v>
                </c:pt>
                <c:pt idx="2530">
                  <c:v>39498</c:v>
                </c:pt>
                <c:pt idx="2531">
                  <c:v>39499</c:v>
                </c:pt>
                <c:pt idx="2532">
                  <c:v>39500</c:v>
                </c:pt>
                <c:pt idx="2533">
                  <c:v>39503</c:v>
                </c:pt>
                <c:pt idx="2534">
                  <c:v>39504</c:v>
                </c:pt>
                <c:pt idx="2535">
                  <c:v>39505</c:v>
                </c:pt>
                <c:pt idx="2536">
                  <c:v>39507</c:v>
                </c:pt>
                <c:pt idx="2537">
                  <c:v>39510</c:v>
                </c:pt>
                <c:pt idx="2538">
                  <c:v>39511</c:v>
                </c:pt>
                <c:pt idx="2539">
                  <c:v>39512</c:v>
                </c:pt>
                <c:pt idx="2540">
                  <c:v>39513</c:v>
                </c:pt>
                <c:pt idx="2541">
                  <c:v>39514</c:v>
                </c:pt>
                <c:pt idx="2542">
                  <c:v>39517</c:v>
                </c:pt>
                <c:pt idx="2543">
                  <c:v>39518</c:v>
                </c:pt>
                <c:pt idx="2544">
                  <c:v>39519</c:v>
                </c:pt>
                <c:pt idx="2545">
                  <c:v>39520</c:v>
                </c:pt>
                <c:pt idx="2546">
                  <c:v>39521</c:v>
                </c:pt>
                <c:pt idx="2547">
                  <c:v>39524</c:v>
                </c:pt>
                <c:pt idx="2548">
                  <c:v>39525</c:v>
                </c:pt>
                <c:pt idx="2549">
                  <c:v>39526</c:v>
                </c:pt>
                <c:pt idx="2550">
                  <c:v>39527</c:v>
                </c:pt>
                <c:pt idx="2551">
                  <c:v>39528</c:v>
                </c:pt>
                <c:pt idx="2552">
                  <c:v>39531</c:v>
                </c:pt>
                <c:pt idx="2553">
                  <c:v>39532</c:v>
                </c:pt>
                <c:pt idx="2554">
                  <c:v>39533</c:v>
                </c:pt>
                <c:pt idx="2555">
                  <c:v>39534</c:v>
                </c:pt>
                <c:pt idx="2556">
                  <c:v>39535</c:v>
                </c:pt>
                <c:pt idx="2557">
                  <c:v>39538</c:v>
                </c:pt>
                <c:pt idx="2558">
                  <c:v>39539</c:v>
                </c:pt>
                <c:pt idx="2559">
                  <c:v>39540</c:v>
                </c:pt>
                <c:pt idx="2560">
                  <c:v>39541</c:v>
                </c:pt>
                <c:pt idx="2561">
                  <c:v>39545</c:v>
                </c:pt>
                <c:pt idx="2562">
                  <c:v>39546</c:v>
                </c:pt>
                <c:pt idx="2563">
                  <c:v>39547</c:v>
                </c:pt>
                <c:pt idx="2564">
                  <c:v>39548</c:v>
                </c:pt>
                <c:pt idx="2565">
                  <c:v>39549</c:v>
                </c:pt>
                <c:pt idx="2566">
                  <c:v>39552</c:v>
                </c:pt>
                <c:pt idx="2567">
                  <c:v>39553</c:v>
                </c:pt>
                <c:pt idx="2568">
                  <c:v>39554</c:v>
                </c:pt>
                <c:pt idx="2569">
                  <c:v>39555</c:v>
                </c:pt>
                <c:pt idx="2570">
                  <c:v>39556</c:v>
                </c:pt>
                <c:pt idx="2571">
                  <c:v>39559</c:v>
                </c:pt>
                <c:pt idx="2572">
                  <c:v>39560</c:v>
                </c:pt>
                <c:pt idx="2573">
                  <c:v>39561</c:v>
                </c:pt>
                <c:pt idx="2574">
                  <c:v>39562</c:v>
                </c:pt>
                <c:pt idx="2575">
                  <c:v>39563</c:v>
                </c:pt>
                <c:pt idx="2576">
                  <c:v>39566</c:v>
                </c:pt>
                <c:pt idx="2577">
                  <c:v>39567</c:v>
                </c:pt>
                <c:pt idx="2578">
                  <c:v>39568</c:v>
                </c:pt>
                <c:pt idx="2579">
                  <c:v>39570</c:v>
                </c:pt>
                <c:pt idx="2580">
                  <c:v>39573</c:v>
                </c:pt>
                <c:pt idx="2581">
                  <c:v>39574</c:v>
                </c:pt>
                <c:pt idx="2582">
                  <c:v>39575</c:v>
                </c:pt>
                <c:pt idx="2583">
                  <c:v>39576</c:v>
                </c:pt>
                <c:pt idx="2584">
                  <c:v>39577</c:v>
                </c:pt>
                <c:pt idx="2585">
                  <c:v>39580</c:v>
                </c:pt>
                <c:pt idx="2586">
                  <c:v>39581</c:v>
                </c:pt>
                <c:pt idx="2587">
                  <c:v>39582</c:v>
                </c:pt>
                <c:pt idx="2588">
                  <c:v>39583</c:v>
                </c:pt>
                <c:pt idx="2589">
                  <c:v>39584</c:v>
                </c:pt>
                <c:pt idx="2590">
                  <c:v>39587</c:v>
                </c:pt>
                <c:pt idx="2591">
                  <c:v>39588</c:v>
                </c:pt>
                <c:pt idx="2592">
                  <c:v>39589</c:v>
                </c:pt>
                <c:pt idx="2593">
                  <c:v>39590</c:v>
                </c:pt>
                <c:pt idx="2594">
                  <c:v>39591</c:v>
                </c:pt>
                <c:pt idx="2595">
                  <c:v>39594</c:v>
                </c:pt>
                <c:pt idx="2596">
                  <c:v>39595</c:v>
                </c:pt>
                <c:pt idx="2597">
                  <c:v>39596</c:v>
                </c:pt>
                <c:pt idx="2598">
                  <c:v>39597</c:v>
                </c:pt>
                <c:pt idx="2599">
                  <c:v>39598</c:v>
                </c:pt>
                <c:pt idx="2600">
                  <c:v>39601</c:v>
                </c:pt>
                <c:pt idx="2601">
                  <c:v>39602</c:v>
                </c:pt>
                <c:pt idx="2602">
                  <c:v>39603</c:v>
                </c:pt>
                <c:pt idx="2603">
                  <c:v>39604</c:v>
                </c:pt>
                <c:pt idx="2604">
                  <c:v>39605</c:v>
                </c:pt>
                <c:pt idx="2605">
                  <c:v>39608</c:v>
                </c:pt>
                <c:pt idx="2606">
                  <c:v>39609</c:v>
                </c:pt>
                <c:pt idx="2607">
                  <c:v>39610</c:v>
                </c:pt>
                <c:pt idx="2608">
                  <c:v>39611</c:v>
                </c:pt>
                <c:pt idx="2609">
                  <c:v>39612</c:v>
                </c:pt>
                <c:pt idx="2610">
                  <c:v>39615</c:v>
                </c:pt>
                <c:pt idx="2611">
                  <c:v>39616</c:v>
                </c:pt>
                <c:pt idx="2612">
                  <c:v>39617</c:v>
                </c:pt>
                <c:pt idx="2613">
                  <c:v>39618</c:v>
                </c:pt>
                <c:pt idx="2614">
                  <c:v>39619</c:v>
                </c:pt>
                <c:pt idx="2615">
                  <c:v>39622</c:v>
                </c:pt>
                <c:pt idx="2616">
                  <c:v>39623</c:v>
                </c:pt>
                <c:pt idx="2617">
                  <c:v>39624</c:v>
                </c:pt>
                <c:pt idx="2618">
                  <c:v>39625</c:v>
                </c:pt>
                <c:pt idx="2619">
                  <c:v>39626</c:v>
                </c:pt>
                <c:pt idx="2620">
                  <c:v>39629</c:v>
                </c:pt>
                <c:pt idx="2621">
                  <c:v>39630</c:v>
                </c:pt>
                <c:pt idx="2622">
                  <c:v>39631</c:v>
                </c:pt>
                <c:pt idx="2623">
                  <c:v>39632</c:v>
                </c:pt>
                <c:pt idx="2624">
                  <c:v>39633</c:v>
                </c:pt>
                <c:pt idx="2625">
                  <c:v>39636</c:v>
                </c:pt>
                <c:pt idx="2626">
                  <c:v>39637</c:v>
                </c:pt>
                <c:pt idx="2627">
                  <c:v>39638</c:v>
                </c:pt>
                <c:pt idx="2628">
                  <c:v>39639</c:v>
                </c:pt>
                <c:pt idx="2629">
                  <c:v>39640</c:v>
                </c:pt>
                <c:pt idx="2630">
                  <c:v>39643</c:v>
                </c:pt>
                <c:pt idx="2631">
                  <c:v>39644</c:v>
                </c:pt>
                <c:pt idx="2632">
                  <c:v>39645</c:v>
                </c:pt>
                <c:pt idx="2633">
                  <c:v>39646</c:v>
                </c:pt>
                <c:pt idx="2634">
                  <c:v>39647</c:v>
                </c:pt>
                <c:pt idx="2635">
                  <c:v>39650</c:v>
                </c:pt>
                <c:pt idx="2636">
                  <c:v>39651</c:v>
                </c:pt>
                <c:pt idx="2637">
                  <c:v>39652</c:v>
                </c:pt>
                <c:pt idx="2638">
                  <c:v>39653</c:v>
                </c:pt>
                <c:pt idx="2639">
                  <c:v>39654</c:v>
                </c:pt>
                <c:pt idx="2640">
                  <c:v>39658</c:v>
                </c:pt>
                <c:pt idx="2641">
                  <c:v>39659</c:v>
                </c:pt>
                <c:pt idx="2642">
                  <c:v>39660</c:v>
                </c:pt>
                <c:pt idx="2643">
                  <c:v>39661</c:v>
                </c:pt>
                <c:pt idx="2644">
                  <c:v>39664</c:v>
                </c:pt>
                <c:pt idx="2645">
                  <c:v>39665</c:v>
                </c:pt>
                <c:pt idx="2646">
                  <c:v>39666</c:v>
                </c:pt>
                <c:pt idx="2647">
                  <c:v>39667</c:v>
                </c:pt>
                <c:pt idx="2648">
                  <c:v>39668</c:v>
                </c:pt>
                <c:pt idx="2649">
                  <c:v>39671</c:v>
                </c:pt>
                <c:pt idx="2650">
                  <c:v>39672</c:v>
                </c:pt>
                <c:pt idx="2651">
                  <c:v>39673</c:v>
                </c:pt>
                <c:pt idx="2652">
                  <c:v>39674</c:v>
                </c:pt>
                <c:pt idx="2653">
                  <c:v>39675</c:v>
                </c:pt>
                <c:pt idx="2654">
                  <c:v>39678</c:v>
                </c:pt>
                <c:pt idx="2655">
                  <c:v>39679</c:v>
                </c:pt>
                <c:pt idx="2656">
                  <c:v>39680</c:v>
                </c:pt>
                <c:pt idx="2657">
                  <c:v>39681</c:v>
                </c:pt>
                <c:pt idx="2658">
                  <c:v>39682</c:v>
                </c:pt>
                <c:pt idx="2659">
                  <c:v>39685</c:v>
                </c:pt>
                <c:pt idx="2660">
                  <c:v>39686</c:v>
                </c:pt>
                <c:pt idx="2661">
                  <c:v>39687</c:v>
                </c:pt>
                <c:pt idx="2662">
                  <c:v>39688</c:v>
                </c:pt>
                <c:pt idx="2663">
                  <c:v>39689</c:v>
                </c:pt>
                <c:pt idx="2664">
                  <c:v>39692</c:v>
                </c:pt>
                <c:pt idx="2665">
                  <c:v>39693</c:v>
                </c:pt>
                <c:pt idx="2666">
                  <c:v>39694</c:v>
                </c:pt>
                <c:pt idx="2667">
                  <c:v>39695</c:v>
                </c:pt>
                <c:pt idx="2668">
                  <c:v>39696</c:v>
                </c:pt>
                <c:pt idx="2669">
                  <c:v>39699</c:v>
                </c:pt>
                <c:pt idx="2670">
                  <c:v>39700</c:v>
                </c:pt>
                <c:pt idx="2671">
                  <c:v>39701</c:v>
                </c:pt>
                <c:pt idx="2672">
                  <c:v>39702</c:v>
                </c:pt>
                <c:pt idx="2673">
                  <c:v>39703</c:v>
                </c:pt>
                <c:pt idx="2674">
                  <c:v>39706</c:v>
                </c:pt>
                <c:pt idx="2675">
                  <c:v>39707</c:v>
                </c:pt>
                <c:pt idx="2676">
                  <c:v>39708</c:v>
                </c:pt>
                <c:pt idx="2677">
                  <c:v>39709</c:v>
                </c:pt>
                <c:pt idx="2678">
                  <c:v>39710</c:v>
                </c:pt>
                <c:pt idx="2679">
                  <c:v>39713</c:v>
                </c:pt>
                <c:pt idx="2680">
                  <c:v>39714</c:v>
                </c:pt>
                <c:pt idx="2681">
                  <c:v>39715</c:v>
                </c:pt>
                <c:pt idx="2682">
                  <c:v>39716</c:v>
                </c:pt>
                <c:pt idx="2683">
                  <c:v>39717</c:v>
                </c:pt>
                <c:pt idx="2684">
                  <c:v>39721</c:v>
                </c:pt>
                <c:pt idx="2685">
                  <c:v>39722</c:v>
                </c:pt>
                <c:pt idx="2686">
                  <c:v>39723</c:v>
                </c:pt>
                <c:pt idx="2687">
                  <c:v>39724</c:v>
                </c:pt>
                <c:pt idx="2688">
                  <c:v>39727</c:v>
                </c:pt>
                <c:pt idx="2689">
                  <c:v>39728</c:v>
                </c:pt>
                <c:pt idx="2690">
                  <c:v>39729</c:v>
                </c:pt>
                <c:pt idx="2691">
                  <c:v>39730</c:v>
                </c:pt>
                <c:pt idx="2692">
                  <c:v>39734</c:v>
                </c:pt>
                <c:pt idx="2693">
                  <c:v>39735</c:v>
                </c:pt>
                <c:pt idx="2694">
                  <c:v>39736</c:v>
                </c:pt>
                <c:pt idx="2695">
                  <c:v>39737</c:v>
                </c:pt>
                <c:pt idx="2696">
                  <c:v>39738</c:v>
                </c:pt>
                <c:pt idx="2697">
                  <c:v>39741</c:v>
                </c:pt>
                <c:pt idx="2698">
                  <c:v>39742</c:v>
                </c:pt>
                <c:pt idx="2699">
                  <c:v>39743</c:v>
                </c:pt>
                <c:pt idx="2700">
                  <c:v>39744</c:v>
                </c:pt>
                <c:pt idx="2701">
                  <c:v>39745</c:v>
                </c:pt>
                <c:pt idx="2702">
                  <c:v>39748</c:v>
                </c:pt>
                <c:pt idx="2703">
                  <c:v>39749</c:v>
                </c:pt>
                <c:pt idx="2704">
                  <c:v>39750</c:v>
                </c:pt>
                <c:pt idx="2705">
                  <c:v>39751</c:v>
                </c:pt>
                <c:pt idx="2706">
                  <c:v>39752</c:v>
                </c:pt>
                <c:pt idx="2707">
                  <c:v>39755</c:v>
                </c:pt>
                <c:pt idx="2708">
                  <c:v>39756</c:v>
                </c:pt>
                <c:pt idx="2709">
                  <c:v>39757</c:v>
                </c:pt>
                <c:pt idx="2710">
                  <c:v>39758</c:v>
                </c:pt>
                <c:pt idx="2711">
                  <c:v>39759</c:v>
                </c:pt>
                <c:pt idx="2712">
                  <c:v>39762</c:v>
                </c:pt>
                <c:pt idx="2713">
                  <c:v>39763</c:v>
                </c:pt>
                <c:pt idx="2714">
                  <c:v>39764</c:v>
                </c:pt>
                <c:pt idx="2715">
                  <c:v>39765</c:v>
                </c:pt>
                <c:pt idx="2716">
                  <c:v>39766</c:v>
                </c:pt>
                <c:pt idx="2717">
                  <c:v>39769</c:v>
                </c:pt>
                <c:pt idx="2718">
                  <c:v>39770</c:v>
                </c:pt>
                <c:pt idx="2719">
                  <c:v>39771</c:v>
                </c:pt>
                <c:pt idx="2720">
                  <c:v>39772</c:v>
                </c:pt>
                <c:pt idx="2721">
                  <c:v>39773</c:v>
                </c:pt>
                <c:pt idx="2722">
                  <c:v>39776</c:v>
                </c:pt>
                <c:pt idx="2723">
                  <c:v>39777</c:v>
                </c:pt>
                <c:pt idx="2724">
                  <c:v>39778</c:v>
                </c:pt>
                <c:pt idx="2725">
                  <c:v>39779</c:v>
                </c:pt>
                <c:pt idx="2726">
                  <c:v>39780</c:v>
                </c:pt>
                <c:pt idx="2727">
                  <c:v>39783</c:v>
                </c:pt>
                <c:pt idx="2728">
                  <c:v>39784</c:v>
                </c:pt>
                <c:pt idx="2729">
                  <c:v>39785</c:v>
                </c:pt>
                <c:pt idx="2730">
                  <c:v>39786</c:v>
                </c:pt>
                <c:pt idx="2731">
                  <c:v>39787</c:v>
                </c:pt>
                <c:pt idx="2732">
                  <c:v>39790</c:v>
                </c:pt>
                <c:pt idx="2733">
                  <c:v>39791</c:v>
                </c:pt>
                <c:pt idx="2734">
                  <c:v>39792</c:v>
                </c:pt>
                <c:pt idx="2735">
                  <c:v>39793</c:v>
                </c:pt>
                <c:pt idx="2736">
                  <c:v>39794</c:v>
                </c:pt>
                <c:pt idx="2737">
                  <c:v>39797</c:v>
                </c:pt>
                <c:pt idx="2738">
                  <c:v>39798</c:v>
                </c:pt>
                <c:pt idx="2739">
                  <c:v>39799</c:v>
                </c:pt>
                <c:pt idx="2740">
                  <c:v>39800</c:v>
                </c:pt>
                <c:pt idx="2741">
                  <c:v>39801</c:v>
                </c:pt>
                <c:pt idx="2742">
                  <c:v>39804</c:v>
                </c:pt>
                <c:pt idx="2743">
                  <c:v>39805</c:v>
                </c:pt>
                <c:pt idx="2744">
                  <c:v>39806</c:v>
                </c:pt>
                <c:pt idx="2745">
                  <c:v>39807</c:v>
                </c:pt>
                <c:pt idx="2746">
                  <c:v>39808</c:v>
                </c:pt>
                <c:pt idx="2747">
                  <c:v>39811</c:v>
                </c:pt>
                <c:pt idx="2748">
                  <c:v>39812</c:v>
                </c:pt>
                <c:pt idx="2749">
                  <c:v>39813</c:v>
                </c:pt>
                <c:pt idx="2750">
                  <c:v>39818</c:v>
                </c:pt>
                <c:pt idx="2751">
                  <c:v>39819</c:v>
                </c:pt>
                <c:pt idx="2752">
                  <c:v>39820</c:v>
                </c:pt>
                <c:pt idx="2753">
                  <c:v>39821</c:v>
                </c:pt>
                <c:pt idx="2754">
                  <c:v>39822</c:v>
                </c:pt>
                <c:pt idx="2755">
                  <c:v>39823</c:v>
                </c:pt>
                <c:pt idx="2756">
                  <c:v>39825</c:v>
                </c:pt>
                <c:pt idx="2757">
                  <c:v>39826</c:v>
                </c:pt>
                <c:pt idx="2758">
                  <c:v>39827</c:v>
                </c:pt>
                <c:pt idx="2759">
                  <c:v>39828</c:v>
                </c:pt>
                <c:pt idx="2760">
                  <c:v>39829</c:v>
                </c:pt>
                <c:pt idx="2761">
                  <c:v>39830</c:v>
                </c:pt>
                <c:pt idx="2762">
                  <c:v>39832</c:v>
                </c:pt>
                <c:pt idx="2763">
                  <c:v>39833</c:v>
                </c:pt>
                <c:pt idx="2764">
                  <c:v>39834</c:v>
                </c:pt>
                <c:pt idx="2765">
                  <c:v>39835</c:v>
                </c:pt>
                <c:pt idx="2766">
                  <c:v>39836</c:v>
                </c:pt>
                <c:pt idx="2767">
                  <c:v>39846</c:v>
                </c:pt>
                <c:pt idx="2768">
                  <c:v>39847</c:v>
                </c:pt>
                <c:pt idx="2769">
                  <c:v>39848</c:v>
                </c:pt>
                <c:pt idx="2770">
                  <c:v>39849</c:v>
                </c:pt>
                <c:pt idx="2771">
                  <c:v>39850</c:v>
                </c:pt>
                <c:pt idx="2772">
                  <c:v>39853</c:v>
                </c:pt>
                <c:pt idx="2773">
                  <c:v>39854</c:v>
                </c:pt>
                <c:pt idx="2774">
                  <c:v>39855</c:v>
                </c:pt>
                <c:pt idx="2775">
                  <c:v>39856</c:v>
                </c:pt>
                <c:pt idx="2776">
                  <c:v>39857</c:v>
                </c:pt>
                <c:pt idx="2777">
                  <c:v>39860</c:v>
                </c:pt>
                <c:pt idx="2778">
                  <c:v>39861</c:v>
                </c:pt>
                <c:pt idx="2779">
                  <c:v>39862</c:v>
                </c:pt>
                <c:pt idx="2780">
                  <c:v>39863</c:v>
                </c:pt>
                <c:pt idx="2781">
                  <c:v>39864</c:v>
                </c:pt>
                <c:pt idx="2782">
                  <c:v>39867</c:v>
                </c:pt>
                <c:pt idx="2783">
                  <c:v>39868</c:v>
                </c:pt>
                <c:pt idx="2784">
                  <c:v>39869</c:v>
                </c:pt>
                <c:pt idx="2785">
                  <c:v>39870</c:v>
                </c:pt>
                <c:pt idx="2786">
                  <c:v>39871</c:v>
                </c:pt>
                <c:pt idx="2787">
                  <c:v>39874</c:v>
                </c:pt>
                <c:pt idx="2788">
                  <c:v>39875</c:v>
                </c:pt>
                <c:pt idx="2789">
                  <c:v>39876</c:v>
                </c:pt>
                <c:pt idx="2790">
                  <c:v>39877</c:v>
                </c:pt>
                <c:pt idx="2791">
                  <c:v>39878</c:v>
                </c:pt>
                <c:pt idx="2792">
                  <c:v>39881</c:v>
                </c:pt>
                <c:pt idx="2793">
                  <c:v>39882</c:v>
                </c:pt>
                <c:pt idx="2794">
                  <c:v>39883</c:v>
                </c:pt>
                <c:pt idx="2795">
                  <c:v>39884</c:v>
                </c:pt>
                <c:pt idx="2796">
                  <c:v>39885</c:v>
                </c:pt>
                <c:pt idx="2797">
                  <c:v>39888</c:v>
                </c:pt>
                <c:pt idx="2798">
                  <c:v>39889</c:v>
                </c:pt>
                <c:pt idx="2799">
                  <c:v>39890</c:v>
                </c:pt>
                <c:pt idx="2800">
                  <c:v>39891</c:v>
                </c:pt>
                <c:pt idx="2801">
                  <c:v>39892</c:v>
                </c:pt>
                <c:pt idx="2802">
                  <c:v>39895</c:v>
                </c:pt>
                <c:pt idx="2803">
                  <c:v>39896</c:v>
                </c:pt>
                <c:pt idx="2804">
                  <c:v>39897</c:v>
                </c:pt>
                <c:pt idx="2805">
                  <c:v>39898</c:v>
                </c:pt>
                <c:pt idx="2806">
                  <c:v>39899</c:v>
                </c:pt>
                <c:pt idx="2807">
                  <c:v>39902</c:v>
                </c:pt>
                <c:pt idx="2808">
                  <c:v>39903</c:v>
                </c:pt>
                <c:pt idx="2809">
                  <c:v>39904</c:v>
                </c:pt>
                <c:pt idx="2810">
                  <c:v>39905</c:v>
                </c:pt>
                <c:pt idx="2811">
                  <c:v>39906</c:v>
                </c:pt>
                <c:pt idx="2812">
                  <c:v>39909</c:v>
                </c:pt>
                <c:pt idx="2813">
                  <c:v>39910</c:v>
                </c:pt>
                <c:pt idx="2814">
                  <c:v>39911</c:v>
                </c:pt>
                <c:pt idx="2815">
                  <c:v>39912</c:v>
                </c:pt>
                <c:pt idx="2816">
                  <c:v>39913</c:v>
                </c:pt>
                <c:pt idx="2817">
                  <c:v>39916</c:v>
                </c:pt>
                <c:pt idx="2818">
                  <c:v>39917</c:v>
                </c:pt>
                <c:pt idx="2819">
                  <c:v>39918</c:v>
                </c:pt>
                <c:pt idx="2820">
                  <c:v>39919</c:v>
                </c:pt>
                <c:pt idx="2821">
                  <c:v>39920</c:v>
                </c:pt>
                <c:pt idx="2822">
                  <c:v>39923</c:v>
                </c:pt>
                <c:pt idx="2823">
                  <c:v>39924</c:v>
                </c:pt>
                <c:pt idx="2824">
                  <c:v>39925</c:v>
                </c:pt>
                <c:pt idx="2825">
                  <c:v>39926</c:v>
                </c:pt>
                <c:pt idx="2826">
                  <c:v>39927</c:v>
                </c:pt>
                <c:pt idx="2827">
                  <c:v>39930</c:v>
                </c:pt>
                <c:pt idx="2828">
                  <c:v>39931</c:v>
                </c:pt>
                <c:pt idx="2829">
                  <c:v>39932</c:v>
                </c:pt>
                <c:pt idx="2830">
                  <c:v>39933</c:v>
                </c:pt>
                <c:pt idx="2831">
                  <c:v>39937</c:v>
                </c:pt>
                <c:pt idx="2832">
                  <c:v>39938</c:v>
                </c:pt>
                <c:pt idx="2833">
                  <c:v>39939</c:v>
                </c:pt>
                <c:pt idx="2834">
                  <c:v>39940</c:v>
                </c:pt>
                <c:pt idx="2835">
                  <c:v>39941</c:v>
                </c:pt>
                <c:pt idx="2836">
                  <c:v>39944</c:v>
                </c:pt>
                <c:pt idx="2837">
                  <c:v>39945</c:v>
                </c:pt>
                <c:pt idx="2838">
                  <c:v>39946</c:v>
                </c:pt>
                <c:pt idx="2839">
                  <c:v>39947</c:v>
                </c:pt>
                <c:pt idx="2840">
                  <c:v>39948</c:v>
                </c:pt>
                <c:pt idx="2841">
                  <c:v>39951</c:v>
                </c:pt>
                <c:pt idx="2842">
                  <c:v>39952</c:v>
                </c:pt>
                <c:pt idx="2843">
                  <c:v>39953</c:v>
                </c:pt>
                <c:pt idx="2844">
                  <c:v>39954</c:v>
                </c:pt>
                <c:pt idx="2845">
                  <c:v>39955</c:v>
                </c:pt>
                <c:pt idx="2846">
                  <c:v>39958</c:v>
                </c:pt>
                <c:pt idx="2847">
                  <c:v>39959</c:v>
                </c:pt>
                <c:pt idx="2848">
                  <c:v>39960</c:v>
                </c:pt>
                <c:pt idx="2849">
                  <c:v>39965</c:v>
                </c:pt>
                <c:pt idx="2850">
                  <c:v>39966</c:v>
                </c:pt>
                <c:pt idx="2851">
                  <c:v>39967</c:v>
                </c:pt>
                <c:pt idx="2852">
                  <c:v>39968</c:v>
                </c:pt>
                <c:pt idx="2853">
                  <c:v>39969</c:v>
                </c:pt>
                <c:pt idx="2854">
                  <c:v>39970</c:v>
                </c:pt>
                <c:pt idx="2855">
                  <c:v>39972</c:v>
                </c:pt>
                <c:pt idx="2856">
                  <c:v>39973</c:v>
                </c:pt>
                <c:pt idx="2857">
                  <c:v>39974</c:v>
                </c:pt>
                <c:pt idx="2858">
                  <c:v>39975</c:v>
                </c:pt>
                <c:pt idx="2859">
                  <c:v>39976</c:v>
                </c:pt>
                <c:pt idx="2860">
                  <c:v>39979</c:v>
                </c:pt>
                <c:pt idx="2861">
                  <c:v>39980</c:v>
                </c:pt>
                <c:pt idx="2862">
                  <c:v>39981</c:v>
                </c:pt>
                <c:pt idx="2863">
                  <c:v>39982</c:v>
                </c:pt>
                <c:pt idx="2864">
                  <c:v>39983</c:v>
                </c:pt>
                <c:pt idx="2865">
                  <c:v>39986</c:v>
                </c:pt>
                <c:pt idx="2866">
                  <c:v>39987</c:v>
                </c:pt>
                <c:pt idx="2867">
                  <c:v>39988</c:v>
                </c:pt>
                <c:pt idx="2868">
                  <c:v>39989</c:v>
                </c:pt>
                <c:pt idx="2869">
                  <c:v>39990</c:v>
                </c:pt>
                <c:pt idx="2870">
                  <c:v>39993</c:v>
                </c:pt>
                <c:pt idx="2871">
                  <c:v>39994</c:v>
                </c:pt>
                <c:pt idx="2872">
                  <c:v>39995</c:v>
                </c:pt>
                <c:pt idx="2873">
                  <c:v>39996</c:v>
                </c:pt>
                <c:pt idx="2874">
                  <c:v>39997</c:v>
                </c:pt>
                <c:pt idx="2875">
                  <c:v>40000</c:v>
                </c:pt>
                <c:pt idx="2876">
                  <c:v>40001</c:v>
                </c:pt>
                <c:pt idx="2877">
                  <c:v>40002</c:v>
                </c:pt>
                <c:pt idx="2878">
                  <c:v>40003</c:v>
                </c:pt>
                <c:pt idx="2879">
                  <c:v>40004</c:v>
                </c:pt>
                <c:pt idx="2880">
                  <c:v>40007</c:v>
                </c:pt>
                <c:pt idx="2881">
                  <c:v>40008</c:v>
                </c:pt>
                <c:pt idx="2882">
                  <c:v>40009</c:v>
                </c:pt>
                <c:pt idx="2883">
                  <c:v>40010</c:v>
                </c:pt>
                <c:pt idx="2884">
                  <c:v>40011</c:v>
                </c:pt>
                <c:pt idx="2885">
                  <c:v>40014</c:v>
                </c:pt>
                <c:pt idx="2886">
                  <c:v>40015</c:v>
                </c:pt>
                <c:pt idx="2887">
                  <c:v>40016</c:v>
                </c:pt>
                <c:pt idx="2888">
                  <c:v>40017</c:v>
                </c:pt>
                <c:pt idx="2889">
                  <c:v>40018</c:v>
                </c:pt>
                <c:pt idx="2890">
                  <c:v>40021</c:v>
                </c:pt>
                <c:pt idx="2891">
                  <c:v>40022</c:v>
                </c:pt>
                <c:pt idx="2892">
                  <c:v>40023</c:v>
                </c:pt>
                <c:pt idx="2893">
                  <c:v>40024</c:v>
                </c:pt>
                <c:pt idx="2894">
                  <c:v>40025</c:v>
                </c:pt>
                <c:pt idx="2895">
                  <c:v>40028</c:v>
                </c:pt>
                <c:pt idx="2896">
                  <c:v>40029</c:v>
                </c:pt>
                <c:pt idx="2897">
                  <c:v>40030</c:v>
                </c:pt>
                <c:pt idx="2898">
                  <c:v>40031</c:v>
                </c:pt>
                <c:pt idx="2899">
                  <c:v>40035</c:v>
                </c:pt>
                <c:pt idx="2900">
                  <c:v>40036</c:v>
                </c:pt>
                <c:pt idx="2901">
                  <c:v>40037</c:v>
                </c:pt>
                <c:pt idx="2902">
                  <c:v>40038</c:v>
                </c:pt>
                <c:pt idx="2903">
                  <c:v>40039</c:v>
                </c:pt>
                <c:pt idx="2904">
                  <c:v>40042</c:v>
                </c:pt>
                <c:pt idx="2905">
                  <c:v>40043</c:v>
                </c:pt>
                <c:pt idx="2906">
                  <c:v>40044</c:v>
                </c:pt>
                <c:pt idx="2907">
                  <c:v>40045</c:v>
                </c:pt>
                <c:pt idx="2908">
                  <c:v>40046</c:v>
                </c:pt>
                <c:pt idx="2909">
                  <c:v>40049</c:v>
                </c:pt>
                <c:pt idx="2910">
                  <c:v>40050</c:v>
                </c:pt>
                <c:pt idx="2911">
                  <c:v>40051</c:v>
                </c:pt>
                <c:pt idx="2912">
                  <c:v>40052</c:v>
                </c:pt>
                <c:pt idx="2913">
                  <c:v>40053</c:v>
                </c:pt>
                <c:pt idx="2914">
                  <c:v>40056</c:v>
                </c:pt>
                <c:pt idx="2915">
                  <c:v>40057</c:v>
                </c:pt>
                <c:pt idx="2916">
                  <c:v>40058</c:v>
                </c:pt>
                <c:pt idx="2917">
                  <c:v>40059</c:v>
                </c:pt>
                <c:pt idx="2918">
                  <c:v>40060</c:v>
                </c:pt>
                <c:pt idx="2919">
                  <c:v>40063</c:v>
                </c:pt>
                <c:pt idx="2920">
                  <c:v>40064</c:v>
                </c:pt>
                <c:pt idx="2921">
                  <c:v>40065</c:v>
                </c:pt>
                <c:pt idx="2922">
                  <c:v>40066</c:v>
                </c:pt>
                <c:pt idx="2923">
                  <c:v>40067</c:v>
                </c:pt>
                <c:pt idx="2924">
                  <c:v>40070</c:v>
                </c:pt>
                <c:pt idx="2925">
                  <c:v>40071</c:v>
                </c:pt>
                <c:pt idx="2926">
                  <c:v>40072</c:v>
                </c:pt>
                <c:pt idx="2927">
                  <c:v>40073</c:v>
                </c:pt>
                <c:pt idx="2928">
                  <c:v>40074</c:v>
                </c:pt>
                <c:pt idx="2929">
                  <c:v>40077</c:v>
                </c:pt>
                <c:pt idx="2930">
                  <c:v>40078</c:v>
                </c:pt>
                <c:pt idx="2931">
                  <c:v>40079</c:v>
                </c:pt>
                <c:pt idx="2932">
                  <c:v>40080</c:v>
                </c:pt>
                <c:pt idx="2933">
                  <c:v>40081</c:v>
                </c:pt>
                <c:pt idx="2934">
                  <c:v>40084</c:v>
                </c:pt>
                <c:pt idx="2935">
                  <c:v>40085</c:v>
                </c:pt>
                <c:pt idx="2936">
                  <c:v>40086</c:v>
                </c:pt>
                <c:pt idx="2937">
                  <c:v>40087</c:v>
                </c:pt>
                <c:pt idx="2938">
                  <c:v>40088</c:v>
                </c:pt>
                <c:pt idx="2939">
                  <c:v>40091</c:v>
                </c:pt>
                <c:pt idx="2940">
                  <c:v>40092</c:v>
                </c:pt>
                <c:pt idx="2941">
                  <c:v>40093</c:v>
                </c:pt>
                <c:pt idx="2942">
                  <c:v>40094</c:v>
                </c:pt>
                <c:pt idx="2943">
                  <c:v>40095</c:v>
                </c:pt>
                <c:pt idx="2944">
                  <c:v>40098</c:v>
                </c:pt>
                <c:pt idx="2945">
                  <c:v>40099</c:v>
                </c:pt>
                <c:pt idx="2946">
                  <c:v>40100</c:v>
                </c:pt>
                <c:pt idx="2947">
                  <c:v>40101</c:v>
                </c:pt>
                <c:pt idx="2948">
                  <c:v>40102</c:v>
                </c:pt>
                <c:pt idx="2949">
                  <c:v>40105</c:v>
                </c:pt>
                <c:pt idx="2950">
                  <c:v>40106</c:v>
                </c:pt>
                <c:pt idx="2951">
                  <c:v>40107</c:v>
                </c:pt>
                <c:pt idx="2952">
                  <c:v>40108</c:v>
                </c:pt>
                <c:pt idx="2953">
                  <c:v>40109</c:v>
                </c:pt>
                <c:pt idx="2954">
                  <c:v>40112</c:v>
                </c:pt>
                <c:pt idx="2955">
                  <c:v>40113</c:v>
                </c:pt>
                <c:pt idx="2956">
                  <c:v>40114</c:v>
                </c:pt>
                <c:pt idx="2957">
                  <c:v>40115</c:v>
                </c:pt>
                <c:pt idx="2958">
                  <c:v>40116</c:v>
                </c:pt>
                <c:pt idx="2959">
                  <c:v>40119</c:v>
                </c:pt>
                <c:pt idx="2960">
                  <c:v>40120</c:v>
                </c:pt>
                <c:pt idx="2961">
                  <c:v>40121</c:v>
                </c:pt>
                <c:pt idx="2962">
                  <c:v>40122</c:v>
                </c:pt>
                <c:pt idx="2963">
                  <c:v>40123</c:v>
                </c:pt>
                <c:pt idx="2964">
                  <c:v>40126</c:v>
                </c:pt>
                <c:pt idx="2965">
                  <c:v>40127</c:v>
                </c:pt>
                <c:pt idx="2966">
                  <c:v>40128</c:v>
                </c:pt>
                <c:pt idx="2967">
                  <c:v>40129</c:v>
                </c:pt>
                <c:pt idx="2968">
                  <c:v>40130</c:v>
                </c:pt>
                <c:pt idx="2969">
                  <c:v>40133</c:v>
                </c:pt>
                <c:pt idx="2970">
                  <c:v>40134</c:v>
                </c:pt>
                <c:pt idx="2971">
                  <c:v>40135</c:v>
                </c:pt>
                <c:pt idx="2972">
                  <c:v>40136</c:v>
                </c:pt>
                <c:pt idx="2973">
                  <c:v>40137</c:v>
                </c:pt>
                <c:pt idx="2974">
                  <c:v>40140</c:v>
                </c:pt>
                <c:pt idx="2975">
                  <c:v>40141</c:v>
                </c:pt>
                <c:pt idx="2976">
                  <c:v>40142</c:v>
                </c:pt>
                <c:pt idx="2977">
                  <c:v>40143</c:v>
                </c:pt>
                <c:pt idx="2978">
                  <c:v>40144</c:v>
                </c:pt>
                <c:pt idx="2979">
                  <c:v>40147</c:v>
                </c:pt>
                <c:pt idx="2980">
                  <c:v>40148</c:v>
                </c:pt>
                <c:pt idx="2981">
                  <c:v>40149</c:v>
                </c:pt>
                <c:pt idx="2982">
                  <c:v>40150</c:v>
                </c:pt>
                <c:pt idx="2983">
                  <c:v>40151</c:v>
                </c:pt>
                <c:pt idx="2984">
                  <c:v>40154</c:v>
                </c:pt>
                <c:pt idx="2985">
                  <c:v>40155</c:v>
                </c:pt>
                <c:pt idx="2986">
                  <c:v>40156</c:v>
                </c:pt>
                <c:pt idx="2987">
                  <c:v>40157</c:v>
                </c:pt>
                <c:pt idx="2988">
                  <c:v>40158</c:v>
                </c:pt>
                <c:pt idx="2989">
                  <c:v>40161</c:v>
                </c:pt>
                <c:pt idx="2990">
                  <c:v>40162</c:v>
                </c:pt>
                <c:pt idx="2991">
                  <c:v>40163</c:v>
                </c:pt>
                <c:pt idx="2992">
                  <c:v>40164</c:v>
                </c:pt>
                <c:pt idx="2993">
                  <c:v>40165</c:v>
                </c:pt>
                <c:pt idx="2994">
                  <c:v>40168</c:v>
                </c:pt>
                <c:pt idx="2995">
                  <c:v>40169</c:v>
                </c:pt>
                <c:pt idx="2996">
                  <c:v>40170</c:v>
                </c:pt>
                <c:pt idx="2997">
                  <c:v>40171</c:v>
                </c:pt>
                <c:pt idx="2998">
                  <c:v>40172</c:v>
                </c:pt>
                <c:pt idx="2999">
                  <c:v>40175</c:v>
                </c:pt>
                <c:pt idx="3000">
                  <c:v>40176</c:v>
                </c:pt>
                <c:pt idx="3001">
                  <c:v>40177</c:v>
                </c:pt>
                <c:pt idx="3002">
                  <c:v>40178</c:v>
                </c:pt>
                <c:pt idx="3003">
                  <c:v>40182</c:v>
                </c:pt>
                <c:pt idx="3004">
                  <c:v>40183</c:v>
                </c:pt>
                <c:pt idx="3005">
                  <c:v>40184</c:v>
                </c:pt>
                <c:pt idx="3006">
                  <c:v>40185</c:v>
                </c:pt>
                <c:pt idx="3007">
                  <c:v>40186</c:v>
                </c:pt>
                <c:pt idx="3008">
                  <c:v>40189</c:v>
                </c:pt>
                <c:pt idx="3009">
                  <c:v>40190</c:v>
                </c:pt>
                <c:pt idx="3010">
                  <c:v>40191</c:v>
                </c:pt>
                <c:pt idx="3011">
                  <c:v>40192</c:v>
                </c:pt>
                <c:pt idx="3012">
                  <c:v>40193</c:v>
                </c:pt>
                <c:pt idx="3013">
                  <c:v>40196</c:v>
                </c:pt>
                <c:pt idx="3014">
                  <c:v>40197</c:v>
                </c:pt>
                <c:pt idx="3015">
                  <c:v>40198</c:v>
                </c:pt>
                <c:pt idx="3016">
                  <c:v>40199</c:v>
                </c:pt>
                <c:pt idx="3017">
                  <c:v>40200</c:v>
                </c:pt>
                <c:pt idx="3018">
                  <c:v>40203</c:v>
                </c:pt>
                <c:pt idx="3019">
                  <c:v>40204</c:v>
                </c:pt>
                <c:pt idx="3020">
                  <c:v>40205</c:v>
                </c:pt>
                <c:pt idx="3021">
                  <c:v>40206</c:v>
                </c:pt>
                <c:pt idx="3022">
                  <c:v>40207</c:v>
                </c:pt>
                <c:pt idx="3023">
                  <c:v>40210</c:v>
                </c:pt>
                <c:pt idx="3024">
                  <c:v>40211</c:v>
                </c:pt>
                <c:pt idx="3025">
                  <c:v>40212</c:v>
                </c:pt>
                <c:pt idx="3026">
                  <c:v>40213</c:v>
                </c:pt>
                <c:pt idx="3027">
                  <c:v>40214</c:v>
                </c:pt>
                <c:pt idx="3028">
                  <c:v>40215</c:v>
                </c:pt>
                <c:pt idx="3029">
                  <c:v>40217</c:v>
                </c:pt>
                <c:pt idx="3030">
                  <c:v>40218</c:v>
                </c:pt>
                <c:pt idx="3031">
                  <c:v>40219</c:v>
                </c:pt>
                <c:pt idx="3032">
                  <c:v>40220</c:v>
                </c:pt>
                <c:pt idx="3033">
                  <c:v>40221</c:v>
                </c:pt>
                <c:pt idx="3034">
                  <c:v>40231</c:v>
                </c:pt>
                <c:pt idx="3035">
                  <c:v>40232</c:v>
                </c:pt>
                <c:pt idx="3036">
                  <c:v>40233</c:v>
                </c:pt>
                <c:pt idx="3037">
                  <c:v>40234</c:v>
                </c:pt>
                <c:pt idx="3038">
                  <c:v>40235</c:v>
                </c:pt>
                <c:pt idx="3039">
                  <c:v>40238</c:v>
                </c:pt>
                <c:pt idx="3040">
                  <c:v>40239</c:v>
                </c:pt>
                <c:pt idx="3041">
                  <c:v>40240</c:v>
                </c:pt>
                <c:pt idx="3042">
                  <c:v>40241</c:v>
                </c:pt>
                <c:pt idx="3043">
                  <c:v>40242</c:v>
                </c:pt>
                <c:pt idx="3044">
                  <c:v>40245</c:v>
                </c:pt>
                <c:pt idx="3045">
                  <c:v>40246</c:v>
                </c:pt>
                <c:pt idx="3046">
                  <c:v>40247</c:v>
                </c:pt>
                <c:pt idx="3047">
                  <c:v>40248</c:v>
                </c:pt>
                <c:pt idx="3048">
                  <c:v>40249</c:v>
                </c:pt>
                <c:pt idx="3049">
                  <c:v>40252</c:v>
                </c:pt>
                <c:pt idx="3050">
                  <c:v>40253</c:v>
                </c:pt>
                <c:pt idx="3051">
                  <c:v>40254</c:v>
                </c:pt>
                <c:pt idx="3052">
                  <c:v>40255</c:v>
                </c:pt>
                <c:pt idx="3053">
                  <c:v>40256</c:v>
                </c:pt>
                <c:pt idx="3054">
                  <c:v>40259</c:v>
                </c:pt>
                <c:pt idx="3055">
                  <c:v>40260</c:v>
                </c:pt>
                <c:pt idx="3056">
                  <c:v>40261</c:v>
                </c:pt>
                <c:pt idx="3057">
                  <c:v>40262</c:v>
                </c:pt>
                <c:pt idx="3058">
                  <c:v>40263</c:v>
                </c:pt>
                <c:pt idx="3059">
                  <c:v>40266</c:v>
                </c:pt>
                <c:pt idx="3060">
                  <c:v>40267</c:v>
                </c:pt>
                <c:pt idx="3061">
                  <c:v>40268</c:v>
                </c:pt>
                <c:pt idx="3062">
                  <c:v>40269</c:v>
                </c:pt>
                <c:pt idx="3063">
                  <c:v>40270</c:v>
                </c:pt>
                <c:pt idx="3064">
                  <c:v>40274</c:v>
                </c:pt>
                <c:pt idx="3065">
                  <c:v>40275</c:v>
                </c:pt>
                <c:pt idx="3066">
                  <c:v>40276</c:v>
                </c:pt>
                <c:pt idx="3067">
                  <c:v>40277</c:v>
                </c:pt>
                <c:pt idx="3068">
                  <c:v>40280</c:v>
                </c:pt>
                <c:pt idx="3069">
                  <c:v>40281</c:v>
                </c:pt>
                <c:pt idx="3070">
                  <c:v>40282</c:v>
                </c:pt>
                <c:pt idx="3071">
                  <c:v>40283</c:v>
                </c:pt>
                <c:pt idx="3072">
                  <c:v>40284</c:v>
                </c:pt>
                <c:pt idx="3073">
                  <c:v>40287</c:v>
                </c:pt>
                <c:pt idx="3074">
                  <c:v>40288</c:v>
                </c:pt>
                <c:pt idx="3075">
                  <c:v>40289</c:v>
                </c:pt>
                <c:pt idx="3076">
                  <c:v>40290</c:v>
                </c:pt>
                <c:pt idx="3077">
                  <c:v>40291</c:v>
                </c:pt>
                <c:pt idx="3078">
                  <c:v>40294</c:v>
                </c:pt>
                <c:pt idx="3079">
                  <c:v>40295</c:v>
                </c:pt>
                <c:pt idx="3080">
                  <c:v>40296</c:v>
                </c:pt>
                <c:pt idx="3081">
                  <c:v>40297</c:v>
                </c:pt>
                <c:pt idx="3082">
                  <c:v>40298</c:v>
                </c:pt>
                <c:pt idx="3083">
                  <c:v>40301</c:v>
                </c:pt>
                <c:pt idx="3084">
                  <c:v>40302</c:v>
                </c:pt>
                <c:pt idx="3085">
                  <c:v>40303</c:v>
                </c:pt>
                <c:pt idx="3086">
                  <c:v>40304</c:v>
                </c:pt>
                <c:pt idx="3087">
                  <c:v>40305</c:v>
                </c:pt>
                <c:pt idx="3088">
                  <c:v>40308</c:v>
                </c:pt>
                <c:pt idx="3089">
                  <c:v>40309</c:v>
                </c:pt>
                <c:pt idx="3090">
                  <c:v>40310</c:v>
                </c:pt>
                <c:pt idx="3091">
                  <c:v>40311</c:v>
                </c:pt>
                <c:pt idx="3092">
                  <c:v>40312</c:v>
                </c:pt>
                <c:pt idx="3093">
                  <c:v>40315</c:v>
                </c:pt>
                <c:pt idx="3094">
                  <c:v>40316</c:v>
                </c:pt>
                <c:pt idx="3095">
                  <c:v>40317</c:v>
                </c:pt>
                <c:pt idx="3096">
                  <c:v>40318</c:v>
                </c:pt>
                <c:pt idx="3097">
                  <c:v>40319</c:v>
                </c:pt>
                <c:pt idx="3098">
                  <c:v>40322</c:v>
                </c:pt>
                <c:pt idx="3099">
                  <c:v>40323</c:v>
                </c:pt>
                <c:pt idx="3100">
                  <c:v>40324</c:v>
                </c:pt>
                <c:pt idx="3101">
                  <c:v>40325</c:v>
                </c:pt>
                <c:pt idx="3102">
                  <c:v>40326</c:v>
                </c:pt>
                <c:pt idx="3103">
                  <c:v>40329</c:v>
                </c:pt>
                <c:pt idx="3104">
                  <c:v>40330</c:v>
                </c:pt>
                <c:pt idx="3105">
                  <c:v>40331</c:v>
                </c:pt>
                <c:pt idx="3106">
                  <c:v>40332</c:v>
                </c:pt>
                <c:pt idx="3107">
                  <c:v>40333</c:v>
                </c:pt>
                <c:pt idx="3108">
                  <c:v>40336</c:v>
                </c:pt>
                <c:pt idx="3109">
                  <c:v>40337</c:v>
                </c:pt>
                <c:pt idx="3110">
                  <c:v>40338</c:v>
                </c:pt>
                <c:pt idx="3111">
                  <c:v>40339</c:v>
                </c:pt>
                <c:pt idx="3112">
                  <c:v>40340</c:v>
                </c:pt>
                <c:pt idx="3113">
                  <c:v>40343</c:v>
                </c:pt>
                <c:pt idx="3114">
                  <c:v>40344</c:v>
                </c:pt>
                <c:pt idx="3115">
                  <c:v>40346</c:v>
                </c:pt>
                <c:pt idx="3116">
                  <c:v>40347</c:v>
                </c:pt>
                <c:pt idx="3117">
                  <c:v>40350</c:v>
                </c:pt>
                <c:pt idx="3118">
                  <c:v>40351</c:v>
                </c:pt>
                <c:pt idx="3119">
                  <c:v>40352</c:v>
                </c:pt>
                <c:pt idx="3120">
                  <c:v>40353</c:v>
                </c:pt>
                <c:pt idx="3121">
                  <c:v>40354</c:v>
                </c:pt>
                <c:pt idx="3122">
                  <c:v>40357</c:v>
                </c:pt>
                <c:pt idx="3123">
                  <c:v>40358</c:v>
                </c:pt>
                <c:pt idx="3124">
                  <c:v>40359</c:v>
                </c:pt>
                <c:pt idx="3125">
                  <c:v>40360</c:v>
                </c:pt>
                <c:pt idx="3126">
                  <c:v>40361</c:v>
                </c:pt>
                <c:pt idx="3127">
                  <c:v>40364</c:v>
                </c:pt>
                <c:pt idx="3128">
                  <c:v>40365</c:v>
                </c:pt>
                <c:pt idx="3129">
                  <c:v>40366</c:v>
                </c:pt>
                <c:pt idx="3130">
                  <c:v>40367</c:v>
                </c:pt>
                <c:pt idx="3131">
                  <c:v>40368</c:v>
                </c:pt>
                <c:pt idx="3132">
                  <c:v>40371</c:v>
                </c:pt>
                <c:pt idx="3133">
                  <c:v>40372</c:v>
                </c:pt>
                <c:pt idx="3134">
                  <c:v>40373</c:v>
                </c:pt>
                <c:pt idx="3135">
                  <c:v>40374</c:v>
                </c:pt>
                <c:pt idx="3136">
                  <c:v>40375</c:v>
                </c:pt>
                <c:pt idx="3137">
                  <c:v>40378</c:v>
                </c:pt>
                <c:pt idx="3138">
                  <c:v>40379</c:v>
                </c:pt>
                <c:pt idx="3139">
                  <c:v>40380</c:v>
                </c:pt>
                <c:pt idx="3140">
                  <c:v>40381</c:v>
                </c:pt>
                <c:pt idx="3141">
                  <c:v>40382</c:v>
                </c:pt>
                <c:pt idx="3142">
                  <c:v>40385</c:v>
                </c:pt>
                <c:pt idx="3143">
                  <c:v>40386</c:v>
                </c:pt>
                <c:pt idx="3144">
                  <c:v>40387</c:v>
                </c:pt>
                <c:pt idx="3145">
                  <c:v>40388</c:v>
                </c:pt>
                <c:pt idx="3146">
                  <c:v>40389</c:v>
                </c:pt>
                <c:pt idx="3147">
                  <c:v>40392</c:v>
                </c:pt>
                <c:pt idx="3148">
                  <c:v>40393</c:v>
                </c:pt>
                <c:pt idx="3149">
                  <c:v>40394</c:v>
                </c:pt>
                <c:pt idx="3150">
                  <c:v>40395</c:v>
                </c:pt>
                <c:pt idx="3151">
                  <c:v>40396</c:v>
                </c:pt>
                <c:pt idx="3152">
                  <c:v>40399</c:v>
                </c:pt>
                <c:pt idx="3153">
                  <c:v>40400</c:v>
                </c:pt>
                <c:pt idx="3154">
                  <c:v>40401</c:v>
                </c:pt>
                <c:pt idx="3155">
                  <c:v>40402</c:v>
                </c:pt>
                <c:pt idx="3156">
                  <c:v>40403</c:v>
                </c:pt>
                <c:pt idx="3157">
                  <c:v>40406</c:v>
                </c:pt>
                <c:pt idx="3158">
                  <c:v>40407</c:v>
                </c:pt>
                <c:pt idx="3159">
                  <c:v>40408</c:v>
                </c:pt>
                <c:pt idx="3160">
                  <c:v>40409</c:v>
                </c:pt>
                <c:pt idx="3161">
                  <c:v>40410</c:v>
                </c:pt>
                <c:pt idx="3162">
                  <c:v>40413</c:v>
                </c:pt>
                <c:pt idx="3163">
                  <c:v>40414</c:v>
                </c:pt>
                <c:pt idx="3164">
                  <c:v>40415</c:v>
                </c:pt>
                <c:pt idx="3165">
                  <c:v>40416</c:v>
                </c:pt>
                <c:pt idx="3166">
                  <c:v>40417</c:v>
                </c:pt>
                <c:pt idx="3167">
                  <c:v>40420</c:v>
                </c:pt>
                <c:pt idx="3168">
                  <c:v>40421</c:v>
                </c:pt>
                <c:pt idx="3169">
                  <c:v>40422</c:v>
                </c:pt>
                <c:pt idx="3170">
                  <c:v>40423</c:v>
                </c:pt>
                <c:pt idx="3171">
                  <c:v>40424</c:v>
                </c:pt>
                <c:pt idx="3172">
                  <c:v>40427</c:v>
                </c:pt>
                <c:pt idx="3173">
                  <c:v>40428</c:v>
                </c:pt>
                <c:pt idx="3174">
                  <c:v>40429</c:v>
                </c:pt>
                <c:pt idx="3175">
                  <c:v>40430</c:v>
                </c:pt>
                <c:pt idx="3176">
                  <c:v>40431</c:v>
                </c:pt>
                <c:pt idx="3177">
                  <c:v>40434</c:v>
                </c:pt>
                <c:pt idx="3178">
                  <c:v>40435</c:v>
                </c:pt>
                <c:pt idx="3179">
                  <c:v>40436</c:v>
                </c:pt>
                <c:pt idx="3180">
                  <c:v>40437</c:v>
                </c:pt>
                <c:pt idx="3181">
                  <c:v>40438</c:v>
                </c:pt>
                <c:pt idx="3182">
                  <c:v>40441</c:v>
                </c:pt>
                <c:pt idx="3183">
                  <c:v>40442</c:v>
                </c:pt>
                <c:pt idx="3184">
                  <c:v>40444</c:v>
                </c:pt>
                <c:pt idx="3185">
                  <c:v>40445</c:v>
                </c:pt>
                <c:pt idx="3186">
                  <c:v>40448</c:v>
                </c:pt>
                <c:pt idx="3187">
                  <c:v>40449</c:v>
                </c:pt>
                <c:pt idx="3188">
                  <c:v>40450</c:v>
                </c:pt>
                <c:pt idx="3189">
                  <c:v>40451</c:v>
                </c:pt>
                <c:pt idx="3190">
                  <c:v>40452</c:v>
                </c:pt>
                <c:pt idx="3191">
                  <c:v>40455</c:v>
                </c:pt>
                <c:pt idx="3192">
                  <c:v>40456</c:v>
                </c:pt>
                <c:pt idx="3193">
                  <c:v>40457</c:v>
                </c:pt>
                <c:pt idx="3194">
                  <c:v>40458</c:v>
                </c:pt>
                <c:pt idx="3195">
                  <c:v>40459</c:v>
                </c:pt>
                <c:pt idx="3196">
                  <c:v>40462</c:v>
                </c:pt>
                <c:pt idx="3197">
                  <c:v>40463</c:v>
                </c:pt>
                <c:pt idx="3198">
                  <c:v>40464</c:v>
                </c:pt>
                <c:pt idx="3199">
                  <c:v>40465</c:v>
                </c:pt>
                <c:pt idx="3200">
                  <c:v>40466</c:v>
                </c:pt>
                <c:pt idx="3201">
                  <c:v>40469</c:v>
                </c:pt>
                <c:pt idx="3202">
                  <c:v>40470</c:v>
                </c:pt>
                <c:pt idx="3203">
                  <c:v>40471</c:v>
                </c:pt>
                <c:pt idx="3204">
                  <c:v>40472</c:v>
                </c:pt>
                <c:pt idx="3205">
                  <c:v>40473</c:v>
                </c:pt>
                <c:pt idx="3206">
                  <c:v>40476</c:v>
                </c:pt>
                <c:pt idx="3207">
                  <c:v>40477</c:v>
                </c:pt>
                <c:pt idx="3208">
                  <c:v>40478</c:v>
                </c:pt>
                <c:pt idx="3209">
                  <c:v>40479</c:v>
                </c:pt>
                <c:pt idx="3210">
                  <c:v>40480</c:v>
                </c:pt>
                <c:pt idx="3211">
                  <c:v>40483</c:v>
                </c:pt>
                <c:pt idx="3212">
                  <c:v>40484</c:v>
                </c:pt>
                <c:pt idx="3213">
                  <c:v>40485</c:v>
                </c:pt>
                <c:pt idx="3214">
                  <c:v>40486</c:v>
                </c:pt>
                <c:pt idx="3215">
                  <c:v>40487</c:v>
                </c:pt>
                <c:pt idx="3216">
                  <c:v>40490</c:v>
                </c:pt>
                <c:pt idx="3217">
                  <c:v>40491</c:v>
                </c:pt>
                <c:pt idx="3218">
                  <c:v>40492</c:v>
                </c:pt>
                <c:pt idx="3219">
                  <c:v>40493</c:v>
                </c:pt>
                <c:pt idx="3220">
                  <c:v>40494</c:v>
                </c:pt>
                <c:pt idx="3221">
                  <c:v>40497</c:v>
                </c:pt>
                <c:pt idx="3222">
                  <c:v>40498</c:v>
                </c:pt>
                <c:pt idx="3223">
                  <c:v>40499</c:v>
                </c:pt>
                <c:pt idx="3224">
                  <c:v>40500</c:v>
                </c:pt>
                <c:pt idx="3225">
                  <c:v>40501</c:v>
                </c:pt>
                <c:pt idx="3226">
                  <c:v>40504</c:v>
                </c:pt>
                <c:pt idx="3227">
                  <c:v>40505</c:v>
                </c:pt>
                <c:pt idx="3228">
                  <c:v>40506</c:v>
                </c:pt>
                <c:pt idx="3229">
                  <c:v>40507</c:v>
                </c:pt>
                <c:pt idx="3230">
                  <c:v>40508</c:v>
                </c:pt>
                <c:pt idx="3231">
                  <c:v>40511</c:v>
                </c:pt>
                <c:pt idx="3232">
                  <c:v>40512</c:v>
                </c:pt>
                <c:pt idx="3233">
                  <c:v>40513</c:v>
                </c:pt>
                <c:pt idx="3234">
                  <c:v>40514</c:v>
                </c:pt>
                <c:pt idx="3235">
                  <c:v>40515</c:v>
                </c:pt>
                <c:pt idx="3236">
                  <c:v>40518</c:v>
                </c:pt>
                <c:pt idx="3237">
                  <c:v>40519</c:v>
                </c:pt>
                <c:pt idx="3238">
                  <c:v>40520</c:v>
                </c:pt>
                <c:pt idx="3239">
                  <c:v>40521</c:v>
                </c:pt>
                <c:pt idx="3240">
                  <c:v>40522</c:v>
                </c:pt>
                <c:pt idx="3241">
                  <c:v>40525</c:v>
                </c:pt>
                <c:pt idx="3242">
                  <c:v>40526</c:v>
                </c:pt>
                <c:pt idx="3243">
                  <c:v>40527</c:v>
                </c:pt>
                <c:pt idx="3244">
                  <c:v>40528</c:v>
                </c:pt>
                <c:pt idx="3245">
                  <c:v>40529</c:v>
                </c:pt>
                <c:pt idx="3246">
                  <c:v>40532</c:v>
                </c:pt>
                <c:pt idx="3247">
                  <c:v>40533</c:v>
                </c:pt>
                <c:pt idx="3248">
                  <c:v>40534</c:v>
                </c:pt>
                <c:pt idx="3249">
                  <c:v>40535</c:v>
                </c:pt>
                <c:pt idx="3250">
                  <c:v>40536</c:v>
                </c:pt>
                <c:pt idx="3251">
                  <c:v>40539</c:v>
                </c:pt>
                <c:pt idx="3252">
                  <c:v>40540</c:v>
                </c:pt>
                <c:pt idx="3253">
                  <c:v>40541</c:v>
                </c:pt>
                <c:pt idx="3254">
                  <c:v>40542</c:v>
                </c:pt>
                <c:pt idx="3255">
                  <c:v>40543</c:v>
                </c:pt>
                <c:pt idx="3256">
                  <c:v>40546</c:v>
                </c:pt>
                <c:pt idx="3257">
                  <c:v>40547</c:v>
                </c:pt>
                <c:pt idx="3258">
                  <c:v>40548</c:v>
                </c:pt>
                <c:pt idx="3259">
                  <c:v>40549</c:v>
                </c:pt>
                <c:pt idx="3260">
                  <c:v>40550</c:v>
                </c:pt>
                <c:pt idx="3261">
                  <c:v>40553</c:v>
                </c:pt>
                <c:pt idx="3262">
                  <c:v>40554</c:v>
                </c:pt>
                <c:pt idx="3263">
                  <c:v>40555</c:v>
                </c:pt>
                <c:pt idx="3264">
                  <c:v>40556</c:v>
                </c:pt>
                <c:pt idx="3265">
                  <c:v>40557</c:v>
                </c:pt>
                <c:pt idx="3266">
                  <c:v>40560</c:v>
                </c:pt>
                <c:pt idx="3267">
                  <c:v>40561</c:v>
                </c:pt>
                <c:pt idx="3268">
                  <c:v>40562</c:v>
                </c:pt>
                <c:pt idx="3269">
                  <c:v>40563</c:v>
                </c:pt>
                <c:pt idx="3270">
                  <c:v>40564</c:v>
                </c:pt>
                <c:pt idx="3271">
                  <c:v>40567</c:v>
                </c:pt>
                <c:pt idx="3272">
                  <c:v>40568</c:v>
                </c:pt>
                <c:pt idx="3273">
                  <c:v>40569</c:v>
                </c:pt>
                <c:pt idx="3274">
                  <c:v>40570</c:v>
                </c:pt>
                <c:pt idx="3275">
                  <c:v>40571</c:v>
                </c:pt>
                <c:pt idx="3276">
                  <c:v>40574</c:v>
                </c:pt>
                <c:pt idx="3277">
                  <c:v>40575</c:v>
                </c:pt>
                <c:pt idx="3278">
                  <c:v>40582</c:v>
                </c:pt>
                <c:pt idx="3279">
                  <c:v>40583</c:v>
                </c:pt>
                <c:pt idx="3280">
                  <c:v>40584</c:v>
                </c:pt>
                <c:pt idx="3281">
                  <c:v>40585</c:v>
                </c:pt>
                <c:pt idx="3282">
                  <c:v>40588</c:v>
                </c:pt>
                <c:pt idx="3283">
                  <c:v>40589</c:v>
                </c:pt>
                <c:pt idx="3284">
                  <c:v>40590</c:v>
                </c:pt>
                <c:pt idx="3285">
                  <c:v>40591</c:v>
                </c:pt>
                <c:pt idx="3286">
                  <c:v>40592</c:v>
                </c:pt>
                <c:pt idx="3287">
                  <c:v>40595</c:v>
                </c:pt>
                <c:pt idx="3288">
                  <c:v>40596</c:v>
                </c:pt>
                <c:pt idx="3289">
                  <c:v>40597</c:v>
                </c:pt>
                <c:pt idx="3290">
                  <c:v>40598</c:v>
                </c:pt>
                <c:pt idx="3291">
                  <c:v>40599</c:v>
                </c:pt>
                <c:pt idx="3292">
                  <c:v>40603</c:v>
                </c:pt>
                <c:pt idx="3293">
                  <c:v>40604</c:v>
                </c:pt>
                <c:pt idx="3294">
                  <c:v>40605</c:v>
                </c:pt>
                <c:pt idx="3295">
                  <c:v>40606</c:v>
                </c:pt>
                <c:pt idx="3296">
                  <c:v>40609</c:v>
                </c:pt>
                <c:pt idx="3297">
                  <c:v>40610</c:v>
                </c:pt>
                <c:pt idx="3298">
                  <c:v>40611</c:v>
                </c:pt>
                <c:pt idx="3299">
                  <c:v>40612</c:v>
                </c:pt>
                <c:pt idx="3300">
                  <c:v>40613</c:v>
                </c:pt>
                <c:pt idx="3301">
                  <c:v>40616</c:v>
                </c:pt>
                <c:pt idx="3302">
                  <c:v>40617</c:v>
                </c:pt>
                <c:pt idx="3303">
                  <c:v>40618</c:v>
                </c:pt>
                <c:pt idx="3304">
                  <c:v>40619</c:v>
                </c:pt>
                <c:pt idx="3305">
                  <c:v>40620</c:v>
                </c:pt>
                <c:pt idx="3306">
                  <c:v>40623</c:v>
                </c:pt>
                <c:pt idx="3307">
                  <c:v>40624</c:v>
                </c:pt>
                <c:pt idx="3308">
                  <c:v>40625</c:v>
                </c:pt>
                <c:pt idx="3309">
                  <c:v>40626</c:v>
                </c:pt>
                <c:pt idx="3310">
                  <c:v>40627</c:v>
                </c:pt>
                <c:pt idx="3311">
                  <c:v>40630</c:v>
                </c:pt>
                <c:pt idx="3312">
                  <c:v>40631</c:v>
                </c:pt>
                <c:pt idx="3313">
                  <c:v>40632</c:v>
                </c:pt>
                <c:pt idx="3314">
                  <c:v>40633</c:v>
                </c:pt>
                <c:pt idx="3315">
                  <c:v>40634</c:v>
                </c:pt>
                <c:pt idx="3316">
                  <c:v>40639</c:v>
                </c:pt>
                <c:pt idx="3317">
                  <c:v>40640</c:v>
                </c:pt>
                <c:pt idx="3318">
                  <c:v>40641</c:v>
                </c:pt>
                <c:pt idx="3319">
                  <c:v>40644</c:v>
                </c:pt>
                <c:pt idx="3320">
                  <c:v>40645</c:v>
                </c:pt>
                <c:pt idx="3321">
                  <c:v>40646</c:v>
                </c:pt>
                <c:pt idx="3322">
                  <c:v>40647</c:v>
                </c:pt>
                <c:pt idx="3323">
                  <c:v>40648</c:v>
                </c:pt>
                <c:pt idx="3324">
                  <c:v>40651</c:v>
                </c:pt>
                <c:pt idx="3325">
                  <c:v>40652</c:v>
                </c:pt>
                <c:pt idx="3326">
                  <c:v>40653</c:v>
                </c:pt>
                <c:pt idx="3327">
                  <c:v>40654</c:v>
                </c:pt>
                <c:pt idx="3328">
                  <c:v>40655</c:v>
                </c:pt>
                <c:pt idx="3329">
                  <c:v>40658</c:v>
                </c:pt>
                <c:pt idx="3330">
                  <c:v>40659</c:v>
                </c:pt>
                <c:pt idx="3331">
                  <c:v>40660</c:v>
                </c:pt>
                <c:pt idx="3332">
                  <c:v>40661</c:v>
                </c:pt>
                <c:pt idx="3333">
                  <c:v>40662</c:v>
                </c:pt>
                <c:pt idx="3334">
                  <c:v>40666</c:v>
                </c:pt>
                <c:pt idx="3335">
                  <c:v>40667</c:v>
                </c:pt>
                <c:pt idx="3336">
                  <c:v>40668</c:v>
                </c:pt>
                <c:pt idx="3337">
                  <c:v>40669</c:v>
                </c:pt>
                <c:pt idx="3338">
                  <c:v>40672</c:v>
                </c:pt>
                <c:pt idx="3339">
                  <c:v>40673</c:v>
                </c:pt>
                <c:pt idx="3340">
                  <c:v>40674</c:v>
                </c:pt>
                <c:pt idx="3341">
                  <c:v>40675</c:v>
                </c:pt>
                <c:pt idx="3342">
                  <c:v>40676</c:v>
                </c:pt>
                <c:pt idx="3343">
                  <c:v>40679</c:v>
                </c:pt>
                <c:pt idx="3344">
                  <c:v>40680</c:v>
                </c:pt>
                <c:pt idx="3345">
                  <c:v>40681</c:v>
                </c:pt>
                <c:pt idx="3346">
                  <c:v>40682</c:v>
                </c:pt>
                <c:pt idx="3347">
                  <c:v>40683</c:v>
                </c:pt>
                <c:pt idx="3348">
                  <c:v>40686</c:v>
                </c:pt>
                <c:pt idx="3349">
                  <c:v>40687</c:v>
                </c:pt>
                <c:pt idx="3350">
                  <c:v>40688</c:v>
                </c:pt>
                <c:pt idx="3351">
                  <c:v>40689</c:v>
                </c:pt>
                <c:pt idx="3352">
                  <c:v>40690</c:v>
                </c:pt>
                <c:pt idx="3353">
                  <c:v>40693</c:v>
                </c:pt>
                <c:pt idx="3354">
                  <c:v>40694</c:v>
                </c:pt>
                <c:pt idx="3355">
                  <c:v>40695</c:v>
                </c:pt>
                <c:pt idx="3356">
                  <c:v>40696</c:v>
                </c:pt>
                <c:pt idx="3357">
                  <c:v>40697</c:v>
                </c:pt>
                <c:pt idx="3358">
                  <c:v>40701</c:v>
                </c:pt>
                <c:pt idx="3359">
                  <c:v>40702</c:v>
                </c:pt>
                <c:pt idx="3360">
                  <c:v>40703</c:v>
                </c:pt>
                <c:pt idx="3361">
                  <c:v>40704</c:v>
                </c:pt>
                <c:pt idx="3362">
                  <c:v>40707</c:v>
                </c:pt>
                <c:pt idx="3363">
                  <c:v>40708</c:v>
                </c:pt>
                <c:pt idx="3364">
                  <c:v>40709</c:v>
                </c:pt>
                <c:pt idx="3365">
                  <c:v>40710</c:v>
                </c:pt>
                <c:pt idx="3366">
                  <c:v>40711</c:v>
                </c:pt>
                <c:pt idx="3367">
                  <c:v>40714</c:v>
                </c:pt>
                <c:pt idx="3368">
                  <c:v>40715</c:v>
                </c:pt>
                <c:pt idx="3369">
                  <c:v>40716</c:v>
                </c:pt>
                <c:pt idx="3370">
                  <c:v>40717</c:v>
                </c:pt>
                <c:pt idx="3371">
                  <c:v>40718</c:v>
                </c:pt>
                <c:pt idx="3372">
                  <c:v>40721</c:v>
                </c:pt>
                <c:pt idx="3373">
                  <c:v>40722</c:v>
                </c:pt>
                <c:pt idx="3374">
                  <c:v>40723</c:v>
                </c:pt>
                <c:pt idx="3375">
                  <c:v>40724</c:v>
                </c:pt>
                <c:pt idx="3376">
                  <c:v>40725</c:v>
                </c:pt>
                <c:pt idx="3377">
                  <c:v>40728</c:v>
                </c:pt>
                <c:pt idx="3378">
                  <c:v>40729</c:v>
                </c:pt>
                <c:pt idx="3379">
                  <c:v>40730</c:v>
                </c:pt>
                <c:pt idx="3380">
                  <c:v>40731</c:v>
                </c:pt>
                <c:pt idx="3381">
                  <c:v>40732</c:v>
                </c:pt>
                <c:pt idx="3382">
                  <c:v>40735</c:v>
                </c:pt>
                <c:pt idx="3383">
                  <c:v>40736</c:v>
                </c:pt>
                <c:pt idx="3384">
                  <c:v>40737</c:v>
                </c:pt>
                <c:pt idx="3385">
                  <c:v>40738</c:v>
                </c:pt>
                <c:pt idx="3386">
                  <c:v>40739</c:v>
                </c:pt>
                <c:pt idx="3387">
                  <c:v>40742</c:v>
                </c:pt>
                <c:pt idx="3388">
                  <c:v>40743</c:v>
                </c:pt>
                <c:pt idx="3389">
                  <c:v>40744</c:v>
                </c:pt>
                <c:pt idx="3390">
                  <c:v>40745</c:v>
                </c:pt>
                <c:pt idx="3391">
                  <c:v>40746</c:v>
                </c:pt>
                <c:pt idx="3392">
                  <c:v>40749</c:v>
                </c:pt>
                <c:pt idx="3393">
                  <c:v>40750</c:v>
                </c:pt>
                <c:pt idx="3394">
                  <c:v>40751</c:v>
                </c:pt>
                <c:pt idx="3395">
                  <c:v>40752</c:v>
                </c:pt>
                <c:pt idx="3396">
                  <c:v>40753</c:v>
                </c:pt>
                <c:pt idx="3397">
                  <c:v>40756</c:v>
                </c:pt>
                <c:pt idx="3398">
                  <c:v>40757</c:v>
                </c:pt>
                <c:pt idx="3399">
                  <c:v>40758</c:v>
                </c:pt>
                <c:pt idx="3400">
                  <c:v>40759</c:v>
                </c:pt>
                <c:pt idx="3401">
                  <c:v>40760</c:v>
                </c:pt>
                <c:pt idx="3402">
                  <c:v>40763</c:v>
                </c:pt>
                <c:pt idx="3403">
                  <c:v>40764</c:v>
                </c:pt>
                <c:pt idx="3404">
                  <c:v>40765</c:v>
                </c:pt>
                <c:pt idx="3405">
                  <c:v>40766</c:v>
                </c:pt>
                <c:pt idx="3406">
                  <c:v>40767</c:v>
                </c:pt>
                <c:pt idx="3407">
                  <c:v>40770</c:v>
                </c:pt>
                <c:pt idx="3408">
                  <c:v>40771</c:v>
                </c:pt>
                <c:pt idx="3409">
                  <c:v>40772</c:v>
                </c:pt>
                <c:pt idx="3410">
                  <c:v>40773</c:v>
                </c:pt>
                <c:pt idx="3411">
                  <c:v>40774</c:v>
                </c:pt>
                <c:pt idx="3412">
                  <c:v>40777</c:v>
                </c:pt>
                <c:pt idx="3413">
                  <c:v>40778</c:v>
                </c:pt>
                <c:pt idx="3414">
                  <c:v>40779</c:v>
                </c:pt>
                <c:pt idx="3415">
                  <c:v>40780</c:v>
                </c:pt>
                <c:pt idx="3416">
                  <c:v>40781</c:v>
                </c:pt>
                <c:pt idx="3417">
                  <c:v>40784</c:v>
                </c:pt>
                <c:pt idx="3418">
                  <c:v>40785</c:v>
                </c:pt>
                <c:pt idx="3419">
                  <c:v>40786</c:v>
                </c:pt>
                <c:pt idx="3420">
                  <c:v>40787</c:v>
                </c:pt>
                <c:pt idx="3421">
                  <c:v>40788</c:v>
                </c:pt>
                <c:pt idx="3422">
                  <c:v>40791</c:v>
                </c:pt>
                <c:pt idx="3423">
                  <c:v>40792</c:v>
                </c:pt>
                <c:pt idx="3424">
                  <c:v>40793</c:v>
                </c:pt>
                <c:pt idx="3425">
                  <c:v>40794</c:v>
                </c:pt>
                <c:pt idx="3426">
                  <c:v>40795</c:v>
                </c:pt>
                <c:pt idx="3427">
                  <c:v>40799</c:v>
                </c:pt>
                <c:pt idx="3428">
                  <c:v>40800</c:v>
                </c:pt>
                <c:pt idx="3429">
                  <c:v>40801</c:v>
                </c:pt>
                <c:pt idx="3430">
                  <c:v>40802</c:v>
                </c:pt>
                <c:pt idx="3431">
                  <c:v>40805</c:v>
                </c:pt>
                <c:pt idx="3432">
                  <c:v>40806</c:v>
                </c:pt>
                <c:pt idx="3433">
                  <c:v>40807</c:v>
                </c:pt>
                <c:pt idx="3434">
                  <c:v>40808</c:v>
                </c:pt>
                <c:pt idx="3435">
                  <c:v>40809</c:v>
                </c:pt>
                <c:pt idx="3436">
                  <c:v>40812</c:v>
                </c:pt>
                <c:pt idx="3437">
                  <c:v>40813</c:v>
                </c:pt>
                <c:pt idx="3438">
                  <c:v>40814</c:v>
                </c:pt>
                <c:pt idx="3439">
                  <c:v>40815</c:v>
                </c:pt>
                <c:pt idx="3440">
                  <c:v>40816</c:v>
                </c:pt>
                <c:pt idx="3441">
                  <c:v>40819</c:v>
                </c:pt>
                <c:pt idx="3442">
                  <c:v>40820</c:v>
                </c:pt>
                <c:pt idx="3443">
                  <c:v>40821</c:v>
                </c:pt>
                <c:pt idx="3444">
                  <c:v>40822</c:v>
                </c:pt>
                <c:pt idx="3445">
                  <c:v>40823</c:v>
                </c:pt>
                <c:pt idx="3446">
                  <c:v>40827</c:v>
                </c:pt>
                <c:pt idx="3447">
                  <c:v>40828</c:v>
                </c:pt>
                <c:pt idx="3448">
                  <c:v>40829</c:v>
                </c:pt>
                <c:pt idx="3449">
                  <c:v>40830</c:v>
                </c:pt>
                <c:pt idx="3450">
                  <c:v>40833</c:v>
                </c:pt>
                <c:pt idx="3451">
                  <c:v>40834</c:v>
                </c:pt>
                <c:pt idx="3452">
                  <c:v>40835</c:v>
                </c:pt>
                <c:pt idx="3453">
                  <c:v>40836</c:v>
                </c:pt>
                <c:pt idx="3454">
                  <c:v>40837</c:v>
                </c:pt>
                <c:pt idx="3455">
                  <c:v>40840</c:v>
                </c:pt>
                <c:pt idx="3456">
                  <c:v>40841</c:v>
                </c:pt>
                <c:pt idx="3457">
                  <c:v>40842</c:v>
                </c:pt>
                <c:pt idx="3458">
                  <c:v>40843</c:v>
                </c:pt>
                <c:pt idx="3459">
                  <c:v>40844</c:v>
                </c:pt>
                <c:pt idx="3460">
                  <c:v>40847</c:v>
                </c:pt>
                <c:pt idx="3461">
                  <c:v>40848</c:v>
                </c:pt>
                <c:pt idx="3462">
                  <c:v>40849</c:v>
                </c:pt>
                <c:pt idx="3463">
                  <c:v>40850</c:v>
                </c:pt>
                <c:pt idx="3464">
                  <c:v>40851</c:v>
                </c:pt>
                <c:pt idx="3465">
                  <c:v>40854</c:v>
                </c:pt>
                <c:pt idx="3466">
                  <c:v>40855</c:v>
                </c:pt>
                <c:pt idx="3467">
                  <c:v>40856</c:v>
                </c:pt>
                <c:pt idx="3468">
                  <c:v>40857</c:v>
                </c:pt>
                <c:pt idx="3469">
                  <c:v>40858</c:v>
                </c:pt>
                <c:pt idx="3470">
                  <c:v>40861</c:v>
                </c:pt>
                <c:pt idx="3471">
                  <c:v>40862</c:v>
                </c:pt>
                <c:pt idx="3472">
                  <c:v>40863</c:v>
                </c:pt>
                <c:pt idx="3473">
                  <c:v>40864</c:v>
                </c:pt>
                <c:pt idx="3474">
                  <c:v>40865</c:v>
                </c:pt>
                <c:pt idx="3475">
                  <c:v>40868</c:v>
                </c:pt>
                <c:pt idx="3476">
                  <c:v>40869</c:v>
                </c:pt>
                <c:pt idx="3477">
                  <c:v>40870</c:v>
                </c:pt>
                <c:pt idx="3478">
                  <c:v>40871</c:v>
                </c:pt>
                <c:pt idx="3479">
                  <c:v>40872</c:v>
                </c:pt>
                <c:pt idx="3480">
                  <c:v>40875</c:v>
                </c:pt>
                <c:pt idx="3481">
                  <c:v>40876</c:v>
                </c:pt>
                <c:pt idx="3482">
                  <c:v>40877</c:v>
                </c:pt>
                <c:pt idx="3483">
                  <c:v>40878</c:v>
                </c:pt>
                <c:pt idx="3484">
                  <c:v>40879</c:v>
                </c:pt>
                <c:pt idx="3485">
                  <c:v>40882</c:v>
                </c:pt>
                <c:pt idx="3486">
                  <c:v>40883</c:v>
                </c:pt>
                <c:pt idx="3487">
                  <c:v>40884</c:v>
                </c:pt>
                <c:pt idx="3488">
                  <c:v>40885</c:v>
                </c:pt>
                <c:pt idx="3489">
                  <c:v>40886</c:v>
                </c:pt>
                <c:pt idx="3490">
                  <c:v>40889</c:v>
                </c:pt>
                <c:pt idx="3491">
                  <c:v>40890</c:v>
                </c:pt>
                <c:pt idx="3492">
                  <c:v>40891</c:v>
                </c:pt>
                <c:pt idx="3493">
                  <c:v>40892</c:v>
                </c:pt>
                <c:pt idx="3494">
                  <c:v>40893</c:v>
                </c:pt>
                <c:pt idx="3495">
                  <c:v>40896</c:v>
                </c:pt>
                <c:pt idx="3496">
                  <c:v>40897</c:v>
                </c:pt>
                <c:pt idx="3497">
                  <c:v>40898</c:v>
                </c:pt>
                <c:pt idx="3498">
                  <c:v>40899</c:v>
                </c:pt>
                <c:pt idx="3499">
                  <c:v>40900</c:v>
                </c:pt>
                <c:pt idx="3500">
                  <c:v>40903</c:v>
                </c:pt>
                <c:pt idx="3501">
                  <c:v>40904</c:v>
                </c:pt>
                <c:pt idx="3502">
                  <c:v>40905</c:v>
                </c:pt>
                <c:pt idx="3503">
                  <c:v>40906</c:v>
                </c:pt>
                <c:pt idx="3504">
                  <c:v>40907</c:v>
                </c:pt>
                <c:pt idx="3505">
                  <c:v>40910</c:v>
                </c:pt>
                <c:pt idx="3506">
                  <c:v>40911</c:v>
                </c:pt>
                <c:pt idx="3507">
                  <c:v>40912</c:v>
                </c:pt>
                <c:pt idx="3508">
                  <c:v>40913</c:v>
                </c:pt>
                <c:pt idx="3509">
                  <c:v>40914</c:v>
                </c:pt>
                <c:pt idx="3510">
                  <c:v>40917</c:v>
                </c:pt>
                <c:pt idx="3511">
                  <c:v>40918</c:v>
                </c:pt>
                <c:pt idx="3512">
                  <c:v>40919</c:v>
                </c:pt>
                <c:pt idx="3513">
                  <c:v>40920</c:v>
                </c:pt>
                <c:pt idx="3514">
                  <c:v>40921</c:v>
                </c:pt>
                <c:pt idx="3515">
                  <c:v>40924</c:v>
                </c:pt>
                <c:pt idx="3516">
                  <c:v>40925</c:v>
                </c:pt>
                <c:pt idx="3517">
                  <c:v>40926</c:v>
                </c:pt>
                <c:pt idx="3518">
                  <c:v>40927</c:v>
                </c:pt>
                <c:pt idx="3519">
                  <c:v>40928</c:v>
                </c:pt>
                <c:pt idx="3520">
                  <c:v>40938</c:v>
                </c:pt>
                <c:pt idx="3521">
                  <c:v>40939</c:v>
                </c:pt>
                <c:pt idx="3522">
                  <c:v>40940</c:v>
                </c:pt>
                <c:pt idx="3523">
                  <c:v>40941</c:v>
                </c:pt>
                <c:pt idx="3524">
                  <c:v>40942</c:v>
                </c:pt>
                <c:pt idx="3525">
                  <c:v>40943</c:v>
                </c:pt>
                <c:pt idx="3526">
                  <c:v>40945</c:v>
                </c:pt>
                <c:pt idx="3527">
                  <c:v>40946</c:v>
                </c:pt>
                <c:pt idx="3528">
                  <c:v>40947</c:v>
                </c:pt>
                <c:pt idx="3529">
                  <c:v>40948</c:v>
                </c:pt>
                <c:pt idx="3530">
                  <c:v>40949</c:v>
                </c:pt>
                <c:pt idx="3531">
                  <c:v>40952</c:v>
                </c:pt>
                <c:pt idx="3532">
                  <c:v>40953</c:v>
                </c:pt>
                <c:pt idx="3533">
                  <c:v>40954</c:v>
                </c:pt>
                <c:pt idx="3534">
                  <c:v>40955</c:v>
                </c:pt>
                <c:pt idx="3535">
                  <c:v>40956</c:v>
                </c:pt>
                <c:pt idx="3536">
                  <c:v>40959</c:v>
                </c:pt>
                <c:pt idx="3537">
                  <c:v>40960</c:v>
                </c:pt>
                <c:pt idx="3538">
                  <c:v>40961</c:v>
                </c:pt>
                <c:pt idx="3539">
                  <c:v>40962</c:v>
                </c:pt>
                <c:pt idx="3540">
                  <c:v>40963</c:v>
                </c:pt>
                <c:pt idx="3541">
                  <c:v>40968</c:v>
                </c:pt>
                <c:pt idx="3542">
                  <c:v>40969</c:v>
                </c:pt>
                <c:pt idx="3543">
                  <c:v>40970</c:v>
                </c:pt>
                <c:pt idx="3544">
                  <c:v>40971</c:v>
                </c:pt>
                <c:pt idx="3545">
                  <c:v>40973</c:v>
                </c:pt>
                <c:pt idx="3546">
                  <c:v>40974</c:v>
                </c:pt>
                <c:pt idx="3547">
                  <c:v>40975</c:v>
                </c:pt>
                <c:pt idx="3548">
                  <c:v>40976</c:v>
                </c:pt>
                <c:pt idx="3549">
                  <c:v>40977</c:v>
                </c:pt>
                <c:pt idx="3550">
                  <c:v>40980</c:v>
                </c:pt>
                <c:pt idx="3551">
                  <c:v>40981</c:v>
                </c:pt>
                <c:pt idx="3552">
                  <c:v>40982</c:v>
                </c:pt>
                <c:pt idx="3553">
                  <c:v>40983</c:v>
                </c:pt>
                <c:pt idx="3554">
                  <c:v>40984</c:v>
                </c:pt>
                <c:pt idx="3555">
                  <c:v>40987</c:v>
                </c:pt>
                <c:pt idx="3556">
                  <c:v>40988</c:v>
                </c:pt>
                <c:pt idx="3557">
                  <c:v>40989</c:v>
                </c:pt>
                <c:pt idx="3558">
                  <c:v>40990</c:v>
                </c:pt>
                <c:pt idx="3559">
                  <c:v>40991</c:v>
                </c:pt>
                <c:pt idx="3560">
                  <c:v>40994</c:v>
                </c:pt>
                <c:pt idx="3561">
                  <c:v>40995</c:v>
                </c:pt>
                <c:pt idx="3562">
                  <c:v>40996</c:v>
                </c:pt>
                <c:pt idx="3563">
                  <c:v>40997</c:v>
                </c:pt>
                <c:pt idx="3564">
                  <c:v>40998</c:v>
                </c:pt>
                <c:pt idx="3565">
                  <c:v>41001</c:v>
                </c:pt>
                <c:pt idx="3566">
                  <c:v>41002</c:v>
                </c:pt>
                <c:pt idx="3567">
                  <c:v>41004</c:v>
                </c:pt>
                <c:pt idx="3568">
                  <c:v>41005</c:v>
                </c:pt>
                <c:pt idx="3569">
                  <c:v>41008</c:v>
                </c:pt>
                <c:pt idx="3570">
                  <c:v>41009</c:v>
                </c:pt>
                <c:pt idx="3571">
                  <c:v>41010</c:v>
                </c:pt>
                <c:pt idx="3572">
                  <c:v>41011</c:v>
                </c:pt>
                <c:pt idx="3573">
                  <c:v>41012</c:v>
                </c:pt>
                <c:pt idx="3574">
                  <c:v>41015</c:v>
                </c:pt>
                <c:pt idx="3575">
                  <c:v>41016</c:v>
                </c:pt>
                <c:pt idx="3576">
                  <c:v>41017</c:v>
                </c:pt>
                <c:pt idx="3577">
                  <c:v>41018</c:v>
                </c:pt>
                <c:pt idx="3578">
                  <c:v>41019</c:v>
                </c:pt>
                <c:pt idx="3579">
                  <c:v>41022</c:v>
                </c:pt>
                <c:pt idx="3580">
                  <c:v>41023</c:v>
                </c:pt>
                <c:pt idx="3581">
                  <c:v>41024</c:v>
                </c:pt>
                <c:pt idx="3582">
                  <c:v>41025</c:v>
                </c:pt>
                <c:pt idx="3583">
                  <c:v>41026</c:v>
                </c:pt>
                <c:pt idx="3584">
                  <c:v>41029</c:v>
                </c:pt>
                <c:pt idx="3585">
                  <c:v>41031</c:v>
                </c:pt>
                <c:pt idx="3586">
                  <c:v>41032</c:v>
                </c:pt>
                <c:pt idx="3587">
                  <c:v>41033</c:v>
                </c:pt>
                <c:pt idx="3588">
                  <c:v>41036</c:v>
                </c:pt>
                <c:pt idx="3589">
                  <c:v>41037</c:v>
                </c:pt>
                <c:pt idx="3590">
                  <c:v>41038</c:v>
                </c:pt>
                <c:pt idx="3591">
                  <c:v>41039</c:v>
                </c:pt>
                <c:pt idx="3592">
                  <c:v>41040</c:v>
                </c:pt>
                <c:pt idx="3593">
                  <c:v>41043</c:v>
                </c:pt>
                <c:pt idx="3594">
                  <c:v>41044</c:v>
                </c:pt>
                <c:pt idx="3595">
                  <c:v>41045</c:v>
                </c:pt>
                <c:pt idx="3596">
                  <c:v>41046</c:v>
                </c:pt>
                <c:pt idx="3597">
                  <c:v>41047</c:v>
                </c:pt>
                <c:pt idx="3598">
                  <c:v>41050</c:v>
                </c:pt>
                <c:pt idx="3599">
                  <c:v>41051</c:v>
                </c:pt>
                <c:pt idx="3600">
                  <c:v>41052</c:v>
                </c:pt>
                <c:pt idx="3601">
                  <c:v>41053</c:v>
                </c:pt>
                <c:pt idx="3602">
                  <c:v>41054</c:v>
                </c:pt>
                <c:pt idx="3603">
                  <c:v>41057</c:v>
                </c:pt>
                <c:pt idx="3604">
                  <c:v>41058</c:v>
                </c:pt>
                <c:pt idx="3605">
                  <c:v>41059</c:v>
                </c:pt>
                <c:pt idx="3606">
                  <c:v>41060</c:v>
                </c:pt>
                <c:pt idx="3607">
                  <c:v>41061</c:v>
                </c:pt>
                <c:pt idx="3608">
                  <c:v>41064</c:v>
                </c:pt>
                <c:pt idx="3609">
                  <c:v>41065</c:v>
                </c:pt>
                <c:pt idx="3610">
                  <c:v>41066</c:v>
                </c:pt>
                <c:pt idx="3611">
                  <c:v>41067</c:v>
                </c:pt>
                <c:pt idx="3612">
                  <c:v>41068</c:v>
                </c:pt>
                <c:pt idx="3613">
                  <c:v>41071</c:v>
                </c:pt>
                <c:pt idx="3614">
                  <c:v>41072</c:v>
                </c:pt>
                <c:pt idx="3615">
                  <c:v>41073</c:v>
                </c:pt>
                <c:pt idx="3616">
                  <c:v>41074</c:v>
                </c:pt>
                <c:pt idx="3617">
                  <c:v>41075</c:v>
                </c:pt>
                <c:pt idx="3618">
                  <c:v>41078</c:v>
                </c:pt>
                <c:pt idx="3619">
                  <c:v>41079</c:v>
                </c:pt>
                <c:pt idx="3620">
                  <c:v>41080</c:v>
                </c:pt>
                <c:pt idx="3621">
                  <c:v>41081</c:v>
                </c:pt>
                <c:pt idx="3622">
                  <c:v>41082</c:v>
                </c:pt>
                <c:pt idx="3623">
                  <c:v>41085</c:v>
                </c:pt>
                <c:pt idx="3624">
                  <c:v>41086</c:v>
                </c:pt>
                <c:pt idx="3625">
                  <c:v>41087</c:v>
                </c:pt>
                <c:pt idx="3626">
                  <c:v>41088</c:v>
                </c:pt>
                <c:pt idx="3627">
                  <c:v>41089</c:v>
                </c:pt>
                <c:pt idx="3628">
                  <c:v>41092</c:v>
                </c:pt>
                <c:pt idx="3629">
                  <c:v>41093</c:v>
                </c:pt>
                <c:pt idx="3630">
                  <c:v>41094</c:v>
                </c:pt>
                <c:pt idx="3631">
                  <c:v>41095</c:v>
                </c:pt>
                <c:pt idx="3632">
                  <c:v>41096</c:v>
                </c:pt>
                <c:pt idx="3633">
                  <c:v>41099</c:v>
                </c:pt>
                <c:pt idx="3634">
                  <c:v>41100</c:v>
                </c:pt>
                <c:pt idx="3635">
                  <c:v>41101</c:v>
                </c:pt>
                <c:pt idx="3636">
                  <c:v>41102</c:v>
                </c:pt>
                <c:pt idx="3637">
                  <c:v>41103</c:v>
                </c:pt>
                <c:pt idx="3638">
                  <c:v>41106</c:v>
                </c:pt>
                <c:pt idx="3639">
                  <c:v>41107</c:v>
                </c:pt>
                <c:pt idx="3640">
                  <c:v>41108</c:v>
                </c:pt>
                <c:pt idx="3641">
                  <c:v>41109</c:v>
                </c:pt>
                <c:pt idx="3642">
                  <c:v>41110</c:v>
                </c:pt>
                <c:pt idx="3643">
                  <c:v>41113</c:v>
                </c:pt>
                <c:pt idx="3644">
                  <c:v>41114</c:v>
                </c:pt>
                <c:pt idx="3645">
                  <c:v>41115</c:v>
                </c:pt>
                <c:pt idx="3646">
                  <c:v>41116</c:v>
                </c:pt>
                <c:pt idx="3647">
                  <c:v>41117</c:v>
                </c:pt>
                <c:pt idx="3648">
                  <c:v>41120</c:v>
                </c:pt>
                <c:pt idx="3649">
                  <c:v>41121</c:v>
                </c:pt>
                <c:pt idx="3650">
                  <c:v>41122</c:v>
                </c:pt>
                <c:pt idx="3651">
                  <c:v>41124</c:v>
                </c:pt>
                <c:pt idx="3652">
                  <c:v>41127</c:v>
                </c:pt>
                <c:pt idx="3653">
                  <c:v>41128</c:v>
                </c:pt>
                <c:pt idx="3654">
                  <c:v>41129</c:v>
                </c:pt>
                <c:pt idx="3655">
                  <c:v>41130</c:v>
                </c:pt>
                <c:pt idx="3656">
                  <c:v>41131</c:v>
                </c:pt>
                <c:pt idx="3657">
                  <c:v>41134</c:v>
                </c:pt>
                <c:pt idx="3658">
                  <c:v>41135</c:v>
                </c:pt>
                <c:pt idx="3659">
                  <c:v>41136</c:v>
                </c:pt>
                <c:pt idx="3660">
                  <c:v>41137</c:v>
                </c:pt>
                <c:pt idx="3661">
                  <c:v>41138</c:v>
                </c:pt>
                <c:pt idx="3662">
                  <c:v>41141</c:v>
                </c:pt>
                <c:pt idx="3663">
                  <c:v>41142</c:v>
                </c:pt>
                <c:pt idx="3664">
                  <c:v>41143</c:v>
                </c:pt>
                <c:pt idx="3665">
                  <c:v>41144</c:v>
                </c:pt>
                <c:pt idx="3666">
                  <c:v>41145</c:v>
                </c:pt>
                <c:pt idx="3667">
                  <c:v>41148</c:v>
                </c:pt>
                <c:pt idx="3668">
                  <c:v>41149</c:v>
                </c:pt>
                <c:pt idx="3669">
                  <c:v>41150</c:v>
                </c:pt>
                <c:pt idx="3670">
                  <c:v>41151</c:v>
                </c:pt>
                <c:pt idx="3671">
                  <c:v>41152</c:v>
                </c:pt>
                <c:pt idx="3672">
                  <c:v>41155</c:v>
                </c:pt>
                <c:pt idx="3673">
                  <c:v>41156</c:v>
                </c:pt>
                <c:pt idx="3674">
                  <c:v>41157</c:v>
                </c:pt>
                <c:pt idx="3675">
                  <c:v>41158</c:v>
                </c:pt>
                <c:pt idx="3676">
                  <c:v>41159</c:v>
                </c:pt>
                <c:pt idx="3677">
                  <c:v>41162</c:v>
                </c:pt>
                <c:pt idx="3678">
                  <c:v>41163</c:v>
                </c:pt>
                <c:pt idx="3679">
                  <c:v>41164</c:v>
                </c:pt>
                <c:pt idx="3680">
                  <c:v>41165</c:v>
                </c:pt>
                <c:pt idx="3681">
                  <c:v>41166</c:v>
                </c:pt>
                <c:pt idx="3682">
                  <c:v>41169</c:v>
                </c:pt>
                <c:pt idx="3683">
                  <c:v>41170</c:v>
                </c:pt>
                <c:pt idx="3684">
                  <c:v>41171</c:v>
                </c:pt>
                <c:pt idx="3685">
                  <c:v>41172</c:v>
                </c:pt>
                <c:pt idx="3686">
                  <c:v>41173</c:v>
                </c:pt>
                <c:pt idx="3687">
                  <c:v>41176</c:v>
                </c:pt>
                <c:pt idx="3688">
                  <c:v>41177</c:v>
                </c:pt>
                <c:pt idx="3689">
                  <c:v>41178</c:v>
                </c:pt>
                <c:pt idx="3690">
                  <c:v>41179</c:v>
                </c:pt>
                <c:pt idx="3691">
                  <c:v>41180</c:v>
                </c:pt>
                <c:pt idx="3692">
                  <c:v>41183</c:v>
                </c:pt>
                <c:pt idx="3693">
                  <c:v>41184</c:v>
                </c:pt>
                <c:pt idx="3694">
                  <c:v>41185</c:v>
                </c:pt>
                <c:pt idx="3695">
                  <c:v>41186</c:v>
                </c:pt>
                <c:pt idx="3696">
                  <c:v>41187</c:v>
                </c:pt>
                <c:pt idx="3697">
                  <c:v>41190</c:v>
                </c:pt>
                <c:pt idx="3698">
                  <c:v>41191</c:v>
                </c:pt>
                <c:pt idx="3699">
                  <c:v>41193</c:v>
                </c:pt>
                <c:pt idx="3700">
                  <c:v>41194</c:v>
                </c:pt>
                <c:pt idx="3701">
                  <c:v>41197</c:v>
                </c:pt>
                <c:pt idx="3702">
                  <c:v>41198</c:v>
                </c:pt>
                <c:pt idx="3703">
                  <c:v>41199</c:v>
                </c:pt>
                <c:pt idx="3704">
                  <c:v>41200</c:v>
                </c:pt>
                <c:pt idx="3705">
                  <c:v>41201</c:v>
                </c:pt>
                <c:pt idx="3706">
                  <c:v>41204</c:v>
                </c:pt>
                <c:pt idx="3707">
                  <c:v>41205</c:v>
                </c:pt>
                <c:pt idx="3708">
                  <c:v>41206</c:v>
                </c:pt>
                <c:pt idx="3709">
                  <c:v>41207</c:v>
                </c:pt>
                <c:pt idx="3710">
                  <c:v>41208</c:v>
                </c:pt>
                <c:pt idx="3711">
                  <c:v>41211</c:v>
                </c:pt>
                <c:pt idx="3712">
                  <c:v>41212</c:v>
                </c:pt>
                <c:pt idx="3713">
                  <c:v>41213</c:v>
                </c:pt>
                <c:pt idx="3714" formatCode="yyyy/mm/\ \ d">
                  <c:v>41214</c:v>
                </c:pt>
                <c:pt idx="3715">
                  <c:v>41215</c:v>
                </c:pt>
                <c:pt idx="3716">
                  <c:v>41218</c:v>
                </c:pt>
                <c:pt idx="3717">
                  <c:v>41219</c:v>
                </c:pt>
                <c:pt idx="3718">
                  <c:v>41220</c:v>
                </c:pt>
                <c:pt idx="3719">
                  <c:v>41221</c:v>
                </c:pt>
                <c:pt idx="3720">
                  <c:v>41222</c:v>
                </c:pt>
                <c:pt idx="3721">
                  <c:v>41225</c:v>
                </c:pt>
                <c:pt idx="3722">
                  <c:v>41226</c:v>
                </c:pt>
                <c:pt idx="3723">
                  <c:v>41227</c:v>
                </c:pt>
                <c:pt idx="3724">
                  <c:v>41228</c:v>
                </c:pt>
                <c:pt idx="3725">
                  <c:v>41229</c:v>
                </c:pt>
                <c:pt idx="3726">
                  <c:v>41232</c:v>
                </c:pt>
                <c:pt idx="3727">
                  <c:v>41233</c:v>
                </c:pt>
                <c:pt idx="3728">
                  <c:v>41234</c:v>
                </c:pt>
                <c:pt idx="3729">
                  <c:v>41235</c:v>
                </c:pt>
                <c:pt idx="3730">
                  <c:v>41236</c:v>
                </c:pt>
                <c:pt idx="3731">
                  <c:v>41239</c:v>
                </c:pt>
                <c:pt idx="3732">
                  <c:v>41240</c:v>
                </c:pt>
                <c:pt idx="3733">
                  <c:v>41241</c:v>
                </c:pt>
                <c:pt idx="3734">
                  <c:v>41242</c:v>
                </c:pt>
                <c:pt idx="3735">
                  <c:v>41243</c:v>
                </c:pt>
                <c:pt idx="3736">
                  <c:v>41246</c:v>
                </c:pt>
                <c:pt idx="3737">
                  <c:v>41247</c:v>
                </c:pt>
                <c:pt idx="3738">
                  <c:v>41248</c:v>
                </c:pt>
                <c:pt idx="3739">
                  <c:v>41249</c:v>
                </c:pt>
                <c:pt idx="3740">
                  <c:v>41250</c:v>
                </c:pt>
                <c:pt idx="3741">
                  <c:v>41253</c:v>
                </c:pt>
                <c:pt idx="3742">
                  <c:v>41254</c:v>
                </c:pt>
                <c:pt idx="3743">
                  <c:v>41255</c:v>
                </c:pt>
                <c:pt idx="3744">
                  <c:v>41256</c:v>
                </c:pt>
                <c:pt idx="3745">
                  <c:v>41257</c:v>
                </c:pt>
                <c:pt idx="3746">
                  <c:v>41260</c:v>
                </c:pt>
                <c:pt idx="3747">
                  <c:v>41261</c:v>
                </c:pt>
                <c:pt idx="3748">
                  <c:v>41262</c:v>
                </c:pt>
                <c:pt idx="3749">
                  <c:v>41263</c:v>
                </c:pt>
                <c:pt idx="3750">
                  <c:v>41264</c:v>
                </c:pt>
                <c:pt idx="3751">
                  <c:v>41265</c:v>
                </c:pt>
                <c:pt idx="3752">
                  <c:v>41267</c:v>
                </c:pt>
                <c:pt idx="3753">
                  <c:v>41268</c:v>
                </c:pt>
                <c:pt idx="3754">
                  <c:v>41269</c:v>
                </c:pt>
                <c:pt idx="3755">
                  <c:v>41270</c:v>
                </c:pt>
                <c:pt idx="3756">
                  <c:v>41271</c:v>
                </c:pt>
                <c:pt idx="3757">
                  <c:v>41276</c:v>
                </c:pt>
                <c:pt idx="3758">
                  <c:v>41277</c:v>
                </c:pt>
                <c:pt idx="3759">
                  <c:v>41278</c:v>
                </c:pt>
                <c:pt idx="3760">
                  <c:v>41281</c:v>
                </c:pt>
                <c:pt idx="3761">
                  <c:v>41282</c:v>
                </c:pt>
                <c:pt idx="3762">
                  <c:v>41283</c:v>
                </c:pt>
                <c:pt idx="3763">
                  <c:v>41284</c:v>
                </c:pt>
                <c:pt idx="3764">
                  <c:v>41285</c:v>
                </c:pt>
                <c:pt idx="3765">
                  <c:v>41288</c:v>
                </c:pt>
                <c:pt idx="3766">
                  <c:v>41289</c:v>
                </c:pt>
                <c:pt idx="3767">
                  <c:v>41290</c:v>
                </c:pt>
                <c:pt idx="3768">
                  <c:v>41291</c:v>
                </c:pt>
                <c:pt idx="3769">
                  <c:v>41292</c:v>
                </c:pt>
                <c:pt idx="3770">
                  <c:v>41295</c:v>
                </c:pt>
                <c:pt idx="3771">
                  <c:v>41296</c:v>
                </c:pt>
                <c:pt idx="3772">
                  <c:v>41297</c:v>
                </c:pt>
                <c:pt idx="3773">
                  <c:v>41298</c:v>
                </c:pt>
                <c:pt idx="3774">
                  <c:v>41299</c:v>
                </c:pt>
                <c:pt idx="3775">
                  <c:v>41302</c:v>
                </c:pt>
                <c:pt idx="3776">
                  <c:v>41303</c:v>
                </c:pt>
                <c:pt idx="3777">
                  <c:v>41304</c:v>
                </c:pt>
                <c:pt idx="3778">
                  <c:v>41305</c:v>
                </c:pt>
                <c:pt idx="3779">
                  <c:v>41306</c:v>
                </c:pt>
                <c:pt idx="3780">
                  <c:v>41309</c:v>
                </c:pt>
                <c:pt idx="3781">
                  <c:v>41310</c:v>
                </c:pt>
                <c:pt idx="3782">
                  <c:v>41311</c:v>
                </c:pt>
                <c:pt idx="3783">
                  <c:v>41312</c:v>
                </c:pt>
                <c:pt idx="3784">
                  <c:v>41313</c:v>
                </c:pt>
                <c:pt idx="3785">
                  <c:v>41323</c:v>
                </c:pt>
                <c:pt idx="3786">
                  <c:v>41324</c:v>
                </c:pt>
                <c:pt idx="3787">
                  <c:v>41325</c:v>
                </c:pt>
                <c:pt idx="3788">
                  <c:v>41326</c:v>
                </c:pt>
                <c:pt idx="3789">
                  <c:v>41327</c:v>
                </c:pt>
                <c:pt idx="3790">
                  <c:v>41328</c:v>
                </c:pt>
                <c:pt idx="3791">
                  <c:v>41330</c:v>
                </c:pt>
                <c:pt idx="3792">
                  <c:v>41331</c:v>
                </c:pt>
                <c:pt idx="3793">
                  <c:v>41332</c:v>
                </c:pt>
                <c:pt idx="3794">
                  <c:v>41334</c:v>
                </c:pt>
                <c:pt idx="3795">
                  <c:v>41337</c:v>
                </c:pt>
                <c:pt idx="3796">
                  <c:v>41338</c:v>
                </c:pt>
                <c:pt idx="3797">
                  <c:v>41339</c:v>
                </c:pt>
                <c:pt idx="3798">
                  <c:v>41340</c:v>
                </c:pt>
                <c:pt idx="3799">
                  <c:v>41341</c:v>
                </c:pt>
                <c:pt idx="3800">
                  <c:v>41344</c:v>
                </c:pt>
                <c:pt idx="3801">
                  <c:v>41345</c:v>
                </c:pt>
                <c:pt idx="3802">
                  <c:v>41346</c:v>
                </c:pt>
                <c:pt idx="3803">
                  <c:v>41347</c:v>
                </c:pt>
                <c:pt idx="3804">
                  <c:v>41348</c:v>
                </c:pt>
                <c:pt idx="3805">
                  <c:v>41351</c:v>
                </c:pt>
                <c:pt idx="3806">
                  <c:v>41352</c:v>
                </c:pt>
                <c:pt idx="3807">
                  <c:v>41353</c:v>
                </c:pt>
                <c:pt idx="3808">
                  <c:v>41354</c:v>
                </c:pt>
                <c:pt idx="3809">
                  <c:v>41355</c:v>
                </c:pt>
                <c:pt idx="3810">
                  <c:v>41358</c:v>
                </c:pt>
                <c:pt idx="3811">
                  <c:v>41359</c:v>
                </c:pt>
                <c:pt idx="3812">
                  <c:v>41360</c:v>
                </c:pt>
                <c:pt idx="3813">
                  <c:v>41361</c:v>
                </c:pt>
                <c:pt idx="3814">
                  <c:v>41362</c:v>
                </c:pt>
                <c:pt idx="3815">
                  <c:v>41365</c:v>
                </c:pt>
                <c:pt idx="3816">
                  <c:v>41366</c:v>
                </c:pt>
                <c:pt idx="3817">
                  <c:v>41367</c:v>
                </c:pt>
                <c:pt idx="3818">
                  <c:v>41372</c:v>
                </c:pt>
                <c:pt idx="3819">
                  <c:v>41373</c:v>
                </c:pt>
                <c:pt idx="3820">
                  <c:v>41374</c:v>
                </c:pt>
                <c:pt idx="3821">
                  <c:v>41375</c:v>
                </c:pt>
                <c:pt idx="3822">
                  <c:v>41376</c:v>
                </c:pt>
                <c:pt idx="3823">
                  <c:v>41379</c:v>
                </c:pt>
                <c:pt idx="3824">
                  <c:v>41380</c:v>
                </c:pt>
                <c:pt idx="3825">
                  <c:v>41381</c:v>
                </c:pt>
                <c:pt idx="3826">
                  <c:v>41382</c:v>
                </c:pt>
                <c:pt idx="3827">
                  <c:v>41383</c:v>
                </c:pt>
                <c:pt idx="3828">
                  <c:v>41386</c:v>
                </c:pt>
                <c:pt idx="3829">
                  <c:v>41387</c:v>
                </c:pt>
                <c:pt idx="3830">
                  <c:v>41388</c:v>
                </c:pt>
                <c:pt idx="3831">
                  <c:v>41389</c:v>
                </c:pt>
                <c:pt idx="3832">
                  <c:v>41390</c:v>
                </c:pt>
                <c:pt idx="3833">
                  <c:v>41393</c:v>
                </c:pt>
                <c:pt idx="3834">
                  <c:v>41394</c:v>
                </c:pt>
                <c:pt idx="3835">
                  <c:v>41396</c:v>
                </c:pt>
                <c:pt idx="3836">
                  <c:v>41397</c:v>
                </c:pt>
                <c:pt idx="3837">
                  <c:v>41400</c:v>
                </c:pt>
                <c:pt idx="3838">
                  <c:v>41401</c:v>
                </c:pt>
                <c:pt idx="3839">
                  <c:v>41402</c:v>
                </c:pt>
                <c:pt idx="3840">
                  <c:v>41403</c:v>
                </c:pt>
                <c:pt idx="3841">
                  <c:v>41404</c:v>
                </c:pt>
                <c:pt idx="3842">
                  <c:v>41407</c:v>
                </c:pt>
                <c:pt idx="3843">
                  <c:v>41408</c:v>
                </c:pt>
                <c:pt idx="3844">
                  <c:v>41409</c:v>
                </c:pt>
                <c:pt idx="3845">
                  <c:v>41410</c:v>
                </c:pt>
                <c:pt idx="3846">
                  <c:v>41411</c:v>
                </c:pt>
                <c:pt idx="3847">
                  <c:v>41414</c:v>
                </c:pt>
                <c:pt idx="3848">
                  <c:v>41415</c:v>
                </c:pt>
                <c:pt idx="3849">
                  <c:v>41416</c:v>
                </c:pt>
                <c:pt idx="3850">
                  <c:v>41417</c:v>
                </c:pt>
                <c:pt idx="3851">
                  <c:v>41418</c:v>
                </c:pt>
                <c:pt idx="3852">
                  <c:v>41421</c:v>
                </c:pt>
                <c:pt idx="3853">
                  <c:v>41422</c:v>
                </c:pt>
                <c:pt idx="3854">
                  <c:v>41423</c:v>
                </c:pt>
                <c:pt idx="3855">
                  <c:v>41424</c:v>
                </c:pt>
                <c:pt idx="3856">
                  <c:v>41425</c:v>
                </c:pt>
                <c:pt idx="3857">
                  <c:v>41428</c:v>
                </c:pt>
                <c:pt idx="3858">
                  <c:v>41429</c:v>
                </c:pt>
                <c:pt idx="3859">
                  <c:v>41430</c:v>
                </c:pt>
                <c:pt idx="3860">
                  <c:v>41431</c:v>
                </c:pt>
                <c:pt idx="3861">
                  <c:v>41432</c:v>
                </c:pt>
                <c:pt idx="3862">
                  <c:v>41435</c:v>
                </c:pt>
                <c:pt idx="3863">
                  <c:v>41436</c:v>
                </c:pt>
                <c:pt idx="3864">
                  <c:v>41438</c:v>
                </c:pt>
                <c:pt idx="3865">
                  <c:v>41439</c:v>
                </c:pt>
                <c:pt idx="3866">
                  <c:v>41442</c:v>
                </c:pt>
                <c:pt idx="3867">
                  <c:v>41443</c:v>
                </c:pt>
                <c:pt idx="3868">
                  <c:v>41444</c:v>
                </c:pt>
                <c:pt idx="3869">
                  <c:v>41445</c:v>
                </c:pt>
                <c:pt idx="3870">
                  <c:v>41446</c:v>
                </c:pt>
                <c:pt idx="3871">
                  <c:v>41449</c:v>
                </c:pt>
                <c:pt idx="3872">
                  <c:v>41450</c:v>
                </c:pt>
                <c:pt idx="3873">
                  <c:v>41451</c:v>
                </c:pt>
                <c:pt idx="3874">
                  <c:v>41452</c:v>
                </c:pt>
                <c:pt idx="3875">
                  <c:v>41453</c:v>
                </c:pt>
                <c:pt idx="3876">
                  <c:v>41456</c:v>
                </c:pt>
                <c:pt idx="3877">
                  <c:v>41457</c:v>
                </c:pt>
                <c:pt idx="3878">
                  <c:v>41458</c:v>
                </c:pt>
                <c:pt idx="3879">
                  <c:v>41459</c:v>
                </c:pt>
                <c:pt idx="3880">
                  <c:v>41460</c:v>
                </c:pt>
                <c:pt idx="3881">
                  <c:v>41463</c:v>
                </c:pt>
                <c:pt idx="3882">
                  <c:v>41464</c:v>
                </c:pt>
                <c:pt idx="3883">
                  <c:v>41465</c:v>
                </c:pt>
                <c:pt idx="3884">
                  <c:v>41466</c:v>
                </c:pt>
                <c:pt idx="3885">
                  <c:v>41467</c:v>
                </c:pt>
                <c:pt idx="3886">
                  <c:v>41470</c:v>
                </c:pt>
                <c:pt idx="3887">
                  <c:v>41471</c:v>
                </c:pt>
                <c:pt idx="3888">
                  <c:v>41472</c:v>
                </c:pt>
                <c:pt idx="3889">
                  <c:v>41473</c:v>
                </c:pt>
                <c:pt idx="3890">
                  <c:v>41474</c:v>
                </c:pt>
                <c:pt idx="3891">
                  <c:v>41477</c:v>
                </c:pt>
                <c:pt idx="3892">
                  <c:v>41478</c:v>
                </c:pt>
                <c:pt idx="3893">
                  <c:v>41479</c:v>
                </c:pt>
                <c:pt idx="3894">
                  <c:v>41480</c:v>
                </c:pt>
                <c:pt idx="3895">
                  <c:v>41481</c:v>
                </c:pt>
                <c:pt idx="3896">
                  <c:v>41484</c:v>
                </c:pt>
                <c:pt idx="3897">
                  <c:v>41485</c:v>
                </c:pt>
                <c:pt idx="3898">
                  <c:v>41486</c:v>
                </c:pt>
                <c:pt idx="3899">
                  <c:v>41487</c:v>
                </c:pt>
                <c:pt idx="3900">
                  <c:v>41488</c:v>
                </c:pt>
                <c:pt idx="3901">
                  <c:v>41491</c:v>
                </c:pt>
                <c:pt idx="3902">
                  <c:v>41492</c:v>
                </c:pt>
                <c:pt idx="3903">
                  <c:v>41493</c:v>
                </c:pt>
                <c:pt idx="3904">
                  <c:v>41494</c:v>
                </c:pt>
                <c:pt idx="3905">
                  <c:v>41495</c:v>
                </c:pt>
                <c:pt idx="3906">
                  <c:v>41498</c:v>
                </c:pt>
                <c:pt idx="3907">
                  <c:v>41499</c:v>
                </c:pt>
                <c:pt idx="3908">
                  <c:v>41500</c:v>
                </c:pt>
                <c:pt idx="3909">
                  <c:v>41501</c:v>
                </c:pt>
                <c:pt idx="3910">
                  <c:v>41502</c:v>
                </c:pt>
                <c:pt idx="3911">
                  <c:v>41505</c:v>
                </c:pt>
                <c:pt idx="3912">
                  <c:v>41506</c:v>
                </c:pt>
                <c:pt idx="3913">
                  <c:v>41508</c:v>
                </c:pt>
                <c:pt idx="3914">
                  <c:v>41509</c:v>
                </c:pt>
                <c:pt idx="3915">
                  <c:v>41512</c:v>
                </c:pt>
                <c:pt idx="3916">
                  <c:v>41513</c:v>
                </c:pt>
                <c:pt idx="3917">
                  <c:v>41514</c:v>
                </c:pt>
                <c:pt idx="3918">
                  <c:v>41515</c:v>
                </c:pt>
                <c:pt idx="3919">
                  <c:v>41516</c:v>
                </c:pt>
                <c:pt idx="3920">
                  <c:v>41519</c:v>
                </c:pt>
                <c:pt idx="3921">
                  <c:v>41520</c:v>
                </c:pt>
                <c:pt idx="3922">
                  <c:v>41521</c:v>
                </c:pt>
                <c:pt idx="3923">
                  <c:v>41522</c:v>
                </c:pt>
                <c:pt idx="3924">
                  <c:v>41523</c:v>
                </c:pt>
                <c:pt idx="3925">
                  <c:v>41526</c:v>
                </c:pt>
                <c:pt idx="3926">
                  <c:v>41527</c:v>
                </c:pt>
                <c:pt idx="3927">
                  <c:v>41528</c:v>
                </c:pt>
                <c:pt idx="3928">
                  <c:v>41529</c:v>
                </c:pt>
                <c:pt idx="3929">
                  <c:v>41530</c:v>
                </c:pt>
                <c:pt idx="3930">
                  <c:v>41531</c:v>
                </c:pt>
                <c:pt idx="3931">
                  <c:v>41533</c:v>
                </c:pt>
                <c:pt idx="3932">
                  <c:v>41534</c:v>
                </c:pt>
                <c:pt idx="3933">
                  <c:v>41535</c:v>
                </c:pt>
                <c:pt idx="3934">
                  <c:v>41540</c:v>
                </c:pt>
                <c:pt idx="3935">
                  <c:v>41541</c:v>
                </c:pt>
                <c:pt idx="3936">
                  <c:v>41542</c:v>
                </c:pt>
                <c:pt idx="3937">
                  <c:v>41543</c:v>
                </c:pt>
                <c:pt idx="3938">
                  <c:v>41544</c:v>
                </c:pt>
                <c:pt idx="3939">
                  <c:v>41547</c:v>
                </c:pt>
                <c:pt idx="3940">
                  <c:v>41548</c:v>
                </c:pt>
                <c:pt idx="3941">
                  <c:v>41549</c:v>
                </c:pt>
                <c:pt idx="3942">
                  <c:v>41550</c:v>
                </c:pt>
                <c:pt idx="3943">
                  <c:v>41551</c:v>
                </c:pt>
                <c:pt idx="3944">
                  <c:v>41554</c:v>
                </c:pt>
                <c:pt idx="3945">
                  <c:v>41555</c:v>
                </c:pt>
                <c:pt idx="3946">
                  <c:v>41556</c:v>
                </c:pt>
                <c:pt idx="3947">
                  <c:v>41558</c:v>
                </c:pt>
                <c:pt idx="3948">
                  <c:v>41561</c:v>
                </c:pt>
                <c:pt idx="3949">
                  <c:v>41562</c:v>
                </c:pt>
                <c:pt idx="3950">
                  <c:v>41563</c:v>
                </c:pt>
                <c:pt idx="3951">
                  <c:v>41564</c:v>
                </c:pt>
                <c:pt idx="3952">
                  <c:v>41565</c:v>
                </c:pt>
                <c:pt idx="3953">
                  <c:v>41568</c:v>
                </c:pt>
                <c:pt idx="3954">
                  <c:v>41569</c:v>
                </c:pt>
                <c:pt idx="3955">
                  <c:v>41570</c:v>
                </c:pt>
                <c:pt idx="3956">
                  <c:v>41571</c:v>
                </c:pt>
                <c:pt idx="3957">
                  <c:v>41572</c:v>
                </c:pt>
                <c:pt idx="3958">
                  <c:v>41575</c:v>
                </c:pt>
                <c:pt idx="3959">
                  <c:v>41576</c:v>
                </c:pt>
                <c:pt idx="3960">
                  <c:v>41577</c:v>
                </c:pt>
                <c:pt idx="3961">
                  <c:v>41578</c:v>
                </c:pt>
                <c:pt idx="3962">
                  <c:v>41579</c:v>
                </c:pt>
                <c:pt idx="3963">
                  <c:v>41582</c:v>
                </c:pt>
                <c:pt idx="3964">
                  <c:v>41583</c:v>
                </c:pt>
                <c:pt idx="3965">
                  <c:v>41584</c:v>
                </c:pt>
                <c:pt idx="3966">
                  <c:v>41585</c:v>
                </c:pt>
                <c:pt idx="3967">
                  <c:v>41586</c:v>
                </c:pt>
                <c:pt idx="3968">
                  <c:v>41589</c:v>
                </c:pt>
                <c:pt idx="3969">
                  <c:v>41590</c:v>
                </c:pt>
                <c:pt idx="3970">
                  <c:v>41591</c:v>
                </c:pt>
                <c:pt idx="3971">
                  <c:v>41592</c:v>
                </c:pt>
                <c:pt idx="3972">
                  <c:v>41593</c:v>
                </c:pt>
                <c:pt idx="3973">
                  <c:v>41596</c:v>
                </c:pt>
                <c:pt idx="3974">
                  <c:v>41597</c:v>
                </c:pt>
                <c:pt idx="3975">
                  <c:v>41598</c:v>
                </c:pt>
                <c:pt idx="3976">
                  <c:v>41599</c:v>
                </c:pt>
                <c:pt idx="3977">
                  <c:v>41600</c:v>
                </c:pt>
                <c:pt idx="3978">
                  <c:v>41603</c:v>
                </c:pt>
                <c:pt idx="3979">
                  <c:v>41604</c:v>
                </c:pt>
                <c:pt idx="3980">
                  <c:v>41605</c:v>
                </c:pt>
                <c:pt idx="3981">
                  <c:v>41606</c:v>
                </c:pt>
                <c:pt idx="3982">
                  <c:v>41607</c:v>
                </c:pt>
                <c:pt idx="3983">
                  <c:v>41610</c:v>
                </c:pt>
                <c:pt idx="3984">
                  <c:v>41611</c:v>
                </c:pt>
                <c:pt idx="3985">
                  <c:v>41612</c:v>
                </c:pt>
                <c:pt idx="3986">
                  <c:v>41613</c:v>
                </c:pt>
                <c:pt idx="3987">
                  <c:v>41614</c:v>
                </c:pt>
                <c:pt idx="3988">
                  <c:v>41617</c:v>
                </c:pt>
                <c:pt idx="3989">
                  <c:v>41618</c:v>
                </c:pt>
                <c:pt idx="3990">
                  <c:v>41619</c:v>
                </c:pt>
                <c:pt idx="3991">
                  <c:v>41620</c:v>
                </c:pt>
                <c:pt idx="3992">
                  <c:v>41621</c:v>
                </c:pt>
                <c:pt idx="3993">
                  <c:v>41624</c:v>
                </c:pt>
                <c:pt idx="3994">
                  <c:v>41625</c:v>
                </c:pt>
                <c:pt idx="3995">
                  <c:v>41626</c:v>
                </c:pt>
                <c:pt idx="3996">
                  <c:v>41627</c:v>
                </c:pt>
                <c:pt idx="3997">
                  <c:v>41628</c:v>
                </c:pt>
                <c:pt idx="3998">
                  <c:v>41631</c:v>
                </c:pt>
                <c:pt idx="3999">
                  <c:v>41632</c:v>
                </c:pt>
                <c:pt idx="4000">
                  <c:v>41633</c:v>
                </c:pt>
                <c:pt idx="4001">
                  <c:v>41634</c:v>
                </c:pt>
                <c:pt idx="4002">
                  <c:v>41635</c:v>
                </c:pt>
                <c:pt idx="4003">
                  <c:v>41638</c:v>
                </c:pt>
                <c:pt idx="4004">
                  <c:v>41639</c:v>
                </c:pt>
                <c:pt idx="4005">
                  <c:v>41641</c:v>
                </c:pt>
                <c:pt idx="4006">
                  <c:v>41642</c:v>
                </c:pt>
                <c:pt idx="4007">
                  <c:v>41645</c:v>
                </c:pt>
                <c:pt idx="4008">
                  <c:v>41646</c:v>
                </c:pt>
                <c:pt idx="4009">
                  <c:v>41647</c:v>
                </c:pt>
                <c:pt idx="4010">
                  <c:v>41648</c:v>
                </c:pt>
                <c:pt idx="4011">
                  <c:v>41649</c:v>
                </c:pt>
                <c:pt idx="4012">
                  <c:v>41652</c:v>
                </c:pt>
                <c:pt idx="4013">
                  <c:v>41653</c:v>
                </c:pt>
                <c:pt idx="4014">
                  <c:v>41654</c:v>
                </c:pt>
                <c:pt idx="4015">
                  <c:v>41655</c:v>
                </c:pt>
                <c:pt idx="4016">
                  <c:v>41656</c:v>
                </c:pt>
                <c:pt idx="4017">
                  <c:v>41659</c:v>
                </c:pt>
                <c:pt idx="4018">
                  <c:v>41660</c:v>
                </c:pt>
                <c:pt idx="4019">
                  <c:v>41661</c:v>
                </c:pt>
                <c:pt idx="4020">
                  <c:v>41662</c:v>
                </c:pt>
                <c:pt idx="4021">
                  <c:v>41663</c:v>
                </c:pt>
                <c:pt idx="4022">
                  <c:v>41666</c:v>
                </c:pt>
                <c:pt idx="4023">
                  <c:v>41667</c:v>
                </c:pt>
                <c:pt idx="4024">
                  <c:v>41668</c:v>
                </c:pt>
                <c:pt idx="4025">
                  <c:v>41675</c:v>
                </c:pt>
                <c:pt idx="4026">
                  <c:v>41676</c:v>
                </c:pt>
                <c:pt idx="4027">
                  <c:v>41677</c:v>
                </c:pt>
                <c:pt idx="4028">
                  <c:v>41680</c:v>
                </c:pt>
                <c:pt idx="4029">
                  <c:v>41681</c:v>
                </c:pt>
                <c:pt idx="4030">
                  <c:v>41682</c:v>
                </c:pt>
                <c:pt idx="4031">
                  <c:v>41683</c:v>
                </c:pt>
                <c:pt idx="4032">
                  <c:v>41684</c:v>
                </c:pt>
                <c:pt idx="4033">
                  <c:v>41687</c:v>
                </c:pt>
                <c:pt idx="4034">
                  <c:v>41688</c:v>
                </c:pt>
                <c:pt idx="4035">
                  <c:v>41689</c:v>
                </c:pt>
                <c:pt idx="4036">
                  <c:v>41690</c:v>
                </c:pt>
                <c:pt idx="4037">
                  <c:v>41691</c:v>
                </c:pt>
                <c:pt idx="4038">
                  <c:v>41694</c:v>
                </c:pt>
                <c:pt idx="4039">
                  <c:v>41695</c:v>
                </c:pt>
                <c:pt idx="4040">
                  <c:v>41696</c:v>
                </c:pt>
                <c:pt idx="4041">
                  <c:v>41697</c:v>
                </c:pt>
                <c:pt idx="4042">
                  <c:v>41701</c:v>
                </c:pt>
                <c:pt idx="4043">
                  <c:v>41702</c:v>
                </c:pt>
                <c:pt idx="4044">
                  <c:v>41703</c:v>
                </c:pt>
                <c:pt idx="4045">
                  <c:v>41704</c:v>
                </c:pt>
                <c:pt idx="4046">
                  <c:v>41705</c:v>
                </c:pt>
                <c:pt idx="4047">
                  <c:v>41708</c:v>
                </c:pt>
                <c:pt idx="4048">
                  <c:v>41709</c:v>
                </c:pt>
                <c:pt idx="4049">
                  <c:v>41710</c:v>
                </c:pt>
                <c:pt idx="4050">
                  <c:v>41711</c:v>
                </c:pt>
                <c:pt idx="4051">
                  <c:v>41712</c:v>
                </c:pt>
                <c:pt idx="4052">
                  <c:v>41715</c:v>
                </c:pt>
                <c:pt idx="4053">
                  <c:v>41716</c:v>
                </c:pt>
                <c:pt idx="4054">
                  <c:v>41717</c:v>
                </c:pt>
                <c:pt idx="4055">
                  <c:v>41718</c:v>
                </c:pt>
                <c:pt idx="4056">
                  <c:v>41719</c:v>
                </c:pt>
                <c:pt idx="4057">
                  <c:v>41722</c:v>
                </c:pt>
                <c:pt idx="4058">
                  <c:v>41723</c:v>
                </c:pt>
                <c:pt idx="4059">
                  <c:v>41724</c:v>
                </c:pt>
                <c:pt idx="4060">
                  <c:v>41725</c:v>
                </c:pt>
                <c:pt idx="4061">
                  <c:v>41726</c:v>
                </c:pt>
                <c:pt idx="4062">
                  <c:v>41729</c:v>
                </c:pt>
                <c:pt idx="4063">
                  <c:v>41730</c:v>
                </c:pt>
                <c:pt idx="4064">
                  <c:v>41731</c:v>
                </c:pt>
                <c:pt idx="4065">
                  <c:v>41732</c:v>
                </c:pt>
                <c:pt idx="4066">
                  <c:v>41736</c:v>
                </c:pt>
                <c:pt idx="4067">
                  <c:v>41737</c:v>
                </c:pt>
                <c:pt idx="4068">
                  <c:v>41738</c:v>
                </c:pt>
                <c:pt idx="4069">
                  <c:v>41739</c:v>
                </c:pt>
                <c:pt idx="4070">
                  <c:v>41740</c:v>
                </c:pt>
                <c:pt idx="4071">
                  <c:v>41743</c:v>
                </c:pt>
                <c:pt idx="4072">
                  <c:v>41744</c:v>
                </c:pt>
                <c:pt idx="4073">
                  <c:v>41745</c:v>
                </c:pt>
                <c:pt idx="4074">
                  <c:v>41746</c:v>
                </c:pt>
                <c:pt idx="4075">
                  <c:v>41747</c:v>
                </c:pt>
                <c:pt idx="4076">
                  <c:v>41750</c:v>
                </c:pt>
                <c:pt idx="4077">
                  <c:v>41751</c:v>
                </c:pt>
                <c:pt idx="4078">
                  <c:v>41752</c:v>
                </c:pt>
                <c:pt idx="4079">
                  <c:v>41753</c:v>
                </c:pt>
                <c:pt idx="4080">
                  <c:v>41754</c:v>
                </c:pt>
                <c:pt idx="4081">
                  <c:v>41757</c:v>
                </c:pt>
                <c:pt idx="4082">
                  <c:v>41758</c:v>
                </c:pt>
                <c:pt idx="4083">
                  <c:v>41759</c:v>
                </c:pt>
                <c:pt idx="4084">
                  <c:v>41761</c:v>
                </c:pt>
                <c:pt idx="4085">
                  <c:v>41764</c:v>
                </c:pt>
                <c:pt idx="4086">
                  <c:v>41765</c:v>
                </c:pt>
                <c:pt idx="4087">
                  <c:v>41766</c:v>
                </c:pt>
                <c:pt idx="4088">
                  <c:v>41767</c:v>
                </c:pt>
                <c:pt idx="4089">
                  <c:v>41768</c:v>
                </c:pt>
                <c:pt idx="4090">
                  <c:v>41771</c:v>
                </c:pt>
                <c:pt idx="4091">
                  <c:v>41772</c:v>
                </c:pt>
                <c:pt idx="4092">
                  <c:v>41773</c:v>
                </c:pt>
                <c:pt idx="4093">
                  <c:v>41774</c:v>
                </c:pt>
                <c:pt idx="4094">
                  <c:v>41775</c:v>
                </c:pt>
                <c:pt idx="4095">
                  <c:v>41778</c:v>
                </c:pt>
                <c:pt idx="4096">
                  <c:v>41779</c:v>
                </c:pt>
                <c:pt idx="4097">
                  <c:v>41780</c:v>
                </c:pt>
                <c:pt idx="4098">
                  <c:v>41781</c:v>
                </c:pt>
                <c:pt idx="4099">
                  <c:v>41782</c:v>
                </c:pt>
                <c:pt idx="4100">
                  <c:v>41785</c:v>
                </c:pt>
                <c:pt idx="4101">
                  <c:v>41786</c:v>
                </c:pt>
                <c:pt idx="4102">
                  <c:v>41787</c:v>
                </c:pt>
                <c:pt idx="4103">
                  <c:v>41788</c:v>
                </c:pt>
                <c:pt idx="4104">
                  <c:v>41789</c:v>
                </c:pt>
                <c:pt idx="4105">
                  <c:v>41793</c:v>
                </c:pt>
                <c:pt idx="4106">
                  <c:v>41794</c:v>
                </c:pt>
                <c:pt idx="4107">
                  <c:v>41795</c:v>
                </c:pt>
                <c:pt idx="4108">
                  <c:v>41796</c:v>
                </c:pt>
                <c:pt idx="4109">
                  <c:v>41799</c:v>
                </c:pt>
                <c:pt idx="4110">
                  <c:v>41800</c:v>
                </c:pt>
                <c:pt idx="4111">
                  <c:v>41801</c:v>
                </c:pt>
                <c:pt idx="4112">
                  <c:v>41802</c:v>
                </c:pt>
                <c:pt idx="4113">
                  <c:v>41803</c:v>
                </c:pt>
                <c:pt idx="4114">
                  <c:v>41806</c:v>
                </c:pt>
                <c:pt idx="4115">
                  <c:v>41807</c:v>
                </c:pt>
                <c:pt idx="4116">
                  <c:v>41808</c:v>
                </c:pt>
                <c:pt idx="4117">
                  <c:v>41809</c:v>
                </c:pt>
                <c:pt idx="4118">
                  <c:v>41810</c:v>
                </c:pt>
                <c:pt idx="4119">
                  <c:v>41813</c:v>
                </c:pt>
                <c:pt idx="4120">
                  <c:v>41814</c:v>
                </c:pt>
                <c:pt idx="4121">
                  <c:v>41815</c:v>
                </c:pt>
                <c:pt idx="4122">
                  <c:v>41816</c:v>
                </c:pt>
                <c:pt idx="4123">
                  <c:v>41817</c:v>
                </c:pt>
                <c:pt idx="4124">
                  <c:v>41820</c:v>
                </c:pt>
                <c:pt idx="4125">
                  <c:v>41821</c:v>
                </c:pt>
                <c:pt idx="4126">
                  <c:v>41822</c:v>
                </c:pt>
                <c:pt idx="4127">
                  <c:v>41823</c:v>
                </c:pt>
                <c:pt idx="4128">
                  <c:v>41824</c:v>
                </c:pt>
                <c:pt idx="4129">
                  <c:v>41827</c:v>
                </c:pt>
                <c:pt idx="4130">
                  <c:v>41828</c:v>
                </c:pt>
                <c:pt idx="4131">
                  <c:v>41829</c:v>
                </c:pt>
                <c:pt idx="4132">
                  <c:v>41830</c:v>
                </c:pt>
                <c:pt idx="4133">
                  <c:v>41831</c:v>
                </c:pt>
                <c:pt idx="4134">
                  <c:v>41834</c:v>
                </c:pt>
                <c:pt idx="4135">
                  <c:v>41835</c:v>
                </c:pt>
                <c:pt idx="4136">
                  <c:v>41836</c:v>
                </c:pt>
                <c:pt idx="4137">
                  <c:v>41837</c:v>
                </c:pt>
                <c:pt idx="4138">
                  <c:v>41838</c:v>
                </c:pt>
                <c:pt idx="4139">
                  <c:v>41841</c:v>
                </c:pt>
                <c:pt idx="4140">
                  <c:v>41842</c:v>
                </c:pt>
                <c:pt idx="4141">
                  <c:v>41844</c:v>
                </c:pt>
                <c:pt idx="4142">
                  <c:v>41845</c:v>
                </c:pt>
                <c:pt idx="4143">
                  <c:v>41848</c:v>
                </c:pt>
                <c:pt idx="4144">
                  <c:v>41849</c:v>
                </c:pt>
                <c:pt idx="4145">
                  <c:v>41850</c:v>
                </c:pt>
                <c:pt idx="4146">
                  <c:v>41851</c:v>
                </c:pt>
                <c:pt idx="4147">
                  <c:v>41852</c:v>
                </c:pt>
                <c:pt idx="4148">
                  <c:v>41855</c:v>
                </c:pt>
                <c:pt idx="4149">
                  <c:v>41856</c:v>
                </c:pt>
                <c:pt idx="4150">
                  <c:v>41857</c:v>
                </c:pt>
                <c:pt idx="4151">
                  <c:v>41858</c:v>
                </c:pt>
                <c:pt idx="4152">
                  <c:v>41859</c:v>
                </c:pt>
                <c:pt idx="4153">
                  <c:v>41862</c:v>
                </c:pt>
                <c:pt idx="4154">
                  <c:v>41863</c:v>
                </c:pt>
                <c:pt idx="4155">
                  <c:v>41864</c:v>
                </c:pt>
                <c:pt idx="4156">
                  <c:v>41865</c:v>
                </c:pt>
                <c:pt idx="4157">
                  <c:v>41866</c:v>
                </c:pt>
                <c:pt idx="4158">
                  <c:v>41869</c:v>
                </c:pt>
                <c:pt idx="4159">
                  <c:v>41870</c:v>
                </c:pt>
                <c:pt idx="4160">
                  <c:v>41871</c:v>
                </c:pt>
                <c:pt idx="4161">
                  <c:v>41872</c:v>
                </c:pt>
                <c:pt idx="4162">
                  <c:v>41873</c:v>
                </c:pt>
                <c:pt idx="4163">
                  <c:v>41876</c:v>
                </c:pt>
                <c:pt idx="4164">
                  <c:v>41877</c:v>
                </c:pt>
                <c:pt idx="4165">
                  <c:v>41878</c:v>
                </c:pt>
                <c:pt idx="4166">
                  <c:v>41879</c:v>
                </c:pt>
                <c:pt idx="4167">
                  <c:v>41880</c:v>
                </c:pt>
                <c:pt idx="4168">
                  <c:v>41883</c:v>
                </c:pt>
                <c:pt idx="4169">
                  <c:v>41884</c:v>
                </c:pt>
                <c:pt idx="4170">
                  <c:v>41885</c:v>
                </c:pt>
                <c:pt idx="4171">
                  <c:v>41886</c:v>
                </c:pt>
                <c:pt idx="4172">
                  <c:v>41887</c:v>
                </c:pt>
                <c:pt idx="4173">
                  <c:v>41891</c:v>
                </c:pt>
                <c:pt idx="4174">
                  <c:v>41892</c:v>
                </c:pt>
                <c:pt idx="4175">
                  <c:v>41893</c:v>
                </c:pt>
                <c:pt idx="4176">
                  <c:v>41894</c:v>
                </c:pt>
                <c:pt idx="4177">
                  <c:v>41897</c:v>
                </c:pt>
                <c:pt idx="4178">
                  <c:v>41898</c:v>
                </c:pt>
                <c:pt idx="4179">
                  <c:v>41899</c:v>
                </c:pt>
                <c:pt idx="4180">
                  <c:v>41900</c:v>
                </c:pt>
                <c:pt idx="4181">
                  <c:v>41901</c:v>
                </c:pt>
                <c:pt idx="4182">
                  <c:v>41904</c:v>
                </c:pt>
                <c:pt idx="4183">
                  <c:v>41905</c:v>
                </c:pt>
                <c:pt idx="4184">
                  <c:v>41906</c:v>
                </c:pt>
                <c:pt idx="4185">
                  <c:v>41907</c:v>
                </c:pt>
                <c:pt idx="4186">
                  <c:v>41908</c:v>
                </c:pt>
                <c:pt idx="4187">
                  <c:v>41911</c:v>
                </c:pt>
                <c:pt idx="4188">
                  <c:v>41912</c:v>
                </c:pt>
                <c:pt idx="4189">
                  <c:v>41913</c:v>
                </c:pt>
                <c:pt idx="4190">
                  <c:v>41914</c:v>
                </c:pt>
                <c:pt idx="4191">
                  <c:v>41915</c:v>
                </c:pt>
                <c:pt idx="4192">
                  <c:v>41918</c:v>
                </c:pt>
                <c:pt idx="4193">
                  <c:v>41919</c:v>
                </c:pt>
                <c:pt idx="4194">
                  <c:v>41920</c:v>
                </c:pt>
                <c:pt idx="4195">
                  <c:v>41921</c:v>
                </c:pt>
                <c:pt idx="4196">
                  <c:v>41925</c:v>
                </c:pt>
                <c:pt idx="4197">
                  <c:v>41926</c:v>
                </c:pt>
                <c:pt idx="4198">
                  <c:v>41927</c:v>
                </c:pt>
                <c:pt idx="4199">
                  <c:v>41928</c:v>
                </c:pt>
                <c:pt idx="4200">
                  <c:v>41929</c:v>
                </c:pt>
                <c:pt idx="4201">
                  <c:v>41932</c:v>
                </c:pt>
                <c:pt idx="4202">
                  <c:v>41933</c:v>
                </c:pt>
                <c:pt idx="4203">
                  <c:v>41934</c:v>
                </c:pt>
                <c:pt idx="4204">
                  <c:v>41935</c:v>
                </c:pt>
                <c:pt idx="4205">
                  <c:v>41936</c:v>
                </c:pt>
                <c:pt idx="4206">
                  <c:v>41939</c:v>
                </c:pt>
                <c:pt idx="4207">
                  <c:v>41940</c:v>
                </c:pt>
                <c:pt idx="4208">
                  <c:v>41941</c:v>
                </c:pt>
                <c:pt idx="4209">
                  <c:v>41942</c:v>
                </c:pt>
                <c:pt idx="4210">
                  <c:v>41943</c:v>
                </c:pt>
                <c:pt idx="4211">
                  <c:v>41946</c:v>
                </c:pt>
                <c:pt idx="4212">
                  <c:v>41947</c:v>
                </c:pt>
                <c:pt idx="4213">
                  <c:v>41948</c:v>
                </c:pt>
                <c:pt idx="4214">
                  <c:v>41949</c:v>
                </c:pt>
                <c:pt idx="4215">
                  <c:v>41950</c:v>
                </c:pt>
                <c:pt idx="4216">
                  <c:v>41953</c:v>
                </c:pt>
                <c:pt idx="4217">
                  <c:v>41954</c:v>
                </c:pt>
                <c:pt idx="4218">
                  <c:v>41955</c:v>
                </c:pt>
                <c:pt idx="4219">
                  <c:v>41956</c:v>
                </c:pt>
                <c:pt idx="4220">
                  <c:v>41957</c:v>
                </c:pt>
                <c:pt idx="4221">
                  <c:v>41960</c:v>
                </c:pt>
                <c:pt idx="4222">
                  <c:v>41961</c:v>
                </c:pt>
                <c:pt idx="4223">
                  <c:v>41962</c:v>
                </c:pt>
                <c:pt idx="4224">
                  <c:v>41963</c:v>
                </c:pt>
                <c:pt idx="4225">
                  <c:v>41964</c:v>
                </c:pt>
                <c:pt idx="4226">
                  <c:v>41967</c:v>
                </c:pt>
                <c:pt idx="4227">
                  <c:v>41968</c:v>
                </c:pt>
                <c:pt idx="4228">
                  <c:v>41969</c:v>
                </c:pt>
                <c:pt idx="4229">
                  <c:v>41970</c:v>
                </c:pt>
                <c:pt idx="4230">
                  <c:v>41971</c:v>
                </c:pt>
                <c:pt idx="4231">
                  <c:v>41974</c:v>
                </c:pt>
                <c:pt idx="4232">
                  <c:v>41975</c:v>
                </c:pt>
                <c:pt idx="4233">
                  <c:v>41976</c:v>
                </c:pt>
                <c:pt idx="4234">
                  <c:v>41977</c:v>
                </c:pt>
                <c:pt idx="4235">
                  <c:v>41978</c:v>
                </c:pt>
                <c:pt idx="4236">
                  <c:v>41981</c:v>
                </c:pt>
                <c:pt idx="4237">
                  <c:v>41982</c:v>
                </c:pt>
                <c:pt idx="4238">
                  <c:v>41983</c:v>
                </c:pt>
                <c:pt idx="4239">
                  <c:v>41984</c:v>
                </c:pt>
                <c:pt idx="4240">
                  <c:v>41985</c:v>
                </c:pt>
                <c:pt idx="4241">
                  <c:v>41988</c:v>
                </c:pt>
                <c:pt idx="4242">
                  <c:v>41989</c:v>
                </c:pt>
                <c:pt idx="4243">
                  <c:v>41990</c:v>
                </c:pt>
                <c:pt idx="4244">
                  <c:v>41991</c:v>
                </c:pt>
                <c:pt idx="4245">
                  <c:v>41992</c:v>
                </c:pt>
                <c:pt idx="4246">
                  <c:v>41995</c:v>
                </c:pt>
                <c:pt idx="4247">
                  <c:v>41996</c:v>
                </c:pt>
                <c:pt idx="4248">
                  <c:v>41997</c:v>
                </c:pt>
                <c:pt idx="4249">
                  <c:v>41998</c:v>
                </c:pt>
                <c:pt idx="4250">
                  <c:v>41999</c:v>
                </c:pt>
                <c:pt idx="4251">
                  <c:v>42000</c:v>
                </c:pt>
                <c:pt idx="4252">
                  <c:v>42002</c:v>
                </c:pt>
                <c:pt idx="4253">
                  <c:v>42003</c:v>
                </c:pt>
                <c:pt idx="4254">
                  <c:v>42004</c:v>
                </c:pt>
                <c:pt idx="4255">
                  <c:v>42009</c:v>
                </c:pt>
                <c:pt idx="4256">
                  <c:v>42010</c:v>
                </c:pt>
                <c:pt idx="4257">
                  <c:v>42011</c:v>
                </c:pt>
                <c:pt idx="4258">
                  <c:v>42012</c:v>
                </c:pt>
                <c:pt idx="4259">
                  <c:v>42013</c:v>
                </c:pt>
                <c:pt idx="4260">
                  <c:v>42016</c:v>
                </c:pt>
                <c:pt idx="4261">
                  <c:v>42017</c:v>
                </c:pt>
                <c:pt idx="4262">
                  <c:v>42018</c:v>
                </c:pt>
                <c:pt idx="4263">
                  <c:v>42019</c:v>
                </c:pt>
                <c:pt idx="4264">
                  <c:v>42020</c:v>
                </c:pt>
                <c:pt idx="4265">
                  <c:v>42023</c:v>
                </c:pt>
                <c:pt idx="4266">
                  <c:v>42024</c:v>
                </c:pt>
                <c:pt idx="4267">
                  <c:v>42025</c:v>
                </c:pt>
                <c:pt idx="4268">
                  <c:v>42026</c:v>
                </c:pt>
                <c:pt idx="4269">
                  <c:v>42027</c:v>
                </c:pt>
                <c:pt idx="4270">
                  <c:v>42030</c:v>
                </c:pt>
                <c:pt idx="4271">
                  <c:v>42031</c:v>
                </c:pt>
                <c:pt idx="4272">
                  <c:v>42032</c:v>
                </c:pt>
                <c:pt idx="4273">
                  <c:v>42033</c:v>
                </c:pt>
                <c:pt idx="4274">
                  <c:v>42034</c:v>
                </c:pt>
                <c:pt idx="4275">
                  <c:v>42037</c:v>
                </c:pt>
                <c:pt idx="4276">
                  <c:v>42038</c:v>
                </c:pt>
                <c:pt idx="4277">
                  <c:v>42039</c:v>
                </c:pt>
                <c:pt idx="4278">
                  <c:v>42040</c:v>
                </c:pt>
                <c:pt idx="4279">
                  <c:v>42041</c:v>
                </c:pt>
                <c:pt idx="4280">
                  <c:v>42044</c:v>
                </c:pt>
                <c:pt idx="4281">
                  <c:v>42045</c:v>
                </c:pt>
                <c:pt idx="4282">
                  <c:v>42046</c:v>
                </c:pt>
                <c:pt idx="4283">
                  <c:v>42047</c:v>
                </c:pt>
                <c:pt idx="4284">
                  <c:v>42048</c:v>
                </c:pt>
                <c:pt idx="4285">
                  <c:v>42051</c:v>
                </c:pt>
                <c:pt idx="4286">
                  <c:v>42052</c:v>
                </c:pt>
                <c:pt idx="4287">
                  <c:v>42059</c:v>
                </c:pt>
                <c:pt idx="4288">
                  <c:v>42060</c:v>
                </c:pt>
                <c:pt idx="4289">
                  <c:v>42061</c:v>
                </c:pt>
                <c:pt idx="4290">
                  <c:v>42065</c:v>
                </c:pt>
                <c:pt idx="4291">
                  <c:v>42066</c:v>
                </c:pt>
                <c:pt idx="4292">
                  <c:v>42067</c:v>
                </c:pt>
                <c:pt idx="4293">
                  <c:v>42068</c:v>
                </c:pt>
                <c:pt idx="4294">
                  <c:v>42069</c:v>
                </c:pt>
                <c:pt idx="4295">
                  <c:v>42072</c:v>
                </c:pt>
                <c:pt idx="4296">
                  <c:v>42073</c:v>
                </c:pt>
                <c:pt idx="4297">
                  <c:v>42074</c:v>
                </c:pt>
                <c:pt idx="4298">
                  <c:v>42075</c:v>
                </c:pt>
                <c:pt idx="4299">
                  <c:v>42076</c:v>
                </c:pt>
                <c:pt idx="4300">
                  <c:v>42079</c:v>
                </c:pt>
                <c:pt idx="4301">
                  <c:v>42080</c:v>
                </c:pt>
                <c:pt idx="4302">
                  <c:v>42081</c:v>
                </c:pt>
                <c:pt idx="4303">
                  <c:v>42082</c:v>
                </c:pt>
                <c:pt idx="4304">
                  <c:v>42083</c:v>
                </c:pt>
                <c:pt idx="4305">
                  <c:v>42086</c:v>
                </c:pt>
                <c:pt idx="4306">
                  <c:v>42087</c:v>
                </c:pt>
                <c:pt idx="4307">
                  <c:v>42088</c:v>
                </c:pt>
                <c:pt idx="4308">
                  <c:v>42089</c:v>
                </c:pt>
                <c:pt idx="4309">
                  <c:v>42090</c:v>
                </c:pt>
                <c:pt idx="4310">
                  <c:v>42093</c:v>
                </c:pt>
                <c:pt idx="4311">
                  <c:v>42094</c:v>
                </c:pt>
                <c:pt idx="4312">
                  <c:v>42095</c:v>
                </c:pt>
                <c:pt idx="4313">
                  <c:v>42096</c:v>
                </c:pt>
                <c:pt idx="4314">
                  <c:v>42101</c:v>
                </c:pt>
                <c:pt idx="4315">
                  <c:v>42102</c:v>
                </c:pt>
                <c:pt idx="4316">
                  <c:v>42103</c:v>
                </c:pt>
                <c:pt idx="4317">
                  <c:v>42104</c:v>
                </c:pt>
                <c:pt idx="4318">
                  <c:v>42107</c:v>
                </c:pt>
                <c:pt idx="4319">
                  <c:v>42108</c:v>
                </c:pt>
                <c:pt idx="4320">
                  <c:v>42109</c:v>
                </c:pt>
                <c:pt idx="4321">
                  <c:v>42110</c:v>
                </c:pt>
                <c:pt idx="4322">
                  <c:v>42111</c:v>
                </c:pt>
                <c:pt idx="4323">
                  <c:v>42114</c:v>
                </c:pt>
                <c:pt idx="4324">
                  <c:v>42115</c:v>
                </c:pt>
                <c:pt idx="4325">
                  <c:v>42116</c:v>
                </c:pt>
                <c:pt idx="4326">
                  <c:v>42117</c:v>
                </c:pt>
                <c:pt idx="4327">
                  <c:v>42118</c:v>
                </c:pt>
                <c:pt idx="4328">
                  <c:v>42121</c:v>
                </c:pt>
                <c:pt idx="4329">
                  <c:v>42122</c:v>
                </c:pt>
                <c:pt idx="4330">
                  <c:v>42123</c:v>
                </c:pt>
                <c:pt idx="4331">
                  <c:v>42124</c:v>
                </c:pt>
                <c:pt idx="4332">
                  <c:v>42128</c:v>
                </c:pt>
                <c:pt idx="4333">
                  <c:v>42129</c:v>
                </c:pt>
                <c:pt idx="4334">
                  <c:v>42130</c:v>
                </c:pt>
                <c:pt idx="4335">
                  <c:v>42131</c:v>
                </c:pt>
                <c:pt idx="4336">
                  <c:v>42132</c:v>
                </c:pt>
                <c:pt idx="4337">
                  <c:v>42135</c:v>
                </c:pt>
                <c:pt idx="4338">
                  <c:v>42136</c:v>
                </c:pt>
                <c:pt idx="4339">
                  <c:v>42137</c:v>
                </c:pt>
                <c:pt idx="4340">
                  <c:v>42138</c:v>
                </c:pt>
                <c:pt idx="4341">
                  <c:v>42139</c:v>
                </c:pt>
                <c:pt idx="4342">
                  <c:v>42142</c:v>
                </c:pt>
                <c:pt idx="4343">
                  <c:v>42143</c:v>
                </c:pt>
                <c:pt idx="4344">
                  <c:v>42144</c:v>
                </c:pt>
                <c:pt idx="4345">
                  <c:v>42145</c:v>
                </c:pt>
                <c:pt idx="4346">
                  <c:v>42146</c:v>
                </c:pt>
                <c:pt idx="4347">
                  <c:v>42149</c:v>
                </c:pt>
                <c:pt idx="4348">
                  <c:v>42150</c:v>
                </c:pt>
                <c:pt idx="4349">
                  <c:v>42151</c:v>
                </c:pt>
                <c:pt idx="4350">
                  <c:v>42152</c:v>
                </c:pt>
                <c:pt idx="4351">
                  <c:v>42153</c:v>
                </c:pt>
                <c:pt idx="4352">
                  <c:v>42156</c:v>
                </c:pt>
                <c:pt idx="4353">
                  <c:v>42157</c:v>
                </c:pt>
                <c:pt idx="4354">
                  <c:v>42158</c:v>
                </c:pt>
                <c:pt idx="4355">
                  <c:v>42159</c:v>
                </c:pt>
                <c:pt idx="4356">
                  <c:v>42160</c:v>
                </c:pt>
                <c:pt idx="4357">
                  <c:v>42163</c:v>
                </c:pt>
                <c:pt idx="4358">
                  <c:v>42164</c:v>
                </c:pt>
                <c:pt idx="4359">
                  <c:v>42165</c:v>
                </c:pt>
                <c:pt idx="4360">
                  <c:v>42166</c:v>
                </c:pt>
                <c:pt idx="4361">
                  <c:v>42167</c:v>
                </c:pt>
                <c:pt idx="4362">
                  <c:v>42170</c:v>
                </c:pt>
                <c:pt idx="4363">
                  <c:v>42171</c:v>
                </c:pt>
                <c:pt idx="4364">
                  <c:v>42172</c:v>
                </c:pt>
                <c:pt idx="4365">
                  <c:v>42173</c:v>
                </c:pt>
                <c:pt idx="4366">
                  <c:v>42177</c:v>
                </c:pt>
                <c:pt idx="4367">
                  <c:v>42178</c:v>
                </c:pt>
                <c:pt idx="4368">
                  <c:v>42179</c:v>
                </c:pt>
                <c:pt idx="4369">
                  <c:v>42180</c:v>
                </c:pt>
                <c:pt idx="4370">
                  <c:v>42181</c:v>
                </c:pt>
                <c:pt idx="4371">
                  <c:v>42184</c:v>
                </c:pt>
                <c:pt idx="4372">
                  <c:v>42185</c:v>
                </c:pt>
                <c:pt idx="4373">
                  <c:v>42186</c:v>
                </c:pt>
                <c:pt idx="4374">
                  <c:v>42187</c:v>
                </c:pt>
                <c:pt idx="4375">
                  <c:v>42188</c:v>
                </c:pt>
                <c:pt idx="4376">
                  <c:v>42191</c:v>
                </c:pt>
                <c:pt idx="4377">
                  <c:v>42192</c:v>
                </c:pt>
                <c:pt idx="4378">
                  <c:v>42193</c:v>
                </c:pt>
                <c:pt idx="4379">
                  <c:v>42194</c:v>
                </c:pt>
                <c:pt idx="4380">
                  <c:v>42198</c:v>
                </c:pt>
                <c:pt idx="4381">
                  <c:v>42199</c:v>
                </c:pt>
                <c:pt idx="4382">
                  <c:v>42200</c:v>
                </c:pt>
                <c:pt idx="4383">
                  <c:v>42201</c:v>
                </c:pt>
                <c:pt idx="4384">
                  <c:v>42202</c:v>
                </c:pt>
                <c:pt idx="4385">
                  <c:v>42205</c:v>
                </c:pt>
                <c:pt idx="4386">
                  <c:v>42206</c:v>
                </c:pt>
                <c:pt idx="4387">
                  <c:v>42207</c:v>
                </c:pt>
                <c:pt idx="4388">
                  <c:v>42208</c:v>
                </c:pt>
                <c:pt idx="4389">
                  <c:v>42209</c:v>
                </c:pt>
                <c:pt idx="4390">
                  <c:v>42212</c:v>
                </c:pt>
                <c:pt idx="4391">
                  <c:v>42213</c:v>
                </c:pt>
                <c:pt idx="4392">
                  <c:v>42214</c:v>
                </c:pt>
                <c:pt idx="4393">
                  <c:v>42215</c:v>
                </c:pt>
                <c:pt idx="4394">
                  <c:v>42216</c:v>
                </c:pt>
                <c:pt idx="4395">
                  <c:v>42219</c:v>
                </c:pt>
                <c:pt idx="4396">
                  <c:v>42220</c:v>
                </c:pt>
                <c:pt idx="4397">
                  <c:v>42221</c:v>
                </c:pt>
                <c:pt idx="4398">
                  <c:v>42222</c:v>
                </c:pt>
                <c:pt idx="4399">
                  <c:v>42223</c:v>
                </c:pt>
                <c:pt idx="4400">
                  <c:v>42226</c:v>
                </c:pt>
                <c:pt idx="4401">
                  <c:v>42227</c:v>
                </c:pt>
                <c:pt idx="4402">
                  <c:v>42228</c:v>
                </c:pt>
                <c:pt idx="4403">
                  <c:v>42229</c:v>
                </c:pt>
                <c:pt idx="4404">
                  <c:v>42230</c:v>
                </c:pt>
                <c:pt idx="4405">
                  <c:v>42233</c:v>
                </c:pt>
                <c:pt idx="4406">
                  <c:v>42234</c:v>
                </c:pt>
                <c:pt idx="4407">
                  <c:v>42235</c:v>
                </c:pt>
                <c:pt idx="4408">
                  <c:v>42236</c:v>
                </c:pt>
                <c:pt idx="4409">
                  <c:v>42237</c:v>
                </c:pt>
                <c:pt idx="4410">
                  <c:v>42240</c:v>
                </c:pt>
                <c:pt idx="4411">
                  <c:v>42241</c:v>
                </c:pt>
                <c:pt idx="4412">
                  <c:v>42242</c:v>
                </c:pt>
                <c:pt idx="4413">
                  <c:v>42243</c:v>
                </c:pt>
                <c:pt idx="4414">
                  <c:v>42244</c:v>
                </c:pt>
                <c:pt idx="4415">
                  <c:v>42247</c:v>
                </c:pt>
                <c:pt idx="4416">
                  <c:v>42248</c:v>
                </c:pt>
                <c:pt idx="4417">
                  <c:v>42249</c:v>
                </c:pt>
                <c:pt idx="4418">
                  <c:v>42250</c:v>
                </c:pt>
                <c:pt idx="4419">
                  <c:v>42251</c:v>
                </c:pt>
                <c:pt idx="4420">
                  <c:v>42254</c:v>
                </c:pt>
                <c:pt idx="4421">
                  <c:v>42255</c:v>
                </c:pt>
                <c:pt idx="4422">
                  <c:v>42256</c:v>
                </c:pt>
                <c:pt idx="4423">
                  <c:v>42257</c:v>
                </c:pt>
                <c:pt idx="4424">
                  <c:v>42258</c:v>
                </c:pt>
                <c:pt idx="4425">
                  <c:v>42261</c:v>
                </c:pt>
                <c:pt idx="4426">
                  <c:v>42262</c:v>
                </c:pt>
                <c:pt idx="4427">
                  <c:v>42263</c:v>
                </c:pt>
                <c:pt idx="4428">
                  <c:v>42264</c:v>
                </c:pt>
                <c:pt idx="4429">
                  <c:v>42265</c:v>
                </c:pt>
                <c:pt idx="4430">
                  <c:v>42268</c:v>
                </c:pt>
                <c:pt idx="4431">
                  <c:v>42269</c:v>
                </c:pt>
                <c:pt idx="4432">
                  <c:v>42270</c:v>
                </c:pt>
                <c:pt idx="4433">
                  <c:v>42271</c:v>
                </c:pt>
                <c:pt idx="4434">
                  <c:v>42272</c:v>
                </c:pt>
                <c:pt idx="4435">
                  <c:v>42277</c:v>
                </c:pt>
                <c:pt idx="4436">
                  <c:v>42278</c:v>
                </c:pt>
                <c:pt idx="4437">
                  <c:v>42279</c:v>
                </c:pt>
                <c:pt idx="4438">
                  <c:v>42282</c:v>
                </c:pt>
                <c:pt idx="4439">
                  <c:v>42283</c:v>
                </c:pt>
                <c:pt idx="4440">
                  <c:v>42284</c:v>
                </c:pt>
                <c:pt idx="4441">
                  <c:v>42285</c:v>
                </c:pt>
                <c:pt idx="4442">
                  <c:v>42289</c:v>
                </c:pt>
                <c:pt idx="4443">
                  <c:v>42290</c:v>
                </c:pt>
                <c:pt idx="4444">
                  <c:v>42291</c:v>
                </c:pt>
                <c:pt idx="4445">
                  <c:v>42292</c:v>
                </c:pt>
                <c:pt idx="4446">
                  <c:v>42293</c:v>
                </c:pt>
                <c:pt idx="4447">
                  <c:v>42296</c:v>
                </c:pt>
                <c:pt idx="4448">
                  <c:v>42297</c:v>
                </c:pt>
                <c:pt idx="4449">
                  <c:v>42298</c:v>
                </c:pt>
                <c:pt idx="4450">
                  <c:v>42299</c:v>
                </c:pt>
                <c:pt idx="4451">
                  <c:v>42300</c:v>
                </c:pt>
                <c:pt idx="4452">
                  <c:v>42303</c:v>
                </c:pt>
                <c:pt idx="4453">
                  <c:v>42304</c:v>
                </c:pt>
                <c:pt idx="4454">
                  <c:v>42305</c:v>
                </c:pt>
                <c:pt idx="4455">
                  <c:v>42306</c:v>
                </c:pt>
                <c:pt idx="4456">
                  <c:v>42307</c:v>
                </c:pt>
                <c:pt idx="4457">
                  <c:v>42310</c:v>
                </c:pt>
                <c:pt idx="4458">
                  <c:v>42311</c:v>
                </c:pt>
                <c:pt idx="4459">
                  <c:v>42312</c:v>
                </c:pt>
                <c:pt idx="4460">
                  <c:v>42313</c:v>
                </c:pt>
                <c:pt idx="4461">
                  <c:v>42314</c:v>
                </c:pt>
                <c:pt idx="4462">
                  <c:v>42317</c:v>
                </c:pt>
                <c:pt idx="4463">
                  <c:v>42318</c:v>
                </c:pt>
                <c:pt idx="4464">
                  <c:v>42319</c:v>
                </c:pt>
                <c:pt idx="4465">
                  <c:v>42320</c:v>
                </c:pt>
                <c:pt idx="4466">
                  <c:v>42321</c:v>
                </c:pt>
                <c:pt idx="4467">
                  <c:v>42324</c:v>
                </c:pt>
                <c:pt idx="4468">
                  <c:v>42325</c:v>
                </c:pt>
                <c:pt idx="4469">
                  <c:v>42326</c:v>
                </c:pt>
                <c:pt idx="4470">
                  <c:v>42327</c:v>
                </c:pt>
                <c:pt idx="4471">
                  <c:v>42328</c:v>
                </c:pt>
                <c:pt idx="4472">
                  <c:v>42331</c:v>
                </c:pt>
                <c:pt idx="4473">
                  <c:v>42332</c:v>
                </c:pt>
                <c:pt idx="4474">
                  <c:v>42333</c:v>
                </c:pt>
                <c:pt idx="4475">
                  <c:v>42334</c:v>
                </c:pt>
                <c:pt idx="4476">
                  <c:v>42335</c:v>
                </c:pt>
                <c:pt idx="4477">
                  <c:v>42338</c:v>
                </c:pt>
                <c:pt idx="4478">
                  <c:v>42339</c:v>
                </c:pt>
                <c:pt idx="4479">
                  <c:v>42340</c:v>
                </c:pt>
                <c:pt idx="4480">
                  <c:v>42341</c:v>
                </c:pt>
                <c:pt idx="4481">
                  <c:v>42342</c:v>
                </c:pt>
                <c:pt idx="4482">
                  <c:v>42345</c:v>
                </c:pt>
                <c:pt idx="4483">
                  <c:v>42346</c:v>
                </c:pt>
                <c:pt idx="4484">
                  <c:v>42347</c:v>
                </c:pt>
                <c:pt idx="4485">
                  <c:v>42348</c:v>
                </c:pt>
                <c:pt idx="4486">
                  <c:v>42349</c:v>
                </c:pt>
                <c:pt idx="4487">
                  <c:v>42352</c:v>
                </c:pt>
                <c:pt idx="4488">
                  <c:v>42353</c:v>
                </c:pt>
                <c:pt idx="4489">
                  <c:v>42354</c:v>
                </c:pt>
                <c:pt idx="4490">
                  <c:v>42355</c:v>
                </c:pt>
                <c:pt idx="4491">
                  <c:v>42356</c:v>
                </c:pt>
                <c:pt idx="4492">
                  <c:v>42359</c:v>
                </c:pt>
                <c:pt idx="4493">
                  <c:v>42360</c:v>
                </c:pt>
                <c:pt idx="4494">
                  <c:v>42361</c:v>
                </c:pt>
                <c:pt idx="4495">
                  <c:v>42362</c:v>
                </c:pt>
                <c:pt idx="4496">
                  <c:v>42363</c:v>
                </c:pt>
                <c:pt idx="4497">
                  <c:v>42366</c:v>
                </c:pt>
                <c:pt idx="4498">
                  <c:v>42367</c:v>
                </c:pt>
                <c:pt idx="4499">
                  <c:v>42368</c:v>
                </c:pt>
                <c:pt idx="4500">
                  <c:v>42369</c:v>
                </c:pt>
                <c:pt idx="4501">
                  <c:v>42373</c:v>
                </c:pt>
                <c:pt idx="4502">
                  <c:v>42374</c:v>
                </c:pt>
                <c:pt idx="4503">
                  <c:v>42375</c:v>
                </c:pt>
                <c:pt idx="4504">
                  <c:v>42376</c:v>
                </c:pt>
                <c:pt idx="4505">
                  <c:v>42377</c:v>
                </c:pt>
                <c:pt idx="4506">
                  <c:v>42380</c:v>
                </c:pt>
                <c:pt idx="4507">
                  <c:v>42381</c:v>
                </c:pt>
                <c:pt idx="4508">
                  <c:v>42382</c:v>
                </c:pt>
                <c:pt idx="4509">
                  <c:v>42383</c:v>
                </c:pt>
                <c:pt idx="4510">
                  <c:v>42384</c:v>
                </c:pt>
                <c:pt idx="4511">
                  <c:v>42387</c:v>
                </c:pt>
                <c:pt idx="4512">
                  <c:v>42388</c:v>
                </c:pt>
                <c:pt idx="4513">
                  <c:v>42389</c:v>
                </c:pt>
                <c:pt idx="4514">
                  <c:v>42390</c:v>
                </c:pt>
                <c:pt idx="4515">
                  <c:v>42391</c:v>
                </c:pt>
                <c:pt idx="4516">
                  <c:v>42394</c:v>
                </c:pt>
                <c:pt idx="4517">
                  <c:v>42395</c:v>
                </c:pt>
                <c:pt idx="4518">
                  <c:v>42396</c:v>
                </c:pt>
                <c:pt idx="4519">
                  <c:v>42397</c:v>
                </c:pt>
                <c:pt idx="4520">
                  <c:v>42398</c:v>
                </c:pt>
                <c:pt idx="4521">
                  <c:v>42399</c:v>
                </c:pt>
                <c:pt idx="4522">
                  <c:v>42401</c:v>
                </c:pt>
                <c:pt idx="4523">
                  <c:v>42402</c:v>
                </c:pt>
                <c:pt idx="4524">
                  <c:v>42403</c:v>
                </c:pt>
                <c:pt idx="4525">
                  <c:v>42404</c:v>
                </c:pt>
                <c:pt idx="4526">
                  <c:v>42405</c:v>
                </c:pt>
                <c:pt idx="4527">
                  <c:v>42415</c:v>
                </c:pt>
                <c:pt idx="4528">
                  <c:v>42416</c:v>
                </c:pt>
                <c:pt idx="4529">
                  <c:v>42417</c:v>
                </c:pt>
                <c:pt idx="4530">
                  <c:v>42418</c:v>
                </c:pt>
                <c:pt idx="4531">
                  <c:v>42419</c:v>
                </c:pt>
                <c:pt idx="4532">
                  <c:v>42422</c:v>
                </c:pt>
                <c:pt idx="4533">
                  <c:v>42423</c:v>
                </c:pt>
                <c:pt idx="4534">
                  <c:v>42424</c:v>
                </c:pt>
                <c:pt idx="4535">
                  <c:v>42425</c:v>
                </c:pt>
                <c:pt idx="4536">
                  <c:v>42426</c:v>
                </c:pt>
                <c:pt idx="4537">
                  <c:v>42430</c:v>
                </c:pt>
                <c:pt idx="4538">
                  <c:v>42431</c:v>
                </c:pt>
                <c:pt idx="4539">
                  <c:v>42432</c:v>
                </c:pt>
                <c:pt idx="4540">
                  <c:v>42433</c:v>
                </c:pt>
                <c:pt idx="4541">
                  <c:v>42436</c:v>
                </c:pt>
                <c:pt idx="4542">
                  <c:v>42437</c:v>
                </c:pt>
                <c:pt idx="4543">
                  <c:v>42438</c:v>
                </c:pt>
                <c:pt idx="4544">
                  <c:v>42439</c:v>
                </c:pt>
                <c:pt idx="4545">
                  <c:v>42440</c:v>
                </c:pt>
                <c:pt idx="4546">
                  <c:v>42443</c:v>
                </c:pt>
                <c:pt idx="4547">
                  <c:v>42444</c:v>
                </c:pt>
                <c:pt idx="4548">
                  <c:v>42445</c:v>
                </c:pt>
                <c:pt idx="4549">
                  <c:v>42446</c:v>
                </c:pt>
                <c:pt idx="4550">
                  <c:v>42447</c:v>
                </c:pt>
                <c:pt idx="4551">
                  <c:v>42450</c:v>
                </c:pt>
                <c:pt idx="4552">
                  <c:v>42451</c:v>
                </c:pt>
                <c:pt idx="4553">
                  <c:v>42452</c:v>
                </c:pt>
                <c:pt idx="4554">
                  <c:v>42453</c:v>
                </c:pt>
                <c:pt idx="4555">
                  <c:v>42454</c:v>
                </c:pt>
                <c:pt idx="4556">
                  <c:v>42457</c:v>
                </c:pt>
                <c:pt idx="4557">
                  <c:v>42458</c:v>
                </c:pt>
                <c:pt idx="4558">
                  <c:v>42459</c:v>
                </c:pt>
                <c:pt idx="4559">
                  <c:v>42460</c:v>
                </c:pt>
                <c:pt idx="4560">
                  <c:v>42461</c:v>
                </c:pt>
                <c:pt idx="4561">
                  <c:v>42466</c:v>
                </c:pt>
                <c:pt idx="4562">
                  <c:v>42467</c:v>
                </c:pt>
                <c:pt idx="4563">
                  <c:v>42468</c:v>
                </c:pt>
                <c:pt idx="4564">
                  <c:v>42471</c:v>
                </c:pt>
                <c:pt idx="4565">
                  <c:v>42472</c:v>
                </c:pt>
                <c:pt idx="4566">
                  <c:v>42473</c:v>
                </c:pt>
                <c:pt idx="4567">
                  <c:v>42474</c:v>
                </c:pt>
                <c:pt idx="4568">
                  <c:v>42475</c:v>
                </c:pt>
                <c:pt idx="4569">
                  <c:v>42478</c:v>
                </c:pt>
                <c:pt idx="4570">
                  <c:v>42479</c:v>
                </c:pt>
                <c:pt idx="4571">
                  <c:v>42480</c:v>
                </c:pt>
                <c:pt idx="4572">
                  <c:v>42481</c:v>
                </c:pt>
                <c:pt idx="4573">
                  <c:v>42482</c:v>
                </c:pt>
                <c:pt idx="4574">
                  <c:v>42485</c:v>
                </c:pt>
                <c:pt idx="4575">
                  <c:v>42486</c:v>
                </c:pt>
                <c:pt idx="4576">
                  <c:v>42487</c:v>
                </c:pt>
                <c:pt idx="4577">
                  <c:v>42488</c:v>
                </c:pt>
                <c:pt idx="4578">
                  <c:v>42489</c:v>
                </c:pt>
                <c:pt idx="4579">
                  <c:v>42493</c:v>
                </c:pt>
                <c:pt idx="4580">
                  <c:v>42494</c:v>
                </c:pt>
                <c:pt idx="4581">
                  <c:v>42495</c:v>
                </c:pt>
                <c:pt idx="4582">
                  <c:v>42496</c:v>
                </c:pt>
                <c:pt idx="4583">
                  <c:v>42499</c:v>
                </c:pt>
                <c:pt idx="4584">
                  <c:v>42500</c:v>
                </c:pt>
                <c:pt idx="4585">
                  <c:v>42501</c:v>
                </c:pt>
                <c:pt idx="4586">
                  <c:v>42502</c:v>
                </c:pt>
                <c:pt idx="4587">
                  <c:v>42503</c:v>
                </c:pt>
                <c:pt idx="4588">
                  <c:v>42506</c:v>
                </c:pt>
                <c:pt idx="4589">
                  <c:v>42507</c:v>
                </c:pt>
                <c:pt idx="4590">
                  <c:v>42508</c:v>
                </c:pt>
                <c:pt idx="4591">
                  <c:v>42509</c:v>
                </c:pt>
                <c:pt idx="4592">
                  <c:v>42510</c:v>
                </c:pt>
                <c:pt idx="4593">
                  <c:v>42513</c:v>
                </c:pt>
                <c:pt idx="4594">
                  <c:v>42514</c:v>
                </c:pt>
                <c:pt idx="4595">
                  <c:v>42515</c:v>
                </c:pt>
                <c:pt idx="4596">
                  <c:v>42516</c:v>
                </c:pt>
                <c:pt idx="4597">
                  <c:v>42517</c:v>
                </c:pt>
                <c:pt idx="4598">
                  <c:v>42520</c:v>
                </c:pt>
                <c:pt idx="4599">
                  <c:v>42521</c:v>
                </c:pt>
                <c:pt idx="4600">
                  <c:v>42522</c:v>
                </c:pt>
                <c:pt idx="4601">
                  <c:v>42523</c:v>
                </c:pt>
                <c:pt idx="4602">
                  <c:v>42524</c:v>
                </c:pt>
                <c:pt idx="4603">
                  <c:v>42525</c:v>
                </c:pt>
                <c:pt idx="4604">
                  <c:v>42527</c:v>
                </c:pt>
                <c:pt idx="4605">
                  <c:v>42528</c:v>
                </c:pt>
                <c:pt idx="4606">
                  <c:v>42529</c:v>
                </c:pt>
                <c:pt idx="4607">
                  <c:v>42534</c:v>
                </c:pt>
                <c:pt idx="4608">
                  <c:v>42535</c:v>
                </c:pt>
                <c:pt idx="4609">
                  <c:v>42536</c:v>
                </c:pt>
                <c:pt idx="4610">
                  <c:v>42537</c:v>
                </c:pt>
                <c:pt idx="4611">
                  <c:v>42538</c:v>
                </c:pt>
                <c:pt idx="4612">
                  <c:v>42541</c:v>
                </c:pt>
                <c:pt idx="4613">
                  <c:v>42542</c:v>
                </c:pt>
                <c:pt idx="4614">
                  <c:v>42543</c:v>
                </c:pt>
                <c:pt idx="4615">
                  <c:v>42544</c:v>
                </c:pt>
                <c:pt idx="4616">
                  <c:v>42545</c:v>
                </c:pt>
                <c:pt idx="4617">
                  <c:v>42548</c:v>
                </c:pt>
                <c:pt idx="4618">
                  <c:v>42549</c:v>
                </c:pt>
                <c:pt idx="4619">
                  <c:v>42550</c:v>
                </c:pt>
                <c:pt idx="4620">
                  <c:v>42551</c:v>
                </c:pt>
                <c:pt idx="4621">
                  <c:v>42552</c:v>
                </c:pt>
                <c:pt idx="4622">
                  <c:v>42555</c:v>
                </c:pt>
                <c:pt idx="4623">
                  <c:v>42556</c:v>
                </c:pt>
                <c:pt idx="4624">
                  <c:v>42557</c:v>
                </c:pt>
                <c:pt idx="4625">
                  <c:v>42558</c:v>
                </c:pt>
                <c:pt idx="4626">
                  <c:v>42562</c:v>
                </c:pt>
                <c:pt idx="4627">
                  <c:v>42563</c:v>
                </c:pt>
                <c:pt idx="4628">
                  <c:v>42564</c:v>
                </c:pt>
                <c:pt idx="4629">
                  <c:v>42565</c:v>
                </c:pt>
                <c:pt idx="4630">
                  <c:v>42566</c:v>
                </c:pt>
                <c:pt idx="4631">
                  <c:v>42569</c:v>
                </c:pt>
                <c:pt idx="4632">
                  <c:v>42570</c:v>
                </c:pt>
                <c:pt idx="4633">
                  <c:v>42571</c:v>
                </c:pt>
                <c:pt idx="4634">
                  <c:v>42572</c:v>
                </c:pt>
                <c:pt idx="4635">
                  <c:v>42573</c:v>
                </c:pt>
                <c:pt idx="4636">
                  <c:v>42576</c:v>
                </c:pt>
                <c:pt idx="4637">
                  <c:v>42577</c:v>
                </c:pt>
                <c:pt idx="4638">
                  <c:v>42578</c:v>
                </c:pt>
                <c:pt idx="4639">
                  <c:v>42579</c:v>
                </c:pt>
                <c:pt idx="4640">
                  <c:v>42580</c:v>
                </c:pt>
                <c:pt idx="4641">
                  <c:v>42583</c:v>
                </c:pt>
                <c:pt idx="4642">
                  <c:v>42584</c:v>
                </c:pt>
                <c:pt idx="4643">
                  <c:v>42585</c:v>
                </c:pt>
                <c:pt idx="4644">
                  <c:v>42586</c:v>
                </c:pt>
                <c:pt idx="4645">
                  <c:v>42587</c:v>
                </c:pt>
                <c:pt idx="4646">
                  <c:v>42590</c:v>
                </c:pt>
                <c:pt idx="4647">
                  <c:v>42591</c:v>
                </c:pt>
                <c:pt idx="4648">
                  <c:v>42592</c:v>
                </c:pt>
                <c:pt idx="4649">
                  <c:v>42593</c:v>
                </c:pt>
                <c:pt idx="4650">
                  <c:v>42594</c:v>
                </c:pt>
                <c:pt idx="4651">
                  <c:v>42597</c:v>
                </c:pt>
                <c:pt idx="4652">
                  <c:v>42598</c:v>
                </c:pt>
                <c:pt idx="4653">
                  <c:v>42599</c:v>
                </c:pt>
                <c:pt idx="4654">
                  <c:v>42600</c:v>
                </c:pt>
                <c:pt idx="4655">
                  <c:v>42601</c:v>
                </c:pt>
                <c:pt idx="4656">
                  <c:v>42604</c:v>
                </c:pt>
                <c:pt idx="4657">
                  <c:v>42605</c:v>
                </c:pt>
                <c:pt idx="4658">
                  <c:v>42606</c:v>
                </c:pt>
                <c:pt idx="4659">
                  <c:v>42607</c:v>
                </c:pt>
                <c:pt idx="4660">
                  <c:v>42608</c:v>
                </c:pt>
                <c:pt idx="4661">
                  <c:v>42611</c:v>
                </c:pt>
                <c:pt idx="4662">
                  <c:v>42612</c:v>
                </c:pt>
                <c:pt idx="4663">
                  <c:v>42613</c:v>
                </c:pt>
                <c:pt idx="4664">
                  <c:v>42614</c:v>
                </c:pt>
                <c:pt idx="4665">
                  <c:v>42615</c:v>
                </c:pt>
                <c:pt idx="4666">
                  <c:v>42618</c:v>
                </c:pt>
                <c:pt idx="4667">
                  <c:v>42619</c:v>
                </c:pt>
                <c:pt idx="4668">
                  <c:v>42620</c:v>
                </c:pt>
                <c:pt idx="4669">
                  <c:v>42621</c:v>
                </c:pt>
                <c:pt idx="4670">
                  <c:v>42622</c:v>
                </c:pt>
                <c:pt idx="4671">
                  <c:v>42623</c:v>
                </c:pt>
                <c:pt idx="4672">
                  <c:v>42625</c:v>
                </c:pt>
                <c:pt idx="4673">
                  <c:v>42626</c:v>
                </c:pt>
                <c:pt idx="4674">
                  <c:v>42627</c:v>
                </c:pt>
                <c:pt idx="4675">
                  <c:v>42632</c:v>
                </c:pt>
                <c:pt idx="4676">
                  <c:v>42633</c:v>
                </c:pt>
                <c:pt idx="4677">
                  <c:v>42634</c:v>
                </c:pt>
                <c:pt idx="4678">
                  <c:v>42635</c:v>
                </c:pt>
                <c:pt idx="4679">
                  <c:v>42636</c:v>
                </c:pt>
                <c:pt idx="4680">
                  <c:v>42639</c:v>
                </c:pt>
                <c:pt idx="4681">
                  <c:v>42642</c:v>
                </c:pt>
                <c:pt idx="4682">
                  <c:v>42643</c:v>
                </c:pt>
                <c:pt idx="4683">
                  <c:v>42646</c:v>
                </c:pt>
                <c:pt idx="4684">
                  <c:v>42647</c:v>
                </c:pt>
                <c:pt idx="4685">
                  <c:v>42648</c:v>
                </c:pt>
                <c:pt idx="4686">
                  <c:v>42649</c:v>
                </c:pt>
                <c:pt idx="4687">
                  <c:v>42650</c:v>
                </c:pt>
                <c:pt idx="4688">
                  <c:v>42654</c:v>
                </c:pt>
                <c:pt idx="4689">
                  <c:v>42655</c:v>
                </c:pt>
                <c:pt idx="4690">
                  <c:v>42656</c:v>
                </c:pt>
                <c:pt idx="4691">
                  <c:v>42657</c:v>
                </c:pt>
                <c:pt idx="4692">
                  <c:v>42660</c:v>
                </c:pt>
                <c:pt idx="4693">
                  <c:v>42661</c:v>
                </c:pt>
                <c:pt idx="4694">
                  <c:v>42662</c:v>
                </c:pt>
                <c:pt idx="4695">
                  <c:v>42663</c:v>
                </c:pt>
                <c:pt idx="4696">
                  <c:v>42664</c:v>
                </c:pt>
                <c:pt idx="4697">
                  <c:v>42667</c:v>
                </c:pt>
                <c:pt idx="4698">
                  <c:v>42668</c:v>
                </c:pt>
                <c:pt idx="4699">
                  <c:v>42669</c:v>
                </c:pt>
                <c:pt idx="4700">
                  <c:v>42670</c:v>
                </c:pt>
                <c:pt idx="4701">
                  <c:v>42671</c:v>
                </c:pt>
                <c:pt idx="4702">
                  <c:v>42674</c:v>
                </c:pt>
                <c:pt idx="4703">
                  <c:v>42675</c:v>
                </c:pt>
                <c:pt idx="4704">
                  <c:v>42676</c:v>
                </c:pt>
                <c:pt idx="4705">
                  <c:v>42677</c:v>
                </c:pt>
                <c:pt idx="4706">
                  <c:v>42678</c:v>
                </c:pt>
                <c:pt idx="4707">
                  <c:v>42681</c:v>
                </c:pt>
                <c:pt idx="4708">
                  <c:v>42682</c:v>
                </c:pt>
                <c:pt idx="4709">
                  <c:v>42683</c:v>
                </c:pt>
                <c:pt idx="4710">
                  <c:v>42684</c:v>
                </c:pt>
                <c:pt idx="4711">
                  <c:v>42685</c:v>
                </c:pt>
                <c:pt idx="4712">
                  <c:v>42688</c:v>
                </c:pt>
                <c:pt idx="4713">
                  <c:v>42689</c:v>
                </c:pt>
                <c:pt idx="4714">
                  <c:v>42690</c:v>
                </c:pt>
                <c:pt idx="4715">
                  <c:v>42691</c:v>
                </c:pt>
                <c:pt idx="4716">
                  <c:v>42692</c:v>
                </c:pt>
                <c:pt idx="4717">
                  <c:v>42695</c:v>
                </c:pt>
                <c:pt idx="4718">
                  <c:v>42696</c:v>
                </c:pt>
                <c:pt idx="4719">
                  <c:v>42697</c:v>
                </c:pt>
                <c:pt idx="4720">
                  <c:v>42698</c:v>
                </c:pt>
                <c:pt idx="4721">
                  <c:v>42699</c:v>
                </c:pt>
                <c:pt idx="4722">
                  <c:v>42702</c:v>
                </c:pt>
                <c:pt idx="4723">
                  <c:v>42703</c:v>
                </c:pt>
                <c:pt idx="4724">
                  <c:v>42704</c:v>
                </c:pt>
                <c:pt idx="4725">
                  <c:v>42705</c:v>
                </c:pt>
                <c:pt idx="4726">
                  <c:v>42706</c:v>
                </c:pt>
                <c:pt idx="4727">
                  <c:v>42709</c:v>
                </c:pt>
                <c:pt idx="4728">
                  <c:v>42710</c:v>
                </c:pt>
                <c:pt idx="4729">
                  <c:v>42711</c:v>
                </c:pt>
                <c:pt idx="4730">
                  <c:v>42712</c:v>
                </c:pt>
                <c:pt idx="4731">
                  <c:v>42713</c:v>
                </c:pt>
                <c:pt idx="4732">
                  <c:v>42716</c:v>
                </c:pt>
                <c:pt idx="4733">
                  <c:v>42717</c:v>
                </c:pt>
                <c:pt idx="4734">
                  <c:v>42718</c:v>
                </c:pt>
                <c:pt idx="4735">
                  <c:v>42719</c:v>
                </c:pt>
                <c:pt idx="4736">
                  <c:v>42720</c:v>
                </c:pt>
                <c:pt idx="4737">
                  <c:v>42723</c:v>
                </c:pt>
                <c:pt idx="4738">
                  <c:v>42724</c:v>
                </c:pt>
                <c:pt idx="4739">
                  <c:v>42725</c:v>
                </c:pt>
                <c:pt idx="4740">
                  <c:v>42726</c:v>
                </c:pt>
                <c:pt idx="4741">
                  <c:v>42727</c:v>
                </c:pt>
                <c:pt idx="4742">
                  <c:v>42730</c:v>
                </c:pt>
                <c:pt idx="4743">
                  <c:v>42731</c:v>
                </c:pt>
                <c:pt idx="4744">
                  <c:v>42732</c:v>
                </c:pt>
                <c:pt idx="4745">
                  <c:v>42733</c:v>
                </c:pt>
                <c:pt idx="4746">
                  <c:v>42734</c:v>
                </c:pt>
                <c:pt idx="4747">
                  <c:v>42738</c:v>
                </c:pt>
                <c:pt idx="4748">
                  <c:v>42739</c:v>
                </c:pt>
                <c:pt idx="4749">
                  <c:v>42740</c:v>
                </c:pt>
                <c:pt idx="4750">
                  <c:v>42741</c:v>
                </c:pt>
                <c:pt idx="4751">
                  <c:v>42744</c:v>
                </c:pt>
                <c:pt idx="4752">
                  <c:v>42745</c:v>
                </c:pt>
                <c:pt idx="4753">
                  <c:v>42746</c:v>
                </c:pt>
                <c:pt idx="4754">
                  <c:v>42747</c:v>
                </c:pt>
                <c:pt idx="4755">
                  <c:v>42748</c:v>
                </c:pt>
                <c:pt idx="4756">
                  <c:v>42751</c:v>
                </c:pt>
                <c:pt idx="4757">
                  <c:v>42752</c:v>
                </c:pt>
                <c:pt idx="4758">
                  <c:v>42753</c:v>
                </c:pt>
                <c:pt idx="4759">
                  <c:v>42754</c:v>
                </c:pt>
                <c:pt idx="4760">
                  <c:v>42755</c:v>
                </c:pt>
                <c:pt idx="4761">
                  <c:v>42758</c:v>
                </c:pt>
                <c:pt idx="4762">
                  <c:v>42759</c:v>
                </c:pt>
                <c:pt idx="4763">
                  <c:v>42760</c:v>
                </c:pt>
                <c:pt idx="4764">
                  <c:v>42761</c:v>
                </c:pt>
                <c:pt idx="4765">
                  <c:v>42768</c:v>
                </c:pt>
                <c:pt idx="4766">
                  <c:v>42769</c:v>
                </c:pt>
                <c:pt idx="4767">
                  <c:v>42772</c:v>
                </c:pt>
                <c:pt idx="4768">
                  <c:v>42773</c:v>
                </c:pt>
                <c:pt idx="4769">
                  <c:v>42774</c:v>
                </c:pt>
                <c:pt idx="4770">
                  <c:v>42775</c:v>
                </c:pt>
                <c:pt idx="4771">
                  <c:v>42776</c:v>
                </c:pt>
                <c:pt idx="4772">
                  <c:v>42779</c:v>
                </c:pt>
                <c:pt idx="4773">
                  <c:v>42780</c:v>
                </c:pt>
                <c:pt idx="4774">
                  <c:v>42781</c:v>
                </c:pt>
                <c:pt idx="4775">
                  <c:v>42782</c:v>
                </c:pt>
                <c:pt idx="4776">
                  <c:v>42783</c:v>
                </c:pt>
                <c:pt idx="4777">
                  <c:v>42784</c:v>
                </c:pt>
                <c:pt idx="4778">
                  <c:v>42786</c:v>
                </c:pt>
                <c:pt idx="4779">
                  <c:v>42787</c:v>
                </c:pt>
                <c:pt idx="4780">
                  <c:v>42788</c:v>
                </c:pt>
                <c:pt idx="4781">
                  <c:v>42789</c:v>
                </c:pt>
                <c:pt idx="4782">
                  <c:v>42790</c:v>
                </c:pt>
                <c:pt idx="4783">
                  <c:v>42795</c:v>
                </c:pt>
                <c:pt idx="4784">
                  <c:v>42796</c:v>
                </c:pt>
                <c:pt idx="4785">
                  <c:v>42797</c:v>
                </c:pt>
                <c:pt idx="4786">
                  <c:v>42800</c:v>
                </c:pt>
                <c:pt idx="4787">
                  <c:v>42801</c:v>
                </c:pt>
                <c:pt idx="4788">
                  <c:v>42802</c:v>
                </c:pt>
                <c:pt idx="4789">
                  <c:v>42803</c:v>
                </c:pt>
                <c:pt idx="4790">
                  <c:v>42804</c:v>
                </c:pt>
                <c:pt idx="4791">
                  <c:v>42807</c:v>
                </c:pt>
                <c:pt idx="4792">
                  <c:v>42808</c:v>
                </c:pt>
                <c:pt idx="4793">
                  <c:v>42809</c:v>
                </c:pt>
                <c:pt idx="4794">
                  <c:v>42810</c:v>
                </c:pt>
                <c:pt idx="4795">
                  <c:v>42811</c:v>
                </c:pt>
                <c:pt idx="4796">
                  <c:v>42814</c:v>
                </c:pt>
                <c:pt idx="4797">
                  <c:v>42815</c:v>
                </c:pt>
                <c:pt idx="4798">
                  <c:v>42816</c:v>
                </c:pt>
                <c:pt idx="4799">
                  <c:v>42817</c:v>
                </c:pt>
                <c:pt idx="4800">
                  <c:v>42818</c:v>
                </c:pt>
                <c:pt idx="4801">
                  <c:v>42821</c:v>
                </c:pt>
                <c:pt idx="4802">
                  <c:v>42822</c:v>
                </c:pt>
                <c:pt idx="4803">
                  <c:v>42823</c:v>
                </c:pt>
                <c:pt idx="4804">
                  <c:v>42824</c:v>
                </c:pt>
                <c:pt idx="4805">
                  <c:v>42825</c:v>
                </c:pt>
                <c:pt idx="4806">
                  <c:v>42830</c:v>
                </c:pt>
                <c:pt idx="4807">
                  <c:v>42831</c:v>
                </c:pt>
                <c:pt idx="4808">
                  <c:v>42832</c:v>
                </c:pt>
                <c:pt idx="4809">
                  <c:v>42835</c:v>
                </c:pt>
                <c:pt idx="4810">
                  <c:v>42836</c:v>
                </c:pt>
                <c:pt idx="4811">
                  <c:v>42837</c:v>
                </c:pt>
                <c:pt idx="4812">
                  <c:v>42838</c:v>
                </c:pt>
                <c:pt idx="4813">
                  <c:v>42839</c:v>
                </c:pt>
                <c:pt idx="4814">
                  <c:v>42842</c:v>
                </c:pt>
                <c:pt idx="4815">
                  <c:v>42843</c:v>
                </c:pt>
                <c:pt idx="4816">
                  <c:v>42844</c:v>
                </c:pt>
                <c:pt idx="4817">
                  <c:v>42845</c:v>
                </c:pt>
                <c:pt idx="4818">
                  <c:v>42846</c:v>
                </c:pt>
                <c:pt idx="4819">
                  <c:v>42849</c:v>
                </c:pt>
                <c:pt idx="4820">
                  <c:v>42850</c:v>
                </c:pt>
                <c:pt idx="4821">
                  <c:v>42851</c:v>
                </c:pt>
                <c:pt idx="4822">
                  <c:v>42852</c:v>
                </c:pt>
                <c:pt idx="4823">
                  <c:v>42853</c:v>
                </c:pt>
                <c:pt idx="4824">
                  <c:v>42857</c:v>
                </c:pt>
                <c:pt idx="4825">
                  <c:v>42858</c:v>
                </c:pt>
                <c:pt idx="4826">
                  <c:v>42859</c:v>
                </c:pt>
                <c:pt idx="4827">
                  <c:v>42860</c:v>
                </c:pt>
                <c:pt idx="4828">
                  <c:v>42863</c:v>
                </c:pt>
                <c:pt idx="4829">
                  <c:v>42864</c:v>
                </c:pt>
                <c:pt idx="4830">
                  <c:v>42865</c:v>
                </c:pt>
                <c:pt idx="4831">
                  <c:v>42866</c:v>
                </c:pt>
                <c:pt idx="4832">
                  <c:v>42867</c:v>
                </c:pt>
                <c:pt idx="4833">
                  <c:v>42870</c:v>
                </c:pt>
                <c:pt idx="4834">
                  <c:v>42871</c:v>
                </c:pt>
                <c:pt idx="4835">
                  <c:v>42872</c:v>
                </c:pt>
                <c:pt idx="4836">
                  <c:v>42873</c:v>
                </c:pt>
                <c:pt idx="4837">
                  <c:v>42874</c:v>
                </c:pt>
                <c:pt idx="4838">
                  <c:v>42877</c:v>
                </c:pt>
                <c:pt idx="4839">
                  <c:v>42878</c:v>
                </c:pt>
                <c:pt idx="4840">
                  <c:v>42879</c:v>
                </c:pt>
                <c:pt idx="4841">
                  <c:v>42880</c:v>
                </c:pt>
                <c:pt idx="4842">
                  <c:v>42881</c:v>
                </c:pt>
                <c:pt idx="4843">
                  <c:v>42886</c:v>
                </c:pt>
                <c:pt idx="4844">
                  <c:v>42887</c:v>
                </c:pt>
                <c:pt idx="4845">
                  <c:v>42888</c:v>
                </c:pt>
                <c:pt idx="4846">
                  <c:v>42889</c:v>
                </c:pt>
                <c:pt idx="4847">
                  <c:v>42891</c:v>
                </c:pt>
                <c:pt idx="4848">
                  <c:v>42892</c:v>
                </c:pt>
                <c:pt idx="4849">
                  <c:v>42893</c:v>
                </c:pt>
                <c:pt idx="4850">
                  <c:v>42894</c:v>
                </c:pt>
                <c:pt idx="4851">
                  <c:v>42895</c:v>
                </c:pt>
                <c:pt idx="4852">
                  <c:v>42898</c:v>
                </c:pt>
                <c:pt idx="4853">
                  <c:v>42899</c:v>
                </c:pt>
                <c:pt idx="4854">
                  <c:v>42900</c:v>
                </c:pt>
                <c:pt idx="4855">
                  <c:v>42901</c:v>
                </c:pt>
                <c:pt idx="4856">
                  <c:v>42902</c:v>
                </c:pt>
                <c:pt idx="4857">
                  <c:v>42905</c:v>
                </c:pt>
                <c:pt idx="4858">
                  <c:v>42906</c:v>
                </c:pt>
                <c:pt idx="4859">
                  <c:v>42907</c:v>
                </c:pt>
                <c:pt idx="4860">
                  <c:v>42908</c:v>
                </c:pt>
                <c:pt idx="4861">
                  <c:v>42909</c:v>
                </c:pt>
                <c:pt idx="4862">
                  <c:v>42912</c:v>
                </c:pt>
                <c:pt idx="4863">
                  <c:v>42913</c:v>
                </c:pt>
                <c:pt idx="4864">
                  <c:v>42914</c:v>
                </c:pt>
                <c:pt idx="4865">
                  <c:v>42915</c:v>
                </c:pt>
                <c:pt idx="4866">
                  <c:v>42916</c:v>
                </c:pt>
                <c:pt idx="4867">
                  <c:v>42919</c:v>
                </c:pt>
                <c:pt idx="4868">
                  <c:v>42920</c:v>
                </c:pt>
                <c:pt idx="4869">
                  <c:v>42921</c:v>
                </c:pt>
                <c:pt idx="4870">
                  <c:v>42922</c:v>
                </c:pt>
                <c:pt idx="4871">
                  <c:v>42923</c:v>
                </c:pt>
                <c:pt idx="4872">
                  <c:v>42926</c:v>
                </c:pt>
                <c:pt idx="4873">
                  <c:v>42927</c:v>
                </c:pt>
                <c:pt idx="4874">
                  <c:v>42928</c:v>
                </c:pt>
                <c:pt idx="4875">
                  <c:v>42929</c:v>
                </c:pt>
                <c:pt idx="4876">
                  <c:v>42930</c:v>
                </c:pt>
                <c:pt idx="4877">
                  <c:v>42933</c:v>
                </c:pt>
                <c:pt idx="4878">
                  <c:v>42934</c:v>
                </c:pt>
                <c:pt idx="4879">
                  <c:v>42935</c:v>
                </c:pt>
                <c:pt idx="4880">
                  <c:v>42936</c:v>
                </c:pt>
                <c:pt idx="4881">
                  <c:v>42937</c:v>
                </c:pt>
                <c:pt idx="4882">
                  <c:v>42940</c:v>
                </c:pt>
                <c:pt idx="4883">
                  <c:v>42941</c:v>
                </c:pt>
                <c:pt idx="4884">
                  <c:v>42942</c:v>
                </c:pt>
                <c:pt idx="4885">
                  <c:v>42943</c:v>
                </c:pt>
                <c:pt idx="4886">
                  <c:v>42944</c:v>
                </c:pt>
                <c:pt idx="4887">
                  <c:v>42947</c:v>
                </c:pt>
                <c:pt idx="4888">
                  <c:v>42948</c:v>
                </c:pt>
                <c:pt idx="4889">
                  <c:v>42949</c:v>
                </c:pt>
                <c:pt idx="4890">
                  <c:v>42950</c:v>
                </c:pt>
                <c:pt idx="4891">
                  <c:v>42951</c:v>
                </c:pt>
                <c:pt idx="4892">
                  <c:v>42954</c:v>
                </c:pt>
                <c:pt idx="4893">
                  <c:v>42955</c:v>
                </c:pt>
                <c:pt idx="4894">
                  <c:v>42956</c:v>
                </c:pt>
                <c:pt idx="4895">
                  <c:v>42957</c:v>
                </c:pt>
                <c:pt idx="4896">
                  <c:v>42958</c:v>
                </c:pt>
                <c:pt idx="4897">
                  <c:v>42961</c:v>
                </c:pt>
                <c:pt idx="4898">
                  <c:v>42962</c:v>
                </c:pt>
                <c:pt idx="4899">
                  <c:v>42963</c:v>
                </c:pt>
                <c:pt idx="4900">
                  <c:v>42964</c:v>
                </c:pt>
                <c:pt idx="4901">
                  <c:v>42965</c:v>
                </c:pt>
                <c:pt idx="4902">
                  <c:v>42968</c:v>
                </c:pt>
                <c:pt idx="4903">
                  <c:v>42969</c:v>
                </c:pt>
                <c:pt idx="4904">
                  <c:v>42970</c:v>
                </c:pt>
                <c:pt idx="4905">
                  <c:v>42971</c:v>
                </c:pt>
                <c:pt idx="4906">
                  <c:v>42972</c:v>
                </c:pt>
                <c:pt idx="4907">
                  <c:v>42975</c:v>
                </c:pt>
                <c:pt idx="4908">
                  <c:v>42976</c:v>
                </c:pt>
                <c:pt idx="4909">
                  <c:v>42977</c:v>
                </c:pt>
                <c:pt idx="4910">
                  <c:v>42978</c:v>
                </c:pt>
                <c:pt idx="4911">
                  <c:v>42979</c:v>
                </c:pt>
                <c:pt idx="4912">
                  <c:v>42982</c:v>
                </c:pt>
                <c:pt idx="4913">
                  <c:v>42983</c:v>
                </c:pt>
                <c:pt idx="4914">
                  <c:v>42984</c:v>
                </c:pt>
                <c:pt idx="4915">
                  <c:v>42985</c:v>
                </c:pt>
                <c:pt idx="4916">
                  <c:v>42986</c:v>
                </c:pt>
                <c:pt idx="4917">
                  <c:v>42989</c:v>
                </c:pt>
                <c:pt idx="4918">
                  <c:v>42990</c:v>
                </c:pt>
                <c:pt idx="4919">
                  <c:v>42991</c:v>
                </c:pt>
                <c:pt idx="4920">
                  <c:v>42992</c:v>
                </c:pt>
                <c:pt idx="4921">
                  <c:v>42993</c:v>
                </c:pt>
                <c:pt idx="4922">
                  <c:v>42996</c:v>
                </c:pt>
                <c:pt idx="4923">
                  <c:v>42997</c:v>
                </c:pt>
                <c:pt idx="4924">
                  <c:v>42998</c:v>
                </c:pt>
                <c:pt idx="4925">
                  <c:v>42999</c:v>
                </c:pt>
                <c:pt idx="4926">
                  <c:v>43000</c:v>
                </c:pt>
                <c:pt idx="4927">
                  <c:v>43003</c:v>
                </c:pt>
                <c:pt idx="4928">
                  <c:v>43004</c:v>
                </c:pt>
                <c:pt idx="4929">
                  <c:v>43005</c:v>
                </c:pt>
                <c:pt idx="4930">
                  <c:v>43006</c:v>
                </c:pt>
                <c:pt idx="4931">
                  <c:v>43007</c:v>
                </c:pt>
                <c:pt idx="4932">
                  <c:v>43008</c:v>
                </c:pt>
                <c:pt idx="4933">
                  <c:v>43010</c:v>
                </c:pt>
                <c:pt idx="4934">
                  <c:v>43011</c:v>
                </c:pt>
                <c:pt idx="4935">
                  <c:v>43013</c:v>
                </c:pt>
                <c:pt idx="4936">
                  <c:v>43014</c:v>
                </c:pt>
                <c:pt idx="4937">
                  <c:v>43019</c:v>
                </c:pt>
                <c:pt idx="4938">
                  <c:v>43020</c:v>
                </c:pt>
                <c:pt idx="4939">
                  <c:v>43021</c:v>
                </c:pt>
                <c:pt idx="4940">
                  <c:v>43024</c:v>
                </c:pt>
                <c:pt idx="4941">
                  <c:v>43025</c:v>
                </c:pt>
                <c:pt idx="4942">
                  <c:v>43026</c:v>
                </c:pt>
                <c:pt idx="4943">
                  <c:v>43027</c:v>
                </c:pt>
                <c:pt idx="4944">
                  <c:v>43028</c:v>
                </c:pt>
                <c:pt idx="4945">
                  <c:v>43031</c:v>
                </c:pt>
                <c:pt idx="4946">
                  <c:v>43032</c:v>
                </c:pt>
                <c:pt idx="4947">
                  <c:v>43033</c:v>
                </c:pt>
                <c:pt idx="4948">
                  <c:v>43034</c:v>
                </c:pt>
                <c:pt idx="4949">
                  <c:v>43035</c:v>
                </c:pt>
                <c:pt idx="4950">
                  <c:v>43038</c:v>
                </c:pt>
                <c:pt idx="4951">
                  <c:v>43039</c:v>
                </c:pt>
                <c:pt idx="4952">
                  <c:v>43040</c:v>
                </c:pt>
                <c:pt idx="4953">
                  <c:v>43041</c:v>
                </c:pt>
                <c:pt idx="4954">
                  <c:v>43042</c:v>
                </c:pt>
                <c:pt idx="4955">
                  <c:v>43045</c:v>
                </c:pt>
                <c:pt idx="4956">
                  <c:v>43046</c:v>
                </c:pt>
                <c:pt idx="4957">
                  <c:v>43047</c:v>
                </c:pt>
                <c:pt idx="4958">
                  <c:v>43048</c:v>
                </c:pt>
                <c:pt idx="4959">
                  <c:v>43049</c:v>
                </c:pt>
                <c:pt idx="4960">
                  <c:v>43052</c:v>
                </c:pt>
                <c:pt idx="4961">
                  <c:v>43053</c:v>
                </c:pt>
                <c:pt idx="4962">
                  <c:v>43054</c:v>
                </c:pt>
                <c:pt idx="4963">
                  <c:v>43055</c:v>
                </c:pt>
                <c:pt idx="4964">
                  <c:v>43056</c:v>
                </c:pt>
                <c:pt idx="4965">
                  <c:v>43059</c:v>
                </c:pt>
                <c:pt idx="4966">
                  <c:v>43060</c:v>
                </c:pt>
                <c:pt idx="4967">
                  <c:v>43061</c:v>
                </c:pt>
                <c:pt idx="4968">
                  <c:v>43062</c:v>
                </c:pt>
                <c:pt idx="4969">
                  <c:v>43063</c:v>
                </c:pt>
                <c:pt idx="4970">
                  <c:v>43066</c:v>
                </c:pt>
                <c:pt idx="4971">
                  <c:v>43067</c:v>
                </c:pt>
                <c:pt idx="4972">
                  <c:v>43068</c:v>
                </c:pt>
                <c:pt idx="4973">
                  <c:v>43069</c:v>
                </c:pt>
                <c:pt idx="4974">
                  <c:v>43070</c:v>
                </c:pt>
                <c:pt idx="4975">
                  <c:v>43073</c:v>
                </c:pt>
                <c:pt idx="4976">
                  <c:v>43074</c:v>
                </c:pt>
                <c:pt idx="4977">
                  <c:v>43075</c:v>
                </c:pt>
                <c:pt idx="4978">
                  <c:v>43076</c:v>
                </c:pt>
                <c:pt idx="4979">
                  <c:v>43077</c:v>
                </c:pt>
                <c:pt idx="4980">
                  <c:v>43080</c:v>
                </c:pt>
                <c:pt idx="4981">
                  <c:v>43081</c:v>
                </c:pt>
                <c:pt idx="4982">
                  <c:v>43082</c:v>
                </c:pt>
                <c:pt idx="4983">
                  <c:v>43083</c:v>
                </c:pt>
                <c:pt idx="4984">
                  <c:v>43084</c:v>
                </c:pt>
                <c:pt idx="4985">
                  <c:v>43087</c:v>
                </c:pt>
                <c:pt idx="4986">
                  <c:v>43088</c:v>
                </c:pt>
                <c:pt idx="4987">
                  <c:v>43089</c:v>
                </c:pt>
                <c:pt idx="4988">
                  <c:v>43090</c:v>
                </c:pt>
                <c:pt idx="4989">
                  <c:v>43091</c:v>
                </c:pt>
                <c:pt idx="4990">
                  <c:v>43094</c:v>
                </c:pt>
                <c:pt idx="4991">
                  <c:v>43095</c:v>
                </c:pt>
                <c:pt idx="4992">
                  <c:v>43096</c:v>
                </c:pt>
                <c:pt idx="4993">
                  <c:v>43097</c:v>
                </c:pt>
                <c:pt idx="4994">
                  <c:v>43098</c:v>
                </c:pt>
                <c:pt idx="4995">
                  <c:v>43102</c:v>
                </c:pt>
                <c:pt idx="4996">
                  <c:v>43103</c:v>
                </c:pt>
                <c:pt idx="4997">
                  <c:v>43104</c:v>
                </c:pt>
                <c:pt idx="4998">
                  <c:v>43105</c:v>
                </c:pt>
                <c:pt idx="4999">
                  <c:v>43108</c:v>
                </c:pt>
                <c:pt idx="5000">
                  <c:v>43109</c:v>
                </c:pt>
                <c:pt idx="5001">
                  <c:v>43110</c:v>
                </c:pt>
                <c:pt idx="5002">
                  <c:v>43111</c:v>
                </c:pt>
                <c:pt idx="5003">
                  <c:v>43112</c:v>
                </c:pt>
                <c:pt idx="5004">
                  <c:v>43115</c:v>
                </c:pt>
                <c:pt idx="5005">
                  <c:v>43116</c:v>
                </c:pt>
                <c:pt idx="5006">
                  <c:v>43117</c:v>
                </c:pt>
                <c:pt idx="5007">
                  <c:v>43118</c:v>
                </c:pt>
                <c:pt idx="5008">
                  <c:v>43119</c:v>
                </c:pt>
                <c:pt idx="5009">
                  <c:v>43122</c:v>
                </c:pt>
                <c:pt idx="5010">
                  <c:v>43123</c:v>
                </c:pt>
                <c:pt idx="5011">
                  <c:v>43124</c:v>
                </c:pt>
                <c:pt idx="5012">
                  <c:v>43125</c:v>
                </c:pt>
                <c:pt idx="5013">
                  <c:v>43126</c:v>
                </c:pt>
                <c:pt idx="5014">
                  <c:v>43129</c:v>
                </c:pt>
                <c:pt idx="5015">
                  <c:v>43130</c:v>
                </c:pt>
                <c:pt idx="5016">
                  <c:v>43131</c:v>
                </c:pt>
                <c:pt idx="5017">
                  <c:v>43132</c:v>
                </c:pt>
                <c:pt idx="5018">
                  <c:v>43133</c:v>
                </c:pt>
                <c:pt idx="5019">
                  <c:v>43136</c:v>
                </c:pt>
                <c:pt idx="5020">
                  <c:v>43137</c:v>
                </c:pt>
                <c:pt idx="5021">
                  <c:v>43138</c:v>
                </c:pt>
                <c:pt idx="5022">
                  <c:v>43139</c:v>
                </c:pt>
                <c:pt idx="5023">
                  <c:v>43140</c:v>
                </c:pt>
                <c:pt idx="5024">
                  <c:v>43143</c:v>
                </c:pt>
                <c:pt idx="5025">
                  <c:v>43144</c:v>
                </c:pt>
                <c:pt idx="5026">
                  <c:v>43145</c:v>
                </c:pt>
                <c:pt idx="5027">
                  <c:v>43152</c:v>
                </c:pt>
                <c:pt idx="5028">
                  <c:v>43153</c:v>
                </c:pt>
                <c:pt idx="5029">
                  <c:v>43154</c:v>
                </c:pt>
                <c:pt idx="5030">
                  <c:v>43157</c:v>
                </c:pt>
                <c:pt idx="5031">
                  <c:v>43158</c:v>
                </c:pt>
                <c:pt idx="5032">
                  <c:v>43160</c:v>
                </c:pt>
                <c:pt idx="5033">
                  <c:v>43161</c:v>
                </c:pt>
                <c:pt idx="5034">
                  <c:v>43164</c:v>
                </c:pt>
                <c:pt idx="5035">
                  <c:v>43165</c:v>
                </c:pt>
                <c:pt idx="5036">
                  <c:v>43166</c:v>
                </c:pt>
                <c:pt idx="5037">
                  <c:v>43167</c:v>
                </c:pt>
                <c:pt idx="5038">
                  <c:v>43168</c:v>
                </c:pt>
                <c:pt idx="5039">
                  <c:v>43171</c:v>
                </c:pt>
                <c:pt idx="5040">
                  <c:v>43172</c:v>
                </c:pt>
                <c:pt idx="5041">
                  <c:v>43173</c:v>
                </c:pt>
                <c:pt idx="5042">
                  <c:v>43174</c:v>
                </c:pt>
                <c:pt idx="5043">
                  <c:v>43175</c:v>
                </c:pt>
                <c:pt idx="5044">
                  <c:v>43178</c:v>
                </c:pt>
                <c:pt idx="5045">
                  <c:v>43179</c:v>
                </c:pt>
                <c:pt idx="5046">
                  <c:v>43180</c:v>
                </c:pt>
                <c:pt idx="5047">
                  <c:v>43181</c:v>
                </c:pt>
                <c:pt idx="5048">
                  <c:v>43182</c:v>
                </c:pt>
                <c:pt idx="5049">
                  <c:v>43185</c:v>
                </c:pt>
                <c:pt idx="5050">
                  <c:v>43186</c:v>
                </c:pt>
                <c:pt idx="5051">
                  <c:v>43187</c:v>
                </c:pt>
                <c:pt idx="5052">
                  <c:v>43188</c:v>
                </c:pt>
                <c:pt idx="5053">
                  <c:v>43189</c:v>
                </c:pt>
                <c:pt idx="5054">
                  <c:v>43190</c:v>
                </c:pt>
                <c:pt idx="5055">
                  <c:v>43192</c:v>
                </c:pt>
                <c:pt idx="5056">
                  <c:v>43193</c:v>
                </c:pt>
                <c:pt idx="5057">
                  <c:v>43199</c:v>
                </c:pt>
                <c:pt idx="5058">
                  <c:v>43200</c:v>
                </c:pt>
                <c:pt idx="5059">
                  <c:v>43201</c:v>
                </c:pt>
                <c:pt idx="5060">
                  <c:v>43202</c:v>
                </c:pt>
                <c:pt idx="5061">
                  <c:v>43203</c:v>
                </c:pt>
                <c:pt idx="5062">
                  <c:v>43206</c:v>
                </c:pt>
                <c:pt idx="5063">
                  <c:v>43207</c:v>
                </c:pt>
                <c:pt idx="5064">
                  <c:v>43208</c:v>
                </c:pt>
                <c:pt idx="5065">
                  <c:v>43209</c:v>
                </c:pt>
                <c:pt idx="5066">
                  <c:v>43210</c:v>
                </c:pt>
                <c:pt idx="5067">
                  <c:v>43213</c:v>
                </c:pt>
                <c:pt idx="5068">
                  <c:v>43214</c:v>
                </c:pt>
                <c:pt idx="5069">
                  <c:v>43215</c:v>
                </c:pt>
                <c:pt idx="5070">
                  <c:v>43216</c:v>
                </c:pt>
                <c:pt idx="5071">
                  <c:v>43217</c:v>
                </c:pt>
                <c:pt idx="5072">
                  <c:v>43220</c:v>
                </c:pt>
                <c:pt idx="5073">
                  <c:v>43222</c:v>
                </c:pt>
                <c:pt idx="5074">
                  <c:v>43223</c:v>
                </c:pt>
                <c:pt idx="5075">
                  <c:v>43224</c:v>
                </c:pt>
                <c:pt idx="5076">
                  <c:v>43227</c:v>
                </c:pt>
                <c:pt idx="5077">
                  <c:v>43228</c:v>
                </c:pt>
                <c:pt idx="5078">
                  <c:v>43229</c:v>
                </c:pt>
                <c:pt idx="5079">
                  <c:v>43230</c:v>
                </c:pt>
                <c:pt idx="5080">
                  <c:v>43231</c:v>
                </c:pt>
                <c:pt idx="5081">
                  <c:v>43234</c:v>
                </c:pt>
                <c:pt idx="5082">
                  <c:v>43235</c:v>
                </c:pt>
                <c:pt idx="5083">
                  <c:v>43236</c:v>
                </c:pt>
                <c:pt idx="5084">
                  <c:v>43237</c:v>
                </c:pt>
                <c:pt idx="5085">
                  <c:v>43238</c:v>
                </c:pt>
                <c:pt idx="5086">
                  <c:v>43241</c:v>
                </c:pt>
                <c:pt idx="5087">
                  <c:v>43242</c:v>
                </c:pt>
                <c:pt idx="5088">
                  <c:v>43243</c:v>
                </c:pt>
                <c:pt idx="5089">
                  <c:v>43244</c:v>
                </c:pt>
                <c:pt idx="5090">
                  <c:v>43245</c:v>
                </c:pt>
                <c:pt idx="5091">
                  <c:v>43248</c:v>
                </c:pt>
                <c:pt idx="5092">
                  <c:v>43249</c:v>
                </c:pt>
                <c:pt idx="5093">
                  <c:v>43250</c:v>
                </c:pt>
                <c:pt idx="5094">
                  <c:v>43251</c:v>
                </c:pt>
                <c:pt idx="5095">
                  <c:v>43252</c:v>
                </c:pt>
                <c:pt idx="5096">
                  <c:v>43255</c:v>
                </c:pt>
                <c:pt idx="5097">
                  <c:v>43256</c:v>
                </c:pt>
                <c:pt idx="5098">
                  <c:v>43257</c:v>
                </c:pt>
                <c:pt idx="5099">
                  <c:v>43258</c:v>
                </c:pt>
                <c:pt idx="5100">
                  <c:v>43259</c:v>
                </c:pt>
                <c:pt idx="5101">
                  <c:v>43262</c:v>
                </c:pt>
                <c:pt idx="5102">
                  <c:v>43263</c:v>
                </c:pt>
                <c:pt idx="5103">
                  <c:v>43264</c:v>
                </c:pt>
                <c:pt idx="5104">
                  <c:v>43265</c:v>
                </c:pt>
                <c:pt idx="5105">
                  <c:v>43266</c:v>
                </c:pt>
                <c:pt idx="5106">
                  <c:v>43270</c:v>
                </c:pt>
                <c:pt idx="5107">
                  <c:v>43271</c:v>
                </c:pt>
                <c:pt idx="5108">
                  <c:v>43272</c:v>
                </c:pt>
                <c:pt idx="5109">
                  <c:v>43273</c:v>
                </c:pt>
                <c:pt idx="5110">
                  <c:v>43276</c:v>
                </c:pt>
                <c:pt idx="5111">
                  <c:v>43277</c:v>
                </c:pt>
                <c:pt idx="5112">
                  <c:v>43278</c:v>
                </c:pt>
                <c:pt idx="5113">
                  <c:v>43279</c:v>
                </c:pt>
                <c:pt idx="5114">
                  <c:v>43280</c:v>
                </c:pt>
                <c:pt idx="5115">
                  <c:v>43283</c:v>
                </c:pt>
                <c:pt idx="5116">
                  <c:v>43284</c:v>
                </c:pt>
                <c:pt idx="5117">
                  <c:v>43285</c:v>
                </c:pt>
                <c:pt idx="5118">
                  <c:v>43286</c:v>
                </c:pt>
                <c:pt idx="5119">
                  <c:v>43287</c:v>
                </c:pt>
                <c:pt idx="5120">
                  <c:v>43290</c:v>
                </c:pt>
                <c:pt idx="5121">
                  <c:v>43291</c:v>
                </c:pt>
                <c:pt idx="5122">
                  <c:v>43292</c:v>
                </c:pt>
                <c:pt idx="5123">
                  <c:v>43293</c:v>
                </c:pt>
                <c:pt idx="5124">
                  <c:v>43294</c:v>
                </c:pt>
                <c:pt idx="5125">
                  <c:v>43297</c:v>
                </c:pt>
                <c:pt idx="5126">
                  <c:v>43298</c:v>
                </c:pt>
                <c:pt idx="5127">
                  <c:v>43299</c:v>
                </c:pt>
                <c:pt idx="5128">
                  <c:v>43300</c:v>
                </c:pt>
                <c:pt idx="5129">
                  <c:v>43301</c:v>
                </c:pt>
                <c:pt idx="5130">
                  <c:v>43304</c:v>
                </c:pt>
                <c:pt idx="5131">
                  <c:v>43305</c:v>
                </c:pt>
                <c:pt idx="5132">
                  <c:v>43306</c:v>
                </c:pt>
                <c:pt idx="5133">
                  <c:v>43307</c:v>
                </c:pt>
                <c:pt idx="5134">
                  <c:v>43308</c:v>
                </c:pt>
                <c:pt idx="5135">
                  <c:v>43311</c:v>
                </c:pt>
                <c:pt idx="5136">
                  <c:v>43312</c:v>
                </c:pt>
                <c:pt idx="5137">
                  <c:v>43313</c:v>
                </c:pt>
                <c:pt idx="5138">
                  <c:v>43314</c:v>
                </c:pt>
                <c:pt idx="5139">
                  <c:v>43315</c:v>
                </c:pt>
                <c:pt idx="5140">
                  <c:v>43318</c:v>
                </c:pt>
                <c:pt idx="5141">
                  <c:v>43319</c:v>
                </c:pt>
                <c:pt idx="5142">
                  <c:v>43320</c:v>
                </c:pt>
                <c:pt idx="5143">
                  <c:v>43321</c:v>
                </c:pt>
                <c:pt idx="5144">
                  <c:v>43322</c:v>
                </c:pt>
                <c:pt idx="5145">
                  <c:v>43325</c:v>
                </c:pt>
                <c:pt idx="5146">
                  <c:v>43326</c:v>
                </c:pt>
                <c:pt idx="5147">
                  <c:v>43327</c:v>
                </c:pt>
                <c:pt idx="5148">
                  <c:v>43328</c:v>
                </c:pt>
                <c:pt idx="5149">
                  <c:v>43329</c:v>
                </c:pt>
                <c:pt idx="5150">
                  <c:v>43332</c:v>
                </c:pt>
                <c:pt idx="5151">
                  <c:v>43333</c:v>
                </c:pt>
                <c:pt idx="5152">
                  <c:v>43334</c:v>
                </c:pt>
                <c:pt idx="5153">
                  <c:v>43335</c:v>
                </c:pt>
                <c:pt idx="5154">
                  <c:v>43336</c:v>
                </c:pt>
                <c:pt idx="5155">
                  <c:v>43339</c:v>
                </c:pt>
                <c:pt idx="5156">
                  <c:v>43340</c:v>
                </c:pt>
                <c:pt idx="5157">
                  <c:v>43341</c:v>
                </c:pt>
                <c:pt idx="5158">
                  <c:v>43342</c:v>
                </c:pt>
                <c:pt idx="5159">
                  <c:v>43343</c:v>
                </c:pt>
                <c:pt idx="5160">
                  <c:v>43346</c:v>
                </c:pt>
                <c:pt idx="5161">
                  <c:v>43347</c:v>
                </c:pt>
                <c:pt idx="5162">
                  <c:v>43348</c:v>
                </c:pt>
                <c:pt idx="5163">
                  <c:v>43349</c:v>
                </c:pt>
                <c:pt idx="5164">
                  <c:v>43350</c:v>
                </c:pt>
                <c:pt idx="5165">
                  <c:v>43353</c:v>
                </c:pt>
                <c:pt idx="5166">
                  <c:v>43354</c:v>
                </c:pt>
                <c:pt idx="5167">
                  <c:v>43355</c:v>
                </c:pt>
                <c:pt idx="5168">
                  <c:v>43356</c:v>
                </c:pt>
                <c:pt idx="5169">
                  <c:v>43357</c:v>
                </c:pt>
                <c:pt idx="5170">
                  <c:v>43360</c:v>
                </c:pt>
                <c:pt idx="5171">
                  <c:v>43361</c:v>
                </c:pt>
                <c:pt idx="5172">
                  <c:v>43362</c:v>
                </c:pt>
                <c:pt idx="5173">
                  <c:v>43363</c:v>
                </c:pt>
                <c:pt idx="5174">
                  <c:v>43364</c:v>
                </c:pt>
                <c:pt idx="5175">
                  <c:v>43368</c:v>
                </c:pt>
                <c:pt idx="5176">
                  <c:v>43369</c:v>
                </c:pt>
                <c:pt idx="5177">
                  <c:v>43370</c:v>
                </c:pt>
                <c:pt idx="5178">
                  <c:v>43371</c:v>
                </c:pt>
                <c:pt idx="5179">
                  <c:v>43374</c:v>
                </c:pt>
                <c:pt idx="5180">
                  <c:v>43375</c:v>
                </c:pt>
                <c:pt idx="5181">
                  <c:v>43376</c:v>
                </c:pt>
                <c:pt idx="5182">
                  <c:v>43377</c:v>
                </c:pt>
                <c:pt idx="5183">
                  <c:v>43378</c:v>
                </c:pt>
                <c:pt idx="5184">
                  <c:v>43381</c:v>
                </c:pt>
                <c:pt idx="5185">
                  <c:v>43382</c:v>
                </c:pt>
                <c:pt idx="5186">
                  <c:v>43384</c:v>
                </c:pt>
                <c:pt idx="5187">
                  <c:v>43385</c:v>
                </c:pt>
                <c:pt idx="5188">
                  <c:v>43388</c:v>
                </c:pt>
                <c:pt idx="5189">
                  <c:v>43389</c:v>
                </c:pt>
                <c:pt idx="5190">
                  <c:v>43390</c:v>
                </c:pt>
                <c:pt idx="5191">
                  <c:v>43391</c:v>
                </c:pt>
                <c:pt idx="5192">
                  <c:v>43392</c:v>
                </c:pt>
                <c:pt idx="5193">
                  <c:v>43395</c:v>
                </c:pt>
                <c:pt idx="5194">
                  <c:v>43396</c:v>
                </c:pt>
                <c:pt idx="5195">
                  <c:v>43397</c:v>
                </c:pt>
                <c:pt idx="5196">
                  <c:v>43398</c:v>
                </c:pt>
                <c:pt idx="5197">
                  <c:v>43399</c:v>
                </c:pt>
                <c:pt idx="5198">
                  <c:v>43402</c:v>
                </c:pt>
                <c:pt idx="5199">
                  <c:v>43403</c:v>
                </c:pt>
                <c:pt idx="5200">
                  <c:v>43404</c:v>
                </c:pt>
                <c:pt idx="5201">
                  <c:v>43405</c:v>
                </c:pt>
                <c:pt idx="5202">
                  <c:v>43406</c:v>
                </c:pt>
                <c:pt idx="5203">
                  <c:v>43409</c:v>
                </c:pt>
                <c:pt idx="5204">
                  <c:v>43410</c:v>
                </c:pt>
                <c:pt idx="5205">
                  <c:v>43411</c:v>
                </c:pt>
                <c:pt idx="5206">
                  <c:v>43412</c:v>
                </c:pt>
                <c:pt idx="5207">
                  <c:v>43413</c:v>
                </c:pt>
                <c:pt idx="5208">
                  <c:v>43416</c:v>
                </c:pt>
                <c:pt idx="5209">
                  <c:v>43417</c:v>
                </c:pt>
                <c:pt idx="5210">
                  <c:v>43418</c:v>
                </c:pt>
                <c:pt idx="5211">
                  <c:v>43419</c:v>
                </c:pt>
                <c:pt idx="5212">
                  <c:v>43420</c:v>
                </c:pt>
                <c:pt idx="5213">
                  <c:v>43423</c:v>
                </c:pt>
                <c:pt idx="5214">
                  <c:v>43424</c:v>
                </c:pt>
                <c:pt idx="5215">
                  <c:v>43425</c:v>
                </c:pt>
                <c:pt idx="5216">
                  <c:v>43426</c:v>
                </c:pt>
                <c:pt idx="5217">
                  <c:v>43427</c:v>
                </c:pt>
                <c:pt idx="5218">
                  <c:v>43430</c:v>
                </c:pt>
                <c:pt idx="5219">
                  <c:v>43431</c:v>
                </c:pt>
                <c:pt idx="5220">
                  <c:v>43432</c:v>
                </c:pt>
                <c:pt idx="5221">
                  <c:v>43433</c:v>
                </c:pt>
                <c:pt idx="5222">
                  <c:v>43434</c:v>
                </c:pt>
                <c:pt idx="5223">
                  <c:v>43437</c:v>
                </c:pt>
                <c:pt idx="5224">
                  <c:v>43438</c:v>
                </c:pt>
                <c:pt idx="5225">
                  <c:v>43439</c:v>
                </c:pt>
                <c:pt idx="5226">
                  <c:v>43440</c:v>
                </c:pt>
                <c:pt idx="5227">
                  <c:v>43441</c:v>
                </c:pt>
                <c:pt idx="5228">
                  <c:v>43444</c:v>
                </c:pt>
                <c:pt idx="5229">
                  <c:v>43445</c:v>
                </c:pt>
                <c:pt idx="5230">
                  <c:v>43446</c:v>
                </c:pt>
                <c:pt idx="5231">
                  <c:v>43447</c:v>
                </c:pt>
                <c:pt idx="5232">
                  <c:v>43448</c:v>
                </c:pt>
                <c:pt idx="5233">
                  <c:v>43451</c:v>
                </c:pt>
                <c:pt idx="5234">
                  <c:v>43452</c:v>
                </c:pt>
                <c:pt idx="5235">
                  <c:v>43453</c:v>
                </c:pt>
                <c:pt idx="5236">
                  <c:v>43454</c:v>
                </c:pt>
                <c:pt idx="5237">
                  <c:v>43455</c:v>
                </c:pt>
                <c:pt idx="5238">
                  <c:v>43456</c:v>
                </c:pt>
                <c:pt idx="5239">
                  <c:v>43458</c:v>
                </c:pt>
                <c:pt idx="5240">
                  <c:v>43459</c:v>
                </c:pt>
                <c:pt idx="5241">
                  <c:v>43460</c:v>
                </c:pt>
                <c:pt idx="5242">
                  <c:v>43461</c:v>
                </c:pt>
                <c:pt idx="5243">
                  <c:v>43462</c:v>
                </c:pt>
                <c:pt idx="5244">
                  <c:v>43467</c:v>
                </c:pt>
                <c:pt idx="5245">
                  <c:v>43468</c:v>
                </c:pt>
                <c:pt idx="5246">
                  <c:v>43469</c:v>
                </c:pt>
                <c:pt idx="5247">
                  <c:v>43472</c:v>
                </c:pt>
                <c:pt idx="5248">
                  <c:v>43473</c:v>
                </c:pt>
                <c:pt idx="5249">
                  <c:v>43474</c:v>
                </c:pt>
                <c:pt idx="5250">
                  <c:v>43475</c:v>
                </c:pt>
                <c:pt idx="5251">
                  <c:v>43476</c:v>
                </c:pt>
                <c:pt idx="5252">
                  <c:v>43479</c:v>
                </c:pt>
                <c:pt idx="5253">
                  <c:v>43480</c:v>
                </c:pt>
                <c:pt idx="5254">
                  <c:v>43481</c:v>
                </c:pt>
                <c:pt idx="5255">
                  <c:v>43482</c:v>
                </c:pt>
                <c:pt idx="5256">
                  <c:v>43483</c:v>
                </c:pt>
                <c:pt idx="5257">
                  <c:v>43484</c:v>
                </c:pt>
                <c:pt idx="5258">
                  <c:v>43486</c:v>
                </c:pt>
                <c:pt idx="5259">
                  <c:v>43487</c:v>
                </c:pt>
                <c:pt idx="5260">
                  <c:v>43488</c:v>
                </c:pt>
                <c:pt idx="5261">
                  <c:v>43489</c:v>
                </c:pt>
                <c:pt idx="5262">
                  <c:v>43490</c:v>
                </c:pt>
                <c:pt idx="5263">
                  <c:v>43493</c:v>
                </c:pt>
                <c:pt idx="5264">
                  <c:v>43494</c:v>
                </c:pt>
                <c:pt idx="5265">
                  <c:v>43495</c:v>
                </c:pt>
                <c:pt idx="5266">
                  <c:v>43496</c:v>
                </c:pt>
                <c:pt idx="5267">
                  <c:v>43497</c:v>
                </c:pt>
                <c:pt idx="5268">
                  <c:v>43507</c:v>
                </c:pt>
                <c:pt idx="5269">
                  <c:v>43508</c:v>
                </c:pt>
                <c:pt idx="5270">
                  <c:v>43509</c:v>
                </c:pt>
                <c:pt idx="5271">
                  <c:v>43510</c:v>
                </c:pt>
                <c:pt idx="5272">
                  <c:v>43511</c:v>
                </c:pt>
                <c:pt idx="5273">
                  <c:v>43514</c:v>
                </c:pt>
                <c:pt idx="5274">
                  <c:v>43515</c:v>
                </c:pt>
                <c:pt idx="5275">
                  <c:v>43516</c:v>
                </c:pt>
                <c:pt idx="5276">
                  <c:v>43517</c:v>
                </c:pt>
                <c:pt idx="5277">
                  <c:v>43518</c:v>
                </c:pt>
                <c:pt idx="5278">
                  <c:v>43519</c:v>
                </c:pt>
                <c:pt idx="5279">
                  <c:v>43521</c:v>
                </c:pt>
                <c:pt idx="5280">
                  <c:v>43522</c:v>
                </c:pt>
                <c:pt idx="5281">
                  <c:v>43523</c:v>
                </c:pt>
                <c:pt idx="5282">
                  <c:v>43528</c:v>
                </c:pt>
                <c:pt idx="5283">
                  <c:v>43529</c:v>
                </c:pt>
                <c:pt idx="5284">
                  <c:v>43530</c:v>
                </c:pt>
                <c:pt idx="5285">
                  <c:v>43531</c:v>
                </c:pt>
                <c:pt idx="5286">
                  <c:v>43532</c:v>
                </c:pt>
                <c:pt idx="5287">
                  <c:v>43535</c:v>
                </c:pt>
                <c:pt idx="5288">
                  <c:v>43536</c:v>
                </c:pt>
                <c:pt idx="5289">
                  <c:v>43537</c:v>
                </c:pt>
                <c:pt idx="5290">
                  <c:v>43538</c:v>
                </c:pt>
                <c:pt idx="5291">
                  <c:v>43539</c:v>
                </c:pt>
                <c:pt idx="5292">
                  <c:v>43542</c:v>
                </c:pt>
                <c:pt idx="5293">
                  <c:v>43543</c:v>
                </c:pt>
                <c:pt idx="5294">
                  <c:v>43544</c:v>
                </c:pt>
                <c:pt idx="5295">
                  <c:v>43545</c:v>
                </c:pt>
                <c:pt idx="5296">
                  <c:v>43546</c:v>
                </c:pt>
                <c:pt idx="5297">
                  <c:v>43549</c:v>
                </c:pt>
                <c:pt idx="5298">
                  <c:v>43550</c:v>
                </c:pt>
                <c:pt idx="5299">
                  <c:v>43551</c:v>
                </c:pt>
                <c:pt idx="5300">
                  <c:v>43552</c:v>
                </c:pt>
                <c:pt idx="5301">
                  <c:v>43553</c:v>
                </c:pt>
                <c:pt idx="5302">
                  <c:v>43556</c:v>
                </c:pt>
                <c:pt idx="5303">
                  <c:v>43557</c:v>
                </c:pt>
                <c:pt idx="5304">
                  <c:v>43558</c:v>
                </c:pt>
                <c:pt idx="5305">
                  <c:v>43563</c:v>
                </c:pt>
                <c:pt idx="5306">
                  <c:v>43564</c:v>
                </c:pt>
                <c:pt idx="5307">
                  <c:v>43565</c:v>
                </c:pt>
                <c:pt idx="5308">
                  <c:v>43566</c:v>
                </c:pt>
                <c:pt idx="5309">
                  <c:v>43567</c:v>
                </c:pt>
                <c:pt idx="5310">
                  <c:v>43570</c:v>
                </c:pt>
                <c:pt idx="5311">
                  <c:v>43571</c:v>
                </c:pt>
                <c:pt idx="5312">
                  <c:v>43572</c:v>
                </c:pt>
                <c:pt idx="5313">
                  <c:v>43573</c:v>
                </c:pt>
                <c:pt idx="5314">
                  <c:v>43574</c:v>
                </c:pt>
                <c:pt idx="5315">
                  <c:v>43577</c:v>
                </c:pt>
                <c:pt idx="5316">
                  <c:v>43578</c:v>
                </c:pt>
                <c:pt idx="5317">
                  <c:v>43579</c:v>
                </c:pt>
                <c:pt idx="5318">
                  <c:v>43580</c:v>
                </c:pt>
                <c:pt idx="5319">
                  <c:v>43581</c:v>
                </c:pt>
                <c:pt idx="5320">
                  <c:v>43584</c:v>
                </c:pt>
                <c:pt idx="5321">
                  <c:v>43585</c:v>
                </c:pt>
                <c:pt idx="5322">
                  <c:v>43587</c:v>
                </c:pt>
                <c:pt idx="5323">
                  <c:v>43588</c:v>
                </c:pt>
                <c:pt idx="5324">
                  <c:v>43591</c:v>
                </c:pt>
                <c:pt idx="5325">
                  <c:v>43592</c:v>
                </c:pt>
                <c:pt idx="5326">
                  <c:v>43593</c:v>
                </c:pt>
                <c:pt idx="5327">
                  <c:v>43594</c:v>
                </c:pt>
                <c:pt idx="5328">
                  <c:v>43595</c:v>
                </c:pt>
                <c:pt idx="5329">
                  <c:v>43598</c:v>
                </c:pt>
                <c:pt idx="5330">
                  <c:v>43599</c:v>
                </c:pt>
                <c:pt idx="5331">
                  <c:v>43600</c:v>
                </c:pt>
                <c:pt idx="5332">
                  <c:v>43601</c:v>
                </c:pt>
                <c:pt idx="5333">
                  <c:v>43602</c:v>
                </c:pt>
                <c:pt idx="5334">
                  <c:v>43605</c:v>
                </c:pt>
                <c:pt idx="5335">
                  <c:v>43606</c:v>
                </c:pt>
                <c:pt idx="5336">
                  <c:v>43607</c:v>
                </c:pt>
                <c:pt idx="5337">
                  <c:v>43608</c:v>
                </c:pt>
                <c:pt idx="5338">
                  <c:v>43609</c:v>
                </c:pt>
                <c:pt idx="5339">
                  <c:v>43612</c:v>
                </c:pt>
                <c:pt idx="5340">
                  <c:v>43613</c:v>
                </c:pt>
                <c:pt idx="5341">
                  <c:v>43614</c:v>
                </c:pt>
                <c:pt idx="5342">
                  <c:v>43615</c:v>
                </c:pt>
                <c:pt idx="5343">
                  <c:v>43616</c:v>
                </c:pt>
                <c:pt idx="5344">
                  <c:v>43619</c:v>
                </c:pt>
                <c:pt idx="5345">
                  <c:v>43620</c:v>
                </c:pt>
                <c:pt idx="5346">
                  <c:v>43621</c:v>
                </c:pt>
                <c:pt idx="5347">
                  <c:v>43622</c:v>
                </c:pt>
                <c:pt idx="5348">
                  <c:v>43626</c:v>
                </c:pt>
                <c:pt idx="5349">
                  <c:v>43627</c:v>
                </c:pt>
                <c:pt idx="5350">
                  <c:v>43628</c:v>
                </c:pt>
                <c:pt idx="5351">
                  <c:v>43629</c:v>
                </c:pt>
                <c:pt idx="5352">
                  <c:v>43630</c:v>
                </c:pt>
                <c:pt idx="5353">
                  <c:v>43633</c:v>
                </c:pt>
                <c:pt idx="5354">
                  <c:v>43634</c:v>
                </c:pt>
                <c:pt idx="5355">
                  <c:v>43635</c:v>
                </c:pt>
                <c:pt idx="5356">
                  <c:v>43636</c:v>
                </c:pt>
                <c:pt idx="5357">
                  <c:v>43637</c:v>
                </c:pt>
                <c:pt idx="5358">
                  <c:v>43640</c:v>
                </c:pt>
                <c:pt idx="5359">
                  <c:v>43641</c:v>
                </c:pt>
                <c:pt idx="5360">
                  <c:v>43642</c:v>
                </c:pt>
                <c:pt idx="5361">
                  <c:v>43643</c:v>
                </c:pt>
                <c:pt idx="5362">
                  <c:v>43644</c:v>
                </c:pt>
                <c:pt idx="5363">
                  <c:v>43647</c:v>
                </c:pt>
                <c:pt idx="5364">
                  <c:v>43648</c:v>
                </c:pt>
                <c:pt idx="5365">
                  <c:v>43649</c:v>
                </c:pt>
                <c:pt idx="5366">
                  <c:v>43650</c:v>
                </c:pt>
                <c:pt idx="5367">
                  <c:v>43651</c:v>
                </c:pt>
                <c:pt idx="5368">
                  <c:v>43654</c:v>
                </c:pt>
                <c:pt idx="5369">
                  <c:v>43655</c:v>
                </c:pt>
                <c:pt idx="5370">
                  <c:v>43656</c:v>
                </c:pt>
                <c:pt idx="5371">
                  <c:v>43657</c:v>
                </c:pt>
                <c:pt idx="5372">
                  <c:v>43658</c:v>
                </c:pt>
                <c:pt idx="5373">
                  <c:v>43661</c:v>
                </c:pt>
                <c:pt idx="5374">
                  <c:v>43662</c:v>
                </c:pt>
                <c:pt idx="5375">
                  <c:v>43663</c:v>
                </c:pt>
                <c:pt idx="5376">
                  <c:v>43664</c:v>
                </c:pt>
                <c:pt idx="5377">
                  <c:v>43665</c:v>
                </c:pt>
                <c:pt idx="5378">
                  <c:v>43668</c:v>
                </c:pt>
                <c:pt idx="5379">
                  <c:v>43669</c:v>
                </c:pt>
                <c:pt idx="5380">
                  <c:v>43670</c:v>
                </c:pt>
                <c:pt idx="5381">
                  <c:v>43671</c:v>
                </c:pt>
                <c:pt idx="5382">
                  <c:v>43672</c:v>
                </c:pt>
                <c:pt idx="5383">
                  <c:v>43675</c:v>
                </c:pt>
                <c:pt idx="5384">
                  <c:v>43676</c:v>
                </c:pt>
                <c:pt idx="5385">
                  <c:v>43677</c:v>
                </c:pt>
                <c:pt idx="5386">
                  <c:v>43678</c:v>
                </c:pt>
                <c:pt idx="5387">
                  <c:v>43679</c:v>
                </c:pt>
                <c:pt idx="5388">
                  <c:v>43682</c:v>
                </c:pt>
                <c:pt idx="5389">
                  <c:v>43683</c:v>
                </c:pt>
                <c:pt idx="5390">
                  <c:v>43684</c:v>
                </c:pt>
                <c:pt idx="5391">
                  <c:v>43685</c:v>
                </c:pt>
                <c:pt idx="5392">
                  <c:v>43689</c:v>
                </c:pt>
                <c:pt idx="5393">
                  <c:v>43690</c:v>
                </c:pt>
                <c:pt idx="5394">
                  <c:v>43691</c:v>
                </c:pt>
                <c:pt idx="5395">
                  <c:v>43692</c:v>
                </c:pt>
                <c:pt idx="5396">
                  <c:v>43693</c:v>
                </c:pt>
                <c:pt idx="5397">
                  <c:v>43696</c:v>
                </c:pt>
                <c:pt idx="5398">
                  <c:v>43697</c:v>
                </c:pt>
                <c:pt idx="5399">
                  <c:v>43698</c:v>
                </c:pt>
                <c:pt idx="5400">
                  <c:v>43699</c:v>
                </c:pt>
                <c:pt idx="5401">
                  <c:v>43700</c:v>
                </c:pt>
                <c:pt idx="5402">
                  <c:v>43703</c:v>
                </c:pt>
                <c:pt idx="5403">
                  <c:v>43704</c:v>
                </c:pt>
                <c:pt idx="5404">
                  <c:v>43705</c:v>
                </c:pt>
                <c:pt idx="5405">
                  <c:v>43706</c:v>
                </c:pt>
                <c:pt idx="5406">
                  <c:v>43707</c:v>
                </c:pt>
                <c:pt idx="5407">
                  <c:v>43710</c:v>
                </c:pt>
                <c:pt idx="5408">
                  <c:v>43711</c:v>
                </c:pt>
                <c:pt idx="5409">
                  <c:v>43712</c:v>
                </c:pt>
                <c:pt idx="5410">
                  <c:v>43713</c:v>
                </c:pt>
                <c:pt idx="5411">
                  <c:v>43714</c:v>
                </c:pt>
                <c:pt idx="5412">
                  <c:v>43717</c:v>
                </c:pt>
                <c:pt idx="5413">
                  <c:v>43718</c:v>
                </c:pt>
                <c:pt idx="5414">
                  <c:v>43719</c:v>
                </c:pt>
                <c:pt idx="5415">
                  <c:v>43720</c:v>
                </c:pt>
                <c:pt idx="5416">
                  <c:v>43724</c:v>
                </c:pt>
                <c:pt idx="5417">
                  <c:v>43725</c:v>
                </c:pt>
                <c:pt idx="5418">
                  <c:v>43726</c:v>
                </c:pt>
                <c:pt idx="5419">
                  <c:v>43727</c:v>
                </c:pt>
                <c:pt idx="5420">
                  <c:v>43728</c:v>
                </c:pt>
                <c:pt idx="5421">
                  <c:v>43731</c:v>
                </c:pt>
                <c:pt idx="5422">
                  <c:v>43732</c:v>
                </c:pt>
                <c:pt idx="5423">
                  <c:v>43733</c:v>
                </c:pt>
                <c:pt idx="5424">
                  <c:v>43734</c:v>
                </c:pt>
                <c:pt idx="5425">
                  <c:v>43735</c:v>
                </c:pt>
                <c:pt idx="5426">
                  <c:v>43739</c:v>
                </c:pt>
                <c:pt idx="5427">
                  <c:v>43740</c:v>
                </c:pt>
                <c:pt idx="5428">
                  <c:v>43741</c:v>
                </c:pt>
                <c:pt idx="5429">
                  <c:v>43742</c:v>
                </c:pt>
                <c:pt idx="5430">
                  <c:v>43743</c:v>
                </c:pt>
                <c:pt idx="5431">
                  <c:v>43745</c:v>
                </c:pt>
                <c:pt idx="5432">
                  <c:v>43746</c:v>
                </c:pt>
                <c:pt idx="5433">
                  <c:v>43747</c:v>
                </c:pt>
                <c:pt idx="5434">
                  <c:v>43752</c:v>
                </c:pt>
                <c:pt idx="5435">
                  <c:v>43753</c:v>
                </c:pt>
                <c:pt idx="5436">
                  <c:v>43754</c:v>
                </c:pt>
                <c:pt idx="5437">
                  <c:v>43755</c:v>
                </c:pt>
                <c:pt idx="5438">
                  <c:v>43756</c:v>
                </c:pt>
                <c:pt idx="5439">
                  <c:v>43759</c:v>
                </c:pt>
                <c:pt idx="5440">
                  <c:v>43760</c:v>
                </c:pt>
                <c:pt idx="5441">
                  <c:v>43761</c:v>
                </c:pt>
                <c:pt idx="5442">
                  <c:v>43762</c:v>
                </c:pt>
                <c:pt idx="5443">
                  <c:v>43763</c:v>
                </c:pt>
                <c:pt idx="5444">
                  <c:v>43766</c:v>
                </c:pt>
                <c:pt idx="5445">
                  <c:v>43767</c:v>
                </c:pt>
                <c:pt idx="5446">
                  <c:v>43768</c:v>
                </c:pt>
                <c:pt idx="5447">
                  <c:v>43769</c:v>
                </c:pt>
                <c:pt idx="5448">
                  <c:v>43770</c:v>
                </c:pt>
                <c:pt idx="5449">
                  <c:v>43773</c:v>
                </c:pt>
                <c:pt idx="5450">
                  <c:v>43774</c:v>
                </c:pt>
                <c:pt idx="5451">
                  <c:v>43775</c:v>
                </c:pt>
                <c:pt idx="5452">
                  <c:v>43776</c:v>
                </c:pt>
                <c:pt idx="5453">
                  <c:v>43777</c:v>
                </c:pt>
                <c:pt idx="5454">
                  <c:v>43780</c:v>
                </c:pt>
                <c:pt idx="5455">
                  <c:v>43781</c:v>
                </c:pt>
                <c:pt idx="5456">
                  <c:v>43782</c:v>
                </c:pt>
                <c:pt idx="5457">
                  <c:v>43783</c:v>
                </c:pt>
                <c:pt idx="5458">
                  <c:v>43784</c:v>
                </c:pt>
                <c:pt idx="5459">
                  <c:v>43787</c:v>
                </c:pt>
                <c:pt idx="5460">
                  <c:v>43788</c:v>
                </c:pt>
                <c:pt idx="5461">
                  <c:v>43789</c:v>
                </c:pt>
                <c:pt idx="5462">
                  <c:v>43790</c:v>
                </c:pt>
                <c:pt idx="5463">
                  <c:v>43791</c:v>
                </c:pt>
                <c:pt idx="5464">
                  <c:v>43794</c:v>
                </c:pt>
                <c:pt idx="5465">
                  <c:v>43795</c:v>
                </c:pt>
                <c:pt idx="5466">
                  <c:v>43796</c:v>
                </c:pt>
                <c:pt idx="5467">
                  <c:v>43797</c:v>
                </c:pt>
                <c:pt idx="5468">
                  <c:v>43798</c:v>
                </c:pt>
                <c:pt idx="5469">
                  <c:v>43801</c:v>
                </c:pt>
                <c:pt idx="5470">
                  <c:v>43802</c:v>
                </c:pt>
                <c:pt idx="5471">
                  <c:v>43803</c:v>
                </c:pt>
                <c:pt idx="5472">
                  <c:v>43804</c:v>
                </c:pt>
                <c:pt idx="5473">
                  <c:v>43805</c:v>
                </c:pt>
                <c:pt idx="5474">
                  <c:v>43808</c:v>
                </c:pt>
                <c:pt idx="5475">
                  <c:v>43809</c:v>
                </c:pt>
                <c:pt idx="5476">
                  <c:v>43810</c:v>
                </c:pt>
                <c:pt idx="5477">
                  <c:v>43811</c:v>
                </c:pt>
                <c:pt idx="5478">
                  <c:v>43812</c:v>
                </c:pt>
                <c:pt idx="5479">
                  <c:v>43815</c:v>
                </c:pt>
                <c:pt idx="5480">
                  <c:v>43816</c:v>
                </c:pt>
                <c:pt idx="5481">
                  <c:v>43817</c:v>
                </c:pt>
                <c:pt idx="5482">
                  <c:v>43818</c:v>
                </c:pt>
                <c:pt idx="5483">
                  <c:v>43819</c:v>
                </c:pt>
                <c:pt idx="5484">
                  <c:v>43822</c:v>
                </c:pt>
                <c:pt idx="5485">
                  <c:v>43823</c:v>
                </c:pt>
                <c:pt idx="5486">
                  <c:v>43824</c:v>
                </c:pt>
                <c:pt idx="5487">
                  <c:v>43825</c:v>
                </c:pt>
                <c:pt idx="5488">
                  <c:v>43826</c:v>
                </c:pt>
                <c:pt idx="5489">
                  <c:v>43829</c:v>
                </c:pt>
                <c:pt idx="5490">
                  <c:v>43830</c:v>
                </c:pt>
                <c:pt idx="5491">
                  <c:v>43832</c:v>
                </c:pt>
                <c:pt idx="5492">
                  <c:v>43833</c:v>
                </c:pt>
                <c:pt idx="5493">
                  <c:v>43836</c:v>
                </c:pt>
                <c:pt idx="5494">
                  <c:v>43837</c:v>
                </c:pt>
                <c:pt idx="5495">
                  <c:v>43838</c:v>
                </c:pt>
                <c:pt idx="5496">
                  <c:v>43839</c:v>
                </c:pt>
                <c:pt idx="5497">
                  <c:v>43840</c:v>
                </c:pt>
                <c:pt idx="5498">
                  <c:v>43843</c:v>
                </c:pt>
                <c:pt idx="5499">
                  <c:v>43844</c:v>
                </c:pt>
                <c:pt idx="5500">
                  <c:v>43845</c:v>
                </c:pt>
                <c:pt idx="5501">
                  <c:v>43846</c:v>
                </c:pt>
                <c:pt idx="5502">
                  <c:v>43847</c:v>
                </c:pt>
                <c:pt idx="5503">
                  <c:v>43850</c:v>
                </c:pt>
                <c:pt idx="5504">
                  <c:v>43851</c:v>
                </c:pt>
                <c:pt idx="5505">
                  <c:v>43852</c:v>
                </c:pt>
                <c:pt idx="5506">
                  <c:v>43860</c:v>
                </c:pt>
                <c:pt idx="5507">
                  <c:v>43861</c:v>
                </c:pt>
                <c:pt idx="5508">
                  <c:v>43864</c:v>
                </c:pt>
                <c:pt idx="5509">
                  <c:v>43865</c:v>
                </c:pt>
                <c:pt idx="5510">
                  <c:v>43866</c:v>
                </c:pt>
                <c:pt idx="5511">
                  <c:v>43867</c:v>
                </c:pt>
                <c:pt idx="5512">
                  <c:v>43868</c:v>
                </c:pt>
                <c:pt idx="5513">
                  <c:v>43871</c:v>
                </c:pt>
                <c:pt idx="5514">
                  <c:v>43872</c:v>
                </c:pt>
                <c:pt idx="5515">
                  <c:v>43873</c:v>
                </c:pt>
                <c:pt idx="5516">
                  <c:v>43874</c:v>
                </c:pt>
                <c:pt idx="5517">
                  <c:v>43875</c:v>
                </c:pt>
                <c:pt idx="5518">
                  <c:v>43876</c:v>
                </c:pt>
                <c:pt idx="5519">
                  <c:v>43878</c:v>
                </c:pt>
                <c:pt idx="5520">
                  <c:v>43879</c:v>
                </c:pt>
                <c:pt idx="5521">
                  <c:v>43880</c:v>
                </c:pt>
                <c:pt idx="5522">
                  <c:v>43881</c:v>
                </c:pt>
                <c:pt idx="5523">
                  <c:v>43882</c:v>
                </c:pt>
                <c:pt idx="5524">
                  <c:v>43885</c:v>
                </c:pt>
                <c:pt idx="5525">
                  <c:v>43886</c:v>
                </c:pt>
                <c:pt idx="5526">
                  <c:v>43887</c:v>
                </c:pt>
                <c:pt idx="5527">
                  <c:v>43888</c:v>
                </c:pt>
                <c:pt idx="5528">
                  <c:v>43892</c:v>
                </c:pt>
                <c:pt idx="5529">
                  <c:v>43893</c:v>
                </c:pt>
                <c:pt idx="5530">
                  <c:v>43894</c:v>
                </c:pt>
                <c:pt idx="5531">
                  <c:v>43895</c:v>
                </c:pt>
                <c:pt idx="5532">
                  <c:v>43896</c:v>
                </c:pt>
                <c:pt idx="5533">
                  <c:v>43899</c:v>
                </c:pt>
                <c:pt idx="5534">
                  <c:v>43900</c:v>
                </c:pt>
                <c:pt idx="5535">
                  <c:v>43901</c:v>
                </c:pt>
                <c:pt idx="5536">
                  <c:v>43902</c:v>
                </c:pt>
                <c:pt idx="5537">
                  <c:v>43903</c:v>
                </c:pt>
                <c:pt idx="5538">
                  <c:v>43906</c:v>
                </c:pt>
                <c:pt idx="5539">
                  <c:v>43907</c:v>
                </c:pt>
                <c:pt idx="5540">
                  <c:v>43908</c:v>
                </c:pt>
                <c:pt idx="5541">
                  <c:v>43909</c:v>
                </c:pt>
                <c:pt idx="5542">
                  <c:v>43910</c:v>
                </c:pt>
                <c:pt idx="5543">
                  <c:v>43913</c:v>
                </c:pt>
                <c:pt idx="5544">
                  <c:v>43914</c:v>
                </c:pt>
                <c:pt idx="5545">
                  <c:v>43915</c:v>
                </c:pt>
                <c:pt idx="5546">
                  <c:v>43916</c:v>
                </c:pt>
                <c:pt idx="5547">
                  <c:v>43917</c:v>
                </c:pt>
                <c:pt idx="5548">
                  <c:v>43920</c:v>
                </c:pt>
                <c:pt idx="5549">
                  <c:v>43921</c:v>
                </c:pt>
                <c:pt idx="5550">
                  <c:v>43922</c:v>
                </c:pt>
                <c:pt idx="5551">
                  <c:v>43927</c:v>
                </c:pt>
                <c:pt idx="5552">
                  <c:v>43928</c:v>
                </c:pt>
                <c:pt idx="5553">
                  <c:v>43929</c:v>
                </c:pt>
                <c:pt idx="5554">
                  <c:v>43930</c:v>
                </c:pt>
                <c:pt idx="5555">
                  <c:v>43931</c:v>
                </c:pt>
                <c:pt idx="5556">
                  <c:v>43934</c:v>
                </c:pt>
                <c:pt idx="5557">
                  <c:v>43935</c:v>
                </c:pt>
                <c:pt idx="5558">
                  <c:v>43936</c:v>
                </c:pt>
                <c:pt idx="5559">
                  <c:v>43937</c:v>
                </c:pt>
                <c:pt idx="5560">
                  <c:v>43938</c:v>
                </c:pt>
                <c:pt idx="5561">
                  <c:v>43941</c:v>
                </c:pt>
                <c:pt idx="5562">
                  <c:v>43942</c:v>
                </c:pt>
                <c:pt idx="5563">
                  <c:v>43943</c:v>
                </c:pt>
                <c:pt idx="5564">
                  <c:v>43944</c:v>
                </c:pt>
                <c:pt idx="5565">
                  <c:v>43945</c:v>
                </c:pt>
                <c:pt idx="5566">
                  <c:v>43948</c:v>
                </c:pt>
                <c:pt idx="5567">
                  <c:v>43949</c:v>
                </c:pt>
                <c:pt idx="5568">
                  <c:v>43950</c:v>
                </c:pt>
                <c:pt idx="5569">
                  <c:v>43951</c:v>
                </c:pt>
                <c:pt idx="5570">
                  <c:v>43955</c:v>
                </c:pt>
                <c:pt idx="5571">
                  <c:v>43956</c:v>
                </c:pt>
                <c:pt idx="5572">
                  <c:v>43957</c:v>
                </c:pt>
                <c:pt idx="5573">
                  <c:v>43958</c:v>
                </c:pt>
                <c:pt idx="5574">
                  <c:v>43959</c:v>
                </c:pt>
                <c:pt idx="5575">
                  <c:v>43962</c:v>
                </c:pt>
                <c:pt idx="5576">
                  <c:v>43963</c:v>
                </c:pt>
                <c:pt idx="5577">
                  <c:v>43964</c:v>
                </c:pt>
                <c:pt idx="5578">
                  <c:v>43965</c:v>
                </c:pt>
                <c:pt idx="5579">
                  <c:v>43966</c:v>
                </c:pt>
                <c:pt idx="5580">
                  <c:v>43969</c:v>
                </c:pt>
                <c:pt idx="5581">
                  <c:v>43970</c:v>
                </c:pt>
                <c:pt idx="5582">
                  <c:v>43971</c:v>
                </c:pt>
                <c:pt idx="5583">
                  <c:v>43972</c:v>
                </c:pt>
                <c:pt idx="5584">
                  <c:v>43973</c:v>
                </c:pt>
                <c:pt idx="5585">
                  <c:v>43976</c:v>
                </c:pt>
                <c:pt idx="5586">
                  <c:v>43977</c:v>
                </c:pt>
                <c:pt idx="5587">
                  <c:v>43978</c:v>
                </c:pt>
                <c:pt idx="5588">
                  <c:v>43979</c:v>
                </c:pt>
                <c:pt idx="5589">
                  <c:v>43980</c:v>
                </c:pt>
                <c:pt idx="5590">
                  <c:v>43983</c:v>
                </c:pt>
                <c:pt idx="5591">
                  <c:v>43984</c:v>
                </c:pt>
                <c:pt idx="5592">
                  <c:v>43985</c:v>
                </c:pt>
                <c:pt idx="5593">
                  <c:v>43986</c:v>
                </c:pt>
                <c:pt idx="5594">
                  <c:v>43987</c:v>
                </c:pt>
                <c:pt idx="5595">
                  <c:v>43990</c:v>
                </c:pt>
                <c:pt idx="5596">
                  <c:v>43991</c:v>
                </c:pt>
                <c:pt idx="5597">
                  <c:v>43992</c:v>
                </c:pt>
                <c:pt idx="5598">
                  <c:v>43993</c:v>
                </c:pt>
                <c:pt idx="5599">
                  <c:v>43994</c:v>
                </c:pt>
                <c:pt idx="5600">
                  <c:v>43997</c:v>
                </c:pt>
                <c:pt idx="5601">
                  <c:v>43998</c:v>
                </c:pt>
                <c:pt idx="5602">
                  <c:v>43999</c:v>
                </c:pt>
                <c:pt idx="5603">
                  <c:v>44000</c:v>
                </c:pt>
                <c:pt idx="5604">
                  <c:v>44001</c:v>
                </c:pt>
                <c:pt idx="5605">
                  <c:v>44002</c:v>
                </c:pt>
                <c:pt idx="5606">
                  <c:v>44004</c:v>
                </c:pt>
                <c:pt idx="5607">
                  <c:v>44005</c:v>
                </c:pt>
                <c:pt idx="5608">
                  <c:v>44006</c:v>
                </c:pt>
                <c:pt idx="5609">
                  <c:v>44011</c:v>
                </c:pt>
                <c:pt idx="5610">
                  <c:v>44012</c:v>
                </c:pt>
                <c:pt idx="5611">
                  <c:v>44013</c:v>
                </c:pt>
                <c:pt idx="5612">
                  <c:v>44014</c:v>
                </c:pt>
                <c:pt idx="5613">
                  <c:v>44015</c:v>
                </c:pt>
                <c:pt idx="5614">
                  <c:v>44018</c:v>
                </c:pt>
                <c:pt idx="5615">
                  <c:v>44019</c:v>
                </c:pt>
                <c:pt idx="5616">
                  <c:v>44020</c:v>
                </c:pt>
                <c:pt idx="5617">
                  <c:v>44021</c:v>
                </c:pt>
                <c:pt idx="5618">
                  <c:v>44022</c:v>
                </c:pt>
                <c:pt idx="5619">
                  <c:v>44025</c:v>
                </c:pt>
                <c:pt idx="5620">
                  <c:v>44026</c:v>
                </c:pt>
                <c:pt idx="5621">
                  <c:v>44027</c:v>
                </c:pt>
                <c:pt idx="5622">
                  <c:v>44028</c:v>
                </c:pt>
                <c:pt idx="5623">
                  <c:v>44029</c:v>
                </c:pt>
                <c:pt idx="5624">
                  <c:v>44032</c:v>
                </c:pt>
                <c:pt idx="5625">
                  <c:v>44033</c:v>
                </c:pt>
                <c:pt idx="5626">
                  <c:v>44034</c:v>
                </c:pt>
                <c:pt idx="5627">
                  <c:v>44035</c:v>
                </c:pt>
                <c:pt idx="5628">
                  <c:v>44036</c:v>
                </c:pt>
                <c:pt idx="5629">
                  <c:v>44039</c:v>
                </c:pt>
                <c:pt idx="5630">
                  <c:v>44040</c:v>
                </c:pt>
                <c:pt idx="5631">
                  <c:v>44041</c:v>
                </c:pt>
                <c:pt idx="5632">
                  <c:v>44042</c:v>
                </c:pt>
                <c:pt idx="5633">
                  <c:v>44043</c:v>
                </c:pt>
                <c:pt idx="5634">
                  <c:v>44046</c:v>
                </c:pt>
                <c:pt idx="5635">
                  <c:v>44047</c:v>
                </c:pt>
                <c:pt idx="5636">
                  <c:v>44048</c:v>
                </c:pt>
                <c:pt idx="5637">
                  <c:v>44049</c:v>
                </c:pt>
                <c:pt idx="5638">
                  <c:v>44050</c:v>
                </c:pt>
                <c:pt idx="5639">
                  <c:v>44053</c:v>
                </c:pt>
                <c:pt idx="5640">
                  <c:v>44054</c:v>
                </c:pt>
                <c:pt idx="5641">
                  <c:v>44055</c:v>
                </c:pt>
                <c:pt idx="5642">
                  <c:v>44056</c:v>
                </c:pt>
                <c:pt idx="5643">
                  <c:v>44057</c:v>
                </c:pt>
                <c:pt idx="5644">
                  <c:v>44060</c:v>
                </c:pt>
                <c:pt idx="5645">
                  <c:v>44061</c:v>
                </c:pt>
                <c:pt idx="5646">
                  <c:v>44062</c:v>
                </c:pt>
                <c:pt idx="5647">
                  <c:v>44063</c:v>
                </c:pt>
                <c:pt idx="5648">
                  <c:v>44064</c:v>
                </c:pt>
                <c:pt idx="5649">
                  <c:v>44067</c:v>
                </c:pt>
                <c:pt idx="5650">
                  <c:v>44068</c:v>
                </c:pt>
                <c:pt idx="5651">
                  <c:v>44069</c:v>
                </c:pt>
                <c:pt idx="5652">
                  <c:v>44070</c:v>
                </c:pt>
                <c:pt idx="5653">
                  <c:v>44071</c:v>
                </c:pt>
                <c:pt idx="5654">
                  <c:v>44074</c:v>
                </c:pt>
                <c:pt idx="5655">
                  <c:v>44075</c:v>
                </c:pt>
                <c:pt idx="5656">
                  <c:v>44076</c:v>
                </c:pt>
                <c:pt idx="5657">
                  <c:v>44077</c:v>
                </c:pt>
                <c:pt idx="5658">
                  <c:v>44078</c:v>
                </c:pt>
                <c:pt idx="5659">
                  <c:v>44081</c:v>
                </c:pt>
                <c:pt idx="5660">
                  <c:v>44082</c:v>
                </c:pt>
                <c:pt idx="5661">
                  <c:v>44083</c:v>
                </c:pt>
                <c:pt idx="5662">
                  <c:v>44084</c:v>
                </c:pt>
                <c:pt idx="5663">
                  <c:v>44085</c:v>
                </c:pt>
                <c:pt idx="5664">
                  <c:v>44088</c:v>
                </c:pt>
                <c:pt idx="5665">
                  <c:v>44089</c:v>
                </c:pt>
                <c:pt idx="5666">
                  <c:v>44090</c:v>
                </c:pt>
                <c:pt idx="5667">
                  <c:v>44091</c:v>
                </c:pt>
                <c:pt idx="5668">
                  <c:v>44092</c:v>
                </c:pt>
                <c:pt idx="5669">
                  <c:v>44095</c:v>
                </c:pt>
                <c:pt idx="5670">
                  <c:v>44096</c:v>
                </c:pt>
                <c:pt idx="5671">
                  <c:v>44097</c:v>
                </c:pt>
                <c:pt idx="5672">
                  <c:v>44098</c:v>
                </c:pt>
                <c:pt idx="5673">
                  <c:v>44099</c:v>
                </c:pt>
                <c:pt idx="5674">
                  <c:v>44100</c:v>
                </c:pt>
                <c:pt idx="5675">
                  <c:v>44102</c:v>
                </c:pt>
                <c:pt idx="5676">
                  <c:v>44103</c:v>
                </c:pt>
                <c:pt idx="5677">
                  <c:v>44104</c:v>
                </c:pt>
                <c:pt idx="5678">
                  <c:v>44109</c:v>
                </c:pt>
                <c:pt idx="5679">
                  <c:v>44110</c:v>
                </c:pt>
                <c:pt idx="5680">
                  <c:v>44111</c:v>
                </c:pt>
                <c:pt idx="5681">
                  <c:v>44112</c:v>
                </c:pt>
                <c:pt idx="5682">
                  <c:v>44116</c:v>
                </c:pt>
                <c:pt idx="5683">
                  <c:v>44117</c:v>
                </c:pt>
                <c:pt idx="5684">
                  <c:v>44118</c:v>
                </c:pt>
                <c:pt idx="5685">
                  <c:v>44119</c:v>
                </c:pt>
                <c:pt idx="5686">
                  <c:v>44120</c:v>
                </c:pt>
                <c:pt idx="5687">
                  <c:v>44123</c:v>
                </c:pt>
                <c:pt idx="5688">
                  <c:v>44124</c:v>
                </c:pt>
                <c:pt idx="5689">
                  <c:v>44125</c:v>
                </c:pt>
                <c:pt idx="5690">
                  <c:v>44126</c:v>
                </c:pt>
                <c:pt idx="5691">
                  <c:v>44127</c:v>
                </c:pt>
                <c:pt idx="5692">
                  <c:v>44130</c:v>
                </c:pt>
                <c:pt idx="5693">
                  <c:v>44131</c:v>
                </c:pt>
                <c:pt idx="5694">
                  <c:v>44132</c:v>
                </c:pt>
                <c:pt idx="5695">
                  <c:v>44133</c:v>
                </c:pt>
                <c:pt idx="5696">
                  <c:v>44134</c:v>
                </c:pt>
                <c:pt idx="5697">
                  <c:v>44137</c:v>
                </c:pt>
                <c:pt idx="5698">
                  <c:v>44138</c:v>
                </c:pt>
                <c:pt idx="5699">
                  <c:v>44139</c:v>
                </c:pt>
                <c:pt idx="5700">
                  <c:v>44140</c:v>
                </c:pt>
                <c:pt idx="5701">
                  <c:v>44141</c:v>
                </c:pt>
                <c:pt idx="5702">
                  <c:v>44144</c:v>
                </c:pt>
                <c:pt idx="5703">
                  <c:v>44145</c:v>
                </c:pt>
                <c:pt idx="5704">
                  <c:v>44146</c:v>
                </c:pt>
                <c:pt idx="5705">
                  <c:v>44147</c:v>
                </c:pt>
                <c:pt idx="5706">
                  <c:v>44148</c:v>
                </c:pt>
                <c:pt idx="5707">
                  <c:v>44151</c:v>
                </c:pt>
                <c:pt idx="5708">
                  <c:v>44152</c:v>
                </c:pt>
                <c:pt idx="5709">
                  <c:v>44153</c:v>
                </c:pt>
                <c:pt idx="5710">
                  <c:v>44154</c:v>
                </c:pt>
                <c:pt idx="5711">
                  <c:v>44155</c:v>
                </c:pt>
                <c:pt idx="5712">
                  <c:v>44158</c:v>
                </c:pt>
                <c:pt idx="5713">
                  <c:v>44159</c:v>
                </c:pt>
                <c:pt idx="5714">
                  <c:v>44160</c:v>
                </c:pt>
                <c:pt idx="5715">
                  <c:v>44161</c:v>
                </c:pt>
                <c:pt idx="5716">
                  <c:v>44162</c:v>
                </c:pt>
                <c:pt idx="5717">
                  <c:v>44165</c:v>
                </c:pt>
                <c:pt idx="5718">
                  <c:v>44166</c:v>
                </c:pt>
                <c:pt idx="5719">
                  <c:v>44167</c:v>
                </c:pt>
                <c:pt idx="5720">
                  <c:v>44168</c:v>
                </c:pt>
                <c:pt idx="5721">
                  <c:v>44169</c:v>
                </c:pt>
                <c:pt idx="5722">
                  <c:v>44172</c:v>
                </c:pt>
                <c:pt idx="5723">
                  <c:v>44173</c:v>
                </c:pt>
                <c:pt idx="5724">
                  <c:v>44174</c:v>
                </c:pt>
                <c:pt idx="5725">
                  <c:v>44175</c:v>
                </c:pt>
                <c:pt idx="5726">
                  <c:v>44176</c:v>
                </c:pt>
                <c:pt idx="5727">
                  <c:v>44179</c:v>
                </c:pt>
                <c:pt idx="5728">
                  <c:v>44180</c:v>
                </c:pt>
                <c:pt idx="5729">
                  <c:v>44181</c:v>
                </c:pt>
                <c:pt idx="5730">
                  <c:v>44182</c:v>
                </c:pt>
                <c:pt idx="5731">
                  <c:v>44183</c:v>
                </c:pt>
                <c:pt idx="5732">
                  <c:v>44186</c:v>
                </c:pt>
                <c:pt idx="5733">
                  <c:v>44187</c:v>
                </c:pt>
                <c:pt idx="5734">
                  <c:v>44188</c:v>
                </c:pt>
                <c:pt idx="5735">
                  <c:v>44189</c:v>
                </c:pt>
                <c:pt idx="5736">
                  <c:v>44190</c:v>
                </c:pt>
                <c:pt idx="5737">
                  <c:v>44193</c:v>
                </c:pt>
                <c:pt idx="5738">
                  <c:v>44194</c:v>
                </c:pt>
                <c:pt idx="5739">
                  <c:v>44195</c:v>
                </c:pt>
                <c:pt idx="5740">
                  <c:v>44196</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44244</c:v>
                </c:pt>
                <c:pt idx="5769">
                  <c:v>44245</c:v>
                </c:pt>
                <c:pt idx="5770">
                  <c:v>44246</c:v>
                </c:pt>
                <c:pt idx="5771">
                  <c:v>44247</c:v>
                </c:pt>
                <c:pt idx="5772">
                  <c:v>44249</c:v>
                </c:pt>
                <c:pt idx="5773">
                  <c:v>44250</c:v>
                </c:pt>
                <c:pt idx="5774">
                  <c:v>44251</c:v>
                </c:pt>
                <c:pt idx="5775">
                  <c:v>44252</c:v>
                </c:pt>
                <c:pt idx="5776">
                  <c:v>44253</c:v>
                </c:pt>
                <c:pt idx="5777">
                  <c:v>44257</c:v>
                </c:pt>
                <c:pt idx="5778">
                  <c:v>44258</c:v>
                </c:pt>
                <c:pt idx="5779">
                  <c:v>44259</c:v>
                </c:pt>
                <c:pt idx="5780">
                  <c:v>44260</c:v>
                </c:pt>
                <c:pt idx="5781">
                  <c:v>44263</c:v>
                </c:pt>
                <c:pt idx="5782">
                  <c:v>44264</c:v>
                </c:pt>
                <c:pt idx="5783">
                  <c:v>44265</c:v>
                </c:pt>
                <c:pt idx="5784">
                  <c:v>44266</c:v>
                </c:pt>
                <c:pt idx="5785">
                  <c:v>44267</c:v>
                </c:pt>
                <c:pt idx="5786">
                  <c:v>44270</c:v>
                </c:pt>
                <c:pt idx="5787">
                  <c:v>44271</c:v>
                </c:pt>
                <c:pt idx="5788">
                  <c:v>44272</c:v>
                </c:pt>
                <c:pt idx="5789">
                  <c:v>44273</c:v>
                </c:pt>
                <c:pt idx="5790">
                  <c:v>44274</c:v>
                </c:pt>
                <c:pt idx="5791">
                  <c:v>44277</c:v>
                </c:pt>
                <c:pt idx="5792">
                  <c:v>44278</c:v>
                </c:pt>
                <c:pt idx="5793">
                  <c:v>44279</c:v>
                </c:pt>
                <c:pt idx="5794">
                  <c:v>44280</c:v>
                </c:pt>
                <c:pt idx="5795">
                  <c:v>44281</c:v>
                </c:pt>
                <c:pt idx="5796">
                  <c:v>44284</c:v>
                </c:pt>
                <c:pt idx="5797">
                  <c:v>44285</c:v>
                </c:pt>
                <c:pt idx="5798">
                  <c:v>44286</c:v>
                </c:pt>
                <c:pt idx="5799">
                  <c:v>44287</c:v>
                </c:pt>
                <c:pt idx="5800">
                  <c:v>44292</c:v>
                </c:pt>
                <c:pt idx="5801">
                  <c:v>44293</c:v>
                </c:pt>
                <c:pt idx="5802">
                  <c:v>44294</c:v>
                </c:pt>
                <c:pt idx="5803">
                  <c:v>44295</c:v>
                </c:pt>
                <c:pt idx="5804">
                  <c:v>44298</c:v>
                </c:pt>
                <c:pt idx="5805">
                  <c:v>44299</c:v>
                </c:pt>
                <c:pt idx="5806">
                  <c:v>44300</c:v>
                </c:pt>
                <c:pt idx="5807">
                  <c:v>44301</c:v>
                </c:pt>
                <c:pt idx="5808">
                  <c:v>44302</c:v>
                </c:pt>
                <c:pt idx="5809">
                  <c:v>44305</c:v>
                </c:pt>
                <c:pt idx="5810">
                  <c:v>44306</c:v>
                </c:pt>
                <c:pt idx="5811">
                  <c:v>44307</c:v>
                </c:pt>
                <c:pt idx="5812">
                  <c:v>44308</c:v>
                </c:pt>
                <c:pt idx="5813">
                  <c:v>44309</c:v>
                </c:pt>
                <c:pt idx="5814">
                  <c:v>44312</c:v>
                </c:pt>
                <c:pt idx="5815">
                  <c:v>44313</c:v>
                </c:pt>
                <c:pt idx="5816">
                  <c:v>44314</c:v>
                </c:pt>
                <c:pt idx="5817">
                  <c:v>44315</c:v>
                </c:pt>
                <c:pt idx="5818">
                  <c:v>44319</c:v>
                </c:pt>
                <c:pt idx="5819">
                  <c:v>44320</c:v>
                </c:pt>
                <c:pt idx="5820">
                  <c:v>44321</c:v>
                </c:pt>
                <c:pt idx="5821">
                  <c:v>44322</c:v>
                </c:pt>
                <c:pt idx="5822">
                  <c:v>44323</c:v>
                </c:pt>
                <c:pt idx="5823">
                  <c:v>44326</c:v>
                </c:pt>
                <c:pt idx="5824">
                  <c:v>44327</c:v>
                </c:pt>
                <c:pt idx="5825">
                  <c:v>44328</c:v>
                </c:pt>
                <c:pt idx="5826">
                  <c:v>44329</c:v>
                </c:pt>
                <c:pt idx="5827">
                  <c:v>44330</c:v>
                </c:pt>
                <c:pt idx="5828">
                  <c:v>44333</c:v>
                </c:pt>
                <c:pt idx="5829">
                  <c:v>44334</c:v>
                </c:pt>
                <c:pt idx="5830">
                  <c:v>44335</c:v>
                </c:pt>
                <c:pt idx="5831">
                  <c:v>44336</c:v>
                </c:pt>
                <c:pt idx="5832">
                  <c:v>44337</c:v>
                </c:pt>
                <c:pt idx="5833">
                  <c:v>44340</c:v>
                </c:pt>
                <c:pt idx="5834">
                  <c:v>44341</c:v>
                </c:pt>
                <c:pt idx="5835">
                  <c:v>44342</c:v>
                </c:pt>
                <c:pt idx="5836">
                  <c:v>44343</c:v>
                </c:pt>
                <c:pt idx="5837">
                  <c:v>44344</c:v>
                </c:pt>
                <c:pt idx="5838">
                  <c:v>44347</c:v>
                </c:pt>
                <c:pt idx="5839">
                  <c:v>44348</c:v>
                </c:pt>
                <c:pt idx="5840">
                  <c:v>44349</c:v>
                </c:pt>
                <c:pt idx="5841">
                  <c:v>44350</c:v>
                </c:pt>
                <c:pt idx="5842">
                  <c:v>44351</c:v>
                </c:pt>
                <c:pt idx="5843">
                  <c:v>44354</c:v>
                </c:pt>
                <c:pt idx="5844">
                  <c:v>44355</c:v>
                </c:pt>
                <c:pt idx="5845">
                  <c:v>44356</c:v>
                </c:pt>
                <c:pt idx="5846">
                  <c:v>44357</c:v>
                </c:pt>
                <c:pt idx="5847">
                  <c:v>44358</c:v>
                </c:pt>
                <c:pt idx="5848">
                  <c:v>44362</c:v>
                </c:pt>
                <c:pt idx="5849">
                  <c:v>44363</c:v>
                </c:pt>
                <c:pt idx="5850">
                  <c:v>44364</c:v>
                </c:pt>
                <c:pt idx="5851">
                  <c:v>44365</c:v>
                </c:pt>
                <c:pt idx="5852">
                  <c:v>44368</c:v>
                </c:pt>
                <c:pt idx="5853">
                  <c:v>44369</c:v>
                </c:pt>
                <c:pt idx="5854">
                  <c:v>44370</c:v>
                </c:pt>
                <c:pt idx="5855">
                  <c:v>44371</c:v>
                </c:pt>
                <c:pt idx="5856">
                  <c:v>44372</c:v>
                </c:pt>
                <c:pt idx="5857">
                  <c:v>44375</c:v>
                </c:pt>
                <c:pt idx="5858">
                  <c:v>44376</c:v>
                </c:pt>
                <c:pt idx="5859">
                  <c:v>44377</c:v>
                </c:pt>
                <c:pt idx="5860">
                  <c:v>44378</c:v>
                </c:pt>
                <c:pt idx="5861">
                  <c:v>44379</c:v>
                </c:pt>
                <c:pt idx="5862">
                  <c:v>44382</c:v>
                </c:pt>
                <c:pt idx="5863">
                  <c:v>44383</c:v>
                </c:pt>
                <c:pt idx="5864">
                  <c:v>44384</c:v>
                </c:pt>
                <c:pt idx="5865">
                  <c:v>44385</c:v>
                </c:pt>
                <c:pt idx="5866">
                  <c:v>44386</c:v>
                </c:pt>
                <c:pt idx="5867">
                  <c:v>44389</c:v>
                </c:pt>
                <c:pt idx="5868">
                  <c:v>44390</c:v>
                </c:pt>
                <c:pt idx="5869">
                  <c:v>44391</c:v>
                </c:pt>
                <c:pt idx="5870">
                  <c:v>44392</c:v>
                </c:pt>
                <c:pt idx="5871">
                  <c:v>44393</c:v>
                </c:pt>
                <c:pt idx="5872">
                  <c:v>44396</c:v>
                </c:pt>
                <c:pt idx="5873">
                  <c:v>44397</c:v>
                </c:pt>
                <c:pt idx="5874">
                  <c:v>44398</c:v>
                </c:pt>
                <c:pt idx="5875">
                  <c:v>44399</c:v>
                </c:pt>
                <c:pt idx="5876">
                  <c:v>44400</c:v>
                </c:pt>
                <c:pt idx="5877">
                  <c:v>44403</c:v>
                </c:pt>
                <c:pt idx="5878">
                  <c:v>44404</c:v>
                </c:pt>
                <c:pt idx="5879">
                  <c:v>44405</c:v>
                </c:pt>
                <c:pt idx="5880">
                  <c:v>44406</c:v>
                </c:pt>
                <c:pt idx="5881">
                  <c:v>44407</c:v>
                </c:pt>
                <c:pt idx="5882">
                  <c:v>44410</c:v>
                </c:pt>
                <c:pt idx="5883">
                  <c:v>44411</c:v>
                </c:pt>
                <c:pt idx="5884">
                  <c:v>44412</c:v>
                </c:pt>
                <c:pt idx="5885">
                  <c:v>44413</c:v>
                </c:pt>
                <c:pt idx="5886">
                  <c:v>44414</c:v>
                </c:pt>
                <c:pt idx="5887">
                  <c:v>44417</c:v>
                </c:pt>
                <c:pt idx="5888">
                  <c:v>44418</c:v>
                </c:pt>
                <c:pt idx="5889">
                  <c:v>44419</c:v>
                </c:pt>
                <c:pt idx="5890">
                  <c:v>44420</c:v>
                </c:pt>
                <c:pt idx="5891">
                  <c:v>44421</c:v>
                </c:pt>
                <c:pt idx="5892">
                  <c:v>44424</c:v>
                </c:pt>
                <c:pt idx="5893">
                  <c:v>44425</c:v>
                </c:pt>
                <c:pt idx="5894">
                  <c:v>44426</c:v>
                </c:pt>
                <c:pt idx="5895">
                  <c:v>44427</c:v>
                </c:pt>
                <c:pt idx="5896">
                  <c:v>44428</c:v>
                </c:pt>
                <c:pt idx="5897">
                  <c:v>44431</c:v>
                </c:pt>
                <c:pt idx="5898">
                  <c:v>44432</c:v>
                </c:pt>
                <c:pt idx="5899">
                  <c:v>44433</c:v>
                </c:pt>
                <c:pt idx="5900">
                  <c:v>44434</c:v>
                </c:pt>
                <c:pt idx="5901">
                  <c:v>44435</c:v>
                </c:pt>
                <c:pt idx="5902">
                  <c:v>44438</c:v>
                </c:pt>
                <c:pt idx="5903">
                  <c:v>44439</c:v>
                </c:pt>
                <c:pt idx="5904">
                  <c:v>44440</c:v>
                </c:pt>
                <c:pt idx="5905">
                  <c:v>44441</c:v>
                </c:pt>
                <c:pt idx="5906">
                  <c:v>44442</c:v>
                </c:pt>
                <c:pt idx="5907">
                  <c:v>44445</c:v>
                </c:pt>
                <c:pt idx="5908">
                  <c:v>44446</c:v>
                </c:pt>
                <c:pt idx="5909">
                  <c:v>44447</c:v>
                </c:pt>
                <c:pt idx="5910">
                  <c:v>44448</c:v>
                </c:pt>
                <c:pt idx="5911">
                  <c:v>44449</c:v>
                </c:pt>
                <c:pt idx="5912">
                  <c:v>44450</c:v>
                </c:pt>
                <c:pt idx="5913">
                  <c:v>44452</c:v>
                </c:pt>
                <c:pt idx="5914">
                  <c:v>44453</c:v>
                </c:pt>
                <c:pt idx="5915">
                  <c:v>44454</c:v>
                </c:pt>
                <c:pt idx="5916">
                  <c:v>44455</c:v>
                </c:pt>
                <c:pt idx="5917">
                  <c:v>44456</c:v>
                </c:pt>
                <c:pt idx="5918">
                  <c:v>44461</c:v>
                </c:pt>
                <c:pt idx="5919">
                  <c:v>44462</c:v>
                </c:pt>
                <c:pt idx="5920">
                  <c:v>44463</c:v>
                </c:pt>
                <c:pt idx="5921">
                  <c:v>44466</c:v>
                </c:pt>
                <c:pt idx="5922">
                  <c:v>44467</c:v>
                </c:pt>
                <c:pt idx="5923">
                  <c:v>44468</c:v>
                </c:pt>
                <c:pt idx="5924">
                  <c:v>44469</c:v>
                </c:pt>
                <c:pt idx="5925">
                  <c:v>44470</c:v>
                </c:pt>
                <c:pt idx="5926">
                  <c:v>44473</c:v>
                </c:pt>
                <c:pt idx="5927">
                  <c:v>44474</c:v>
                </c:pt>
                <c:pt idx="5928">
                  <c:v>44475</c:v>
                </c:pt>
                <c:pt idx="5929">
                  <c:v>44476</c:v>
                </c:pt>
                <c:pt idx="5930">
                  <c:v>44477</c:v>
                </c:pt>
                <c:pt idx="5931">
                  <c:v>44481</c:v>
                </c:pt>
                <c:pt idx="5932">
                  <c:v>44482</c:v>
                </c:pt>
                <c:pt idx="5933">
                  <c:v>44483</c:v>
                </c:pt>
                <c:pt idx="5934">
                  <c:v>44484</c:v>
                </c:pt>
                <c:pt idx="5935">
                  <c:v>44487</c:v>
                </c:pt>
                <c:pt idx="5936">
                  <c:v>44488</c:v>
                </c:pt>
                <c:pt idx="5937">
                  <c:v>44489</c:v>
                </c:pt>
                <c:pt idx="5938">
                  <c:v>44490</c:v>
                </c:pt>
                <c:pt idx="5939">
                  <c:v>44491</c:v>
                </c:pt>
                <c:pt idx="5940">
                  <c:v>44494</c:v>
                </c:pt>
                <c:pt idx="5941">
                  <c:v>44495</c:v>
                </c:pt>
                <c:pt idx="5942">
                  <c:v>44496</c:v>
                </c:pt>
                <c:pt idx="5943">
                  <c:v>44497</c:v>
                </c:pt>
                <c:pt idx="5944">
                  <c:v>44498</c:v>
                </c:pt>
                <c:pt idx="5945">
                  <c:v>44501</c:v>
                </c:pt>
                <c:pt idx="5946">
                  <c:v>44502</c:v>
                </c:pt>
                <c:pt idx="5947">
                  <c:v>44503</c:v>
                </c:pt>
                <c:pt idx="5948">
                  <c:v>44504</c:v>
                </c:pt>
                <c:pt idx="5949">
                  <c:v>44505</c:v>
                </c:pt>
                <c:pt idx="5950">
                  <c:v>44508</c:v>
                </c:pt>
                <c:pt idx="5951">
                  <c:v>44509</c:v>
                </c:pt>
                <c:pt idx="5952">
                  <c:v>44510</c:v>
                </c:pt>
                <c:pt idx="5953">
                  <c:v>44511</c:v>
                </c:pt>
                <c:pt idx="5954">
                  <c:v>44512</c:v>
                </c:pt>
                <c:pt idx="5955">
                  <c:v>44515</c:v>
                </c:pt>
                <c:pt idx="5956">
                  <c:v>44516</c:v>
                </c:pt>
                <c:pt idx="5957">
                  <c:v>44517</c:v>
                </c:pt>
                <c:pt idx="5958">
                  <c:v>44518</c:v>
                </c:pt>
                <c:pt idx="5959">
                  <c:v>44519</c:v>
                </c:pt>
                <c:pt idx="5960">
                  <c:v>44522</c:v>
                </c:pt>
                <c:pt idx="5961">
                  <c:v>44523</c:v>
                </c:pt>
                <c:pt idx="5962">
                  <c:v>44524</c:v>
                </c:pt>
                <c:pt idx="5963">
                  <c:v>44525</c:v>
                </c:pt>
                <c:pt idx="5964">
                  <c:v>44526</c:v>
                </c:pt>
                <c:pt idx="5965">
                  <c:v>44529</c:v>
                </c:pt>
                <c:pt idx="5966">
                  <c:v>44530</c:v>
                </c:pt>
                <c:pt idx="5967">
                  <c:v>44531</c:v>
                </c:pt>
                <c:pt idx="5968">
                  <c:v>44532</c:v>
                </c:pt>
                <c:pt idx="5969">
                  <c:v>44533</c:v>
                </c:pt>
                <c:pt idx="5970">
                  <c:v>44536</c:v>
                </c:pt>
                <c:pt idx="5971">
                  <c:v>44537</c:v>
                </c:pt>
                <c:pt idx="5972">
                  <c:v>44538</c:v>
                </c:pt>
                <c:pt idx="5973">
                  <c:v>44539</c:v>
                </c:pt>
                <c:pt idx="5974">
                  <c:v>44540</c:v>
                </c:pt>
                <c:pt idx="5975">
                  <c:v>44543</c:v>
                </c:pt>
                <c:pt idx="5976">
                  <c:v>44544</c:v>
                </c:pt>
                <c:pt idx="5977">
                  <c:v>44545</c:v>
                </c:pt>
                <c:pt idx="5978">
                  <c:v>44546</c:v>
                </c:pt>
                <c:pt idx="5979">
                  <c:v>44547</c:v>
                </c:pt>
                <c:pt idx="5980">
                  <c:v>44550</c:v>
                </c:pt>
                <c:pt idx="5981">
                  <c:v>44551</c:v>
                </c:pt>
                <c:pt idx="5982">
                  <c:v>44552</c:v>
                </c:pt>
                <c:pt idx="5983">
                  <c:v>44553</c:v>
                </c:pt>
                <c:pt idx="5984">
                  <c:v>44554</c:v>
                </c:pt>
                <c:pt idx="5985">
                  <c:v>44557</c:v>
                </c:pt>
                <c:pt idx="5986">
                  <c:v>44558</c:v>
                </c:pt>
                <c:pt idx="5987">
                  <c:v>44559</c:v>
                </c:pt>
                <c:pt idx="5988">
                  <c:v>44560</c:v>
                </c:pt>
              </c:numCache>
            </c:numRef>
          </c:cat>
          <c:val>
            <c:numRef>
              <c:f>匯率!$B$984:$B$7124</c:f>
              <c:numCache>
                <c:formatCode>0.000_);[Red]\(0.000\)</c:formatCode>
                <c:ptCount val="5989"/>
                <c:pt idx="0">
                  <c:v>33.225999999999999</c:v>
                </c:pt>
                <c:pt idx="1">
                  <c:v>33.755000000000003</c:v>
                </c:pt>
                <c:pt idx="2">
                  <c:v>34.4</c:v>
                </c:pt>
                <c:pt idx="3">
                  <c:v>34.325000000000003</c:v>
                </c:pt>
                <c:pt idx="4">
                  <c:v>34.1</c:v>
                </c:pt>
                <c:pt idx="5">
                  <c:v>34.481000000000002</c:v>
                </c:pt>
                <c:pt idx="6">
                  <c:v>34.365000000000002</c:v>
                </c:pt>
                <c:pt idx="7">
                  <c:v>34.094000000000001</c:v>
                </c:pt>
                <c:pt idx="8">
                  <c:v>33.979999999999997</c:v>
                </c:pt>
                <c:pt idx="9">
                  <c:v>33.792000000000002</c:v>
                </c:pt>
                <c:pt idx="10">
                  <c:v>33.585999999999999</c:v>
                </c:pt>
                <c:pt idx="11">
                  <c:v>33.551000000000002</c:v>
                </c:pt>
                <c:pt idx="12">
                  <c:v>33.478000000000002</c:v>
                </c:pt>
                <c:pt idx="13">
                  <c:v>33.706000000000003</c:v>
                </c:pt>
                <c:pt idx="14">
                  <c:v>33.924999999999997</c:v>
                </c:pt>
                <c:pt idx="15">
                  <c:v>33.996000000000002</c:v>
                </c:pt>
                <c:pt idx="16">
                  <c:v>33.369999999999997</c:v>
                </c:pt>
                <c:pt idx="17">
                  <c:v>33.088000000000001</c:v>
                </c:pt>
                <c:pt idx="18">
                  <c:v>32.906999999999996</c:v>
                </c:pt>
                <c:pt idx="19">
                  <c:v>32.820999999999998</c:v>
                </c:pt>
                <c:pt idx="20">
                  <c:v>32.854999999999997</c:v>
                </c:pt>
                <c:pt idx="21">
                  <c:v>32.968000000000004</c:v>
                </c:pt>
                <c:pt idx="22">
                  <c:v>32.841000000000001</c:v>
                </c:pt>
                <c:pt idx="23">
                  <c:v>32.71</c:v>
                </c:pt>
                <c:pt idx="24">
                  <c:v>32.854999999999997</c:v>
                </c:pt>
                <c:pt idx="25">
                  <c:v>32.82</c:v>
                </c:pt>
                <c:pt idx="26">
                  <c:v>32.857999999999997</c:v>
                </c:pt>
                <c:pt idx="27">
                  <c:v>32.926000000000002</c:v>
                </c:pt>
                <c:pt idx="28">
                  <c:v>32.887</c:v>
                </c:pt>
                <c:pt idx="29">
                  <c:v>32.746000000000002</c:v>
                </c:pt>
                <c:pt idx="30">
                  <c:v>32.805999999999997</c:v>
                </c:pt>
                <c:pt idx="31">
                  <c:v>32.851999999999997</c:v>
                </c:pt>
                <c:pt idx="32">
                  <c:v>32.752000000000002</c:v>
                </c:pt>
                <c:pt idx="33">
                  <c:v>32.551000000000002</c:v>
                </c:pt>
                <c:pt idx="34">
                  <c:v>32.200000000000003</c:v>
                </c:pt>
                <c:pt idx="35">
                  <c:v>32.1</c:v>
                </c:pt>
                <c:pt idx="36">
                  <c:v>32.049999999999997</c:v>
                </c:pt>
                <c:pt idx="37">
                  <c:v>32.036000000000001</c:v>
                </c:pt>
                <c:pt idx="38">
                  <c:v>31.992000000000001</c:v>
                </c:pt>
                <c:pt idx="39">
                  <c:v>32.112000000000002</c:v>
                </c:pt>
                <c:pt idx="40">
                  <c:v>32.19</c:v>
                </c:pt>
                <c:pt idx="41">
                  <c:v>32.341999999999999</c:v>
                </c:pt>
                <c:pt idx="42">
                  <c:v>32.328000000000003</c:v>
                </c:pt>
                <c:pt idx="43">
                  <c:v>32.316000000000003</c:v>
                </c:pt>
                <c:pt idx="44">
                  <c:v>32.372</c:v>
                </c:pt>
                <c:pt idx="45">
                  <c:v>32.408000000000001</c:v>
                </c:pt>
                <c:pt idx="46">
                  <c:v>32.438000000000002</c:v>
                </c:pt>
                <c:pt idx="47">
                  <c:v>32.536000000000001</c:v>
                </c:pt>
                <c:pt idx="48">
                  <c:v>32.805</c:v>
                </c:pt>
                <c:pt idx="49">
                  <c:v>32.771999999999998</c:v>
                </c:pt>
                <c:pt idx="50">
                  <c:v>32.777999999999999</c:v>
                </c:pt>
                <c:pt idx="51">
                  <c:v>32.762999999999998</c:v>
                </c:pt>
                <c:pt idx="52">
                  <c:v>32.652999999999999</c:v>
                </c:pt>
                <c:pt idx="53">
                  <c:v>32.67</c:v>
                </c:pt>
                <c:pt idx="54">
                  <c:v>32.590000000000003</c:v>
                </c:pt>
                <c:pt idx="55">
                  <c:v>32.603000000000002</c:v>
                </c:pt>
                <c:pt idx="56">
                  <c:v>32.805</c:v>
                </c:pt>
                <c:pt idx="57">
                  <c:v>32.86</c:v>
                </c:pt>
                <c:pt idx="58">
                  <c:v>32.829000000000001</c:v>
                </c:pt>
                <c:pt idx="59">
                  <c:v>32.887</c:v>
                </c:pt>
                <c:pt idx="60">
                  <c:v>32.960999999999999</c:v>
                </c:pt>
                <c:pt idx="61">
                  <c:v>33.033999999999999</c:v>
                </c:pt>
                <c:pt idx="62">
                  <c:v>33.024000000000001</c:v>
                </c:pt>
                <c:pt idx="63">
                  <c:v>32.947000000000003</c:v>
                </c:pt>
                <c:pt idx="64">
                  <c:v>32.844999999999999</c:v>
                </c:pt>
                <c:pt idx="65">
                  <c:v>32.994999999999997</c:v>
                </c:pt>
                <c:pt idx="66">
                  <c:v>32.951999999999998</c:v>
                </c:pt>
                <c:pt idx="67">
                  <c:v>32.927999999999997</c:v>
                </c:pt>
                <c:pt idx="68">
                  <c:v>32.988</c:v>
                </c:pt>
                <c:pt idx="69">
                  <c:v>33.018000000000001</c:v>
                </c:pt>
                <c:pt idx="70">
                  <c:v>33.042999999999999</c:v>
                </c:pt>
                <c:pt idx="71">
                  <c:v>32.966999999999999</c:v>
                </c:pt>
                <c:pt idx="72">
                  <c:v>32.999000000000002</c:v>
                </c:pt>
                <c:pt idx="73">
                  <c:v>32.991</c:v>
                </c:pt>
                <c:pt idx="74">
                  <c:v>32.985999999999997</c:v>
                </c:pt>
                <c:pt idx="75">
                  <c:v>33.036999999999999</c:v>
                </c:pt>
                <c:pt idx="76">
                  <c:v>33.01</c:v>
                </c:pt>
                <c:pt idx="77">
                  <c:v>32.991</c:v>
                </c:pt>
                <c:pt idx="78">
                  <c:v>32.97</c:v>
                </c:pt>
                <c:pt idx="79">
                  <c:v>33.008000000000003</c:v>
                </c:pt>
                <c:pt idx="80">
                  <c:v>33.006999999999998</c:v>
                </c:pt>
                <c:pt idx="81">
                  <c:v>33.031999999999996</c:v>
                </c:pt>
                <c:pt idx="82">
                  <c:v>33.136000000000003</c:v>
                </c:pt>
                <c:pt idx="83">
                  <c:v>33.225000000000001</c:v>
                </c:pt>
                <c:pt idx="84">
                  <c:v>33.195999999999998</c:v>
                </c:pt>
                <c:pt idx="85">
                  <c:v>33.323999999999998</c:v>
                </c:pt>
                <c:pt idx="86">
                  <c:v>33.436999999999998</c:v>
                </c:pt>
                <c:pt idx="87">
                  <c:v>33.414999999999999</c:v>
                </c:pt>
                <c:pt idx="88">
                  <c:v>33.436</c:v>
                </c:pt>
                <c:pt idx="89">
                  <c:v>33.765000000000001</c:v>
                </c:pt>
                <c:pt idx="90">
                  <c:v>33.765000000000001</c:v>
                </c:pt>
                <c:pt idx="91">
                  <c:v>33.671999999999997</c:v>
                </c:pt>
                <c:pt idx="92">
                  <c:v>33.552999999999997</c:v>
                </c:pt>
                <c:pt idx="93">
                  <c:v>33.603999999999999</c:v>
                </c:pt>
                <c:pt idx="94">
                  <c:v>33.670999999999999</c:v>
                </c:pt>
                <c:pt idx="95">
                  <c:v>33.856000000000002</c:v>
                </c:pt>
                <c:pt idx="96">
                  <c:v>33.85</c:v>
                </c:pt>
                <c:pt idx="97">
                  <c:v>33.850999999999999</c:v>
                </c:pt>
                <c:pt idx="98">
                  <c:v>33.988999999999997</c:v>
                </c:pt>
                <c:pt idx="99">
                  <c:v>34.229999999999997</c:v>
                </c:pt>
                <c:pt idx="100">
                  <c:v>34.338999999999999</c:v>
                </c:pt>
                <c:pt idx="101">
                  <c:v>34.186</c:v>
                </c:pt>
                <c:pt idx="102">
                  <c:v>34.238</c:v>
                </c:pt>
                <c:pt idx="103">
                  <c:v>34.290999999999997</c:v>
                </c:pt>
                <c:pt idx="104">
                  <c:v>34.697000000000003</c:v>
                </c:pt>
                <c:pt idx="105">
                  <c:v>34.715000000000003</c:v>
                </c:pt>
                <c:pt idx="106">
                  <c:v>34.896000000000001</c:v>
                </c:pt>
                <c:pt idx="107">
                  <c:v>34.866999999999997</c:v>
                </c:pt>
                <c:pt idx="108">
                  <c:v>34.892000000000003</c:v>
                </c:pt>
                <c:pt idx="109">
                  <c:v>34.872</c:v>
                </c:pt>
                <c:pt idx="110">
                  <c:v>34.819000000000003</c:v>
                </c:pt>
                <c:pt idx="111">
                  <c:v>34.680999999999997</c:v>
                </c:pt>
                <c:pt idx="112">
                  <c:v>34.100999999999999</c:v>
                </c:pt>
                <c:pt idx="113">
                  <c:v>34.073</c:v>
                </c:pt>
                <c:pt idx="114">
                  <c:v>33.866999999999997</c:v>
                </c:pt>
                <c:pt idx="115">
                  <c:v>34.201999999999998</c:v>
                </c:pt>
                <c:pt idx="116">
                  <c:v>34.351999999999997</c:v>
                </c:pt>
                <c:pt idx="117">
                  <c:v>34.457000000000001</c:v>
                </c:pt>
                <c:pt idx="118">
                  <c:v>34.552</c:v>
                </c:pt>
                <c:pt idx="119">
                  <c:v>34.551000000000002</c:v>
                </c:pt>
                <c:pt idx="120">
                  <c:v>34.350999999999999</c:v>
                </c:pt>
                <c:pt idx="121">
                  <c:v>34.341999999999999</c:v>
                </c:pt>
                <c:pt idx="122">
                  <c:v>34.381999999999998</c:v>
                </c:pt>
                <c:pt idx="123">
                  <c:v>34.426000000000002</c:v>
                </c:pt>
                <c:pt idx="124">
                  <c:v>34.343000000000004</c:v>
                </c:pt>
                <c:pt idx="125">
                  <c:v>34.350999999999999</c:v>
                </c:pt>
                <c:pt idx="126">
                  <c:v>34.387999999999998</c:v>
                </c:pt>
                <c:pt idx="127">
                  <c:v>34.402000000000001</c:v>
                </c:pt>
                <c:pt idx="128">
                  <c:v>34.481000000000002</c:v>
                </c:pt>
                <c:pt idx="129">
                  <c:v>34.408999999999999</c:v>
                </c:pt>
                <c:pt idx="130">
                  <c:v>34.392000000000003</c:v>
                </c:pt>
                <c:pt idx="131">
                  <c:v>34.356999999999999</c:v>
                </c:pt>
                <c:pt idx="132">
                  <c:v>34.265000000000001</c:v>
                </c:pt>
                <c:pt idx="133">
                  <c:v>34.31</c:v>
                </c:pt>
                <c:pt idx="134">
                  <c:v>34.31</c:v>
                </c:pt>
                <c:pt idx="135">
                  <c:v>34.356000000000002</c:v>
                </c:pt>
                <c:pt idx="136">
                  <c:v>34.387999999999998</c:v>
                </c:pt>
                <c:pt idx="137">
                  <c:v>34.360999999999997</c:v>
                </c:pt>
                <c:pt idx="138">
                  <c:v>34.408999999999999</c:v>
                </c:pt>
                <c:pt idx="139">
                  <c:v>34.375999999999998</c:v>
                </c:pt>
                <c:pt idx="140">
                  <c:v>34.332000000000001</c:v>
                </c:pt>
                <c:pt idx="141">
                  <c:v>34.33</c:v>
                </c:pt>
                <c:pt idx="142">
                  <c:v>34.369</c:v>
                </c:pt>
                <c:pt idx="143">
                  <c:v>34.418999999999997</c:v>
                </c:pt>
                <c:pt idx="144">
                  <c:v>34.427</c:v>
                </c:pt>
                <c:pt idx="145">
                  <c:v>34.427999999999997</c:v>
                </c:pt>
                <c:pt idx="146">
                  <c:v>34.5</c:v>
                </c:pt>
                <c:pt idx="147">
                  <c:v>34.6</c:v>
                </c:pt>
                <c:pt idx="148">
                  <c:v>34.780999999999999</c:v>
                </c:pt>
                <c:pt idx="149">
                  <c:v>34.81</c:v>
                </c:pt>
                <c:pt idx="150">
                  <c:v>34.793999999999997</c:v>
                </c:pt>
                <c:pt idx="151">
                  <c:v>34.771000000000001</c:v>
                </c:pt>
                <c:pt idx="152">
                  <c:v>34.701999999999998</c:v>
                </c:pt>
                <c:pt idx="153">
                  <c:v>34.761000000000003</c:v>
                </c:pt>
                <c:pt idx="154">
                  <c:v>34.734000000000002</c:v>
                </c:pt>
                <c:pt idx="155">
                  <c:v>34.698999999999998</c:v>
                </c:pt>
                <c:pt idx="156">
                  <c:v>34.557000000000002</c:v>
                </c:pt>
                <c:pt idx="157">
                  <c:v>34.69</c:v>
                </c:pt>
                <c:pt idx="158">
                  <c:v>34.808999999999997</c:v>
                </c:pt>
                <c:pt idx="159">
                  <c:v>34.808</c:v>
                </c:pt>
                <c:pt idx="160">
                  <c:v>34.802</c:v>
                </c:pt>
                <c:pt idx="161">
                  <c:v>34.792000000000002</c:v>
                </c:pt>
                <c:pt idx="162">
                  <c:v>34.826000000000001</c:v>
                </c:pt>
                <c:pt idx="163">
                  <c:v>34.843000000000004</c:v>
                </c:pt>
                <c:pt idx="164">
                  <c:v>34.808999999999997</c:v>
                </c:pt>
                <c:pt idx="165">
                  <c:v>34.768000000000001</c:v>
                </c:pt>
                <c:pt idx="166">
                  <c:v>34.746000000000002</c:v>
                </c:pt>
                <c:pt idx="167">
                  <c:v>34.686</c:v>
                </c:pt>
                <c:pt idx="168">
                  <c:v>34.496000000000002</c:v>
                </c:pt>
                <c:pt idx="169">
                  <c:v>34.549999999999997</c:v>
                </c:pt>
                <c:pt idx="170">
                  <c:v>34.51</c:v>
                </c:pt>
                <c:pt idx="171">
                  <c:v>34.545999999999999</c:v>
                </c:pt>
                <c:pt idx="172">
                  <c:v>34.494999999999997</c:v>
                </c:pt>
                <c:pt idx="173">
                  <c:v>34.542000000000002</c:v>
                </c:pt>
                <c:pt idx="174">
                  <c:v>34.521000000000001</c:v>
                </c:pt>
                <c:pt idx="175">
                  <c:v>34.555</c:v>
                </c:pt>
                <c:pt idx="176">
                  <c:v>34.540999999999997</c:v>
                </c:pt>
                <c:pt idx="177">
                  <c:v>34.521000000000001</c:v>
                </c:pt>
                <c:pt idx="178">
                  <c:v>34.526000000000003</c:v>
                </c:pt>
                <c:pt idx="179">
                  <c:v>34.572000000000003</c:v>
                </c:pt>
                <c:pt idx="180">
                  <c:v>34.637999999999998</c:v>
                </c:pt>
                <c:pt idx="181">
                  <c:v>34.578000000000003</c:v>
                </c:pt>
                <c:pt idx="182">
                  <c:v>34.545000000000002</c:v>
                </c:pt>
                <c:pt idx="183">
                  <c:v>34.557000000000002</c:v>
                </c:pt>
                <c:pt idx="184">
                  <c:v>34.481999999999999</c:v>
                </c:pt>
                <c:pt idx="185">
                  <c:v>34.372</c:v>
                </c:pt>
                <c:pt idx="186">
                  <c:v>34.292999999999999</c:v>
                </c:pt>
                <c:pt idx="187">
                  <c:v>33.997999999999998</c:v>
                </c:pt>
                <c:pt idx="188">
                  <c:v>33.457000000000001</c:v>
                </c:pt>
                <c:pt idx="189">
                  <c:v>33.345999999999997</c:v>
                </c:pt>
                <c:pt idx="190">
                  <c:v>32.966999999999999</c:v>
                </c:pt>
                <c:pt idx="191">
                  <c:v>32.823</c:v>
                </c:pt>
                <c:pt idx="192">
                  <c:v>32.880000000000003</c:v>
                </c:pt>
                <c:pt idx="193">
                  <c:v>33.119</c:v>
                </c:pt>
                <c:pt idx="194">
                  <c:v>33.277000000000001</c:v>
                </c:pt>
                <c:pt idx="195">
                  <c:v>32.996000000000002</c:v>
                </c:pt>
                <c:pt idx="196">
                  <c:v>32.909999999999997</c:v>
                </c:pt>
                <c:pt idx="197">
                  <c:v>32.896999999999998</c:v>
                </c:pt>
                <c:pt idx="198">
                  <c:v>32.843000000000004</c:v>
                </c:pt>
                <c:pt idx="199">
                  <c:v>32.878</c:v>
                </c:pt>
                <c:pt idx="200">
                  <c:v>32.898000000000003</c:v>
                </c:pt>
                <c:pt idx="201">
                  <c:v>32.777000000000001</c:v>
                </c:pt>
                <c:pt idx="202">
                  <c:v>32.656999999999996</c:v>
                </c:pt>
                <c:pt idx="203">
                  <c:v>32.515000000000001</c:v>
                </c:pt>
                <c:pt idx="204">
                  <c:v>32.524999999999999</c:v>
                </c:pt>
                <c:pt idx="205">
                  <c:v>32.47</c:v>
                </c:pt>
                <c:pt idx="206">
                  <c:v>32.450000000000003</c:v>
                </c:pt>
                <c:pt idx="207">
                  <c:v>32.44</c:v>
                </c:pt>
                <c:pt idx="208">
                  <c:v>32.454000000000001</c:v>
                </c:pt>
                <c:pt idx="209">
                  <c:v>32.468000000000004</c:v>
                </c:pt>
                <c:pt idx="210">
                  <c:v>32.566000000000003</c:v>
                </c:pt>
                <c:pt idx="211">
                  <c:v>32.506999999999998</c:v>
                </c:pt>
                <c:pt idx="212">
                  <c:v>32.646999999999998</c:v>
                </c:pt>
                <c:pt idx="213">
                  <c:v>32.765999999999998</c:v>
                </c:pt>
                <c:pt idx="214">
                  <c:v>32.680999999999997</c:v>
                </c:pt>
                <c:pt idx="215">
                  <c:v>32.670999999999999</c:v>
                </c:pt>
                <c:pt idx="216">
                  <c:v>32.582999999999998</c:v>
                </c:pt>
                <c:pt idx="217">
                  <c:v>32.53</c:v>
                </c:pt>
                <c:pt idx="218">
                  <c:v>32.533000000000001</c:v>
                </c:pt>
                <c:pt idx="219">
                  <c:v>32.438000000000002</c:v>
                </c:pt>
                <c:pt idx="220">
                  <c:v>32.414000000000001</c:v>
                </c:pt>
                <c:pt idx="221">
                  <c:v>32.426000000000002</c:v>
                </c:pt>
                <c:pt idx="222">
                  <c:v>32.49</c:v>
                </c:pt>
                <c:pt idx="223">
                  <c:v>32.484000000000002</c:v>
                </c:pt>
                <c:pt idx="224">
                  <c:v>32.481999999999999</c:v>
                </c:pt>
                <c:pt idx="225">
                  <c:v>32.421999999999997</c:v>
                </c:pt>
                <c:pt idx="226">
                  <c:v>32.429000000000002</c:v>
                </c:pt>
                <c:pt idx="227">
                  <c:v>32.427999999999997</c:v>
                </c:pt>
                <c:pt idx="228">
                  <c:v>32.42</c:v>
                </c:pt>
                <c:pt idx="229">
                  <c:v>32.404000000000003</c:v>
                </c:pt>
                <c:pt idx="230">
                  <c:v>32.36</c:v>
                </c:pt>
                <c:pt idx="231">
                  <c:v>32.35</c:v>
                </c:pt>
                <c:pt idx="232">
                  <c:v>32.343000000000004</c:v>
                </c:pt>
                <c:pt idx="233">
                  <c:v>32.32</c:v>
                </c:pt>
                <c:pt idx="234">
                  <c:v>32.295000000000002</c:v>
                </c:pt>
                <c:pt idx="235">
                  <c:v>32.283999999999999</c:v>
                </c:pt>
                <c:pt idx="236">
                  <c:v>32.258000000000003</c:v>
                </c:pt>
                <c:pt idx="237">
                  <c:v>32.250999999999998</c:v>
                </c:pt>
                <c:pt idx="238">
                  <c:v>32.247999999999998</c:v>
                </c:pt>
                <c:pt idx="239">
                  <c:v>32.277000000000001</c:v>
                </c:pt>
                <c:pt idx="240">
                  <c:v>32.274000000000001</c:v>
                </c:pt>
                <c:pt idx="241">
                  <c:v>32.247</c:v>
                </c:pt>
                <c:pt idx="242">
                  <c:v>32.253</c:v>
                </c:pt>
                <c:pt idx="243">
                  <c:v>32.247</c:v>
                </c:pt>
                <c:pt idx="244">
                  <c:v>32.243000000000002</c:v>
                </c:pt>
                <c:pt idx="245">
                  <c:v>32.259</c:v>
                </c:pt>
                <c:pt idx="246">
                  <c:v>32.246000000000002</c:v>
                </c:pt>
                <c:pt idx="247">
                  <c:v>32.234000000000002</c:v>
                </c:pt>
                <c:pt idx="248">
                  <c:v>32.216000000000001</c:v>
                </c:pt>
                <c:pt idx="249">
                  <c:v>32.195</c:v>
                </c:pt>
                <c:pt idx="250">
                  <c:v>32.186</c:v>
                </c:pt>
                <c:pt idx="251">
                  <c:v>32.17</c:v>
                </c:pt>
                <c:pt idx="252">
                  <c:v>32.158000000000001</c:v>
                </c:pt>
                <c:pt idx="253">
                  <c:v>32.149000000000001</c:v>
                </c:pt>
                <c:pt idx="254">
                  <c:v>32.189</c:v>
                </c:pt>
                <c:pt idx="255">
                  <c:v>32.212000000000003</c:v>
                </c:pt>
                <c:pt idx="256">
                  <c:v>32.255000000000003</c:v>
                </c:pt>
                <c:pt idx="257">
                  <c:v>32.218000000000004</c:v>
                </c:pt>
                <c:pt idx="258">
                  <c:v>32.262999999999998</c:v>
                </c:pt>
                <c:pt idx="259">
                  <c:v>32.290999999999997</c:v>
                </c:pt>
                <c:pt idx="260">
                  <c:v>32.262999999999998</c:v>
                </c:pt>
                <c:pt idx="261">
                  <c:v>32.261000000000003</c:v>
                </c:pt>
                <c:pt idx="262">
                  <c:v>32.296999999999997</c:v>
                </c:pt>
                <c:pt idx="263">
                  <c:v>32.348999999999997</c:v>
                </c:pt>
                <c:pt idx="264">
                  <c:v>32.295000000000002</c:v>
                </c:pt>
                <c:pt idx="265">
                  <c:v>32.290999999999997</c:v>
                </c:pt>
                <c:pt idx="266">
                  <c:v>32.31</c:v>
                </c:pt>
                <c:pt idx="267">
                  <c:v>32.299999999999997</c:v>
                </c:pt>
                <c:pt idx="268">
                  <c:v>32.279000000000003</c:v>
                </c:pt>
                <c:pt idx="269">
                  <c:v>32.271000000000001</c:v>
                </c:pt>
                <c:pt idx="270">
                  <c:v>32.250999999999998</c:v>
                </c:pt>
                <c:pt idx="271">
                  <c:v>32.261000000000003</c:v>
                </c:pt>
                <c:pt idx="272">
                  <c:v>32.238999999999997</c:v>
                </c:pt>
                <c:pt idx="273">
                  <c:v>32.265000000000001</c:v>
                </c:pt>
                <c:pt idx="274">
                  <c:v>32.287999999999997</c:v>
                </c:pt>
                <c:pt idx="275">
                  <c:v>32.28</c:v>
                </c:pt>
                <c:pt idx="276">
                  <c:v>32.284999999999997</c:v>
                </c:pt>
                <c:pt idx="277">
                  <c:v>32.277999999999999</c:v>
                </c:pt>
                <c:pt idx="278">
                  <c:v>32.506999999999998</c:v>
                </c:pt>
                <c:pt idx="279">
                  <c:v>33.101999999999997</c:v>
                </c:pt>
                <c:pt idx="280">
                  <c:v>33.027999999999999</c:v>
                </c:pt>
                <c:pt idx="281">
                  <c:v>33.082999999999998</c:v>
                </c:pt>
                <c:pt idx="282">
                  <c:v>33.063000000000002</c:v>
                </c:pt>
                <c:pt idx="283">
                  <c:v>33.055</c:v>
                </c:pt>
                <c:pt idx="284">
                  <c:v>32.991</c:v>
                </c:pt>
                <c:pt idx="285">
                  <c:v>33.072000000000003</c:v>
                </c:pt>
                <c:pt idx="286">
                  <c:v>33.049999999999997</c:v>
                </c:pt>
                <c:pt idx="287">
                  <c:v>33.17</c:v>
                </c:pt>
                <c:pt idx="288">
                  <c:v>33.159999999999997</c:v>
                </c:pt>
                <c:pt idx="289">
                  <c:v>33.142000000000003</c:v>
                </c:pt>
                <c:pt idx="290">
                  <c:v>33.136000000000003</c:v>
                </c:pt>
                <c:pt idx="291">
                  <c:v>33.119999999999997</c:v>
                </c:pt>
                <c:pt idx="292">
                  <c:v>33.113999999999997</c:v>
                </c:pt>
                <c:pt idx="293">
                  <c:v>33.112000000000002</c:v>
                </c:pt>
                <c:pt idx="294">
                  <c:v>33.097000000000001</c:v>
                </c:pt>
                <c:pt idx="295">
                  <c:v>33.094000000000001</c:v>
                </c:pt>
                <c:pt idx="296">
                  <c:v>33.115000000000002</c:v>
                </c:pt>
                <c:pt idx="297">
                  <c:v>33.106999999999999</c:v>
                </c:pt>
                <c:pt idx="298">
                  <c:v>33.095999999999997</c:v>
                </c:pt>
                <c:pt idx="299">
                  <c:v>33.106000000000002</c:v>
                </c:pt>
                <c:pt idx="300">
                  <c:v>33.127000000000002</c:v>
                </c:pt>
                <c:pt idx="301">
                  <c:v>33.113</c:v>
                </c:pt>
                <c:pt idx="302">
                  <c:v>33.110999999999997</c:v>
                </c:pt>
                <c:pt idx="303">
                  <c:v>33.124000000000002</c:v>
                </c:pt>
                <c:pt idx="304">
                  <c:v>33.15</c:v>
                </c:pt>
                <c:pt idx="305">
                  <c:v>33.145000000000003</c:v>
                </c:pt>
                <c:pt idx="306">
                  <c:v>33.143000000000001</c:v>
                </c:pt>
                <c:pt idx="307">
                  <c:v>33.122999999999998</c:v>
                </c:pt>
                <c:pt idx="308">
                  <c:v>33.122999999999998</c:v>
                </c:pt>
                <c:pt idx="309">
                  <c:v>33.134999999999998</c:v>
                </c:pt>
                <c:pt idx="310">
                  <c:v>33.130000000000003</c:v>
                </c:pt>
                <c:pt idx="311">
                  <c:v>33.118000000000002</c:v>
                </c:pt>
                <c:pt idx="312">
                  <c:v>33.094999999999999</c:v>
                </c:pt>
                <c:pt idx="313">
                  <c:v>33.01</c:v>
                </c:pt>
                <c:pt idx="314">
                  <c:v>33</c:v>
                </c:pt>
                <c:pt idx="315">
                  <c:v>32.951999999999998</c:v>
                </c:pt>
                <c:pt idx="316">
                  <c:v>32.9</c:v>
                </c:pt>
                <c:pt idx="317">
                  <c:v>32.851999999999997</c:v>
                </c:pt>
                <c:pt idx="318">
                  <c:v>32.75</c:v>
                </c:pt>
                <c:pt idx="319">
                  <c:v>32.728000000000002</c:v>
                </c:pt>
                <c:pt idx="320">
                  <c:v>32.774999999999999</c:v>
                </c:pt>
                <c:pt idx="321">
                  <c:v>32.795000000000002</c:v>
                </c:pt>
                <c:pt idx="322">
                  <c:v>32.720999999999997</c:v>
                </c:pt>
                <c:pt idx="323">
                  <c:v>32.695</c:v>
                </c:pt>
                <c:pt idx="324">
                  <c:v>32.682000000000002</c:v>
                </c:pt>
                <c:pt idx="325">
                  <c:v>32.680999999999997</c:v>
                </c:pt>
                <c:pt idx="326">
                  <c:v>32.689</c:v>
                </c:pt>
                <c:pt idx="327">
                  <c:v>32.688000000000002</c:v>
                </c:pt>
                <c:pt idx="328">
                  <c:v>32.686</c:v>
                </c:pt>
                <c:pt idx="329">
                  <c:v>32.722999999999999</c:v>
                </c:pt>
                <c:pt idx="330">
                  <c:v>32.749000000000002</c:v>
                </c:pt>
                <c:pt idx="331">
                  <c:v>32.741999999999997</c:v>
                </c:pt>
                <c:pt idx="332">
                  <c:v>32.762</c:v>
                </c:pt>
                <c:pt idx="333">
                  <c:v>32.761000000000003</c:v>
                </c:pt>
                <c:pt idx="334">
                  <c:v>32.734999999999999</c:v>
                </c:pt>
                <c:pt idx="335">
                  <c:v>32.725999999999999</c:v>
                </c:pt>
                <c:pt idx="336">
                  <c:v>32.734000000000002</c:v>
                </c:pt>
                <c:pt idx="337">
                  <c:v>32.749000000000002</c:v>
                </c:pt>
                <c:pt idx="338">
                  <c:v>32.780999999999999</c:v>
                </c:pt>
                <c:pt idx="339">
                  <c:v>32.777000000000001</c:v>
                </c:pt>
                <c:pt idx="340">
                  <c:v>32.795999999999999</c:v>
                </c:pt>
                <c:pt idx="341">
                  <c:v>32.825000000000003</c:v>
                </c:pt>
                <c:pt idx="342">
                  <c:v>32.79</c:v>
                </c:pt>
                <c:pt idx="343">
                  <c:v>32.786999999999999</c:v>
                </c:pt>
                <c:pt idx="344">
                  <c:v>32.753</c:v>
                </c:pt>
                <c:pt idx="345">
                  <c:v>32.777000000000001</c:v>
                </c:pt>
                <c:pt idx="346">
                  <c:v>32.771999999999998</c:v>
                </c:pt>
                <c:pt idx="347">
                  <c:v>32.743000000000002</c:v>
                </c:pt>
                <c:pt idx="348">
                  <c:v>32.728999999999999</c:v>
                </c:pt>
                <c:pt idx="349">
                  <c:v>32.737000000000002</c:v>
                </c:pt>
                <c:pt idx="350">
                  <c:v>32.734999999999999</c:v>
                </c:pt>
                <c:pt idx="351">
                  <c:v>32.732999999999997</c:v>
                </c:pt>
                <c:pt idx="352">
                  <c:v>32.737000000000002</c:v>
                </c:pt>
                <c:pt idx="353">
                  <c:v>32.628999999999998</c:v>
                </c:pt>
                <c:pt idx="354">
                  <c:v>32.579000000000001</c:v>
                </c:pt>
                <c:pt idx="355">
                  <c:v>32.527999999999999</c:v>
                </c:pt>
                <c:pt idx="356">
                  <c:v>32.49</c:v>
                </c:pt>
                <c:pt idx="357">
                  <c:v>32.459000000000003</c:v>
                </c:pt>
                <c:pt idx="358">
                  <c:v>32.427</c:v>
                </c:pt>
                <c:pt idx="359">
                  <c:v>32.384</c:v>
                </c:pt>
                <c:pt idx="360">
                  <c:v>32.374000000000002</c:v>
                </c:pt>
                <c:pt idx="361">
                  <c:v>32.351999999999997</c:v>
                </c:pt>
                <c:pt idx="362">
                  <c:v>32.348999999999997</c:v>
                </c:pt>
                <c:pt idx="363">
                  <c:v>32.347999999999999</c:v>
                </c:pt>
                <c:pt idx="364">
                  <c:v>32.347999999999999</c:v>
                </c:pt>
                <c:pt idx="365">
                  <c:v>32.353000000000002</c:v>
                </c:pt>
                <c:pt idx="366">
                  <c:v>32.351999999999997</c:v>
                </c:pt>
                <c:pt idx="367">
                  <c:v>32.350999999999999</c:v>
                </c:pt>
                <c:pt idx="368">
                  <c:v>32.317999999999998</c:v>
                </c:pt>
                <c:pt idx="369">
                  <c:v>32.304000000000002</c:v>
                </c:pt>
                <c:pt idx="370">
                  <c:v>32.290999999999997</c:v>
                </c:pt>
                <c:pt idx="371">
                  <c:v>32.295999999999999</c:v>
                </c:pt>
                <c:pt idx="372">
                  <c:v>32.281999999999996</c:v>
                </c:pt>
                <c:pt idx="373">
                  <c:v>32.284999999999997</c:v>
                </c:pt>
                <c:pt idx="374">
                  <c:v>32.284999999999997</c:v>
                </c:pt>
                <c:pt idx="375">
                  <c:v>32.283000000000001</c:v>
                </c:pt>
                <c:pt idx="376">
                  <c:v>32.255000000000003</c:v>
                </c:pt>
                <c:pt idx="377">
                  <c:v>32.274999999999999</c:v>
                </c:pt>
                <c:pt idx="378">
                  <c:v>32.271999999999998</c:v>
                </c:pt>
                <c:pt idx="379">
                  <c:v>32.270000000000003</c:v>
                </c:pt>
                <c:pt idx="380">
                  <c:v>32.365000000000002</c:v>
                </c:pt>
                <c:pt idx="381">
                  <c:v>32.332000000000001</c:v>
                </c:pt>
                <c:pt idx="382">
                  <c:v>32.256999999999998</c:v>
                </c:pt>
                <c:pt idx="383">
                  <c:v>32.280999999999999</c:v>
                </c:pt>
                <c:pt idx="384">
                  <c:v>32.284999999999997</c:v>
                </c:pt>
                <c:pt idx="385">
                  <c:v>32.271999999999998</c:v>
                </c:pt>
                <c:pt idx="386">
                  <c:v>32.268000000000001</c:v>
                </c:pt>
                <c:pt idx="387">
                  <c:v>32.265000000000001</c:v>
                </c:pt>
                <c:pt idx="388">
                  <c:v>32.241999999999997</c:v>
                </c:pt>
                <c:pt idx="389">
                  <c:v>32.21</c:v>
                </c:pt>
                <c:pt idx="390">
                  <c:v>32.192</c:v>
                </c:pt>
                <c:pt idx="391">
                  <c:v>32.145000000000003</c:v>
                </c:pt>
                <c:pt idx="392">
                  <c:v>32.143000000000001</c:v>
                </c:pt>
                <c:pt idx="393">
                  <c:v>32.168999999999997</c:v>
                </c:pt>
                <c:pt idx="394">
                  <c:v>32.098999999999997</c:v>
                </c:pt>
                <c:pt idx="395">
                  <c:v>32.085999999999999</c:v>
                </c:pt>
                <c:pt idx="396">
                  <c:v>32.109000000000002</c:v>
                </c:pt>
                <c:pt idx="397">
                  <c:v>32.112000000000002</c:v>
                </c:pt>
                <c:pt idx="398">
                  <c:v>32.109000000000002</c:v>
                </c:pt>
                <c:pt idx="399">
                  <c:v>32.118000000000002</c:v>
                </c:pt>
                <c:pt idx="400">
                  <c:v>32.131</c:v>
                </c:pt>
                <c:pt idx="401">
                  <c:v>32.084000000000003</c:v>
                </c:pt>
                <c:pt idx="402">
                  <c:v>31.998999999999999</c:v>
                </c:pt>
                <c:pt idx="403">
                  <c:v>31.969000000000001</c:v>
                </c:pt>
                <c:pt idx="404">
                  <c:v>31.95</c:v>
                </c:pt>
                <c:pt idx="405">
                  <c:v>31.928999999999998</c:v>
                </c:pt>
                <c:pt idx="406">
                  <c:v>31.922999999999998</c:v>
                </c:pt>
                <c:pt idx="407">
                  <c:v>31.882999999999999</c:v>
                </c:pt>
                <c:pt idx="408">
                  <c:v>31.882000000000001</c:v>
                </c:pt>
                <c:pt idx="409">
                  <c:v>31.867000000000001</c:v>
                </c:pt>
                <c:pt idx="410">
                  <c:v>31.864000000000001</c:v>
                </c:pt>
                <c:pt idx="411">
                  <c:v>31.858000000000001</c:v>
                </c:pt>
                <c:pt idx="412">
                  <c:v>31.85</c:v>
                </c:pt>
                <c:pt idx="413">
                  <c:v>31.843</c:v>
                </c:pt>
                <c:pt idx="414">
                  <c:v>31.83</c:v>
                </c:pt>
                <c:pt idx="415">
                  <c:v>31.824999999999999</c:v>
                </c:pt>
                <c:pt idx="416">
                  <c:v>31.823</c:v>
                </c:pt>
                <c:pt idx="417">
                  <c:v>31.821000000000002</c:v>
                </c:pt>
                <c:pt idx="418">
                  <c:v>31.838000000000001</c:v>
                </c:pt>
                <c:pt idx="419">
                  <c:v>31.846</c:v>
                </c:pt>
                <c:pt idx="420">
                  <c:v>31.818999999999999</c:v>
                </c:pt>
                <c:pt idx="421">
                  <c:v>31.8</c:v>
                </c:pt>
                <c:pt idx="422">
                  <c:v>31.78</c:v>
                </c:pt>
                <c:pt idx="423">
                  <c:v>31.765000000000001</c:v>
                </c:pt>
                <c:pt idx="424">
                  <c:v>31.754999999999999</c:v>
                </c:pt>
                <c:pt idx="425">
                  <c:v>31.75</c:v>
                </c:pt>
                <c:pt idx="426">
                  <c:v>31.78</c:v>
                </c:pt>
                <c:pt idx="427">
                  <c:v>31.795999999999999</c:v>
                </c:pt>
                <c:pt idx="428">
                  <c:v>31.795999999999999</c:v>
                </c:pt>
                <c:pt idx="429">
                  <c:v>31.795000000000002</c:v>
                </c:pt>
                <c:pt idx="430">
                  <c:v>31.795000000000002</c:v>
                </c:pt>
                <c:pt idx="431">
                  <c:v>31.8</c:v>
                </c:pt>
                <c:pt idx="432">
                  <c:v>31.798999999999999</c:v>
                </c:pt>
                <c:pt idx="433">
                  <c:v>31.786999999999999</c:v>
                </c:pt>
                <c:pt idx="434">
                  <c:v>31.786000000000001</c:v>
                </c:pt>
                <c:pt idx="435">
                  <c:v>31.782</c:v>
                </c:pt>
                <c:pt idx="436">
                  <c:v>31.785</c:v>
                </c:pt>
                <c:pt idx="437">
                  <c:v>31.786999999999999</c:v>
                </c:pt>
                <c:pt idx="438">
                  <c:v>31.783999999999999</c:v>
                </c:pt>
                <c:pt idx="439">
                  <c:v>31.777999999999999</c:v>
                </c:pt>
                <c:pt idx="440">
                  <c:v>31.771999999999998</c:v>
                </c:pt>
                <c:pt idx="441">
                  <c:v>31.768000000000001</c:v>
                </c:pt>
                <c:pt idx="442">
                  <c:v>31.771999999999998</c:v>
                </c:pt>
                <c:pt idx="443">
                  <c:v>31.771000000000001</c:v>
                </c:pt>
                <c:pt idx="444">
                  <c:v>31.768999999999998</c:v>
                </c:pt>
                <c:pt idx="445">
                  <c:v>31.765000000000001</c:v>
                </c:pt>
                <c:pt idx="446">
                  <c:v>31.768999999999998</c:v>
                </c:pt>
                <c:pt idx="447">
                  <c:v>31.768999999999998</c:v>
                </c:pt>
                <c:pt idx="448">
                  <c:v>31.765999999999998</c:v>
                </c:pt>
                <c:pt idx="449">
                  <c:v>31.760999999999999</c:v>
                </c:pt>
                <c:pt idx="450">
                  <c:v>31.757000000000001</c:v>
                </c:pt>
                <c:pt idx="451">
                  <c:v>31.753</c:v>
                </c:pt>
                <c:pt idx="452">
                  <c:v>31.747</c:v>
                </c:pt>
                <c:pt idx="453">
                  <c:v>31.742999999999999</c:v>
                </c:pt>
                <c:pt idx="454">
                  <c:v>31.74</c:v>
                </c:pt>
                <c:pt idx="455">
                  <c:v>31.736000000000001</c:v>
                </c:pt>
                <c:pt idx="456">
                  <c:v>31.731000000000002</c:v>
                </c:pt>
                <c:pt idx="457">
                  <c:v>31.728000000000002</c:v>
                </c:pt>
                <c:pt idx="458">
                  <c:v>31.722000000000001</c:v>
                </c:pt>
                <c:pt idx="459">
                  <c:v>31.731999999999999</c:v>
                </c:pt>
                <c:pt idx="460">
                  <c:v>31.745000000000001</c:v>
                </c:pt>
                <c:pt idx="461">
                  <c:v>31.763000000000002</c:v>
                </c:pt>
                <c:pt idx="462">
                  <c:v>31.757999999999999</c:v>
                </c:pt>
                <c:pt idx="463">
                  <c:v>31.754000000000001</c:v>
                </c:pt>
                <c:pt idx="464">
                  <c:v>31.745000000000001</c:v>
                </c:pt>
                <c:pt idx="465">
                  <c:v>31.733000000000001</c:v>
                </c:pt>
                <c:pt idx="466">
                  <c:v>31.742999999999999</c:v>
                </c:pt>
                <c:pt idx="467">
                  <c:v>31.757999999999999</c:v>
                </c:pt>
                <c:pt idx="468">
                  <c:v>31.748999999999999</c:v>
                </c:pt>
                <c:pt idx="469">
                  <c:v>31.748000000000001</c:v>
                </c:pt>
                <c:pt idx="470">
                  <c:v>31.731999999999999</c:v>
                </c:pt>
                <c:pt idx="471">
                  <c:v>31.727</c:v>
                </c:pt>
                <c:pt idx="472">
                  <c:v>31.727</c:v>
                </c:pt>
                <c:pt idx="473">
                  <c:v>31.724</c:v>
                </c:pt>
                <c:pt idx="474">
                  <c:v>31.724</c:v>
                </c:pt>
                <c:pt idx="475">
                  <c:v>31.7</c:v>
                </c:pt>
                <c:pt idx="476">
                  <c:v>31.672000000000001</c:v>
                </c:pt>
                <c:pt idx="477">
                  <c:v>31.669</c:v>
                </c:pt>
                <c:pt idx="478">
                  <c:v>31.667000000000002</c:v>
                </c:pt>
                <c:pt idx="479">
                  <c:v>31.646999999999998</c:v>
                </c:pt>
                <c:pt idx="480">
                  <c:v>31.614000000000001</c:v>
                </c:pt>
                <c:pt idx="481">
                  <c:v>31.6</c:v>
                </c:pt>
                <c:pt idx="482">
                  <c:v>31.605</c:v>
                </c:pt>
                <c:pt idx="483">
                  <c:v>31.616</c:v>
                </c:pt>
                <c:pt idx="484">
                  <c:v>31.617999999999999</c:v>
                </c:pt>
                <c:pt idx="485">
                  <c:v>31.62</c:v>
                </c:pt>
                <c:pt idx="486">
                  <c:v>31.637</c:v>
                </c:pt>
                <c:pt idx="487">
                  <c:v>31.64</c:v>
                </c:pt>
                <c:pt idx="488">
                  <c:v>31.646999999999998</c:v>
                </c:pt>
                <c:pt idx="489">
                  <c:v>31.657</c:v>
                </c:pt>
                <c:pt idx="490">
                  <c:v>31.661000000000001</c:v>
                </c:pt>
                <c:pt idx="491">
                  <c:v>31.663</c:v>
                </c:pt>
                <c:pt idx="492">
                  <c:v>31.661999999999999</c:v>
                </c:pt>
                <c:pt idx="493">
                  <c:v>31.626000000000001</c:v>
                </c:pt>
                <c:pt idx="494">
                  <c:v>31.608000000000001</c:v>
                </c:pt>
                <c:pt idx="495">
                  <c:v>31.55</c:v>
                </c:pt>
                <c:pt idx="496">
                  <c:v>31.501999999999999</c:v>
                </c:pt>
                <c:pt idx="497">
                  <c:v>31.484999999999999</c:v>
                </c:pt>
                <c:pt idx="498">
                  <c:v>31.395</c:v>
                </c:pt>
                <c:pt idx="499">
                  <c:v>31.395</c:v>
                </c:pt>
                <c:pt idx="500">
                  <c:v>30.602</c:v>
                </c:pt>
                <c:pt idx="501">
                  <c:v>30.8</c:v>
                </c:pt>
                <c:pt idx="502">
                  <c:v>30.853999999999999</c:v>
                </c:pt>
                <c:pt idx="503">
                  <c:v>30.86</c:v>
                </c:pt>
                <c:pt idx="504">
                  <c:v>30.835000000000001</c:v>
                </c:pt>
                <c:pt idx="505">
                  <c:v>30.821000000000002</c:v>
                </c:pt>
                <c:pt idx="506">
                  <c:v>30.827999999999999</c:v>
                </c:pt>
                <c:pt idx="507">
                  <c:v>30.838000000000001</c:v>
                </c:pt>
                <c:pt idx="508">
                  <c:v>30.85</c:v>
                </c:pt>
                <c:pt idx="509">
                  <c:v>30.835000000000001</c:v>
                </c:pt>
                <c:pt idx="510">
                  <c:v>30.837</c:v>
                </c:pt>
                <c:pt idx="511">
                  <c:v>30.838000000000001</c:v>
                </c:pt>
                <c:pt idx="512">
                  <c:v>30.832000000000001</c:v>
                </c:pt>
                <c:pt idx="513">
                  <c:v>30.821000000000002</c:v>
                </c:pt>
                <c:pt idx="514">
                  <c:v>30.812000000000001</c:v>
                </c:pt>
                <c:pt idx="515">
                  <c:v>30.812999999999999</c:v>
                </c:pt>
                <c:pt idx="516">
                  <c:v>30.794</c:v>
                </c:pt>
                <c:pt idx="517">
                  <c:v>30.78</c:v>
                </c:pt>
                <c:pt idx="518">
                  <c:v>30.709</c:v>
                </c:pt>
                <c:pt idx="519">
                  <c:v>30.699000000000002</c:v>
                </c:pt>
                <c:pt idx="520">
                  <c:v>30.684999999999999</c:v>
                </c:pt>
                <c:pt idx="521">
                  <c:v>30.783999999999999</c:v>
                </c:pt>
                <c:pt idx="522">
                  <c:v>30.788</c:v>
                </c:pt>
                <c:pt idx="523">
                  <c:v>30.734000000000002</c:v>
                </c:pt>
                <c:pt idx="524">
                  <c:v>30.637</c:v>
                </c:pt>
                <c:pt idx="525">
                  <c:v>30.62</c:v>
                </c:pt>
                <c:pt idx="526">
                  <c:v>30.625</c:v>
                </c:pt>
                <c:pt idx="527">
                  <c:v>30.72</c:v>
                </c:pt>
                <c:pt idx="528">
                  <c:v>30.712</c:v>
                </c:pt>
                <c:pt idx="529">
                  <c:v>30.702000000000002</c:v>
                </c:pt>
                <c:pt idx="530">
                  <c:v>30.715</c:v>
                </c:pt>
                <c:pt idx="531">
                  <c:v>30.715</c:v>
                </c:pt>
                <c:pt idx="532">
                  <c:v>30.707000000000001</c:v>
                </c:pt>
                <c:pt idx="533">
                  <c:v>30.791</c:v>
                </c:pt>
                <c:pt idx="534">
                  <c:v>30.785</c:v>
                </c:pt>
                <c:pt idx="535">
                  <c:v>30.785</c:v>
                </c:pt>
                <c:pt idx="536">
                  <c:v>30.763999999999999</c:v>
                </c:pt>
                <c:pt idx="537">
                  <c:v>30.754000000000001</c:v>
                </c:pt>
                <c:pt idx="538">
                  <c:v>30.736000000000001</c:v>
                </c:pt>
                <c:pt idx="539">
                  <c:v>30.712</c:v>
                </c:pt>
                <c:pt idx="540">
                  <c:v>30.745000000000001</c:v>
                </c:pt>
                <c:pt idx="541">
                  <c:v>30.763999999999999</c:v>
                </c:pt>
                <c:pt idx="542">
                  <c:v>30.762</c:v>
                </c:pt>
                <c:pt idx="543">
                  <c:v>30.765999999999998</c:v>
                </c:pt>
                <c:pt idx="544">
                  <c:v>30.757999999999999</c:v>
                </c:pt>
                <c:pt idx="545">
                  <c:v>30.736000000000001</c:v>
                </c:pt>
                <c:pt idx="546">
                  <c:v>30.741</c:v>
                </c:pt>
                <c:pt idx="547">
                  <c:v>30.738</c:v>
                </c:pt>
                <c:pt idx="548">
                  <c:v>30.742000000000001</c:v>
                </c:pt>
                <c:pt idx="549">
                  <c:v>30.756</c:v>
                </c:pt>
                <c:pt idx="550">
                  <c:v>30.765999999999998</c:v>
                </c:pt>
                <c:pt idx="551">
                  <c:v>30.791</c:v>
                </c:pt>
                <c:pt idx="552">
                  <c:v>30.738</c:v>
                </c:pt>
                <c:pt idx="553">
                  <c:v>30.710999999999999</c:v>
                </c:pt>
                <c:pt idx="554">
                  <c:v>30.673999999999999</c:v>
                </c:pt>
                <c:pt idx="555">
                  <c:v>30.664000000000001</c:v>
                </c:pt>
                <c:pt idx="556">
                  <c:v>30.626999999999999</c:v>
                </c:pt>
                <c:pt idx="557">
                  <c:v>30.605</c:v>
                </c:pt>
                <c:pt idx="558">
                  <c:v>30.530999999999999</c:v>
                </c:pt>
                <c:pt idx="559">
                  <c:v>30.481999999999999</c:v>
                </c:pt>
                <c:pt idx="560">
                  <c:v>30.49</c:v>
                </c:pt>
                <c:pt idx="561">
                  <c:v>30.465</c:v>
                </c:pt>
                <c:pt idx="562">
                  <c:v>30.469000000000001</c:v>
                </c:pt>
                <c:pt idx="563">
                  <c:v>30.437999999999999</c:v>
                </c:pt>
                <c:pt idx="564">
                  <c:v>30.302</c:v>
                </c:pt>
                <c:pt idx="565">
                  <c:v>30.318000000000001</c:v>
                </c:pt>
                <c:pt idx="566">
                  <c:v>30.309000000000001</c:v>
                </c:pt>
                <c:pt idx="567">
                  <c:v>30.388000000000002</c:v>
                </c:pt>
                <c:pt idx="568">
                  <c:v>30.46</c:v>
                </c:pt>
                <c:pt idx="569">
                  <c:v>30.539000000000001</c:v>
                </c:pt>
                <c:pt idx="570">
                  <c:v>30.535</c:v>
                </c:pt>
                <c:pt idx="571">
                  <c:v>30.55</c:v>
                </c:pt>
                <c:pt idx="572">
                  <c:v>30.552</c:v>
                </c:pt>
                <c:pt idx="573">
                  <c:v>30.53</c:v>
                </c:pt>
                <c:pt idx="574">
                  <c:v>30.565999999999999</c:v>
                </c:pt>
                <c:pt idx="575">
                  <c:v>30.571999999999999</c:v>
                </c:pt>
                <c:pt idx="576">
                  <c:v>30.631</c:v>
                </c:pt>
                <c:pt idx="577">
                  <c:v>30.611999999999998</c:v>
                </c:pt>
                <c:pt idx="578">
                  <c:v>30.617999999999999</c:v>
                </c:pt>
                <c:pt idx="579">
                  <c:v>30.669</c:v>
                </c:pt>
                <c:pt idx="580">
                  <c:v>30.693000000000001</c:v>
                </c:pt>
                <c:pt idx="581">
                  <c:v>30.689</c:v>
                </c:pt>
                <c:pt idx="582">
                  <c:v>30.648</c:v>
                </c:pt>
                <c:pt idx="583">
                  <c:v>30.681000000000001</c:v>
                </c:pt>
                <c:pt idx="584">
                  <c:v>30.69</c:v>
                </c:pt>
                <c:pt idx="585">
                  <c:v>30.696999999999999</c:v>
                </c:pt>
                <c:pt idx="586">
                  <c:v>30.751999999999999</c:v>
                </c:pt>
                <c:pt idx="587">
                  <c:v>30.734999999999999</c:v>
                </c:pt>
                <c:pt idx="588">
                  <c:v>30.766999999999999</c:v>
                </c:pt>
                <c:pt idx="589">
                  <c:v>30.782</c:v>
                </c:pt>
                <c:pt idx="590">
                  <c:v>30.686</c:v>
                </c:pt>
                <c:pt idx="591">
                  <c:v>30.736999999999998</c:v>
                </c:pt>
                <c:pt idx="592">
                  <c:v>30.713000000000001</c:v>
                </c:pt>
                <c:pt idx="593">
                  <c:v>30.709</c:v>
                </c:pt>
                <c:pt idx="594">
                  <c:v>30.748999999999999</c:v>
                </c:pt>
                <c:pt idx="595">
                  <c:v>30.824000000000002</c:v>
                </c:pt>
                <c:pt idx="596">
                  <c:v>30.812999999999999</c:v>
                </c:pt>
                <c:pt idx="597">
                  <c:v>30.808</c:v>
                </c:pt>
                <c:pt idx="598">
                  <c:v>30.846</c:v>
                </c:pt>
                <c:pt idx="599">
                  <c:v>30.884</c:v>
                </c:pt>
                <c:pt idx="600">
                  <c:v>30.812999999999999</c:v>
                </c:pt>
                <c:pt idx="601">
                  <c:v>30.831</c:v>
                </c:pt>
                <c:pt idx="602">
                  <c:v>30.831</c:v>
                </c:pt>
                <c:pt idx="603">
                  <c:v>30.792000000000002</c:v>
                </c:pt>
                <c:pt idx="604">
                  <c:v>30.791</c:v>
                </c:pt>
                <c:pt idx="605">
                  <c:v>30.795999999999999</c:v>
                </c:pt>
                <c:pt idx="606">
                  <c:v>30.786000000000001</c:v>
                </c:pt>
                <c:pt idx="607">
                  <c:v>30.8</c:v>
                </c:pt>
                <c:pt idx="608">
                  <c:v>30.800999999999998</c:v>
                </c:pt>
                <c:pt idx="609">
                  <c:v>30.815000000000001</c:v>
                </c:pt>
                <c:pt idx="610">
                  <c:v>30.827999999999999</c:v>
                </c:pt>
                <c:pt idx="611">
                  <c:v>30.844999999999999</c:v>
                </c:pt>
                <c:pt idx="612">
                  <c:v>30.843</c:v>
                </c:pt>
                <c:pt idx="613">
                  <c:v>30.832999999999998</c:v>
                </c:pt>
                <c:pt idx="614">
                  <c:v>30.817</c:v>
                </c:pt>
                <c:pt idx="615">
                  <c:v>30.777999999999999</c:v>
                </c:pt>
                <c:pt idx="616">
                  <c:v>30.766999999999999</c:v>
                </c:pt>
                <c:pt idx="617">
                  <c:v>30.797000000000001</c:v>
                </c:pt>
                <c:pt idx="618">
                  <c:v>30.79</c:v>
                </c:pt>
                <c:pt idx="619">
                  <c:v>30.81</c:v>
                </c:pt>
                <c:pt idx="620">
                  <c:v>30.808</c:v>
                </c:pt>
                <c:pt idx="621">
                  <c:v>30.794</c:v>
                </c:pt>
                <c:pt idx="622">
                  <c:v>30.812000000000001</c:v>
                </c:pt>
                <c:pt idx="623">
                  <c:v>30.821999999999999</c:v>
                </c:pt>
                <c:pt idx="624">
                  <c:v>30.814</c:v>
                </c:pt>
                <c:pt idx="625">
                  <c:v>30.838999999999999</c:v>
                </c:pt>
                <c:pt idx="626">
                  <c:v>30.838999999999999</c:v>
                </c:pt>
                <c:pt idx="627">
                  <c:v>30.841999999999999</c:v>
                </c:pt>
                <c:pt idx="628">
                  <c:v>30.841999999999999</c:v>
                </c:pt>
                <c:pt idx="629">
                  <c:v>30.861999999999998</c:v>
                </c:pt>
                <c:pt idx="630">
                  <c:v>30.887</c:v>
                </c:pt>
                <c:pt idx="631">
                  <c:v>30.875</c:v>
                </c:pt>
                <c:pt idx="632">
                  <c:v>30.911999999999999</c:v>
                </c:pt>
                <c:pt idx="633">
                  <c:v>30.96</c:v>
                </c:pt>
                <c:pt idx="634">
                  <c:v>31.013999999999999</c:v>
                </c:pt>
                <c:pt idx="635">
                  <c:v>31.085999999999999</c:v>
                </c:pt>
                <c:pt idx="636">
                  <c:v>31.018999999999998</c:v>
                </c:pt>
                <c:pt idx="637">
                  <c:v>31.045999999999999</c:v>
                </c:pt>
                <c:pt idx="638">
                  <c:v>31.062999999999999</c:v>
                </c:pt>
                <c:pt idx="639">
                  <c:v>31.061</c:v>
                </c:pt>
                <c:pt idx="640">
                  <c:v>31.052</c:v>
                </c:pt>
                <c:pt idx="641">
                  <c:v>31.047999999999998</c:v>
                </c:pt>
                <c:pt idx="642">
                  <c:v>31.067</c:v>
                </c:pt>
                <c:pt idx="643">
                  <c:v>31.097000000000001</c:v>
                </c:pt>
                <c:pt idx="644">
                  <c:v>31.085999999999999</c:v>
                </c:pt>
                <c:pt idx="645">
                  <c:v>31.076000000000001</c:v>
                </c:pt>
                <c:pt idx="646">
                  <c:v>31.071000000000002</c:v>
                </c:pt>
                <c:pt idx="647">
                  <c:v>31.091999999999999</c:v>
                </c:pt>
                <c:pt idx="648">
                  <c:v>31.088000000000001</c:v>
                </c:pt>
                <c:pt idx="649">
                  <c:v>31.088000000000001</c:v>
                </c:pt>
                <c:pt idx="650">
                  <c:v>31.068999999999999</c:v>
                </c:pt>
                <c:pt idx="651">
                  <c:v>31.085000000000001</c:v>
                </c:pt>
                <c:pt idx="652">
                  <c:v>31.085000000000001</c:v>
                </c:pt>
                <c:pt idx="653">
                  <c:v>31.096</c:v>
                </c:pt>
                <c:pt idx="654">
                  <c:v>31.094999999999999</c:v>
                </c:pt>
                <c:pt idx="655">
                  <c:v>31.088999999999999</c:v>
                </c:pt>
                <c:pt idx="656">
                  <c:v>31.085999999999999</c:v>
                </c:pt>
                <c:pt idx="657">
                  <c:v>31.068999999999999</c:v>
                </c:pt>
                <c:pt idx="658">
                  <c:v>31.08</c:v>
                </c:pt>
                <c:pt idx="659">
                  <c:v>31.068999999999999</c:v>
                </c:pt>
                <c:pt idx="660">
                  <c:v>31.071999999999999</c:v>
                </c:pt>
                <c:pt idx="661">
                  <c:v>31.071999999999999</c:v>
                </c:pt>
                <c:pt idx="662">
                  <c:v>31.07</c:v>
                </c:pt>
                <c:pt idx="663">
                  <c:v>31.067</c:v>
                </c:pt>
                <c:pt idx="664">
                  <c:v>31.07</c:v>
                </c:pt>
                <c:pt idx="665">
                  <c:v>31.082999999999998</c:v>
                </c:pt>
                <c:pt idx="666">
                  <c:v>31.062999999999999</c:v>
                </c:pt>
                <c:pt idx="667">
                  <c:v>31.074999999999999</c:v>
                </c:pt>
                <c:pt idx="668">
                  <c:v>31.074999999999999</c:v>
                </c:pt>
                <c:pt idx="669">
                  <c:v>31.082000000000001</c:v>
                </c:pt>
                <c:pt idx="670">
                  <c:v>31.088999999999999</c:v>
                </c:pt>
                <c:pt idx="671">
                  <c:v>31.094999999999999</c:v>
                </c:pt>
                <c:pt idx="672">
                  <c:v>31.111999999999998</c:v>
                </c:pt>
                <c:pt idx="673">
                  <c:v>31.125</c:v>
                </c:pt>
                <c:pt idx="674">
                  <c:v>31.151</c:v>
                </c:pt>
                <c:pt idx="675">
                  <c:v>31.254999999999999</c:v>
                </c:pt>
                <c:pt idx="676">
                  <c:v>31.274999999999999</c:v>
                </c:pt>
                <c:pt idx="677">
                  <c:v>31.274000000000001</c:v>
                </c:pt>
                <c:pt idx="678">
                  <c:v>31.263000000000002</c:v>
                </c:pt>
                <c:pt idx="679">
                  <c:v>31.295000000000002</c:v>
                </c:pt>
                <c:pt idx="680">
                  <c:v>31.271999999999998</c:v>
                </c:pt>
                <c:pt idx="681">
                  <c:v>31.288</c:v>
                </c:pt>
                <c:pt idx="682">
                  <c:v>31.291</c:v>
                </c:pt>
                <c:pt idx="683">
                  <c:v>31.318000000000001</c:v>
                </c:pt>
                <c:pt idx="684">
                  <c:v>31.318000000000001</c:v>
                </c:pt>
                <c:pt idx="685">
                  <c:v>31.315999999999999</c:v>
                </c:pt>
                <c:pt idx="686">
                  <c:v>31.314</c:v>
                </c:pt>
                <c:pt idx="687">
                  <c:v>31.312999999999999</c:v>
                </c:pt>
                <c:pt idx="688">
                  <c:v>31.321999999999999</c:v>
                </c:pt>
                <c:pt idx="689">
                  <c:v>31.32</c:v>
                </c:pt>
                <c:pt idx="690">
                  <c:v>31.295999999999999</c:v>
                </c:pt>
                <c:pt idx="691">
                  <c:v>31.300999999999998</c:v>
                </c:pt>
                <c:pt idx="692">
                  <c:v>31.297999999999998</c:v>
                </c:pt>
                <c:pt idx="693">
                  <c:v>31.3</c:v>
                </c:pt>
                <c:pt idx="694">
                  <c:v>31.92</c:v>
                </c:pt>
                <c:pt idx="695">
                  <c:v>31.99</c:v>
                </c:pt>
                <c:pt idx="696">
                  <c:v>32.26</c:v>
                </c:pt>
                <c:pt idx="697">
                  <c:v>32.383000000000003</c:v>
                </c:pt>
                <c:pt idx="698">
                  <c:v>32.325000000000003</c:v>
                </c:pt>
                <c:pt idx="699">
                  <c:v>32.143000000000001</c:v>
                </c:pt>
                <c:pt idx="700">
                  <c:v>32.076000000000001</c:v>
                </c:pt>
                <c:pt idx="701">
                  <c:v>32.048000000000002</c:v>
                </c:pt>
                <c:pt idx="702">
                  <c:v>32.072000000000003</c:v>
                </c:pt>
                <c:pt idx="703">
                  <c:v>32.093000000000004</c:v>
                </c:pt>
                <c:pt idx="704">
                  <c:v>32.267000000000003</c:v>
                </c:pt>
                <c:pt idx="705">
                  <c:v>32.357999999999997</c:v>
                </c:pt>
                <c:pt idx="706">
                  <c:v>32.356999999999999</c:v>
                </c:pt>
                <c:pt idx="707">
                  <c:v>32.363</c:v>
                </c:pt>
                <c:pt idx="708">
                  <c:v>32.271000000000001</c:v>
                </c:pt>
                <c:pt idx="709">
                  <c:v>32.197000000000003</c:v>
                </c:pt>
                <c:pt idx="710">
                  <c:v>32.158999999999999</c:v>
                </c:pt>
                <c:pt idx="711">
                  <c:v>32.149000000000001</c:v>
                </c:pt>
                <c:pt idx="712">
                  <c:v>32.119</c:v>
                </c:pt>
                <c:pt idx="713">
                  <c:v>32.064999999999998</c:v>
                </c:pt>
                <c:pt idx="714">
                  <c:v>32.061999999999998</c:v>
                </c:pt>
                <c:pt idx="715">
                  <c:v>32.159999999999997</c:v>
                </c:pt>
                <c:pt idx="716">
                  <c:v>32.167999999999999</c:v>
                </c:pt>
                <c:pt idx="717">
                  <c:v>32.176000000000002</c:v>
                </c:pt>
                <c:pt idx="718">
                  <c:v>32.195999999999998</c:v>
                </c:pt>
                <c:pt idx="719">
                  <c:v>32.237000000000002</c:v>
                </c:pt>
                <c:pt idx="720">
                  <c:v>32.442</c:v>
                </c:pt>
                <c:pt idx="721">
                  <c:v>32.493000000000002</c:v>
                </c:pt>
                <c:pt idx="722">
                  <c:v>32.869999999999997</c:v>
                </c:pt>
                <c:pt idx="723">
                  <c:v>32.930999999999997</c:v>
                </c:pt>
                <c:pt idx="724">
                  <c:v>32.875</c:v>
                </c:pt>
                <c:pt idx="725">
                  <c:v>32.878</c:v>
                </c:pt>
                <c:pt idx="726">
                  <c:v>32.927999999999997</c:v>
                </c:pt>
                <c:pt idx="727">
                  <c:v>32.96</c:v>
                </c:pt>
                <c:pt idx="728">
                  <c:v>33.045999999999999</c:v>
                </c:pt>
                <c:pt idx="729">
                  <c:v>33.036000000000001</c:v>
                </c:pt>
                <c:pt idx="730">
                  <c:v>33.070999999999998</c:v>
                </c:pt>
                <c:pt idx="731">
                  <c:v>33.067999999999998</c:v>
                </c:pt>
                <c:pt idx="732">
                  <c:v>33.064999999999998</c:v>
                </c:pt>
                <c:pt idx="733">
                  <c:v>33.037999999999997</c:v>
                </c:pt>
                <c:pt idx="734">
                  <c:v>33.020000000000003</c:v>
                </c:pt>
                <c:pt idx="735">
                  <c:v>33.034999999999997</c:v>
                </c:pt>
                <c:pt idx="736">
                  <c:v>33.088000000000001</c:v>
                </c:pt>
                <c:pt idx="737">
                  <c:v>33.081000000000003</c:v>
                </c:pt>
                <c:pt idx="738">
                  <c:v>33.076999999999998</c:v>
                </c:pt>
                <c:pt idx="739">
                  <c:v>33.075000000000003</c:v>
                </c:pt>
                <c:pt idx="740">
                  <c:v>33.076000000000001</c:v>
                </c:pt>
                <c:pt idx="741">
                  <c:v>33.081000000000003</c:v>
                </c:pt>
                <c:pt idx="742">
                  <c:v>33.128999999999998</c:v>
                </c:pt>
                <c:pt idx="743">
                  <c:v>33.171999999999997</c:v>
                </c:pt>
                <c:pt idx="744">
                  <c:v>33.18</c:v>
                </c:pt>
                <c:pt idx="745">
                  <c:v>33.179000000000002</c:v>
                </c:pt>
                <c:pt idx="746">
                  <c:v>33.164999999999999</c:v>
                </c:pt>
                <c:pt idx="747">
                  <c:v>33.158999999999999</c:v>
                </c:pt>
                <c:pt idx="748">
                  <c:v>33.079000000000001</c:v>
                </c:pt>
                <c:pt idx="749">
                  <c:v>32.991999999999997</c:v>
                </c:pt>
                <c:pt idx="750">
                  <c:v>32.942999999999998</c:v>
                </c:pt>
                <c:pt idx="751">
                  <c:v>33.033000000000001</c:v>
                </c:pt>
                <c:pt idx="752">
                  <c:v>32.948</c:v>
                </c:pt>
                <c:pt idx="753">
                  <c:v>32.86</c:v>
                </c:pt>
                <c:pt idx="754">
                  <c:v>32.789000000000001</c:v>
                </c:pt>
                <c:pt idx="755">
                  <c:v>32.695</c:v>
                </c:pt>
                <c:pt idx="756">
                  <c:v>32.673000000000002</c:v>
                </c:pt>
                <c:pt idx="757">
                  <c:v>32.634999999999998</c:v>
                </c:pt>
                <c:pt idx="758">
                  <c:v>32.698999999999998</c:v>
                </c:pt>
                <c:pt idx="759">
                  <c:v>32.698999999999998</c:v>
                </c:pt>
                <c:pt idx="760">
                  <c:v>32.686</c:v>
                </c:pt>
                <c:pt idx="761">
                  <c:v>32.631</c:v>
                </c:pt>
                <c:pt idx="762">
                  <c:v>32.616</c:v>
                </c:pt>
                <c:pt idx="763">
                  <c:v>32.576999999999998</c:v>
                </c:pt>
                <c:pt idx="764">
                  <c:v>32.564</c:v>
                </c:pt>
                <c:pt idx="765">
                  <c:v>32.524999999999999</c:v>
                </c:pt>
                <c:pt idx="766">
                  <c:v>32.435000000000002</c:v>
                </c:pt>
                <c:pt idx="767">
                  <c:v>32.396999999999998</c:v>
                </c:pt>
                <c:pt idx="768">
                  <c:v>32.365000000000002</c:v>
                </c:pt>
                <c:pt idx="769">
                  <c:v>32.33</c:v>
                </c:pt>
                <c:pt idx="770">
                  <c:v>32.308999999999997</c:v>
                </c:pt>
                <c:pt idx="771">
                  <c:v>32.287999999999997</c:v>
                </c:pt>
                <c:pt idx="772">
                  <c:v>32.287999999999997</c:v>
                </c:pt>
                <c:pt idx="773">
                  <c:v>32.284999999999997</c:v>
                </c:pt>
                <c:pt idx="774">
                  <c:v>32.281999999999996</c:v>
                </c:pt>
                <c:pt idx="775">
                  <c:v>32.317999999999998</c:v>
                </c:pt>
                <c:pt idx="776">
                  <c:v>32.334000000000003</c:v>
                </c:pt>
                <c:pt idx="777">
                  <c:v>32.387</c:v>
                </c:pt>
                <c:pt idx="778">
                  <c:v>32.344000000000001</c:v>
                </c:pt>
                <c:pt idx="779">
                  <c:v>32.298999999999999</c:v>
                </c:pt>
                <c:pt idx="780">
                  <c:v>32.29</c:v>
                </c:pt>
                <c:pt idx="781">
                  <c:v>32.271000000000001</c:v>
                </c:pt>
                <c:pt idx="782">
                  <c:v>32.286999999999999</c:v>
                </c:pt>
                <c:pt idx="783">
                  <c:v>32.354999999999997</c:v>
                </c:pt>
                <c:pt idx="784">
                  <c:v>32.350999999999999</c:v>
                </c:pt>
                <c:pt idx="785">
                  <c:v>32.344999999999999</c:v>
                </c:pt>
                <c:pt idx="786">
                  <c:v>32.343000000000004</c:v>
                </c:pt>
                <c:pt idx="787">
                  <c:v>32.345999999999997</c:v>
                </c:pt>
                <c:pt idx="788">
                  <c:v>32.359000000000002</c:v>
                </c:pt>
                <c:pt idx="789">
                  <c:v>32.368000000000002</c:v>
                </c:pt>
                <c:pt idx="790">
                  <c:v>32.362000000000002</c:v>
                </c:pt>
                <c:pt idx="791">
                  <c:v>32.369999999999997</c:v>
                </c:pt>
                <c:pt idx="792">
                  <c:v>32.381</c:v>
                </c:pt>
                <c:pt idx="793">
                  <c:v>32.402000000000001</c:v>
                </c:pt>
                <c:pt idx="794">
                  <c:v>32.472999999999999</c:v>
                </c:pt>
                <c:pt idx="795">
                  <c:v>32.508000000000003</c:v>
                </c:pt>
                <c:pt idx="796">
                  <c:v>32.520000000000003</c:v>
                </c:pt>
                <c:pt idx="797">
                  <c:v>32.555</c:v>
                </c:pt>
                <c:pt idx="798">
                  <c:v>32.683</c:v>
                </c:pt>
                <c:pt idx="799">
                  <c:v>32.777999999999999</c:v>
                </c:pt>
                <c:pt idx="800">
                  <c:v>32.774999999999999</c:v>
                </c:pt>
                <c:pt idx="801">
                  <c:v>32.771000000000001</c:v>
                </c:pt>
                <c:pt idx="802">
                  <c:v>32.863999999999997</c:v>
                </c:pt>
                <c:pt idx="803">
                  <c:v>32.771000000000001</c:v>
                </c:pt>
                <c:pt idx="804">
                  <c:v>32.698999999999998</c:v>
                </c:pt>
                <c:pt idx="805">
                  <c:v>32.679000000000002</c:v>
                </c:pt>
                <c:pt idx="806">
                  <c:v>32.668999999999997</c:v>
                </c:pt>
                <c:pt idx="807">
                  <c:v>32.756999999999998</c:v>
                </c:pt>
                <c:pt idx="808">
                  <c:v>32.837000000000003</c:v>
                </c:pt>
                <c:pt idx="809">
                  <c:v>32.938000000000002</c:v>
                </c:pt>
                <c:pt idx="810">
                  <c:v>32.9</c:v>
                </c:pt>
                <c:pt idx="811">
                  <c:v>32.978999999999999</c:v>
                </c:pt>
                <c:pt idx="812">
                  <c:v>32.94</c:v>
                </c:pt>
                <c:pt idx="813">
                  <c:v>32.936</c:v>
                </c:pt>
                <c:pt idx="814">
                  <c:v>32.927</c:v>
                </c:pt>
                <c:pt idx="815">
                  <c:v>32.92</c:v>
                </c:pt>
                <c:pt idx="816">
                  <c:v>32.908999999999999</c:v>
                </c:pt>
                <c:pt idx="817">
                  <c:v>32.908000000000001</c:v>
                </c:pt>
                <c:pt idx="818">
                  <c:v>32.930999999999997</c:v>
                </c:pt>
                <c:pt idx="819">
                  <c:v>32.926000000000002</c:v>
                </c:pt>
                <c:pt idx="820">
                  <c:v>32.92</c:v>
                </c:pt>
                <c:pt idx="821">
                  <c:v>32.899000000000001</c:v>
                </c:pt>
                <c:pt idx="822">
                  <c:v>32.89</c:v>
                </c:pt>
                <c:pt idx="823">
                  <c:v>32.89</c:v>
                </c:pt>
                <c:pt idx="824">
                  <c:v>32.884999999999998</c:v>
                </c:pt>
                <c:pt idx="825">
                  <c:v>32.908000000000001</c:v>
                </c:pt>
                <c:pt idx="826">
                  <c:v>32.917999999999999</c:v>
                </c:pt>
                <c:pt idx="827">
                  <c:v>32.927999999999997</c:v>
                </c:pt>
                <c:pt idx="828">
                  <c:v>32.917999999999999</c:v>
                </c:pt>
                <c:pt idx="829">
                  <c:v>32.9</c:v>
                </c:pt>
                <c:pt idx="830">
                  <c:v>32.89</c:v>
                </c:pt>
                <c:pt idx="831">
                  <c:v>32.884</c:v>
                </c:pt>
                <c:pt idx="832">
                  <c:v>32.878999999999998</c:v>
                </c:pt>
                <c:pt idx="833">
                  <c:v>32.875</c:v>
                </c:pt>
                <c:pt idx="834">
                  <c:v>32.878999999999998</c:v>
                </c:pt>
                <c:pt idx="835">
                  <c:v>32.884</c:v>
                </c:pt>
                <c:pt idx="836">
                  <c:v>32.881999999999998</c:v>
                </c:pt>
                <c:pt idx="837">
                  <c:v>32.881999999999998</c:v>
                </c:pt>
                <c:pt idx="838">
                  <c:v>32.93</c:v>
                </c:pt>
                <c:pt idx="839">
                  <c:v>32.957000000000001</c:v>
                </c:pt>
                <c:pt idx="840">
                  <c:v>32.951999999999998</c:v>
                </c:pt>
                <c:pt idx="841">
                  <c:v>32.948</c:v>
                </c:pt>
                <c:pt idx="842">
                  <c:v>33.456000000000003</c:v>
                </c:pt>
                <c:pt idx="843">
                  <c:v>33.456000000000003</c:v>
                </c:pt>
                <c:pt idx="844">
                  <c:v>33.436999999999998</c:v>
                </c:pt>
                <c:pt idx="845">
                  <c:v>33.457999999999998</c:v>
                </c:pt>
                <c:pt idx="846">
                  <c:v>33.494999999999997</c:v>
                </c:pt>
                <c:pt idx="847">
                  <c:v>34.5</c:v>
                </c:pt>
                <c:pt idx="848">
                  <c:v>34.072000000000003</c:v>
                </c:pt>
                <c:pt idx="849">
                  <c:v>34.012999999999998</c:v>
                </c:pt>
                <c:pt idx="850">
                  <c:v>33.965000000000003</c:v>
                </c:pt>
                <c:pt idx="851">
                  <c:v>34.042000000000002</c:v>
                </c:pt>
                <c:pt idx="852">
                  <c:v>34.064999999999998</c:v>
                </c:pt>
                <c:pt idx="853">
                  <c:v>34.042999999999999</c:v>
                </c:pt>
                <c:pt idx="854">
                  <c:v>34.064999999999998</c:v>
                </c:pt>
                <c:pt idx="855">
                  <c:v>34.064999999999998</c:v>
                </c:pt>
                <c:pt idx="856">
                  <c:v>34.052999999999997</c:v>
                </c:pt>
                <c:pt idx="857">
                  <c:v>34.052999999999997</c:v>
                </c:pt>
                <c:pt idx="858">
                  <c:v>34.064999999999998</c:v>
                </c:pt>
                <c:pt idx="859">
                  <c:v>34.377000000000002</c:v>
                </c:pt>
                <c:pt idx="860">
                  <c:v>34.395000000000003</c:v>
                </c:pt>
                <c:pt idx="861">
                  <c:v>34.369999999999997</c:v>
                </c:pt>
                <c:pt idx="862">
                  <c:v>34.378999999999998</c:v>
                </c:pt>
                <c:pt idx="863">
                  <c:v>34.402999999999999</c:v>
                </c:pt>
                <c:pt idx="864">
                  <c:v>34.4</c:v>
                </c:pt>
                <c:pt idx="865">
                  <c:v>34.456000000000003</c:v>
                </c:pt>
                <c:pt idx="866">
                  <c:v>34.433999999999997</c:v>
                </c:pt>
                <c:pt idx="867">
                  <c:v>34.412999999999997</c:v>
                </c:pt>
                <c:pt idx="868">
                  <c:v>34.456000000000003</c:v>
                </c:pt>
                <c:pt idx="869">
                  <c:v>34.465000000000003</c:v>
                </c:pt>
                <c:pt idx="870">
                  <c:v>34.435000000000002</c:v>
                </c:pt>
                <c:pt idx="871">
                  <c:v>34.427999999999997</c:v>
                </c:pt>
                <c:pt idx="872">
                  <c:v>34.393999999999998</c:v>
                </c:pt>
                <c:pt idx="873">
                  <c:v>34.426000000000002</c:v>
                </c:pt>
                <c:pt idx="874">
                  <c:v>34.465000000000003</c:v>
                </c:pt>
                <c:pt idx="875">
                  <c:v>34.472999999999999</c:v>
                </c:pt>
                <c:pt idx="876">
                  <c:v>34.545000000000002</c:v>
                </c:pt>
                <c:pt idx="877">
                  <c:v>34.655999999999999</c:v>
                </c:pt>
                <c:pt idx="878">
                  <c:v>35.049999999999997</c:v>
                </c:pt>
                <c:pt idx="879">
                  <c:v>34.975999999999999</c:v>
                </c:pt>
                <c:pt idx="880">
                  <c:v>34.975000000000001</c:v>
                </c:pt>
                <c:pt idx="881">
                  <c:v>35.006</c:v>
                </c:pt>
                <c:pt idx="882">
                  <c:v>35.046999999999997</c:v>
                </c:pt>
                <c:pt idx="883">
                  <c:v>35.027000000000001</c:v>
                </c:pt>
                <c:pt idx="884">
                  <c:v>35.015000000000001</c:v>
                </c:pt>
                <c:pt idx="885">
                  <c:v>34.960999999999999</c:v>
                </c:pt>
                <c:pt idx="886">
                  <c:v>34.893000000000001</c:v>
                </c:pt>
                <c:pt idx="887">
                  <c:v>34.878</c:v>
                </c:pt>
                <c:pt idx="888">
                  <c:v>34.85</c:v>
                </c:pt>
                <c:pt idx="889">
                  <c:v>34.786000000000001</c:v>
                </c:pt>
                <c:pt idx="890">
                  <c:v>34.767000000000003</c:v>
                </c:pt>
                <c:pt idx="891">
                  <c:v>34.759</c:v>
                </c:pt>
                <c:pt idx="892">
                  <c:v>34.729999999999997</c:v>
                </c:pt>
                <c:pt idx="893">
                  <c:v>34.698999999999998</c:v>
                </c:pt>
                <c:pt idx="894">
                  <c:v>34.668999999999997</c:v>
                </c:pt>
                <c:pt idx="895">
                  <c:v>34.65</c:v>
                </c:pt>
                <c:pt idx="896">
                  <c:v>34.667999999999999</c:v>
                </c:pt>
                <c:pt idx="897">
                  <c:v>34.648000000000003</c:v>
                </c:pt>
                <c:pt idx="898">
                  <c:v>34.661999999999999</c:v>
                </c:pt>
                <c:pt idx="899">
                  <c:v>34.625</c:v>
                </c:pt>
                <c:pt idx="900">
                  <c:v>34.598999999999997</c:v>
                </c:pt>
                <c:pt idx="901">
                  <c:v>34.582000000000001</c:v>
                </c:pt>
                <c:pt idx="902">
                  <c:v>34.57</c:v>
                </c:pt>
                <c:pt idx="903">
                  <c:v>34.520000000000003</c:v>
                </c:pt>
                <c:pt idx="904">
                  <c:v>34.540999999999997</c:v>
                </c:pt>
                <c:pt idx="905">
                  <c:v>34.606000000000002</c:v>
                </c:pt>
                <c:pt idx="906">
                  <c:v>34.585999999999999</c:v>
                </c:pt>
                <c:pt idx="907">
                  <c:v>34.603000000000002</c:v>
                </c:pt>
                <c:pt idx="908">
                  <c:v>34.628999999999998</c:v>
                </c:pt>
                <c:pt idx="909">
                  <c:v>34.625</c:v>
                </c:pt>
                <c:pt idx="910">
                  <c:v>34.609000000000002</c:v>
                </c:pt>
                <c:pt idx="911">
                  <c:v>34.601999999999997</c:v>
                </c:pt>
                <c:pt idx="912">
                  <c:v>34.593000000000004</c:v>
                </c:pt>
                <c:pt idx="913">
                  <c:v>34.582000000000001</c:v>
                </c:pt>
                <c:pt idx="914">
                  <c:v>34.554000000000002</c:v>
                </c:pt>
                <c:pt idx="915">
                  <c:v>34.537999999999997</c:v>
                </c:pt>
                <c:pt idx="916">
                  <c:v>34.548000000000002</c:v>
                </c:pt>
                <c:pt idx="917">
                  <c:v>34.578000000000003</c:v>
                </c:pt>
                <c:pt idx="918">
                  <c:v>34.616</c:v>
                </c:pt>
                <c:pt idx="919">
                  <c:v>34.655999999999999</c:v>
                </c:pt>
                <c:pt idx="920">
                  <c:v>34.651000000000003</c:v>
                </c:pt>
                <c:pt idx="921">
                  <c:v>34.683999999999997</c:v>
                </c:pt>
                <c:pt idx="922">
                  <c:v>34.598999999999997</c:v>
                </c:pt>
                <c:pt idx="923">
                  <c:v>34.579000000000001</c:v>
                </c:pt>
                <c:pt idx="924">
                  <c:v>34.575000000000003</c:v>
                </c:pt>
                <c:pt idx="925">
                  <c:v>34.572000000000003</c:v>
                </c:pt>
                <c:pt idx="926">
                  <c:v>34.575000000000003</c:v>
                </c:pt>
                <c:pt idx="927">
                  <c:v>34.573</c:v>
                </c:pt>
                <c:pt idx="928">
                  <c:v>34.578000000000003</c:v>
                </c:pt>
                <c:pt idx="929">
                  <c:v>34.573999999999998</c:v>
                </c:pt>
                <c:pt idx="930">
                  <c:v>34.567999999999998</c:v>
                </c:pt>
                <c:pt idx="931">
                  <c:v>34.548000000000002</c:v>
                </c:pt>
                <c:pt idx="932">
                  <c:v>34.548999999999999</c:v>
                </c:pt>
                <c:pt idx="933">
                  <c:v>34.573999999999998</c:v>
                </c:pt>
                <c:pt idx="934">
                  <c:v>34.569000000000003</c:v>
                </c:pt>
                <c:pt idx="935">
                  <c:v>34.567999999999998</c:v>
                </c:pt>
                <c:pt idx="936">
                  <c:v>34.558999999999997</c:v>
                </c:pt>
                <c:pt idx="937">
                  <c:v>34.557000000000002</c:v>
                </c:pt>
                <c:pt idx="938">
                  <c:v>34.555</c:v>
                </c:pt>
                <c:pt idx="939">
                  <c:v>34.552999999999997</c:v>
                </c:pt>
                <c:pt idx="940">
                  <c:v>34.549999999999997</c:v>
                </c:pt>
                <c:pt idx="941">
                  <c:v>34.548999999999999</c:v>
                </c:pt>
                <c:pt idx="942">
                  <c:v>34.548999999999999</c:v>
                </c:pt>
                <c:pt idx="943">
                  <c:v>34.548000000000002</c:v>
                </c:pt>
                <c:pt idx="944">
                  <c:v>34.545000000000002</c:v>
                </c:pt>
                <c:pt idx="945">
                  <c:v>34.542999999999999</c:v>
                </c:pt>
                <c:pt idx="946">
                  <c:v>34.542999999999999</c:v>
                </c:pt>
                <c:pt idx="947">
                  <c:v>34.549999999999997</c:v>
                </c:pt>
                <c:pt idx="948">
                  <c:v>34.545000000000002</c:v>
                </c:pt>
                <c:pt idx="949">
                  <c:v>34.545000000000002</c:v>
                </c:pt>
                <c:pt idx="950">
                  <c:v>34.539000000000001</c:v>
                </c:pt>
                <c:pt idx="951">
                  <c:v>34.527999999999999</c:v>
                </c:pt>
                <c:pt idx="952">
                  <c:v>34.526000000000003</c:v>
                </c:pt>
                <c:pt idx="953">
                  <c:v>34.524999999999999</c:v>
                </c:pt>
                <c:pt idx="954">
                  <c:v>34.529000000000003</c:v>
                </c:pt>
                <c:pt idx="955">
                  <c:v>34.527999999999999</c:v>
                </c:pt>
                <c:pt idx="956">
                  <c:v>34.526000000000003</c:v>
                </c:pt>
                <c:pt idx="957">
                  <c:v>34.526000000000003</c:v>
                </c:pt>
                <c:pt idx="958">
                  <c:v>34.520000000000003</c:v>
                </c:pt>
                <c:pt idx="959">
                  <c:v>34.51</c:v>
                </c:pt>
                <c:pt idx="960">
                  <c:v>34.5</c:v>
                </c:pt>
                <c:pt idx="961">
                  <c:v>34.500999999999998</c:v>
                </c:pt>
                <c:pt idx="962">
                  <c:v>34.505000000000003</c:v>
                </c:pt>
                <c:pt idx="963">
                  <c:v>34.499000000000002</c:v>
                </c:pt>
                <c:pt idx="964">
                  <c:v>34.500999999999998</c:v>
                </c:pt>
                <c:pt idx="965">
                  <c:v>34.5</c:v>
                </c:pt>
                <c:pt idx="966">
                  <c:v>34.494999999999997</c:v>
                </c:pt>
                <c:pt idx="967">
                  <c:v>34.488999999999997</c:v>
                </c:pt>
                <c:pt idx="968">
                  <c:v>34.482999999999997</c:v>
                </c:pt>
                <c:pt idx="969">
                  <c:v>34.481000000000002</c:v>
                </c:pt>
                <c:pt idx="970">
                  <c:v>34.481000000000002</c:v>
                </c:pt>
                <c:pt idx="971">
                  <c:v>34.479999999999997</c:v>
                </c:pt>
                <c:pt idx="972">
                  <c:v>34.468000000000004</c:v>
                </c:pt>
                <c:pt idx="973">
                  <c:v>34.466999999999999</c:v>
                </c:pt>
                <c:pt idx="974">
                  <c:v>34.465000000000003</c:v>
                </c:pt>
                <c:pt idx="975">
                  <c:v>34.466000000000001</c:v>
                </c:pt>
                <c:pt idx="976">
                  <c:v>34.465000000000003</c:v>
                </c:pt>
                <c:pt idx="977">
                  <c:v>34.460999999999999</c:v>
                </c:pt>
                <c:pt idx="978">
                  <c:v>34.46</c:v>
                </c:pt>
                <c:pt idx="979">
                  <c:v>34.462000000000003</c:v>
                </c:pt>
                <c:pt idx="980">
                  <c:v>34.454999999999998</c:v>
                </c:pt>
                <c:pt idx="981">
                  <c:v>34.457000000000001</c:v>
                </c:pt>
                <c:pt idx="982">
                  <c:v>34.456000000000003</c:v>
                </c:pt>
                <c:pt idx="983">
                  <c:v>34.454999999999998</c:v>
                </c:pt>
                <c:pt idx="984">
                  <c:v>34.463999999999999</c:v>
                </c:pt>
                <c:pt idx="985">
                  <c:v>34.494999999999997</c:v>
                </c:pt>
                <c:pt idx="986">
                  <c:v>34.58</c:v>
                </c:pt>
                <c:pt idx="987">
                  <c:v>34.707000000000001</c:v>
                </c:pt>
                <c:pt idx="988">
                  <c:v>34.726999999999997</c:v>
                </c:pt>
                <c:pt idx="989">
                  <c:v>34.756</c:v>
                </c:pt>
                <c:pt idx="990">
                  <c:v>34.915999999999997</c:v>
                </c:pt>
                <c:pt idx="991">
                  <c:v>34.97</c:v>
                </c:pt>
                <c:pt idx="992">
                  <c:v>35.021000000000001</c:v>
                </c:pt>
                <c:pt idx="993">
                  <c:v>35.095999999999997</c:v>
                </c:pt>
                <c:pt idx="994">
                  <c:v>35.127000000000002</c:v>
                </c:pt>
                <c:pt idx="995">
                  <c:v>35.084000000000003</c:v>
                </c:pt>
                <c:pt idx="996">
                  <c:v>34.999000000000002</c:v>
                </c:pt>
                <c:pt idx="997">
                  <c:v>35.036000000000001</c:v>
                </c:pt>
                <c:pt idx="998">
                  <c:v>35.03</c:v>
                </c:pt>
                <c:pt idx="999">
                  <c:v>34.994999999999997</c:v>
                </c:pt>
                <c:pt idx="1000">
                  <c:v>34.942999999999998</c:v>
                </c:pt>
                <c:pt idx="1001">
                  <c:v>35.037999999999997</c:v>
                </c:pt>
                <c:pt idx="1002">
                  <c:v>35.049999999999997</c:v>
                </c:pt>
                <c:pt idx="1003">
                  <c:v>35.024999999999999</c:v>
                </c:pt>
                <c:pt idx="1004">
                  <c:v>35.045000000000002</c:v>
                </c:pt>
                <c:pt idx="1005">
                  <c:v>35.027000000000001</c:v>
                </c:pt>
                <c:pt idx="1006">
                  <c:v>34.999000000000002</c:v>
                </c:pt>
                <c:pt idx="1007">
                  <c:v>35</c:v>
                </c:pt>
                <c:pt idx="1008">
                  <c:v>35.006</c:v>
                </c:pt>
                <c:pt idx="1009">
                  <c:v>35.024999999999999</c:v>
                </c:pt>
                <c:pt idx="1010">
                  <c:v>35.01</c:v>
                </c:pt>
                <c:pt idx="1011">
                  <c:v>35.061</c:v>
                </c:pt>
                <c:pt idx="1012">
                  <c:v>35.082000000000001</c:v>
                </c:pt>
                <c:pt idx="1013">
                  <c:v>35.076000000000001</c:v>
                </c:pt>
                <c:pt idx="1014">
                  <c:v>35.057000000000002</c:v>
                </c:pt>
                <c:pt idx="1015">
                  <c:v>35.015000000000001</c:v>
                </c:pt>
                <c:pt idx="1016">
                  <c:v>35.000999999999998</c:v>
                </c:pt>
                <c:pt idx="1017">
                  <c:v>34.984999999999999</c:v>
                </c:pt>
                <c:pt idx="1018">
                  <c:v>34.979999999999997</c:v>
                </c:pt>
                <c:pt idx="1019">
                  <c:v>35.003999999999998</c:v>
                </c:pt>
                <c:pt idx="1020">
                  <c:v>34.997999999999998</c:v>
                </c:pt>
                <c:pt idx="1021">
                  <c:v>34.993000000000002</c:v>
                </c:pt>
                <c:pt idx="1022">
                  <c:v>35.015999999999998</c:v>
                </c:pt>
                <c:pt idx="1023">
                  <c:v>35.029000000000003</c:v>
                </c:pt>
                <c:pt idx="1024">
                  <c:v>35.08</c:v>
                </c:pt>
                <c:pt idx="1025">
                  <c:v>35.100999999999999</c:v>
                </c:pt>
                <c:pt idx="1026">
                  <c:v>35.085000000000001</c:v>
                </c:pt>
                <c:pt idx="1027">
                  <c:v>35.094999999999999</c:v>
                </c:pt>
                <c:pt idx="1028">
                  <c:v>35.097999999999999</c:v>
                </c:pt>
                <c:pt idx="1029">
                  <c:v>35.097000000000001</c:v>
                </c:pt>
                <c:pt idx="1030">
                  <c:v>35.101999999999997</c:v>
                </c:pt>
                <c:pt idx="1031">
                  <c:v>35.090000000000003</c:v>
                </c:pt>
                <c:pt idx="1032">
                  <c:v>35.088000000000001</c:v>
                </c:pt>
                <c:pt idx="1033">
                  <c:v>35.112000000000002</c:v>
                </c:pt>
                <c:pt idx="1034">
                  <c:v>35.103000000000002</c:v>
                </c:pt>
                <c:pt idx="1035">
                  <c:v>35.090000000000003</c:v>
                </c:pt>
                <c:pt idx="1036">
                  <c:v>35.069000000000003</c:v>
                </c:pt>
                <c:pt idx="1037">
                  <c:v>35.03</c:v>
                </c:pt>
                <c:pt idx="1038">
                  <c:v>34.988999999999997</c:v>
                </c:pt>
                <c:pt idx="1039">
                  <c:v>34.947000000000003</c:v>
                </c:pt>
                <c:pt idx="1040">
                  <c:v>34.948999999999998</c:v>
                </c:pt>
                <c:pt idx="1041">
                  <c:v>34.947000000000003</c:v>
                </c:pt>
                <c:pt idx="1042">
                  <c:v>34.979999999999997</c:v>
                </c:pt>
                <c:pt idx="1043">
                  <c:v>34.975000000000001</c:v>
                </c:pt>
                <c:pt idx="1044">
                  <c:v>34.984999999999999</c:v>
                </c:pt>
                <c:pt idx="1045">
                  <c:v>35.027999999999999</c:v>
                </c:pt>
                <c:pt idx="1046">
                  <c:v>35.048999999999999</c:v>
                </c:pt>
                <c:pt idx="1047">
                  <c:v>35.049999999999997</c:v>
                </c:pt>
                <c:pt idx="1048">
                  <c:v>35.034999999999997</c:v>
                </c:pt>
                <c:pt idx="1049">
                  <c:v>35.036000000000001</c:v>
                </c:pt>
                <c:pt idx="1050">
                  <c:v>35.045999999999999</c:v>
                </c:pt>
                <c:pt idx="1051">
                  <c:v>35.036999999999999</c:v>
                </c:pt>
                <c:pt idx="1052">
                  <c:v>35.024000000000001</c:v>
                </c:pt>
                <c:pt idx="1053">
                  <c:v>35.009</c:v>
                </c:pt>
                <c:pt idx="1054">
                  <c:v>35</c:v>
                </c:pt>
                <c:pt idx="1055">
                  <c:v>35.002000000000002</c:v>
                </c:pt>
                <c:pt idx="1056">
                  <c:v>35.005000000000003</c:v>
                </c:pt>
                <c:pt idx="1057">
                  <c:v>35.002000000000002</c:v>
                </c:pt>
                <c:pt idx="1058">
                  <c:v>34.999000000000002</c:v>
                </c:pt>
                <c:pt idx="1059">
                  <c:v>34.978000000000002</c:v>
                </c:pt>
                <c:pt idx="1060">
                  <c:v>34.981999999999999</c:v>
                </c:pt>
                <c:pt idx="1061">
                  <c:v>34.979999999999997</c:v>
                </c:pt>
                <c:pt idx="1062">
                  <c:v>34.99</c:v>
                </c:pt>
                <c:pt idx="1063">
                  <c:v>34.997999999999998</c:v>
                </c:pt>
                <c:pt idx="1064">
                  <c:v>34.991999999999997</c:v>
                </c:pt>
                <c:pt idx="1065">
                  <c:v>34.984000000000002</c:v>
                </c:pt>
                <c:pt idx="1066">
                  <c:v>34.963000000000001</c:v>
                </c:pt>
                <c:pt idx="1067">
                  <c:v>34.94</c:v>
                </c:pt>
                <c:pt idx="1068">
                  <c:v>34.898000000000003</c:v>
                </c:pt>
                <c:pt idx="1069">
                  <c:v>34.844999999999999</c:v>
                </c:pt>
                <c:pt idx="1070">
                  <c:v>34.81</c:v>
                </c:pt>
                <c:pt idx="1071">
                  <c:v>34.808</c:v>
                </c:pt>
                <c:pt idx="1072">
                  <c:v>34.783000000000001</c:v>
                </c:pt>
                <c:pt idx="1073">
                  <c:v>34.768999999999998</c:v>
                </c:pt>
                <c:pt idx="1074">
                  <c:v>34.729999999999997</c:v>
                </c:pt>
                <c:pt idx="1075">
                  <c:v>34.716999999999999</c:v>
                </c:pt>
                <c:pt idx="1076">
                  <c:v>34.645000000000003</c:v>
                </c:pt>
                <c:pt idx="1077">
                  <c:v>34.591999999999999</c:v>
                </c:pt>
                <c:pt idx="1078">
                  <c:v>34.564999999999998</c:v>
                </c:pt>
                <c:pt idx="1079">
                  <c:v>34.564999999999998</c:v>
                </c:pt>
                <c:pt idx="1080">
                  <c:v>34.588000000000001</c:v>
                </c:pt>
                <c:pt idx="1081">
                  <c:v>34.604999999999997</c:v>
                </c:pt>
                <c:pt idx="1082">
                  <c:v>34.573</c:v>
                </c:pt>
                <c:pt idx="1083">
                  <c:v>34.549999999999997</c:v>
                </c:pt>
                <c:pt idx="1084">
                  <c:v>34.579000000000001</c:v>
                </c:pt>
                <c:pt idx="1085">
                  <c:v>34.567999999999998</c:v>
                </c:pt>
                <c:pt idx="1086">
                  <c:v>34.537999999999997</c:v>
                </c:pt>
                <c:pt idx="1087">
                  <c:v>34.457999999999998</c:v>
                </c:pt>
                <c:pt idx="1088">
                  <c:v>34.411999999999999</c:v>
                </c:pt>
                <c:pt idx="1089">
                  <c:v>34.414999999999999</c:v>
                </c:pt>
                <c:pt idx="1090">
                  <c:v>34.393000000000001</c:v>
                </c:pt>
                <c:pt idx="1091">
                  <c:v>34.383000000000003</c:v>
                </c:pt>
                <c:pt idx="1092">
                  <c:v>34.414000000000001</c:v>
                </c:pt>
                <c:pt idx="1093">
                  <c:v>34.375</c:v>
                </c:pt>
                <c:pt idx="1094">
                  <c:v>34.308999999999997</c:v>
                </c:pt>
                <c:pt idx="1095">
                  <c:v>34.238999999999997</c:v>
                </c:pt>
                <c:pt idx="1096">
                  <c:v>34.19</c:v>
                </c:pt>
                <c:pt idx="1097">
                  <c:v>34.145000000000003</c:v>
                </c:pt>
                <c:pt idx="1098">
                  <c:v>34.139000000000003</c:v>
                </c:pt>
                <c:pt idx="1099">
                  <c:v>34.093000000000004</c:v>
                </c:pt>
                <c:pt idx="1100">
                  <c:v>34.097000000000001</c:v>
                </c:pt>
                <c:pt idx="1101">
                  <c:v>34.168999999999997</c:v>
                </c:pt>
                <c:pt idx="1102">
                  <c:v>34.158999999999999</c:v>
                </c:pt>
                <c:pt idx="1103">
                  <c:v>34.164000000000001</c:v>
                </c:pt>
                <c:pt idx="1104">
                  <c:v>34.116999999999997</c:v>
                </c:pt>
                <c:pt idx="1105">
                  <c:v>34.116</c:v>
                </c:pt>
                <c:pt idx="1106">
                  <c:v>34.121000000000002</c:v>
                </c:pt>
                <c:pt idx="1107">
                  <c:v>34.112000000000002</c:v>
                </c:pt>
                <c:pt idx="1108">
                  <c:v>34.100999999999999</c:v>
                </c:pt>
                <c:pt idx="1109">
                  <c:v>34.116999999999997</c:v>
                </c:pt>
                <c:pt idx="1110">
                  <c:v>34.098999999999997</c:v>
                </c:pt>
                <c:pt idx="1111">
                  <c:v>34.023000000000003</c:v>
                </c:pt>
                <c:pt idx="1112">
                  <c:v>33.854999999999997</c:v>
                </c:pt>
                <c:pt idx="1113">
                  <c:v>33.771999999999998</c:v>
                </c:pt>
                <c:pt idx="1114">
                  <c:v>33.738</c:v>
                </c:pt>
                <c:pt idx="1115">
                  <c:v>33.622</c:v>
                </c:pt>
                <c:pt idx="1116">
                  <c:v>33.6</c:v>
                </c:pt>
                <c:pt idx="1117">
                  <c:v>33.558</c:v>
                </c:pt>
                <c:pt idx="1118">
                  <c:v>33.567999999999998</c:v>
                </c:pt>
                <c:pt idx="1119">
                  <c:v>33.585000000000001</c:v>
                </c:pt>
                <c:pt idx="1120">
                  <c:v>33.594999999999999</c:v>
                </c:pt>
                <c:pt idx="1121">
                  <c:v>33.573999999999998</c:v>
                </c:pt>
                <c:pt idx="1122">
                  <c:v>33.58</c:v>
                </c:pt>
                <c:pt idx="1123">
                  <c:v>33.512999999999998</c:v>
                </c:pt>
                <c:pt idx="1124">
                  <c:v>33.380000000000003</c:v>
                </c:pt>
                <c:pt idx="1125">
                  <c:v>33.281999999999996</c:v>
                </c:pt>
                <c:pt idx="1126">
                  <c:v>33.283999999999999</c:v>
                </c:pt>
                <c:pt idx="1127">
                  <c:v>33.283999999999999</c:v>
                </c:pt>
                <c:pt idx="1128">
                  <c:v>33.206000000000003</c:v>
                </c:pt>
                <c:pt idx="1129">
                  <c:v>33.1</c:v>
                </c:pt>
                <c:pt idx="1130">
                  <c:v>32.999000000000002</c:v>
                </c:pt>
                <c:pt idx="1131">
                  <c:v>33.04</c:v>
                </c:pt>
                <c:pt idx="1132">
                  <c:v>33.023000000000003</c:v>
                </c:pt>
                <c:pt idx="1133">
                  <c:v>33.027999999999999</c:v>
                </c:pt>
                <c:pt idx="1134">
                  <c:v>33.289000000000001</c:v>
                </c:pt>
                <c:pt idx="1135">
                  <c:v>33.436999999999998</c:v>
                </c:pt>
                <c:pt idx="1136">
                  <c:v>33.408999999999999</c:v>
                </c:pt>
                <c:pt idx="1137">
                  <c:v>33.689</c:v>
                </c:pt>
                <c:pt idx="1138">
                  <c:v>33.893999999999998</c:v>
                </c:pt>
                <c:pt idx="1139">
                  <c:v>33.807000000000002</c:v>
                </c:pt>
                <c:pt idx="1140">
                  <c:v>33.758000000000003</c:v>
                </c:pt>
                <c:pt idx="1141">
                  <c:v>33.667000000000002</c:v>
                </c:pt>
                <c:pt idx="1142">
                  <c:v>33.722999999999999</c:v>
                </c:pt>
                <c:pt idx="1143">
                  <c:v>33.825000000000003</c:v>
                </c:pt>
                <c:pt idx="1144">
                  <c:v>34.03</c:v>
                </c:pt>
                <c:pt idx="1145">
                  <c:v>33.895000000000003</c:v>
                </c:pt>
                <c:pt idx="1146">
                  <c:v>33.997999999999998</c:v>
                </c:pt>
                <c:pt idx="1147">
                  <c:v>33.918999999999997</c:v>
                </c:pt>
                <c:pt idx="1148">
                  <c:v>33.869999999999997</c:v>
                </c:pt>
                <c:pt idx="1149">
                  <c:v>33.844999999999999</c:v>
                </c:pt>
                <c:pt idx="1150">
                  <c:v>33.734999999999999</c:v>
                </c:pt>
                <c:pt idx="1151">
                  <c:v>33.825000000000003</c:v>
                </c:pt>
                <c:pt idx="1152">
                  <c:v>33.89</c:v>
                </c:pt>
                <c:pt idx="1153">
                  <c:v>33.984999999999999</c:v>
                </c:pt>
                <c:pt idx="1154">
                  <c:v>34</c:v>
                </c:pt>
                <c:pt idx="1155">
                  <c:v>33.994999999999997</c:v>
                </c:pt>
                <c:pt idx="1156">
                  <c:v>34.057000000000002</c:v>
                </c:pt>
                <c:pt idx="1157">
                  <c:v>34.139000000000003</c:v>
                </c:pt>
                <c:pt idx="1158">
                  <c:v>34.244999999999997</c:v>
                </c:pt>
                <c:pt idx="1159">
                  <c:v>34.235999999999997</c:v>
                </c:pt>
                <c:pt idx="1160">
                  <c:v>34.229999999999997</c:v>
                </c:pt>
                <c:pt idx="1161">
                  <c:v>34.192999999999998</c:v>
                </c:pt>
                <c:pt idx="1162">
                  <c:v>34.247</c:v>
                </c:pt>
                <c:pt idx="1163">
                  <c:v>34.325000000000003</c:v>
                </c:pt>
                <c:pt idx="1164">
                  <c:v>34.325000000000003</c:v>
                </c:pt>
                <c:pt idx="1165">
                  <c:v>34.235999999999997</c:v>
                </c:pt>
                <c:pt idx="1166">
                  <c:v>34.122</c:v>
                </c:pt>
                <c:pt idx="1167">
                  <c:v>34.253999999999998</c:v>
                </c:pt>
                <c:pt idx="1168">
                  <c:v>34.302999999999997</c:v>
                </c:pt>
                <c:pt idx="1169">
                  <c:v>34.395000000000003</c:v>
                </c:pt>
                <c:pt idx="1170">
                  <c:v>34.409999999999997</c:v>
                </c:pt>
                <c:pt idx="1171">
                  <c:v>34.409999999999997</c:v>
                </c:pt>
                <c:pt idx="1172">
                  <c:v>34.776000000000003</c:v>
                </c:pt>
                <c:pt idx="1173">
                  <c:v>34.780999999999999</c:v>
                </c:pt>
                <c:pt idx="1174">
                  <c:v>34.685000000000002</c:v>
                </c:pt>
                <c:pt idx="1175">
                  <c:v>34.619999999999997</c:v>
                </c:pt>
                <c:pt idx="1176">
                  <c:v>34.771999999999998</c:v>
                </c:pt>
                <c:pt idx="1177">
                  <c:v>34.82</c:v>
                </c:pt>
                <c:pt idx="1178">
                  <c:v>34.835000000000001</c:v>
                </c:pt>
                <c:pt idx="1179">
                  <c:v>34.9</c:v>
                </c:pt>
                <c:pt idx="1180">
                  <c:v>34.993000000000002</c:v>
                </c:pt>
                <c:pt idx="1181">
                  <c:v>34.920999999999999</c:v>
                </c:pt>
                <c:pt idx="1182">
                  <c:v>34.917999999999999</c:v>
                </c:pt>
                <c:pt idx="1183">
                  <c:v>34.914999999999999</c:v>
                </c:pt>
                <c:pt idx="1184">
                  <c:v>34.978999999999999</c:v>
                </c:pt>
                <c:pt idx="1185">
                  <c:v>34.993000000000002</c:v>
                </c:pt>
                <c:pt idx="1186">
                  <c:v>34.994</c:v>
                </c:pt>
                <c:pt idx="1187">
                  <c:v>35.069000000000003</c:v>
                </c:pt>
                <c:pt idx="1188">
                  <c:v>35.118000000000002</c:v>
                </c:pt>
                <c:pt idx="1189">
                  <c:v>35.110999999999997</c:v>
                </c:pt>
                <c:pt idx="1190">
                  <c:v>35.156999999999996</c:v>
                </c:pt>
                <c:pt idx="1191">
                  <c:v>35.167999999999999</c:v>
                </c:pt>
                <c:pt idx="1192">
                  <c:v>35.167999999999999</c:v>
                </c:pt>
                <c:pt idx="1193">
                  <c:v>34.97</c:v>
                </c:pt>
                <c:pt idx="1194">
                  <c:v>34.85</c:v>
                </c:pt>
                <c:pt idx="1195">
                  <c:v>34.927999999999997</c:v>
                </c:pt>
                <c:pt idx="1196">
                  <c:v>34.895000000000003</c:v>
                </c:pt>
                <c:pt idx="1197">
                  <c:v>34.926000000000002</c:v>
                </c:pt>
                <c:pt idx="1198">
                  <c:v>34.79</c:v>
                </c:pt>
                <c:pt idx="1199">
                  <c:v>34.805</c:v>
                </c:pt>
                <c:pt idx="1200">
                  <c:v>34.805</c:v>
                </c:pt>
                <c:pt idx="1201">
                  <c:v>34.899000000000001</c:v>
                </c:pt>
                <c:pt idx="1202">
                  <c:v>34.814999999999998</c:v>
                </c:pt>
                <c:pt idx="1203">
                  <c:v>34.81</c:v>
                </c:pt>
                <c:pt idx="1204">
                  <c:v>34.761000000000003</c:v>
                </c:pt>
                <c:pt idx="1205">
                  <c:v>34.795000000000002</c:v>
                </c:pt>
                <c:pt idx="1206">
                  <c:v>34.698</c:v>
                </c:pt>
                <c:pt idx="1207">
                  <c:v>34.625</c:v>
                </c:pt>
                <c:pt idx="1208">
                  <c:v>34.685000000000002</c:v>
                </c:pt>
                <c:pt idx="1209">
                  <c:v>34.595999999999997</c:v>
                </c:pt>
                <c:pt idx="1210">
                  <c:v>34.505000000000003</c:v>
                </c:pt>
                <c:pt idx="1211">
                  <c:v>34.414999999999999</c:v>
                </c:pt>
                <c:pt idx="1212">
                  <c:v>34.564999999999998</c:v>
                </c:pt>
                <c:pt idx="1213">
                  <c:v>34.619</c:v>
                </c:pt>
                <c:pt idx="1214">
                  <c:v>34.735999999999997</c:v>
                </c:pt>
                <c:pt idx="1215">
                  <c:v>34.71</c:v>
                </c:pt>
                <c:pt idx="1216">
                  <c:v>34.756999999999998</c:v>
                </c:pt>
                <c:pt idx="1217">
                  <c:v>34.780999999999999</c:v>
                </c:pt>
                <c:pt idx="1218">
                  <c:v>34.865000000000002</c:v>
                </c:pt>
                <c:pt idx="1219">
                  <c:v>34.798000000000002</c:v>
                </c:pt>
                <c:pt idx="1220">
                  <c:v>34.756999999999998</c:v>
                </c:pt>
                <c:pt idx="1221">
                  <c:v>34.804000000000002</c:v>
                </c:pt>
                <c:pt idx="1222">
                  <c:v>34.773000000000003</c:v>
                </c:pt>
                <c:pt idx="1223">
                  <c:v>34.82</c:v>
                </c:pt>
                <c:pt idx="1224">
                  <c:v>34.805</c:v>
                </c:pt>
                <c:pt idx="1225">
                  <c:v>34.811999999999998</c:v>
                </c:pt>
                <c:pt idx="1226">
                  <c:v>34.838000000000001</c:v>
                </c:pt>
                <c:pt idx="1227">
                  <c:v>34.887999999999998</c:v>
                </c:pt>
                <c:pt idx="1228">
                  <c:v>34.881</c:v>
                </c:pt>
                <c:pt idx="1229">
                  <c:v>34.944000000000003</c:v>
                </c:pt>
                <c:pt idx="1230">
                  <c:v>34.902000000000001</c:v>
                </c:pt>
                <c:pt idx="1231">
                  <c:v>34.805</c:v>
                </c:pt>
                <c:pt idx="1232">
                  <c:v>34.853999999999999</c:v>
                </c:pt>
                <c:pt idx="1233">
                  <c:v>34.86</c:v>
                </c:pt>
                <c:pt idx="1234">
                  <c:v>34.838000000000001</c:v>
                </c:pt>
                <c:pt idx="1235">
                  <c:v>34.835000000000001</c:v>
                </c:pt>
                <c:pt idx="1236">
                  <c:v>34.795999999999999</c:v>
                </c:pt>
                <c:pt idx="1237">
                  <c:v>34.784999999999997</c:v>
                </c:pt>
                <c:pt idx="1238">
                  <c:v>34.847999999999999</c:v>
                </c:pt>
                <c:pt idx="1239">
                  <c:v>34.884999999999998</c:v>
                </c:pt>
                <c:pt idx="1240">
                  <c:v>34.853000000000002</c:v>
                </c:pt>
                <c:pt idx="1241">
                  <c:v>34.817999999999998</c:v>
                </c:pt>
                <c:pt idx="1242">
                  <c:v>34.847999999999999</c:v>
                </c:pt>
                <c:pt idx="1243">
                  <c:v>34.85</c:v>
                </c:pt>
                <c:pt idx="1244">
                  <c:v>34.868000000000002</c:v>
                </c:pt>
                <c:pt idx="1245">
                  <c:v>34.878</c:v>
                </c:pt>
                <c:pt idx="1246">
                  <c:v>34.835000000000001</c:v>
                </c:pt>
                <c:pt idx="1247">
                  <c:v>34.753</c:v>
                </c:pt>
                <c:pt idx="1248">
                  <c:v>34.790999999999997</c:v>
                </c:pt>
                <c:pt idx="1249">
                  <c:v>34.805999999999997</c:v>
                </c:pt>
                <c:pt idx="1250">
                  <c:v>34.645000000000003</c:v>
                </c:pt>
                <c:pt idx="1251">
                  <c:v>34.598999999999997</c:v>
                </c:pt>
                <c:pt idx="1252">
                  <c:v>34.642000000000003</c:v>
                </c:pt>
                <c:pt idx="1253">
                  <c:v>34.558999999999997</c:v>
                </c:pt>
                <c:pt idx="1254">
                  <c:v>34.594000000000001</c:v>
                </c:pt>
                <c:pt idx="1255">
                  <c:v>34.558</c:v>
                </c:pt>
                <c:pt idx="1256">
                  <c:v>34.527999999999999</c:v>
                </c:pt>
                <c:pt idx="1257">
                  <c:v>34.49</c:v>
                </c:pt>
                <c:pt idx="1258">
                  <c:v>34.450000000000003</c:v>
                </c:pt>
                <c:pt idx="1259">
                  <c:v>34.466999999999999</c:v>
                </c:pt>
                <c:pt idx="1260">
                  <c:v>34.484999999999999</c:v>
                </c:pt>
                <c:pt idx="1261">
                  <c:v>34.68</c:v>
                </c:pt>
                <c:pt idx="1262">
                  <c:v>34.643999999999998</c:v>
                </c:pt>
                <c:pt idx="1263">
                  <c:v>34.658000000000001</c:v>
                </c:pt>
                <c:pt idx="1264">
                  <c:v>34.575000000000003</c:v>
                </c:pt>
                <c:pt idx="1265">
                  <c:v>34.56</c:v>
                </c:pt>
                <c:pt idx="1266">
                  <c:v>34.659999999999997</c:v>
                </c:pt>
                <c:pt idx="1267">
                  <c:v>34.655000000000001</c:v>
                </c:pt>
                <c:pt idx="1268">
                  <c:v>34.703000000000003</c:v>
                </c:pt>
                <c:pt idx="1269">
                  <c:v>34.734000000000002</c:v>
                </c:pt>
                <c:pt idx="1270">
                  <c:v>34.756999999999998</c:v>
                </c:pt>
                <c:pt idx="1271">
                  <c:v>34.779000000000003</c:v>
                </c:pt>
                <c:pt idx="1272">
                  <c:v>34.854999999999997</c:v>
                </c:pt>
                <c:pt idx="1273">
                  <c:v>34.814999999999998</c:v>
                </c:pt>
                <c:pt idx="1274">
                  <c:v>34.817</c:v>
                </c:pt>
                <c:pt idx="1275">
                  <c:v>34.819000000000003</c:v>
                </c:pt>
                <c:pt idx="1276">
                  <c:v>34.832000000000001</c:v>
                </c:pt>
                <c:pt idx="1277">
                  <c:v>34.787999999999997</c:v>
                </c:pt>
                <c:pt idx="1278">
                  <c:v>34.804000000000002</c:v>
                </c:pt>
                <c:pt idx="1279">
                  <c:v>34.792000000000002</c:v>
                </c:pt>
                <c:pt idx="1280">
                  <c:v>34.750999999999998</c:v>
                </c:pt>
                <c:pt idx="1281">
                  <c:v>34.777999999999999</c:v>
                </c:pt>
                <c:pt idx="1282">
                  <c:v>34.74</c:v>
                </c:pt>
                <c:pt idx="1283">
                  <c:v>34.783999999999999</c:v>
                </c:pt>
                <c:pt idx="1284">
                  <c:v>34.746000000000002</c:v>
                </c:pt>
                <c:pt idx="1285">
                  <c:v>34.759</c:v>
                </c:pt>
                <c:pt idx="1286">
                  <c:v>34.661999999999999</c:v>
                </c:pt>
                <c:pt idx="1287">
                  <c:v>34.615000000000002</c:v>
                </c:pt>
                <c:pt idx="1288">
                  <c:v>34.667999999999999</c:v>
                </c:pt>
                <c:pt idx="1289">
                  <c:v>34.64</c:v>
                </c:pt>
                <c:pt idx="1290">
                  <c:v>34.597000000000001</c:v>
                </c:pt>
                <c:pt idx="1291">
                  <c:v>34.619999999999997</c:v>
                </c:pt>
                <c:pt idx="1292">
                  <c:v>34.720999999999997</c:v>
                </c:pt>
                <c:pt idx="1293">
                  <c:v>34.738999999999997</c:v>
                </c:pt>
                <c:pt idx="1294">
                  <c:v>34.707000000000001</c:v>
                </c:pt>
                <c:pt idx="1295">
                  <c:v>34.703000000000003</c:v>
                </c:pt>
                <c:pt idx="1296">
                  <c:v>34.729999999999997</c:v>
                </c:pt>
                <c:pt idx="1297">
                  <c:v>34.78</c:v>
                </c:pt>
                <c:pt idx="1298">
                  <c:v>34.774999999999999</c:v>
                </c:pt>
                <c:pt idx="1299">
                  <c:v>34.790999999999997</c:v>
                </c:pt>
                <c:pt idx="1300">
                  <c:v>34.787999999999997</c:v>
                </c:pt>
                <c:pt idx="1301">
                  <c:v>34.753</c:v>
                </c:pt>
                <c:pt idx="1302">
                  <c:v>34.793999999999997</c:v>
                </c:pt>
                <c:pt idx="1303">
                  <c:v>34.79</c:v>
                </c:pt>
                <c:pt idx="1304">
                  <c:v>34.792000000000002</c:v>
                </c:pt>
                <c:pt idx="1305">
                  <c:v>34.75</c:v>
                </c:pt>
                <c:pt idx="1306">
                  <c:v>34.768000000000001</c:v>
                </c:pt>
                <c:pt idx="1307">
                  <c:v>34.798000000000002</c:v>
                </c:pt>
                <c:pt idx="1308">
                  <c:v>34.811999999999998</c:v>
                </c:pt>
                <c:pt idx="1309">
                  <c:v>34.825000000000003</c:v>
                </c:pt>
                <c:pt idx="1310">
                  <c:v>34.844000000000001</c:v>
                </c:pt>
                <c:pt idx="1311">
                  <c:v>34.817999999999998</c:v>
                </c:pt>
                <c:pt idx="1312">
                  <c:v>34.811999999999998</c:v>
                </c:pt>
                <c:pt idx="1313">
                  <c:v>34.767000000000003</c:v>
                </c:pt>
                <c:pt idx="1314">
                  <c:v>34.795999999999999</c:v>
                </c:pt>
                <c:pt idx="1315">
                  <c:v>34.805999999999997</c:v>
                </c:pt>
                <c:pt idx="1316">
                  <c:v>34.813000000000002</c:v>
                </c:pt>
                <c:pt idx="1317">
                  <c:v>34.796999999999997</c:v>
                </c:pt>
                <c:pt idx="1318">
                  <c:v>34.777999999999999</c:v>
                </c:pt>
                <c:pt idx="1319">
                  <c:v>34.784999999999997</c:v>
                </c:pt>
                <c:pt idx="1320">
                  <c:v>34.795999999999999</c:v>
                </c:pt>
                <c:pt idx="1321">
                  <c:v>34.816000000000003</c:v>
                </c:pt>
                <c:pt idx="1322">
                  <c:v>34.811999999999998</c:v>
                </c:pt>
                <c:pt idx="1323">
                  <c:v>34.856000000000002</c:v>
                </c:pt>
                <c:pt idx="1324">
                  <c:v>34.944000000000003</c:v>
                </c:pt>
                <c:pt idx="1325">
                  <c:v>34.938000000000002</c:v>
                </c:pt>
                <c:pt idx="1326">
                  <c:v>34.898000000000003</c:v>
                </c:pt>
                <c:pt idx="1327">
                  <c:v>34.848999999999997</c:v>
                </c:pt>
                <c:pt idx="1328">
                  <c:v>34.792000000000002</c:v>
                </c:pt>
                <c:pt idx="1329">
                  <c:v>34.801000000000002</c:v>
                </c:pt>
                <c:pt idx="1330">
                  <c:v>34.744999999999997</c:v>
                </c:pt>
                <c:pt idx="1331">
                  <c:v>34.712000000000003</c:v>
                </c:pt>
                <c:pt idx="1332">
                  <c:v>34.719000000000001</c:v>
                </c:pt>
                <c:pt idx="1333">
                  <c:v>34.774999999999999</c:v>
                </c:pt>
                <c:pt idx="1334">
                  <c:v>34.715000000000003</c:v>
                </c:pt>
                <c:pt idx="1335">
                  <c:v>34.720999999999997</c:v>
                </c:pt>
                <c:pt idx="1336">
                  <c:v>34.691000000000003</c:v>
                </c:pt>
                <c:pt idx="1337">
                  <c:v>34.646999999999998</c:v>
                </c:pt>
                <c:pt idx="1338">
                  <c:v>34.707999999999998</c:v>
                </c:pt>
                <c:pt idx="1339">
                  <c:v>34.628</c:v>
                </c:pt>
                <c:pt idx="1340">
                  <c:v>34.695</c:v>
                </c:pt>
                <c:pt idx="1341">
                  <c:v>34.656999999999996</c:v>
                </c:pt>
                <c:pt idx="1342">
                  <c:v>34.69</c:v>
                </c:pt>
                <c:pt idx="1343">
                  <c:v>34.707000000000001</c:v>
                </c:pt>
                <c:pt idx="1344">
                  <c:v>34.709000000000003</c:v>
                </c:pt>
                <c:pt idx="1345">
                  <c:v>34.712000000000003</c:v>
                </c:pt>
                <c:pt idx="1346">
                  <c:v>34.729999999999997</c:v>
                </c:pt>
                <c:pt idx="1347">
                  <c:v>34.771999999999998</c:v>
                </c:pt>
                <c:pt idx="1348">
                  <c:v>34.712000000000003</c:v>
                </c:pt>
                <c:pt idx="1349">
                  <c:v>34.698999999999998</c:v>
                </c:pt>
                <c:pt idx="1350">
                  <c:v>34.686999999999998</c:v>
                </c:pt>
                <c:pt idx="1351">
                  <c:v>34.664999999999999</c:v>
                </c:pt>
                <c:pt idx="1352">
                  <c:v>34.664999999999999</c:v>
                </c:pt>
                <c:pt idx="1353">
                  <c:v>34.661999999999999</c:v>
                </c:pt>
                <c:pt idx="1354">
                  <c:v>34.677</c:v>
                </c:pt>
                <c:pt idx="1355">
                  <c:v>34.682000000000002</c:v>
                </c:pt>
                <c:pt idx="1356">
                  <c:v>34.667000000000002</c:v>
                </c:pt>
                <c:pt idx="1357">
                  <c:v>34.645000000000003</c:v>
                </c:pt>
                <c:pt idx="1358">
                  <c:v>34.598999999999997</c:v>
                </c:pt>
                <c:pt idx="1359">
                  <c:v>34.521999999999998</c:v>
                </c:pt>
                <c:pt idx="1360">
                  <c:v>34.545000000000002</c:v>
                </c:pt>
                <c:pt idx="1361">
                  <c:v>34.613999999999997</c:v>
                </c:pt>
                <c:pt idx="1362">
                  <c:v>34.593000000000004</c:v>
                </c:pt>
                <c:pt idx="1363">
                  <c:v>34.591000000000001</c:v>
                </c:pt>
                <c:pt idx="1364">
                  <c:v>34.58</c:v>
                </c:pt>
                <c:pt idx="1365">
                  <c:v>34.555999999999997</c:v>
                </c:pt>
                <c:pt idx="1366">
                  <c:v>34.576000000000001</c:v>
                </c:pt>
                <c:pt idx="1367">
                  <c:v>34.615000000000002</c:v>
                </c:pt>
                <c:pt idx="1368">
                  <c:v>34.612000000000002</c:v>
                </c:pt>
                <c:pt idx="1369">
                  <c:v>34.584000000000003</c:v>
                </c:pt>
                <c:pt idx="1370">
                  <c:v>34.536000000000001</c:v>
                </c:pt>
                <c:pt idx="1371">
                  <c:v>34.465000000000003</c:v>
                </c:pt>
                <c:pt idx="1372">
                  <c:v>34.39</c:v>
                </c:pt>
                <c:pt idx="1373">
                  <c:v>34.405000000000001</c:v>
                </c:pt>
                <c:pt idx="1374">
                  <c:v>34.380000000000003</c:v>
                </c:pt>
                <c:pt idx="1375">
                  <c:v>34.35</c:v>
                </c:pt>
                <c:pt idx="1376">
                  <c:v>34.341000000000001</c:v>
                </c:pt>
                <c:pt idx="1377">
                  <c:v>34.4</c:v>
                </c:pt>
                <c:pt idx="1378">
                  <c:v>34.375999999999998</c:v>
                </c:pt>
                <c:pt idx="1379">
                  <c:v>34.363999999999997</c:v>
                </c:pt>
                <c:pt idx="1380">
                  <c:v>34.409999999999997</c:v>
                </c:pt>
                <c:pt idx="1381">
                  <c:v>34.42</c:v>
                </c:pt>
                <c:pt idx="1382">
                  <c:v>34.468000000000004</c:v>
                </c:pt>
                <c:pt idx="1383">
                  <c:v>34.424999999999997</c:v>
                </c:pt>
                <c:pt idx="1384">
                  <c:v>34.441000000000003</c:v>
                </c:pt>
                <c:pt idx="1385">
                  <c:v>34.417000000000002</c:v>
                </c:pt>
                <c:pt idx="1386">
                  <c:v>34.398000000000003</c:v>
                </c:pt>
                <c:pt idx="1387">
                  <c:v>34.405000000000001</c:v>
                </c:pt>
                <c:pt idx="1388">
                  <c:v>34.387999999999998</c:v>
                </c:pt>
                <c:pt idx="1389">
                  <c:v>34.380000000000003</c:v>
                </c:pt>
                <c:pt idx="1390">
                  <c:v>34.4</c:v>
                </c:pt>
                <c:pt idx="1391">
                  <c:v>34.417000000000002</c:v>
                </c:pt>
                <c:pt idx="1392">
                  <c:v>34.51</c:v>
                </c:pt>
                <c:pt idx="1393">
                  <c:v>34.43</c:v>
                </c:pt>
                <c:pt idx="1394">
                  <c:v>34.466000000000001</c:v>
                </c:pt>
                <c:pt idx="1395">
                  <c:v>34.445999999999998</c:v>
                </c:pt>
                <c:pt idx="1396">
                  <c:v>34.445999999999998</c:v>
                </c:pt>
                <c:pt idx="1397">
                  <c:v>34.414999999999999</c:v>
                </c:pt>
                <c:pt idx="1398">
                  <c:v>34.389000000000003</c:v>
                </c:pt>
                <c:pt idx="1399">
                  <c:v>34.381999999999998</c:v>
                </c:pt>
                <c:pt idx="1400">
                  <c:v>34.384999999999998</c:v>
                </c:pt>
                <c:pt idx="1401">
                  <c:v>34.387</c:v>
                </c:pt>
                <c:pt idx="1402">
                  <c:v>34.357999999999997</c:v>
                </c:pt>
                <c:pt idx="1403">
                  <c:v>34.357999999999997</c:v>
                </c:pt>
                <c:pt idx="1404">
                  <c:v>34.353000000000002</c:v>
                </c:pt>
                <c:pt idx="1405">
                  <c:v>34.298000000000002</c:v>
                </c:pt>
                <c:pt idx="1406">
                  <c:v>34.238</c:v>
                </c:pt>
                <c:pt idx="1407">
                  <c:v>34.216999999999999</c:v>
                </c:pt>
                <c:pt idx="1408">
                  <c:v>34.18</c:v>
                </c:pt>
                <c:pt idx="1409">
                  <c:v>34.194000000000003</c:v>
                </c:pt>
                <c:pt idx="1410">
                  <c:v>34.209000000000003</c:v>
                </c:pt>
                <c:pt idx="1411">
                  <c:v>34.21</c:v>
                </c:pt>
                <c:pt idx="1412">
                  <c:v>34.17</c:v>
                </c:pt>
                <c:pt idx="1413">
                  <c:v>34.112000000000002</c:v>
                </c:pt>
                <c:pt idx="1414">
                  <c:v>34.115000000000002</c:v>
                </c:pt>
                <c:pt idx="1415">
                  <c:v>34.094999999999999</c:v>
                </c:pt>
                <c:pt idx="1416">
                  <c:v>34.119999999999997</c:v>
                </c:pt>
                <c:pt idx="1417">
                  <c:v>34.116999999999997</c:v>
                </c:pt>
                <c:pt idx="1418">
                  <c:v>34.128999999999998</c:v>
                </c:pt>
                <c:pt idx="1419">
                  <c:v>34.097000000000001</c:v>
                </c:pt>
                <c:pt idx="1420">
                  <c:v>34.090000000000003</c:v>
                </c:pt>
                <c:pt idx="1421">
                  <c:v>34.1</c:v>
                </c:pt>
                <c:pt idx="1422">
                  <c:v>34.146999999999998</c:v>
                </c:pt>
                <c:pt idx="1423">
                  <c:v>34.103000000000002</c:v>
                </c:pt>
                <c:pt idx="1424">
                  <c:v>34.090000000000003</c:v>
                </c:pt>
                <c:pt idx="1425">
                  <c:v>34.091000000000001</c:v>
                </c:pt>
                <c:pt idx="1426">
                  <c:v>34.058</c:v>
                </c:pt>
                <c:pt idx="1427">
                  <c:v>33.805</c:v>
                </c:pt>
                <c:pt idx="1428">
                  <c:v>33.734999999999999</c:v>
                </c:pt>
                <c:pt idx="1429">
                  <c:v>33.76</c:v>
                </c:pt>
                <c:pt idx="1430">
                  <c:v>33.795000000000002</c:v>
                </c:pt>
                <c:pt idx="1431">
                  <c:v>33.790999999999997</c:v>
                </c:pt>
                <c:pt idx="1432">
                  <c:v>33.79</c:v>
                </c:pt>
                <c:pt idx="1433">
                  <c:v>33.78</c:v>
                </c:pt>
                <c:pt idx="1434">
                  <c:v>33.81</c:v>
                </c:pt>
                <c:pt idx="1435">
                  <c:v>33.768000000000001</c:v>
                </c:pt>
                <c:pt idx="1436">
                  <c:v>33.767000000000003</c:v>
                </c:pt>
                <c:pt idx="1437">
                  <c:v>33.81</c:v>
                </c:pt>
                <c:pt idx="1438">
                  <c:v>33.792999999999999</c:v>
                </c:pt>
                <c:pt idx="1439">
                  <c:v>33.768000000000001</c:v>
                </c:pt>
                <c:pt idx="1440">
                  <c:v>33.743000000000002</c:v>
                </c:pt>
                <c:pt idx="1441">
                  <c:v>33.71</c:v>
                </c:pt>
                <c:pt idx="1442">
                  <c:v>34.051000000000002</c:v>
                </c:pt>
                <c:pt idx="1443">
                  <c:v>33.9</c:v>
                </c:pt>
                <c:pt idx="1444">
                  <c:v>33.950000000000003</c:v>
                </c:pt>
                <c:pt idx="1445">
                  <c:v>33.92</c:v>
                </c:pt>
                <c:pt idx="1446">
                  <c:v>33.914999999999999</c:v>
                </c:pt>
                <c:pt idx="1447">
                  <c:v>34</c:v>
                </c:pt>
                <c:pt idx="1448">
                  <c:v>34.005000000000003</c:v>
                </c:pt>
                <c:pt idx="1449">
                  <c:v>33.975000000000001</c:v>
                </c:pt>
                <c:pt idx="1450">
                  <c:v>34.020000000000003</c:v>
                </c:pt>
                <c:pt idx="1451">
                  <c:v>33.991999999999997</c:v>
                </c:pt>
                <c:pt idx="1452">
                  <c:v>33.988</c:v>
                </c:pt>
                <c:pt idx="1453">
                  <c:v>33.945</c:v>
                </c:pt>
                <c:pt idx="1454">
                  <c:v>33.909999999999997</c:v>
                </c:pt>
                <c:pt idx="1455">
                  <c:v>33.979999999999997</c:v>
                </c:pt>
                <c:pt idx="1456">
                  <c:v>34.024999999999999</c:v>
                </c:pt>
                <c:pt idx="1457">
                  <c:v>34.024999999999999</c:v>
                </c:pt>
                <c:pt idx="1458">
                  <c:v>34.018000000000001</c:v>
                </c:pt>
                <c:pt idx="1459">
                  <c:v>34.020000000000003</c:v>
                </c:pt>
                <c:pt idx="1460">
                  <c:v>34.012</c:v>
                </c:pt>
                <c:pt idx="1461">
                  <c:v>33.975000000000001</c:v>
                </c:pt>
                <c:pt idx="1462">
                  <c:v>34.029000000000003</c:v>
                </c:pt>
                <c:pt idx="1463">
                  <c:v>34.009</c:v>
                </c:pt>
                <c:pt idx="1464">
                  <c:v>33.994999999999997</c:v>
                </c:pt>
                <c:pt idx="1465">
                  <c:v>33.984000000000002</c:v>
                </c:pt>
                <c:pt idx="1466">
                  <c:v>34.024000000000001</c:v>
                </c:pt>
                <c:pt idx="1467">
                  <c:v>34.024000000000001</c:v>
                </c:pt>
                <c:pt idx="1468">
                  <c:v>34.003999999999998</c:v>
                </c:pt>
                <c:pt idx="1469">
                  <c:v>34.027000000000001</c:v>
                </c:pt>
                <c:pt idx="1470">
                  <c:v>34.045000000000002</c:v>
                </c:pt>
                <c:pt idx="1471">
                  <c:v>34.07</c:v>
                </c:pt>
                <c:pt idx="1472">
                  <c:v>34.11</c:v>
                </c:pt>
                <c:pt idx="1473">
                  <c:v>34.18</c:v>
                </c:pt>
                <c:pt idx="1474">
                  <c:v>34.22</c:v>
                </c:pt>
                <c:pt idx="1475">
                  <c:v>34.207999999999998</c:v>
                </c:pt>
                <c:pt idx="1476">
                  <c:v>34.167000000000002</c:v>
                </c:pt>
                <c:pt idx="1477">
                  <c:v>34.148000000000003</c:v>
                </c:pt>
                <c:pt idx="1478">
                  <c:v>34.115000000000002</c:v>
                </c:pt>
                <c:pt idx="1479">
                  <c:v>34.097999999999999</c:v>
                </c:pt>
                <c:pt idx="1480">
                  <c:v>34.103999999999999</c:v>
                </c:pt>
                <c:pt idx="1481">
                  <c:v>34.06</c:v>
                </c:pt>
                <c:pt idx="1482">
                  <c:v>34.015000000000001</c:v>
                </c:pt>
                <c:pt idx="1483">
                  <c:v>34.04</c:v>
                </c:pt>
                <c:pt idx="1484">
                  <c:v>34.048000000000002</c:v>
                </c:pt>
                <c:pt idx="1485">
                  <c:v>34.027999999999999</c:v>
                </c:pt>
                <c:pt idx="1486">
                  <c:v>34.015000000000001</c:v>
                </c:pt>
                <c:pt idx="1487">
                  <c:v>34.015999999999998</c:v>
                </c:pt>
                <c:pt idx="1488">
                  <c:v>34.042000000000002</c:v>
                </c:pt>
                <c:pt idx="1489">
                  <c:v>34.054000000000002</c:v>
                </c:pt>
                <c:pt idx="1490">
                  <c:v>34.052</c:v>
                </c:pt>
                <c:pt idx="1491">
                  <c:v>34.058</c:v>
                </c:pt>
                <c:pt idx="1492">
                  <c:v>34.049999999999997</c:v>
                </c:pt>
                <c:pt idx="1493">
                  <c:v>34.055999999999997</c:v>
                </c:pt>
                <c:pt idx="1494">
                  <c:v>34.045000000000002</c:v>
                </c:pt>
                <c:pt idx="1495">
                  <c:v>34.052</c:v>
                </c:pt>
                <c:pt idx="1496">
                  <c:v>34.061</c:v>
                </c:pt>
                <c:pt idx="1497">
                  <c:v>34.033000000000001</c:v>
                </c:pt>
                <c:pt idx="1498">
                  <c:v>33.978000000000002</c:v>
                </c:pt>
                <c:pt idx="1499">
                  <c:v>33.975999999999999</c:v>
                </c:pt>
                <c:pt idx="1500">
                  <c:v>33.9</c:v>
                </c:pt>
                <c:pt idx="1501">
                  <c:v>33.83</c:v>
                </c:pt>
                <c:pt idx="1502">
                  <c:v>33.808999999999997</c:v>
                </c:pt>
                <c:pt idx="1503">
                  <c:v>33.796999999999997</c:v>
                </c:pt>
                <c:pt idx="1504">
                  <c:v>33.787999999999997</c:v>
                </c:pt>
                <c:pt idx="1505">
                  <c:v>33.716999999999999</c:v>
                </c:pt>
                <c:pt idx="1506">
                  <c:v>33.718000000000004</c:v>
                </c:pt>
                <c:pt idx="1507">
                  <c:v>33.69</c:v>
                </c:pt>
                <c:pt idx="1508">
                  <c:v>33.700000000000003</c:v>
                </c:pt>
                <c:pt idx="1509">
                  <c:v>33.685000000000002</c:v>
                </c:pt>
                <c:pt idx="1510">
                  <c:v>33.68</c:v>
                </c:pt>
                <c:pt idx="1511">
                  <c:v>33.719000000000001</c:v>
                </c:pt>
                <c:pt idx="1512">
                  <c:v>33.524999999999999</c:v>
                </c:pt>
                <c:pt idx="1513">
                  <c:v>33.368000000000002</c:v>
                </c:pt>
                <c:pt idx="1514">
                  <c:v>33.387999999999998</c:v>
                </c:pt>
                <c:pt idx="1515">
                  <c:v>33.39</c:v>
                </c:pt>
                <c:pt idx="1516">
                  <c:v>33.332999999999998</c:v>
                </c:pt>
                <c:pt idx="1517">
                  <c:v>33.273000000000003</c:v>
                </c:pt>
                <c:pt idx="1518">
                  <c:v>33.287999999999997</c:v>
                </c:pt>
                <c:pt idx="1519">
                  <c:v>33.284999999999997</c:v>
                </c:pt>
                <c:pt idx="1520">
                  <c:v>33.295000000000002</c:v>
                </c:pt>
                <c:pt idx="1521">
                  <c:v>33.226999999999997</c:v>
                </c:pt>
                <c:pt idx="1522">
                  <c:v>33.195</c:v>
                </c:pt>
                <c:pt idx="1523">
                  <c:v>33.149000000000001</c:v>
                </c:pt>
                <c:pt idx="1524">
                  <c:v>33.128999999999998</c:v>
                </c:pt>
                <c:pt idx="1525">
                  <c:v>33.130000000000003</c:v>
                </c:pt>
                <c:pt idx="1526">
                  <c:v>33.104999999999997</c:v>
                </c:pt>
                <c:pt idx="1527">
                  <c:v>33.106999999999999</c:v>
                </c:pt>
                <c:pt idx="1528">
                  <c:v>33.1</c:v>
                </c:pt>
                <c:pt idx="1529">
                  <c:v>33.179000000000002</c:v>
                </c:pt>
                <c:pt idx="1530">
                  <c:v>33.22</c:v>
                </c:pt>
                <c:pt idx="1531">
                  <c:v>33.298999999999999</c:v>
                </c:pt>
                <c:pt idx="1532">
                  <c:v>33.301000000000002</c:v>
                </c:pt>
                <c:pt idx="1533">
                  <c:v>33.252000000000002</c:v>
                </c:pt>
                <c:pt idx="1534">
                  <c:v>33.311</c:v>
                </c:pt>
                <c:pt idx="1535">
                  <c:v>33.365000000000002</c:v>
                </c:pt>
                <c:pt idx="1536">
                  <c:v>33.32</c:v>
                </c:pt>
                <c:pt idx="1537">
                  <c:v>33.323</c:v>
                </c:pt>
                <c:pt idx="1538">
                  <c:v>33.377000000000002</c:v>
                </c:pt>
                <c:pt idx="1539">
                  <c:v>33.341999999999999</c:v>
                </c:pt>
                <c:pt idx="1540">
                  <c:v>33.401000000000003</c:v>
                </c:pt>
                <c:pt idx="1541">
                  <c:v>33.402999999999999</c:v>
                </c:pt>
                <c:pt idx="1542">
                  <c:v>33.326999999999998</c:v>
                </c:pt>
                <c:pt idx="1543">
                  <c:v>33.384</c:v>
                </c:pt>
                <c:pt idx="1544">
                  <c:v>33.387</c:v>
                </c:pt>
                <c:pt idx="1545">
                  <c:v>33.472000000000001</c:v>
                </c:pt>
                <c:pt idx="1546">
                  <c:v>33.427</c:v>
                </c:pt>
                <c:pt idx="1547">
                  <c:v>33.36</c:v>
                </c:pt>
                <c:pt idx="1548">
                  <c:v>33.292999999999999</c:v>
                </c:pt>
                <c:pt idx="1549">
                  <c:v>33.228000000000002</c:v>
                </c:pt>
                <c:pt idx="1550">
                  <c:v>33.253</c:v>
                </c:pt>
                <c:pt idx="1551">
                  <c:v>33.284999999999997</c:v>
                </c:pt>
                <c:pt idx="1552">
                  <c:v>33.284999999999997</c:v>
                </c:pt>
                <c:pt idx="1553">
                  <c:v>33.250999999999998</c:v>
                </c:pt>
                <c:pt idx="1554">
                  <c:v>33.277999999999999</c:v>
                </c:pt>
                <c:pt idx="1555">
                  <c:v>33.274000000000001</c:v>
                </c:pt>
                <c:pt idx="1556">
                  <c:v>33.194000000000003</c:v>
                </c:pt>
                <c:pt idx="1557">
                  <c:v>33.159999999999997</c:v>
                </c:pt>
                <c:pt idx="1558">
                  <c:v>33.020000000000003</c:v>
                </c:pt>
                <c:pt idx="1559">
                  <c:v>32.950000000000003</c:v>
                </c:pt>
                <c:pt idx="1560">
                  <c:v>32.929000000000002</c:v>
                </c:pt>
                <c:pt idx="1561">
                  <c:v>32.948999999999998</c:v>
                </c:pt>
                <c:pt idx="1562">
                  <c:v>32.99</c:v>
                </c:pt>
                <c:pt idx="1563">
                  <c:v>32.923999999999999</c:v>
                </c:pt>
                <c:pt idx="1564">
                  <c:v>32.909999999999997</c:v>
                </c:pt>
                <c:pt idx="1565">
                  <c:v>32.94</c:v>
                </c:pt>
                <c:pt idx="1566">
                  <c:v>32.884</c:v>
                </c:pt>
                <c:pt idx="1567">
                  <c:v>32.798000000000002</c:v>
                </c:pt>
                <c:pt idx="1568">
                  <c:v>32.92</c:v>
                </c:pt>
                <c:pt idx="1569">
                  <c:v>33.015000000000001</c:v>
                </c:pt>
                <c:pt idx="1570">
                  <c:v>32.975000000000001</c:v>
                </c:pt>
                <c:pt idx="1571">
                  <c:v>32.924999999999997</c:v>
                </c:pt>
                <c:pt idx="1572">
                  <c:v>32.945</c:v>
                </c:pt>
                <c:pt idx="1573">
                  <c:v>33.021000000000001</c:v>
                </c:pt>
                <c:pt idx="1574">
                  <c:v>33.11</c:v>
                </c:pt>
                <c:pt idx="1575">
                  <c:v>33.093000000000004</c:v>
                </c:pt>
                <c:pt idx="1576">
                  <c:v>33.061999999999998</c:v>
                </c:pt>
                <c:pt idx="1577">
                  <c:v>33.043999999999997</c:v>
                </c:pt>
                <c:pt idx="1578">
                  <c:v>33.081000000000003</c:v>
                </c:pt>
                <c:pt idx="1579">
                  <c:v>33.295000000000002</c:v>
                </c:pt>
                <c:pt idx="1580">
                  <c:v>33.369</c:v>
                </c:pt>
                <c:pt idx="1581">
                  <c:v>33.328000000000003</c:v>
                </c:pt>
                <c:pt idx="1582">
                  <c:v>33.277000000000001</c:v>
                </c:pt>
                <c:pt idx="1583">
                  <c:v>33.252000000000002</c:v>
                </c:pt>
                <c:pt idx="1584">
                  <c:v>33.195</c:v>
                </c:pt>
                <c:pt idx="1585">
                  <c:v>33.314</c:v>
                </c:pt>
                <c:pt idx="1586">
                  <c:v>33.6</c:v>
                </c:pt>
                <c:pt idx="1587">
                  <c:v>33.646999999999998</c:v>
                </c:pt>
                <c:pt idx="1588">
                  <c:v>33.505000000000003</c:v>
                </c:pt>
                <c:pt idx="1589">
                  <c:v>33.621000000000002</c:v>
                </c:pt>
                <c:pt idx="1590">
                  <c:v>33.662999999999997</c:v>
                </c:pt>
                <c:pt idx="1591">
                  <c:v>33.686</c:v>
                </c:pt>
                <c:pt idx="1592">
                  <c:v>33.683</c:v>
                </c:pt>
                <c:pt idx="1593">
                  <c:v>33.515999999999998</c:v>
                </c:pt>
                <c:pt idx="1594">
                  <c:v>33.616999999999997</c:v>
                </c:pt>
                <c:pt idx="1595">
                  <c:v>33.548999999999999</c:v>
                </c:pt>
                <c:pt idx="1596">
                  <c:v>33.588000000000001</c:v>
                </c:pt>
                <c:pt idx="1597">
                  <c:v>33.619</c:v>
                </c:pt>
                <c:pt idx="1598">
                  <c:v>33.561</c:v>
                </c:pt>
                <c:pt idx="1599">
                  <c:v>33.536999999999999</c:v>
                </c:pt>
                <c:pt idx="1600">
                  <c:v>33.448999999999998</c:v>
                </c:pt>
                <c:pt idx="1601">
                  <c:v>33.389000000000003</c:v>
                </c:pt>
                <c:pt idx="1602">
                  <c:v>33.445</c:v>
                </c:pt>
                <c:pt idx="1603">
                  <c:v>33.558999999999997</c:v>
                </c:pt>
                <c:pt idx="1604">
                  <c:v>33.591000000000001</c:v>
                </c:pt>
                <c:pt idx="1605">
                  <c:v>33.582000000000001</c:v>
                </c:pt>
                <c:pt idx="1606">
                  <c:v>33.487000000000002</c:v>
                </c:pt>
                <c:pt idx="1607">
                  <c:v>33.47</c:v>
                </c:pt>
                <c:pt idx="1608">
                  <c:v>33.424999999999997</c:v>
                </c:pt>
                <c:pt idx="1609">
                  <c:v>33.53</c:v>
                </c:pt>
                <c:pt idx="1610">
                  <c:v>33.604999999999997</c:v>
                </c:pt>
                <c:pt idx="1611">
                  <c:v>33.700000000000003</c:v>
                </c:pt>
                <c:pt idx="1612">
                  <c:v>33.695999999999998</c:v>
                </c:pt>
                <c:pt idx="1613">
                  <c:v>33.694000000000003</c:v>
                </c:pt>
                <c:pt idx="1614">
                  <c:v>33.710999999999999</c:v>
                </c:pt>
                <c:pt idx="1615">
                  <c:v>33.784999999999997</c:v>
                </c:pt>
                <c:pt idx="1616">
                  <c:v>33.774999999999999</c:v>
                </c:pt>
                <c:pt idx="1617">
                  <c:v>33.78</c:v>
                </c:pt>
                <c:pt idx="1618">
                  <c:v>33.707000000000001</c:v>
                </c:pt>
                <c:pt idx="1619">
                  <c:v>33.68</c:v>
                </c:pt>
                <c:pt idx="1620">
                  <c:v>33.750999999999998</c:v>
                </c:pt>
                <c:pt idx="1621">
                  <c:v>33.767000000000003</c:v>
                </c:pt>
                <c:pt idx="1622">
                  <c:v>33.774999999999999</c:v>
                </c:pt>
                <c:pt idx="1623">
                  <c:v>33.698999999999998</c:v>
                </c:pt>
                <c:pt idx="1624">
                  <c:v>33.723999999999997</c:v>
                </c:pt>
                <c:pt idx="1625">
                  <c:v>33.71</c:v>
                </c:pt>
                <c:pt idx="1626">
                  <c:v>33.732999999999997</c:v>
                </c:pt>
                <c:pt idx="1627">
                  <c:v>33.712000000000003</c:v>
                </c:pt>
                <c:pt idx="1628">
                  <c:v>33.746000000000002</c:v>
                </c:pt>
                <c:pt idx="1629">
                  <c:v>33.719000000000001</c:v>
                </c:pt>
                <c:pt idx="1630">
                  <c:v>33.700000000000003</c:v>
                </c:pt>
                <c:pt idx="1631">
                  <c:v>33.731999999999999</c:v>
                </c:pt>
                <c:pt idx="1632">
                  <c:v>33.786999999999999</c:v>
                </c:pt>
                <c:pt idx="1633">
                  <c:v>33.911000000000001</c:v>
                </c:pt>
                <c:pt idx="1634">
                  <c:v>33.877000000000002</c:v>
                </c:pt>
                <c:pt idx="1635">
                  <c:v>33.875999999999998</c:v>
                </c:pt>
                <c:pt idx="1636">
                  <c:v>33.935000000000002</c:v>
                </c:pt>
                <c:pt idx="1637">
                  <c:v>33.945999999999998</c:v>
                </c:pt>
                <c:pt idx="1638">
                  <c:v>33.994</c:v>
                </c:pt>
                <c:pt idx="1639">
                  <c:v>34.064999999999998</c:v>
                </c:pt>
                <c:pt idx="1640">
                  <c:v>34.097999999999999</c:v>
                </c:pt>
                <c:pt idx="1641">
                  <c:v>34.134999999999998</c:v>
                </c:pt>
                <c:pt idx="1642">
                  <c:v>34.198999999999998</c:v>
                </c:pt>
                <c:pt idx="1643">
                  <c:v>34.185000000000002</c:v>
                </c:pt>
                <c:pt idx="1644">
                  <c:v>34.136000000000003</c:v>
                </c:pt>
                <c:pt idx="1645">
                  <c:v>34.103000000000002</c:v>
                </c:pt>
                <c:pt idx="1646">
                  <c:v>34.1</c:v>
                </c:pt>
                <c:pt idx="1647">
                  <c:v>34.173000000000002</c:v>
                </c:pt>
                <c:pt idx="1648">
                  <c:v>34.155000000000001</c:v>
                </c:pt>
                <c:pt idx="1649">
                  <c:v>34.155999999999999</c:v>
                </c:pt>
                <c:pt idx="1650">
                  <c:v>34.106000000000002</c:v>
                </c:pt>
                <c:pt idx="1651">
                  <c:v>34.097999999999999</c:v>
                </c:pt>
                <c:pt idx="1652">
                  <c:v>34.14</c:v>
                </c:pt>
                <c:pt idx="1653">
                  <c:v>34.14</c:v>
                </c:pt>
                <c:pt idx="1654">
                  <c:v>34.192</c:v>
                </c:pt>
                <c:pt idx="1655">
                  <c:v>34.195</c:v>
                </c:pt>
                <c:pt idx="1656">
                  <c:v>34.188000000000002</c:v>
                </c:pt>
                <c:pt idx="1657">
                  <c:v>34.179000000000002</c:v>
                </c:pt>
                <c:pt idx="1658">
                  <c:v>34.07</c:v>
                </c:pt>
                <c:pt idx="1659">
                  <c:v>34.045999999999999</c:v>
                </c:pt>
                <c:pt idx="1660">
                  <c:v>34.067999999999998</c:v>
                </c:pt>
                <c:pt idx="1661">
                  <c:v>34.075000000000003</c:v>
                </c:pt>
                <c:pt idx="1662">
                  <c:v>34.064999999999998</c:v>
                </c:pt>
                <c:pt idx="1663">
                  <c:v>34.079000000000001</c:v>
                </c:pt>
                <c:pt idx="1664">
                  <c:v>34.052999999999997</c:v>
                </c:pt>
                <c:pt idx="1665">
                  <c:v>33.963000000000001</c:v>
                </c:pt>
                <c:pt idx="1666">
                  <c:v>33.92</c:v>
                </c:pt>
                <c:pt idx="1667">
                  <c:v>33.906999999999996</c:v>
                </c:pt>
                <c:pt idx="1668">
                  <c:v>33.933</c:v>
                </c:pt>
                <c:pt idx="1669">
                  <c:v>33.929000000000002</c:v>
                </c:pt>
                <c:pt idx="1670">
                  <c:v>33.914000000000001</c:v>
                </c:pt>
                <c:pt idx="1671">
                  <c:v>33.902000000000001</c:v>
                </c:pt>
                <c:pt idx="1672">
                  <c:v>33.924999999999997</c:v>
                </c:pt>
                <c:pt idx="1673">
                  <c:v>33.906999999999996</c:v>
                </c:pt>
                <c:pt idx="1674">
                  <c:v>33.869999999999997</c:v>
                </c:pt>
                <c:pt idx="1675">
                  <c:v>33.811</c:v>
                </c:pt>
                <c:pt idx="1676">
                  <c:v>33.834000000000003</c:v>
                </c:pt>
                <c:pt idx="1677">
                  <c:v>33.868000000000002</c:v>
                </c:pt>
                <c:pt idx="1678">
                  <c:v>33.893000000000001</c:v>
                </c:pt>
                <c:pt idx="1679">
                  <c:v>33.92</c:v>
                </c:pt>
                <c:pt idx="1680">
                  <c:v>33.902000000000001</c:v>
                </c:pt>
                <c:pt idx="1681">
                  <c:v>33.96</c:v>
                </c:pt>
                <c:pt idx="1682">
                  <c:v>33.981000000000002</c:v>
                </c:pt>
                <c:pt idx="1683">
                  <c:v>33.997999999999998</c:v>
                </c:pt>
                <c:pt idx="1684">
                  <c:v>34.01</c:v>
                </c:pt>
                <c:pt idx="1685">
                  <c:v>33.984000000000002</c:v>
                </c:pt>
                <c:pt idx="1686">
                  <c:v>33.94</c:v>
                </c:pt>
                <c:pt idx="1687">
                  <c:v>33.875999999999998</c:v>
                </c:pt>
                <c:pt idx="1688">
                  <c:v>33.917999999999999</c:v>
                </c:pt>
                <c:pt idx="1689">
                  <c:v>33.918999999999997</c:v>
                </c:pt>
                <c:pt idx="1690">
                  <c:v>33.906999999999996</c:v>
                </c:pt>
                <c:pt idx="1691">
                  <c:v>33.880000000000003</c:v>
                </c:pt>
                <c:pt idx="1692">
                  <c:v>33.826999999999998</c:v>
                </c:pt>
                <c:pt idx="1693">
                  <c:v>33.878</c:v>
                </c:pt>
                <c:pt idx="1694">
                  <c:v>33.89</c:v>
                </c:pt>
                <c:pt idx="1695">
                  <c:v>33.869999999999997</c:v>
                </c:pt>
                <c:pt idx="1696">
                  <c:v>33.866</c:v>
                </c:pt>
                <c:pt idx="1697">
                  <c:v>33.862000000000002</c:v>
                </c:pt>
                <c:pt idx="1698">
                  <c:v>33.856000000000002</c:v>
                </c:pt>
                <c:pt idx="1699">
                  <c:v>33.814</c:v>
                </c:pt>
                <c:pt idx="1700">
                  <c:v>33.795999999999999</c:v>
                </c:pt>
                <c:pt idx="1701">
                  <c:v>33.795999999999999</c:v>
                </c:pt>
                <c:pt idx="1702">
                  <c:v>33.692999999999998</c:v>
                </c:pt>
                <c:pt idx="1703">
                  <c:v>33.615000000000002</c:v>
                </c:pt>
                <c:pt idx="1704">
                  <c:v>33.520000000000003</c:v>
                </c:pt>
                <c:pt idx="1705">
                  <c:v>33.435000000000002</c:v>
                </c:pt>
                <c:pt idx="1706">
                  <c:v>33.46</c:v>
                </c:pt>
                <c:pt idx="1707">
                  <c:v>33.481999999999999</c:v>
                </c:pt>
                <c:pt idx="1708">
                  <c:v>33.427</c:v>
                </c:pt>
                <c:pt idx="1709">
                  <c:v>33.284999999999997</c:v>
                </c:pt>
                <c:pt idx="1710">
                  <c:v>33.075000000000003</c:v>
                </c:pt>
                <c:pt idx="1711">
                  <c:v>32.89</c:v>
                </c:pt>
                <c:pt idx="1712">
                  <c:v>32.973999999999997</c:v>
                </c:pt>
                <c:pt idx="1713">
                  <c:v>33.116999999999997</c:v>
                </c:pt>
                <c:pt idx="1714">
                  <c:v>33.091000000000001</c:v>
                </c:pt>
                <c:pt idx="1715">
                  <c:v>32.99</c:v>
                </c:pt>
                <c:pt idx="1716">
                  <c:v>32.802</c:v>
                </c:pt>
                <c:pt idx="1717">
                  <c:v>32.819000000000003</c:v>
                </c:pt>
                <c:pt idx="1718">
                  <c:v>32.658999999999999</c:v>
                </c:pt>
                <c:pt idx="1719">
                  <c:v>32.42</c:v>
                </c:pt>
                <c:pt idx="1720">
                  <c:v>32.554000000000002</c:v>
                </c:pt>
                <c:pt idx="1721">
                  <c:v>32.478999999999999</c:v>
                </c:pt>
                <c:pt idx="1722">
                  <c:v>32.487000000000002</c:v>
                </c:pt>
                <c:pt idx="1723">
                  <c:v>32.387</c:v>
                </c:pt>
                <c:pt idx="1724">
                  <c:v>32.238999999999997</c:v>
                </c:pt>
                <c:pt idx="1725">
                  <c:v>32.094999999999999</c:v>
                </c:pt>
                <c:pt idx="1726">
                  <c:v>32.155000000000001</c:v>
                </c:pt>
                <c:pt idx="1727">
                  <c:v>32.204999999999998</c:v>
                </c:pt>
                <c:pt idx="1728">
                  <c:v>32.198999999999998</c:v>
                </c:pt>
                <c:pt idx="1729">
                  <c:v>31.99</c:v>
                </c:pt>
                <c:pt idx="1730">
                  <c:v>32.200000000000003</c:v>
                </c:pt>
                <c:pt idx="1731">
                  <c:v>32.07</c:v>
                </c:pt>
                <c:pt idx="1732">
                  <c:v>32.1</c:v>
                </c:pt>
                <c:pt idx="1733">
                  <c:v>32.26</c:v>
                </c:pt>
                <c:pt idx="1734">
                  <c:v>32.335000000000001</c:v>
                </c:pt>
                <c:pt idx="1735">
                  <c:v>32.475000000000001</c:v>
                </c:pt>
                <c:pt idx="1736">
                  <c:v>32.450000000000003</c:v>
                </c:pt>
                <c:pt idx="1737">
                  <c:v>32.444000000000003</c:v>
                </c:pt>
                <c:pt idx="1738">
                  <c:v>32.447000000000003</c:v>
                </c:pt>
                <c:pt idx="1739">
                  <c:v>32.340000000000003</c:v>
                </c:pt>
                <c:pt idx="1740">
                  <c:v>32.36</c:v>
                </c:pt>
                <c:pt idx="1741">
                  <c:v>32.408000000000001</c:v>
                </c:pt>
                <c:pt idx="1742">
                  <c:v>32.338000000000001</c:v>
                </c:pt>
                <c:pt idx="1743">
                  <c:v>32.302</c:v>
                </c:pt>
                <c:pt idx="1744">
                  <c:v>32.228000000000002</c:v>
                </c:pt>
                <c:pt idx="1745">
                  <c:v>32.19</c:v>
                </c:pt>
                <c:pt idx="1746">
                  <c:v>32.18</c:v>
                </c:pt>
                <c:pt idx="1747">
                  <c:v>32.03</c:v>
                </c:pt>
                <c:pt idx="1748">
                  <c:v>31.975999999999999</c:v>
                </c:pt>
                <c:pt idx="1749">
                  <c:v>31.978000000000002</c:v>
                </c:pt>
                <c:pt idx="1750">
                  <c:v>31.917000000000002</c:v>
                </c:pt>
                <c:pt idx="1751">
                  <c:v>31.844999999999999</c:v>
                </c:pt>
                <c:pt idx="1752">
                  <c:v>31.846</c:v>
                </c:pt>
                <c:pt idx="1753">
                  <c:v>32.06</c:v>
                </c:pt>
                <c:pt idx="1754">
                  <c:v>32.179000000000002</c:v>
                </c:pt>
                <c:pt idx="1755">
                  <c:v>32.137999999999998</c:v>
                </c:pt>
                <c:pt idx="1756">
                  <c:v>32.262999999999998</c:v>
                </c:pt>
                <c:pt idx="1757">
                  <c:v>32.122</c:v>
                </c:pt>
                <c:pt idx="1758">
                  <c:v>32.027999999999999</c:v>
                </c:pt>
                <c:pt idx="1759">
                  <c:v>31.867999999999999</c:v>
                </c:pt>
                <c:pt idx="1760">
                  <c:v>32.018999999999998</c:v>
                </c:pt>
                <c:pt idx="1761">
                  <c:v>31.803999999999998</c:v>
                </c:pt>
                <c:pt idx="1762">
                  <c:v>31.893000000000001</c:v>
                </c:pt>
                <c:pt idx="1763">
                  <c:v>31.802</c:v>
                </c:pt>
                <c:pt idx="1764">
                  <c:v>31.875</c:v>
                </c:pt>
                <c:pt idx="1765">
                  <c:v>31.913</c:v>
                </c:pt>
                <c:pt idx="1766">
                  <c:v>31.83</c:v>
                </c:pt>
                <c:pt idx="1767">
                  <c:v>31.881</c:v>
                </c:pt>
                <c:pt idx="1768">
                  <c:v>31.893999999999998</c:v>
                </c:pt>
                <c:pt idx="1769">
                  <c:v>31.863</c:v>
                </c:pt>
                <c:pt idx="1770">
                  <c:v>31.802</c:v>
                </c:pt>
                <c:pt idx="1771">
                  <c:v>31.79</c:v>
                </c:pt>
                <c:pt idx="1772">
                  <c:v>31.797999999999998</c:v>
                </c:pt>
                <c:pt idx="1773">
                  <c:v>31.699000000000002</c:v>
                </c:pt>
                <c:pt idx="1774">
                  <c:v>31.638999999999999</c:v>
                </c:pt>
                <c:pt idx="1775">
                  <c:v>31.623000000000001</c:v>
                </c:pt>
                <c:pt idx="1776">
                  <c:v>31.68</c:v>
                </c:pt>
                <c:pt idx="1777">
                  <c:v>31.651</c:v>
                </c:pt>
                <c:pt idx="1778">
                  <c:v>31.59</c:v>
                </c:pt>
                <c:pt idx="1779">
                  <c:v>31.568999999999999</c:v>
                </c:pt>
                <c:pt idx="1780">
                  <c:v>31.562999999999999</c:v>
                </c:pt>
                <c:pt idx="1781">
                  <c:v>31.542000000000002</c:v>
                </c:pt>
                <c:pt idx="1782">
                  <c:v>31.515999999999998</c:v>
                </c:pt>
                <c:pt idx="1783">
                  <c:v>31.332000000000001</c:v>
                </c:pt>
                <c:pt idx="1784">
                  <c:v>31.199000000000002</c:v>
                </c:pt>
                <c:pt idx="1785">
                  <c:v>31.175000000000001</c:v>
                </c:pt>
                <c:pt idx="1786">
                  <c:v>31.175000000000001</c:v>
                </c:pt>
                <c:pt idx="1787">
                  <c:v>31.045000000000002</c:v>
                </c:pt>
                <c:pt idx="1788">
                  <c:v>30.878</c:v>
                </c:pt>
                <c:pt idx="1789">
                  <c:v>30.863</c:v>
                </c:pt>
                <c:pt idx="1790">
                  <c:v>30.95</c:v>
                </c:pt>
                <c:pt idx="1791">
                  <c:v>30.879000000000001</c:v>
                </c:pt>
                <c:pt idx="1792">
                  <c:v>30.875</c:v>
                </c:pt>
                <c:pt idx="1793">
                  <c:v>30.818999999999999</c:v>
                </c:pt>
                <c:pt idx="1794">
                  <c:v>30.79</c:v>
                </c:pt>
                <c:pt idx="1795">
                  <c:v>30.82</c:v>
                </c:pt>
                <c:pt idx="1796">
                  <c:v>30.832000000000001</c:v>
                </c:pt>
                <c:pt idx="1797">
                  <c:v>31</c:v>
                </c:pt>
                <c:pt idx="1798">
                  <c:v>31.027000000000001</c:v>
                </c:pt>
                <c:pt idx="1799">
                  <c:v>31.091999999999999</c:v>
                </c:pt>
                <c:pt idx="1800">
                  <c:v>31.152000000000001</c:v>
                </c:pt>
                <c:pt idx="1801">
                  <c:v>31.294</c:v>
                </c:pt>
                <c:pt idx="1802">
                  <c:v>31.39</c:v>
                </c:pt>
                <c:pt idx="1803">
                  <c:v>31.369</c:v>
                </c:pt>
                <c:pt idx="1804">
                  <c:v>31.463999999999999</c:v>
                </c:pt>
                <c:pt idx="1805">
                  <c:v>31.5</c:v>
                </c:pt>
                <c:pt idx="1806">
                  <c:v>31.672999999999998</c:v>
                </c:pt>
                <c:pt idx="1807">
                  <c:v>31.776</c:v>
                </c:pt>
                <c:pt idx="1808">
                  <c:v>31.783999999999999</c:v>
                </c:pt>
                <c:pt idx="1809">
                  <c:v>31.53</c:v>
                </c:pt>
                <c:pt idx="1810">
                  <c:v>31.393000000000001</c:v>
                </c:pt>
                <c:pt idx="1811">
                  <c:v>31.585000000000001</c:v>
                </c:pt>
                <c:pt idx="1812">
                  <c:v>31.571000000000002</c:v>
                </c:pt>
                <c:pt idx="1813">
                  <c:v>31.555</c:v>
                </c:pt>
                <c:pt idx="1814">
                  <c:v>31.609000000000002</c:v>
                </c:pt>
                <c:pt idx="1815">
                  <c:v>31.56</c:v>
                </c:pt>
                <c:pt idx="1816">
                  <c:v>31.568000000000001</c:v>
                </c:pt>
                <c:pt idx="1817">
                  <c:v>31.54</c:v>
                </c:pt>
                <c:pt idx="1818">
                  <c:v>31.617000000000001</c:v>
                </c:pt>
                <c:pt idx="1819">
                  <c:v>31.699000000000002</c:v>
                </c:pt>
                <c:pt idx="1820">
                  <c:v>31.699000000000002</c:v>
                </c:pt>
                <c:pt idx="1821">
                  <c:v>31.573</c:v>
                </c:pt>
                <c:pt idx="1822">
                  <c:v>31.513000000000002</c:v>
                </c:pt>
                <c:pt idx="1823">
                  <c:v>31.541</c:v>
                </c:pt>
                <c:pt idx="1824">
                  <c:v>31.503</c:v>
                </c:pt>
                <c:pt idx="1825">
                  <c:v>31.373999999999999</c:v>
                </c:pt>
                <c:pt idx="1826">
                  <c:v>31.413</c:v>
                </c:pt>
                <c:pt idx="1827">
                  <c:v>31.440999999999999</c:v>
                </c:pt>
                <c:pt idx="1828">
                  <c:v>31.427</c:v>
                </c:pt>
                <c:pt idx="1829">
                  <c:v>31.279</c:v>
                </c:pt>
                <c:pt idx="1830">
                  <c:v>31.28</c:v>
                </c:pt>
                <c:pt idx="1831">
                  <c:v>31.189</c:v>
                </c:pt>
                <c:pt idx="1832">
                  <c:v>31.14</c:v>
                </c:pt>
                <c:pt idx="1833">
                  <c:v>31.16</c:v>
                </c:pt>
                <c:pt idx="1834">
                  <c:v>31.228999999999999</c:v>
                </c:pt>
                <c:pt idx="1835">
                  <c:v>31.218</c:v>
                </c:pt>
                <c:pt idx="1836">
                  <c:v>31.21</c:v>
                </c:pt>
                <c:pt idx="1837">
                  <c:v>31.263000000000002</c:v>
                </c:pt>
                <c:pt idx="1838">
                  <c:v>31.315000000000001</c:v>
                </c:pt>
                <c:pt idx="1839">
                  <c:v>31.411000000000001</c:v>
                </c:pt>
                <c:pt idx="1840">
                  <c:v>31.372</c:v>
                </c:pt>
                <c:pt idx="1841">
                  <c:v>31.382999999999999</c:v>
                </c:pt>
                <c:pt idx="1842">
                  <c:v>31.3</c:v>
                </c:pt>
                <c:pt idx="1843">
                  <c:v>31.318999999999999</c:v>
                </c:pt>
                <c:pt idx="1844">
                  <c:v>31.407</c:v>
                </c:pt>
                <c:pt idx="1845">
                  <c:v>31.356000000000002</c:v>
                </c:pt>
                <c:pt idx="1846">
                  <c:v>31.364999999999998</c:v>
                </c:pt>
                <c:pt idx="1847">
                  <c:v>31.402999999999999</c:v>
                </c:pt>
                <c:pt idx="1848">
                  <c:v>31.361000000000001</c:v>
                </c:pt>
                <c:pt idx="1849">
                  <c:v>31.33</c:v>
                </c:pt>
                <c:pt idx="1850">
                  <c:v>31.363</c:v>
                </c:pt>
                <c:pt idx="1851">
                  <c:v>31.39</c:v>
                </c:pt>
                <c:pt idx="1852">
                  <c:v>31.398</c:v>
                </c:pt>
                <c:pt idx="1853">
                  <c:v>31.303000000000001</c:v>
                </c:pt>
                <c:pt idx="1854">
                  <c:v>31.225000000000001</c:v>
                </c:pt>
                <c:pt idx="1855">
                  <c:v>31.225999999999999</c:v>
                </c:pt>
                <c:pt idx="1856">
                  <c:v>31.268999999999998</c:v>
                </c:pt>
                <c:pt idx="1857">
                  <c:v>31.308</c:v>
                </c:pt>
                <c:pt idx="1858">
                  <c:v>31.308</c:v>
                </c:pt>
                <c:pt idx="1859">
                  <c:v>31.379000000000001</c:v>
                </c:pt>
                <c:pt idx="1860">
                  <c:v>31.425000000000001</c:v>
                </c:pt>
                <c:pt idx="1861">
                  <c:v>31.385000000000002</c:v>
                </c:pt>
                <c:pt idx="1862">
                  <c:v>31.414999999999999</c:v>
                </c:pt>
                <c:pt idx="1863">
                  <c:v>31.323</c:v>
                </c:pt>
                <c:pt idx="1864">
                  <c:v>31.318999999999999</c:v>
                </c:pt>
                <c:pt idx="1865">
                  <c:v>31.39</c:v>
                </c:pt>
                <c:pt idx="1866">
                  <c:v>31.355</c:v>
                </c:pt>
                <c:pt idx="1867">
                  <c:v>31.359000000000002</c:v>
                </c:pt>
                <c:pt idx="1868">
                  <c:v>31.361000000000001</c:v>
                </c:pt>
                <c:pt idx="1869">
                  <c:v>31.364999999999998</c:v>
                </c:pt>
                <c:pt idx="1870">
                  <c:v>31.434000000000001</c:v>
                </c:pt>
                <c:pt idx="1871">
                  <c:v>31.61</c:v>
                </c:pt>
                <c:pt idx="1872">
                  <c:v>31.617999999999999</c:v>
                </c:pt>
                <c:pt idx="1873">
                  <c:v>31.687000000000001</c:v>
                </c:pt>
                <c:pt idx="1874">
                  <c:v>31.797000000000001</c:v>
                </c:pt>
                <c:pt idx="1875">
                  <c:v>32.04</c:v>
                </c:pt>
                <c:pt idx="1876">
                  <c:v>31.934999999999999</c:v>
                </c:pt>
                <c:pt idx="1877">
                  <c:v>32.07</c:v>
                </c:pt>
                <c:pt idx="1878">
                  <c:v>32.115000000000002</c:v>
                </c:pt>
                <c:pt idx="1879">
                  <c:v>31.984000000000002</c:v>
                </c:pt>
                <c:pt idx="1880">
                  <c:v>31.893000000000001</c:v>
                </c:pt>
                <c:pt idx="1881">
                  <c:v>31.978999999999999</c:v>
                </c:pt>
                <c:pt idx="1882">
                  <c:v>31.917000000000002</c:v>
                </c:pt>
                <c:pt idx="1883">
                  <c:v>31.942</c:v>
                </c:pt>
                <c:pt idx="1884">
                  <c:v>31.936</c:v>
                </c:pt>
                <c:pt idx="1885">
                  <c:v>32.000999999999998</c:v>
                </c:pt>
                <c:pt idx="1886">
                  <c:v>31.952999999999999</c:v>
                </c:pt>
                <c:pt idx="1887">
                  <c:v>31.648</c:v>
                </c:pt>
                <c:pt idx="1888">
                  <c:v>31.754000000000001</c:v>
                </c:pt>
                <c:pt idx="1889">
                  <c:v>31.866</c:v>
                </c:pt>
                <c:pt idx="1890">
                  <c:v>31.966000000000001</c:v>
                </c:pt>
                <c:pt idx="1891">
                  <c:v>31.952999999999999</c:v>
                </c:pt>
                <c:pt idx="1892">
                  <c:v>31.995999999999999</c:v>
                </c:pt>
                <c:pt idx="1893">
                  <c:v>31.92</c:v>
                </c:pt>
                <c:pt idx="1894">
                  <c:v>31.844000000000001</c:v>
                </c:pt>
                <c:pt idx="1895">
                  <c:v>31.893000000000001</c:v>
                </c:pt>
                <c:pt idx="1896">
                  <c:v>31.82</c:v>
                </c:pt>
                <c:pt idx="1897">
                  <c:v>31.949000000000002</c:v>
                </c:pt>
                <c:pt idx="1898">
                  <c:v>31.963000000000001</c:v>
                </c:pt>
                <c:pt idx="1899">
                  <c:v>31.928999999999998</c:v>
                </c:pt>
                <c:pt idx="1900">
                  <c:v>31.905000000000001</c:v>
                </c:pt>
                <c:pt idx="1901">
                  <c:v>31.891999999999999</c:v>
                </c:pt>
                <c:pt idx="1902">
                  <c:v>31.966000000000001</c:v>
                </c:pt>
                <c:pt idx="1903">
                  <c:v>31.992000000000001</c:v>
                </c:pt>
                <c:pt idx="1904">
                  <c:v>32.066000000000003</c:v>
                </c:pt>
                <c:pt idx="1905">
                  <c:v>32.113999999999997</c:v>
                </c:pt>
                <c:pt idx="1906">
                  <c:v>32.189</c:v>
                </c:pt>
                <c:pt idx="1907">
                  <c:v>32.118000000000002</c:v>
                </c:pt>
                <c:pt idx="1908">
                  <c:v>32.128999999999998</c:v>
                </c:pt>
                <c:pt idx="1909">
                  <c:v>32.28</c:v>
                </c:pt>
                <c:pt idx="1910">
                  <c:v>32.292999999999999</c:v>
                </c:pt>
                <c:pt idx="1911">
                  <c:v>32.31</c:v>
                </c:pt>
                <c:pt idx="1912">
                  <c:v>32.487000000000002</c:v>
                </c:pt>
                <c:pt idx="1913">
                  <c:v>32.656999999999996</c:v>
                </c:pt>
                <c:pt idx="1914">
                  <c:v>32.750999999999998</c:v>
                </c:pt>
                <c:pt idx="1915">
                  <c:v>32.529000000000003</c:v>
                </c:pt>
                <c:pt idx="1916">
                  <c:v>32.421999999999997</c:v>
                </c:pt>
                <c:pt idx="1917">
                  <c:v>32.585999999999999</c:v>
                </c:pt>
                <c:pt idx="1918">
                  <c:v>32.643000000000001</c:v>
                </c:pt>
                <c:pt idx="1919">
                  <c:v>32.746000000000002</c:v>
                </c:pt>
                <c:pt idx="1920">
                  <c:v>32.75</c:v>
                </c:pt>
                <c:pt idx="1921">
                  <c:v>32.683999999999997</c:v>
                </c:pt>
                <c:pt idx="1922">
                  <c:v>32.741</c:v>
                </c:pt>
                <c:pt idx="1923">
                  <c:v>32.774000000000001</c:v>
                </c:pt>
                <c:pt idx="1924">
                  <c:v>32.832999999999998</c:v>
                </c:pt>
                <c:pt idx="1925">
                  <c:v>32.930999999999997</c:v>
                </c:pt>
                <c:pt idx="1926">
                  <c:v>33.095999999999997</c:v>
                </c:pt>
                <c:pt idx="1927">
                  <c:v>33.048000000000002</c:v>
                </c:pt>
                <c:pt idx="1928">
                  <c:v>33.088000000000001</c:v>
                </c:pt>
                <c:pt idx="1929">
                  <c:v>33.134999999999998</c:v>
                </c:pt>
                <c:pt idx="1930">
                  <c:v>33.173000000000002</c:v>
                </c:pt>
                <c:pt idx="1931">
                  <c:v>33.274000000000001</c:v>
                </c:pt>
                <c:pt idx="1932">
                  <c:v>33.281999999999996</c:v>
                </c:pt>
                <c:pt idx="1933">
                  <c:v>33.281999999999996</c:v>
                </c:pt>
                <c:pt idx="1934">
                  <c:v>33.216999999999999</c:v>
                </c:pt>
                <c:pt idx="1935">
                  <c:v>33.188000000000002</c:v>
                </c:pt>
                <c:pt idx="1936">
                  <c:v>33.246000000000002</c:v>
                </c:pt>
                <c:pt idx="1937">
                  <c:v>33.298000000000002</c:v>
                </c:pt>
                <c:pt idx="1938">
                  <c:v>33.238</c:v>
                </c:pt>
                <c:pt idx="1939">
                  <c:v>33.26</c:v>
                </c:pt>
                <c:pt idx="1940">
                  <c:v>33.231999999999999</c:v>
                </c:pt>
                <c:pt idx="1941">
                  <c:v>33.262</c:v>
                </c:pt>
                <c:pt idx="1942">
                  <c:v>33.369</c:v>
                </c:pt>
                <c:pt idx="1943">
                  <c:v>33.469000000000001</c:v>
                </c:pt>
                <c:pt idx="1944">
                  <c:v>33.450000000000003</c:v>
                </c:pt>
                <c:pt idx="1945">
                  <c:v>33.450000000000003</c:v>
                </c:pt>
                <c:pt idx="1946">
                  <c:v>33.579000000000001</c:v>
                </c:pt>
                <c:pt idx="1947">
                  <c:v>33.677999999999997</c:v>
                </c:pt>
                <c:pt idx="1948">
                  <c:v>33.680999999999997</c:v>
                </c:pt>
                <c:pt idx="1949">
                  <c:v>33.633000000000003</c:v>
                </c:pt>
                <c:pt idx="1950">
                  <c:v>33.770000000000003</c:v>
                </c:pt>
                <c:pt idx="1951">
                  <c:v>33.741</c:v>
                </c:pt>
                <c:pt idx="1952">
                  <c:v>33.659999999999997</c:v>
                </c:pt>
                <c:pt idx="1953">
                  <c:v>33.665999999999997</c:v>
                </c:pt>
                <c:pt idx="1954">
                  <c:v>33.606000000000002</c:v>
                </c:pt>
                <c:pt idx="1955">
                  <c:v>33.551000000000002</c:v>
                </c:pt>
                <c:pt idx="1956">
                  <c:v>33.582999999999998</c:v>
                </c:pt>
                <c:pt idx="1957">
                  <c:v>33.587000000000003</c:v>
                </c:pt>
                <c:pt idx="1958">
                  <c:v>33.622</c:v>
                </c:pt>
                <c:pt idx="1959">
                  <c:v>33.656999999999996</c:v>
                </c:pt>
                <c:pt idx="1960">
                  <c:v>33.69</c:v>
                </c:pt>
                <c:pt idx="1961">
                  <c:v>33.716000000000001</c:v>
                </c:pt>
                <c:pt idx="1962">
                  <c:v>33.648000000000003</c:v>
                </c:pt>
                <c:pt idx="1963">
                  <c:v>33.604999999999997</c:v>
                </c:pt>
                <c:pt idx="1964">
                  <c:v>33.472999999999999</c:v>
                </c:pt>
                <c:pt idx="1965">
                  <c:v>33.395000000000003</c:v>
                </c:pt>
                <c:pt idx="1966">
                  <c:v>33.512</c:v>
                </c:pt>
                <c:pt idx="1967">
                  <c:v>33.622</c:v>
                </c:pt>
                <c:pt idx="1968">
                  <c:v>33.628999999999998</c:v>
                </c:pt>
                <c:pt idx="1969">
                  <c:v>33.631</c:v>
                </c:pt>
                <c:pt idx="1970">
                  <c:v>33.616999999999997</c:v>
                </c:pt>
                <c:pt idx="1971">
                  <c:v>33.625999999999998</c:v>
                </c:pt>
                <c:pt idx="1972">
                  <c:v>33.487000000000002</c:v>
                </c:pt>
                <c:pt idx="1973">
                  <c:v>33.485999999999997</c:v>
                </c:pt>
                <c:pt idx="1974">
                  <c:v>33.549999999999997</c:v>
                </c:pt>
                <c:pt idx="1975">
                  <c:v>33.597999999999999</c:v>
                </c:pt>
                <c:pt idx="1976">
                  <c:v>33.520000000000003</c:v>
                </c:pt>
                <c:pt idx="1977">
                  <c:v>33.515999999999998</c:v>
                </c:pt>
                <c:pt idx="1978">
                  <c:v>33.563000000000002</c:v>
                </c:pt>
                <c:pt idx="1979">
                  <c:v>33.53</c:v>
                </c:pt>
                <c:pt idx="1980">
                  <c:v>33.493000000000002</c:v>
                </c:pt>
                <c:pt idx="1981">
                  <c:v>33.460999999999999</c:v>
                </c:pt>
                <c:pt idx="1982">
                  <c:v>33.484999999999999</c:v>
                </c:pt>
                <c:pt idx="1983">
                  <c:v>33.500999999999998</c:v>
                </c:pt>
                <c:pt idx="1984">
                  <c:v>33.517000000000003</c:v>
                </c:pt>
                <c:pt idx="1985">
                  <c:v>33.554000000000002</c:v>
                </c:pt>
                <c:pt idx="1986">
                  <c:v>33.497999999999998</c:v>
                </c:pt>
                <c:pt idx="1987">
                  <c:v>33.362000000000002</c:v>
                </c:pt>
                <c:pt idx="1988">
                  <c:v>33.225000000000001</c:v>
                </c:pt>
                <c:pt idx="1989">
                  <c:v>33.173999999999999</c:v>
                </c:pt>
                <c:pt idx="1990">
                  <c:v>33.186999999999998</c:v>
                </c:pt>
                <c:pt idx="1991">
                  <c:v>33.25</c:v>
                </c:pt>
                <c:pt idx="1992">
                  <c:v>33.256</c:v>
                </c:pt>
                <c:pt idx="1993">
                  <c:v>33.261000000000003</c:v>
                </c:pt>
                <c:pt idx="1994">
                  <c:v>33.177999999999997</c:v>
                </c:pt>
                <c:pt idx="1995">
                  <c:v>33.097999999999999</c:v>
                </c:pt>
                <c:pt idx="1996">
                  <c:v>33.131999999999998</c:v>
                </c:pt>
                <c:pt idx="1997">
                  <c:v>33.106999999999999</c:v>
                </c:pt>
                <c:pt idx="1998">
                  <c:v>32.908000000000001</c:v>
                </c:pt>
                <c:pt idx="1999">
                  <c:v>32.85</c:v>
                </c:pt>
                <c:pt idx="2000">
                  <c:v>32.817999999999998</c:v>
                </c:pt>
                <c:pt idx="2001">
                  <c:v>32.645000000000003</c:v>
                </c:pt>
                <c:pt idx="2002">
                  <c:v>32.340000000000003</c:v>
                </c:pt>
                <c:pt idx="2003">
                  <c:v>32.015999999999998</c:v>
                </c:pt>
                <c:pt idx="2004">
                  <c:v>32.198</c:v>
                </c:pt>
                <c:pt idx="2005">
                  <c:v>31.952000000000002</c:v>
                </c:pt>
                <c:pt idx="2006">
                  <c:v>32.021000000000001</c:v>
                </c:pt>
                <c:pt idx="2007">
                  <c:v>32.07</c:v>
                </c:pt>
                <c:pt idx="2008">
                  <c:v>31.88</c:v>
                </c:pt>
                <c:pt idx="2009">
                  <c:v>31.995000000000001</c:v>
                </c:pt>
                <c:pt idx="2010">
                  <c:v>31.927</c:v>
                </c:pt>
                <c:pt idx="2011">
                  <c:v>31.998999999999999</c:v>
                </c:pt>
                <c:pt idx="2012">
                  <c:v>32.125</c:v>
                </c:pt>
                <c:pt idx="2013">
                  <c:v>32.14</c:v>
                </c:pt>
                <c:pt idx="2014">
                  <c:v>32.125</c:v>
                </c:pt>
                <c:pt idx="2015">
                  <c:v>31.983000000000001</c:v>
                </c:pt>
                <c:pt idx="2016">
                  <c:v>31.98</c:v>
                </c:pt>
                <c:pt idx="2017">
                  <c:v>31.97</c:v>
                </c:pt>
                <c:pt idx="2018">
                  <c:v>31.984999999999999</c:v>
                </c:pt>
                <c:pt idx="2019">
                  <c:v>31.984999999999999</c:v>
                </c:pt>
                <c:pt idx="2020">
                  <c:v>32.094000000000001</c:v>
                </c:pt>
                <c:pt idx="2021">
                  <c:v>32.094999999999999</c:v>
                </c:pt>
                <c:pt idx="2022">
                  <c:v>32.231000000000002</c:v>
                </c:pt>
                <c:pt idx="2023">
                  <c:v>32.35</c:v>
                </c:pt>
                <c:pt idx="2024">
                  <c:v>32.42</c:v>
                </c:pt>
                <c:pt idx="2025">
                  <c:v>32.267000000000003</c:v>
                </c:pt>
                <c:pt idx="2026">
                  <c:v>32.374000000000002</c:v>
                </c:pt>
                <c:pt idx="2027">
                  <c:v>32.299999999999997</c:v>
                </c:pt>
                <c:pt idx="2028">
                  <c:v>32.351999999999997</c:v>
                </c:pt>
                <c:pt idx="2029">
                  <c:v>32.401000000000003</c:v>
                </c:pt>
                <c:pt idx="2030">
                  <c:v>32.39</c:v>
                </c:pt>
                <c:pt idx="2031">
                  <c:v>32.4</c:v>
                </c:pt>
                <c:pt idx="2032">
                  <c:v>32.482999999999997</c:v>
                </c:pt>
                <c:pt idx="2033">
                  <c:v>32.646000000000001</c:v>
                </c:pt>
                <c:pt idx="2034">
                  <c:v>32.57</c:v>
                </c:pt>
                <c:pt idx="2035">
                  <c:v>32.491999999999997</c:v>
                </c:pt>
                <c:pt idx="2036">
                  <c:v>32.454999999999998</c:v>
                </c:pt>
                <c:pt idx="2037">
                  <c:v>32.283000000000001</c:v>
                </c:pt>
                <c:pt idx="2038">
                  <c:v>32.31</c:v>
                </c:pt>
                <c:pt idx="2039">
                  <c:v>32.401000000000003</c:v>
                </c:pt>
                <c:pt idx="2040">
                  <c:v>32.472999999999999</c:v>
                </c:pt>
                <c:pt idx="2041">
                  <c:v>32.529000000000003</c:v>
                </c:pt>
                <c:pt idx="2042">
                  <c:v>32.53</c:v>
                </c:pt>
                <c:pt idx="2043">
                  <c:v>32.523000000000003</c:v>
                </c:pt>
                <c:pt idx="2044">
                  <c:v>32.512999999999998</c:v>
                </c:pt>
                <c:pt idx="2045">
                  <c:v>32.5</c:v>
                </c:pt>
                <c:pt idx="2046">
                  <c:v>32.433999999999997</c:v>
                </c:pt>
                <c:pt idx="2047">
                  <c:v>32.4</c:v>
                </c:pt>
                <c:pt idx="2048">
                  <c:v>32.445</c:v>
                </c:pt>
                <c:pt idx="2049">
                  <c:v>32.43</c:v>
                </c:pt>
                <c:pt idx="2050">
                  <c:v>32.420999999999999</c:v>
                </c:pt>
                <c:pt idx="2051">
                  <c:v>32.500999999999998</c:v>
                </c:pt>
                <c:pt idx="2052">
                  <c:v>32.557000000000002</c:v>
                </c:pt>
                <c:pt idx="2053">
                  <c:v>32.578000000000003</c:v>
                </c:pt>
                <c:pt idx="2054">
                  <c:v>32.668999999999997</c:v>
                </c:pt>
                <c:pt idx="2055">
                  <c:v>32.57</c:v>
                </c:pt>
                <c:pt idx="2056">
                  <c:v>32.576999999999998</c:v>
                </c:pt>
                <c:pt idx="2057">
                  <c:v>32.597999999999999</c:v>
                </c:pt>
                <c:pt idx="2058">
                  <c:v>32.536999999999999</c:v>
                </c:pt>
                <c:pt idx="2059">
                  <c:v>32.46</c:v>
                </c:pt>
                <c:pt idx="2060">
                  <c:v>32.585999999999999</c:v>
                </c:pt>
                <c:pt idx="2061">
                  <c:v>32.472000000000001</c:v>
                </c:pt>
                <c:pt idx="2062">
                  <c:v>32.329000000000001</c:v>
                </c:pt>
                <c:pt idx="2063">
                  <c:v>32.328000000000003</c:v>
                </c:pt>
                <c:pt idx="2064">
                  <c:v>32.405000000000001</c:v>
                </c:pt>
                <c:pt idx="2065">
                  <c:v>32.445999999999998</c:v>
                </c:pt>
                <c:pt idx="2066">
                  <c:v>32.531999999999996</c:v>
                </c:pt>
                <c:pt idx="2067">
                  <c:v>32.497999999999998</c:v>
                </c:pt>
                <c:pt idx="2068">
                  <c:v>32.481000000000002</c:v>
                </c:pt>
                <c:pt idx="2069">
                  <c:v>32.46</c:v>
                </c:pt>
                <c:pt idx="2070">
                  <c:v>32.485999999999997</c:v>
                </c:pt>
                <c:pt idx="2071">
                  <c:v>32.408000000000001</c:v>
                </c:pt>
                <c:pt idx="2072">
                  <c:v>32.311</c:v>
                </c:pt>
                <c:pt idx="2073">
                  <c:v>32.308999999999997</c:v>
                </c:pt>
                <c:pt idx="2074">
                  <c:v>31.992000000000001</c:v>
                </c:pt>
                <c:pt idx="2075">
                  <c:v>31.992999999999999</c:v>
                </c:pt>
                <c:pt idx="2076">
                  <c:v>32.052</c:v>
                </c:pt>
                <c:pt idx="2077">
                  <c:v>31.922999999999998</c:v>
                </c:pt>
                <c:pt idx="2078">
                  <c:v>31.913</c:v>
                </c:pt>
                <c:pt idx="2079">
                  <c:v>31.786000000000001</c:v>
                </c:pt>
                <c:pt idx="2080">
                  <c:v>31.626999999999999</c:v>
                </c:pt>
                <c:pt idx="2081">
                  <c:v>31.689</c:v>
                </c:pt>
                <c:pt idx="2082">
                  <c:v>31.646000000000001</c:v>
                </c:pt>
                <c:pt idx="2083">
                  <c:v>31.38</c:v>
                </c:pt>
                <c:pt idx="2084">
                  <c:v>31.497</c:v>
                </c:pt>
                <c:pt idx="2085">
                  <c:v>31.338000000000001</c:v>
                </c:pt>
                <c:pt idx="2086">
                  <c:v>31.46</c:v>
                </c:pt>
                <c:pt idx="2087">
                  <c:v>31.398</c:v>
                </c:pt>
                <c:pt idx="2088">
                  <c:v>31.648</c:v>
                </c:pt>
                <c:pt idx="2089">
                  <c:v>31.82</c:v>
                </c:pt>
                <c:pt idx="2090">
                  <c:v>31.574000000000002</c:v>
                </c:pt>
                <c:pt idx="2091">
                  <c:v>31.853000000000002</c:v>
                </c:pt>
                <c:pt idx="2092">
                  <c:v>31.948</c:v>
                </c:pt>
                <c:pt idx="2093">
                  <c:v>32.146000000000001</c:v>
                </c:pt>
                <c:pt idx="2094">
                  <c:v>31.992000000000001</c:v>
                </c:pt>
                <c:pt idx="2095">
                  <c:v>32.012</c:v>
                </c:pt>
                <c:pt idx="2096">
                  <c:v>32.112000000000002</c:v>
                </c:pt>
                <c:pt idx="2097">
                  <c:v>32.037999999999997</c:v>
                </c:pt>
                <c:pt idx="2098">
                  <c:v>32.037999999999997</c:v>
                </c:pt>
                <c:pt idx="2099">
                  <c:v>32.018999999999998</c:v>
                </c:pt>
                <c:pt idx="2100">
                  <c:v>32.11</c:v>
                </c:pt>
                <c:pt idx="2101">
                  <c:v>32.08</c:v>
                </c:pt>
                <c:pt idx="2102">
                  <c:v>32.048999999999999</c:v>
                </c:pt>
                <c:pt idx="2103">
                  <c:v>32.061999999999998</c:v>
                </c:pt>
                <c:pt idx="2104">
                  <c:v>32.22</c:v>
                </c:pt>
                <c:pt idx="2105">
                  <c:v>32.512999999999998</c:v>
                </c:pt>
                <c:pt idx="2106">
                  <c:v>32.450000000000003</c:v>
                </c:pt>
                <c:pt idx="2107">
                  <c:v>32.542999999999999</c:v>
                </c:pt>
                <c:pt idx="2108">
                  <c:v>32.659999999999997</c:v>
                </c:pt>
                <c:pt idx="2109">
                  <c:v>32.619999999999997</c:v>
                </c:pt>
                <c:pt idx="2110">
                  <c:v>32.540999999999997</c:v>
                </c:pt>
                <c:pt idx="2111">
                  <c:v>32.479999999999997</c:v>
                </c:pt>
                <c:pt idx="2112">
                  <c:v>32.597999999999999</c:v>
                </c:pt>
                <c:pt idx="2113">
                  <c:v>32.595999999999997</c:v>
                </c:pt>
                <c:pt idx="2114">
                  <c:v>32.625</c:v>
                </c:pt>
                <c:pt idx="2115">
                  <c:v>32.637999999999998</c:v>
                </c:pt>
                <c:pt idx="2116">
                  <c:v>32.716000000000001</c:v>
                </c:pt>
                <c:pt idx="2117">
                  <c:v>32.728999999999999</c:v>
                </c:pt>
                <c:pt idx="2118">
                  <c:v>32.664000000000001</c:v>
                </c:pt>
                <c:pt idx="2119">
                  <c:v>32.655000000000001</c:v>
                </c:pt>
                <c:pt idx="2120">
                  <c:v>32.619999999999997</c:v>
                </c:pt>
                <c:pt idx="2121">
                  <c:v>32.399000000000001</c:v>
                </c:pt>
                <c:pt idx="2122">
                  <c:v>32.31</c:v>
                </c:pt>
                <c:pt idx="2123">
                  <c:v>32.247999999999998</c:v>
                </c:pt>
                <c:pt idx="2124">
                  <c:v>32.39</c:v>
                </c:pt>
                <c:pt idx="2125">
                  <c:v>32.459000000000003</c:v>
                </c:pt>
                <c:pt idx="2126">
                  <c:v>32.396999999999998</c:v>
                </c:pt>
                <c:pt idx="2127">
                  <c:v>32.347000000000001</c:v>
                </c:pt>
                <c:pt idx="2128">
                  <c:v>32.454999999999998</c:v>
                </c:pt>
                <c:pt idx="2129">
                  <c:v>32.487000000000002</c:v>
                </c:pt>
                <c:pt idx="2130">
                  <c:v>32.576000000000001</c:v>
                </c:pt>
                <c:pt idx="2131">
                  <c:v>32.686999999999998</c:v>
                </c:pt>
                <c:pt idx="2132">
                  <c:v>32.86</c:v>
                </c:pt>
                <c:pt idx="2133">
                  <c:v>32.866</c:v>
                </c:pt>
                <c:pt idx="2134">
                  <c:v>32.896999999999998</c:v>
                </c:pt>
                <c:pt idx="2135">
                  <c:v>32.74</c:v>
                </c:pt>
                <c:pt idx="2136">
                  <c:v>32.75</c:v>
                </c:pt>
                <c:pt idx="2137">
                  <c:v>32.854999999999997</c:v>
                </c:pt>
                <c:pt idx="2138">
                  <c:v>32.799999999999997</c:v>
                </c:pt>
                <c:pt idx="2139">
                  <c:v>32.848999999999997</c:v>
                </c:pt>
                <c:pt idx="2140">
                  <c:v>32.756</c:v>
                </c:pt>
                <c:pt idx="2141">
                  <c:v>32.795000000000002</c:v>
                </c:pt>
                <c:pt idx="2142">
                  <c:v>32.756</c:v>
                </c:pt>
                <c:pt idx="2143">
                  <c:v>32.817999999999998</c:v>
                </c:pt>
                <c:pt idx="2144">
                  <c:v>32.863999999999997</c:v>
                </c:pt>
                <c:pt idx="2145">
                  <c:v>32.865000000000002</c:v>
                </c:pt>
                <c:pt idx="2146">
                  <c:v>32.869</c:v>
                </c:pt>
                <c:pt idx="2147">
                  <c:v>32.802999999999997</c:v>
                </c:pt>
                <c:pt idx="2148">
                  <c:v>32.816000000000003</c:v>
                </c:pt>
                <c:pt idx="2149">
                  <c:v>32.777000000000001</c:v>
                </c:pt>
                <c:pt idx="2150">
                  <c:v>32.585999999999999</c:v>
                </c:pt>
                <c:pt idx="2151">
                  <c:v>32.643999999999998</c:v>
                </c:pt>
                <c:pt idx="2152">
                  <c:v>32.744999999999997</c:v>
                </c:pt>
                <c:pt idx="2153">
                  <c:v>32.756</c:v>
                </c:pt>
                <c:pt idx="2154">
                  <c:v>32.749000000000002</c:v>
                </c:pt>
                <c:pt idx="2155">
                  <c:v>32.627000000000002</c:v>
                </c:pt>
                <c:pt idx="2156">
                  <c:v>32.667000000000002</c:v>
                </c:pt>
                <c:pt idx="2157">
                  <c:v>32.69</c:v>
                </c:pt>
                <c:pt idx="2158">
                  <c:v>32.76</c:v>
                </c:pt>
                <c:pt idx="2159">
                  <c:v>32.779000000000003</c:v>
                </c:pt>
                <c:pt idx="2160">
                  <c:v>32.844999999999999</c:v>
                </c:pt>
                <c:pt idx="2161">
                  <c:v>32.887999999999998</c:v>
                </c:pt>
                <c:pt idx="2162">
                  <c:v>32.917999999999999</c:v>
                </c:pt>
                <c:pt idx="2163">
                  <c:v>32.880000000000003</c:v>
                </c:pt>
                <c:pt idx="2164">
                  <c:v>32.909999999999997</c:v>
                </c:pt>
                <c:pt idx="2165">
                  <c:v>32.905999999999999</c:v>
                </c:pt>
                <c:pt idx="2166">
                  <c:v>32.884</c:v>
                </c:pt>
                <c:pt idx="2167">
                  <c:v>32.749000000000002</c:v>
                </c:pt>
                <c:pt idx="2168">
                  <c:v>32.770000000000003</c:v>
                </c:pt>
                <c:pt idx="2169">
                  <c:v>32.811999999999998</c:v>
                </c:pt>
                <c:pt idx="2170">
                  <c:v>32.86</c:v>
                </c:pt>
                <c:pt idx="2171">
                  <c:v>32.880000000000003</c:v>
                </c:pt>
                <c:pt idx="2172">
                  <c:v>32.92</c:v>
                </c:pt>
                <c:pt idx="2173">
                  <c:v>32.914000000000001</c:v>
                </c:pt>
                <c:pt idx="2174">
                  <c:v>32.896999999999998</c:v>
                </c:pt>
                <c:pt idx="2175">
                  <c:v>32.914999999999999</c:v>
                </c:pt>
                <c:pt idx="2176">
                  <c:v>32.936</c:v>
                </c:pt>
                <c:pt idx="2177">
                  <c:v>32.93</c:v>
                </c:pt>
                <c:pt idx="2178">
                  <c:v>32.905999999999999</c:v>
                </c:pt>
                <c:pt idx="2179">
                  <c:v>32.908999999999999</c:v>
                </c:pt>
                <c:pt idx="2180">
                  <c:v>32.895000000000003</c:v>
                </c:pt>
                <c:pt idx="2181">
                  <c:v>32.94</c:v>
                </c:pt>
                <c:pt idx="2182">
                  <c:v>32.939</c:v>
                </c:pt>
                <c:pt idx="2183">
                  <c:v>32.94</c:v>
                </c:pt>
                <c:pt idx="2184">
                  <c:v>32.957999999999998</c:v>
                </c:pt>
                <c:pt idx="2185">
                  <c:v>32.991999999999997</c:v>
                </c:pt>
                <c:pt idx="2186">
                  <c:v>33.097999999999999</c:v>
                </c:pt>
                <c:pt idx="2187">
                  <c:v>33.127000000000002</c:v>
                </c:pt>
                <c:pt idx="2188">
                  <c:v>33.055</c:v>
                </c:pt>
                <c:pt idx="2189">
                  <c:v>33.119999999999997</c:v>
                </c:pt>
                <c:pt idx="2190">
                  <c:v>33.093000000000004</c:v>
                </c:pt>
                <c:pt idx="2191">
                  <c:v>33.29</c:v>
                </c:pt>
                <c:pt idx="2192">
                  <c:v>33.238999999999997</c:v>
                </c:pt>
                <c:pt idx="2193">
                  <c:v>33.130000000000003</c:v>
                </c:pt>
                <c:pt idx="2194">
                  <c:v>33.173999999999999</c:v>
                </c:pt>
                <c:pt idx="2195">
                  <c:v>33.234000000000002</c:v>
                </c:pt>
                <c:pt idx="2196">
                  <c:v>33.158000000000001</c:v>
                </c:pt>
                <c:pt idx="2197">
                  <c:v>33.18</c:v>
                </c:pt>
                <c:pt idx="2198">
                  <c:v>33.198999999999998</c:v>
                </c:pt>
                <c:pt idx="2199">
                  <c:v>33.201999999999998</c:v>
                </c:pt>
                <c:pt idx="2200">
                  <c:v>33.276000000000003</c:v>
                </c:pt>
                <c:pt idx="2201">
                  <c:v>33.308</c:v>
                </c:pt>
                <c:pt idx="2202">
                  <c:v>33.316000000000003</c:v>
                </c:pt>
                <c:pt idx="2203">
                  <c:v>33.265000000000001</c:v>
                </c:pt>
                <c:pt idx="2204">
                  <c:v>33.28</c:v>
                </c:pt>
                <c:pt idx="2205">
                  <c:v>33.220999999999997</c:v>
                </c:pt>
                <c:pt idx="2206">
                  <c:v>33.26</c:v>
                </c:pt>
                <c:pt idx="2207">
                  <c:v>33.167000000000002</c:v>
                </c:pt>
                <c:pt idx="2208">
                  <c:v>33.045000000000002</c:v>
                </c:pt>
                <c:pt idx="2209">
                  <c:v>32.92</c:v>
                </c:pt>
                <c:pt idx="2210">
                  <c:v>32.950000000000003</c:v>
                </c:pt>
                <c:pt idx="2211">
                  <c:v>32.840000000000003</c:v>
                </c:pt>
                <c:pt idx="2212">
                  <c:v>32.869</c:v>
                </c:pt>
                <c:pt idx="2213">
                  <c:v>32.869999999999997</c:v>
                </c:pt>
                <c:pt idx="2214">
                  <c:v>32.819000000000003</c:v>
                </c:pt>
                <c:pt idx="2215">
                  <c:v>32.735999999999997</c:v>
                </c:pt>
                <c:pt idx="2216">
                  <c:v>32.765000000000001</c:v>
                </c:pt>
                <c:pt idx="2217">
                  <c:v>32.813000000000002</c:v>
                </c:pt>
                <c:pt idx="2218">
                  <c:v>32.843000000000004</c:v>
                </c:pt>
                <c:pt idx="2219">
                  <c:v>32.933999999999997</c:v>
                </c:pt>
                <c:pt idx="2220">
                  <c:v>32.936</c:v>
                </c:pt>
                <c:pt idx="2221">
                  <c:v>32.872999999999998</c:v>
                </c:pt>
                <c:pt idx="2222">
                  <c:v>32.811999999999998</c:v>
                </c:pt>
                <c:pt idx="2223">
                  <c:v>32.79</c:v>
                </c:pt>
                <c:pt idx="2224">
                  <c:v>32.832999999999998</c:v>
                </c:pt>
                <c:pt idx="2225">
                  <c:v>32.704000000000001</c:v>
                </c:pt>
                <c:pt idx="2226">
                  <c:v>32.674999999999997</c:v>
                </c:pt>
                <c:pt idx="2227">
                  <c:v>32.5</c:v>
                </c:pt>
                <c:pt idx="2228">
                  <c:v>32.432000000000002</c:v>
                </c:pt>
                <c:pt idx="2229">
                  <c:v>32.369999999999997</c:v>
                </c:pt>
                <c:pt idx="2230">
                  <c:v>32.398000000000003</c:v>
                </c:pt>
                <c:pt idx="2231">
                  <c:v>32.304000000000002</c:v>
                </c:pt>
                <c:pt idx="2232">
                  <c:v>32.296999999999997</c:v>
                </c:pt>
                <c:pt idx="2233">
                  <c:v>32.299999999999997</c:v>
                </c:pt>
                <c:pt idx="2234">
                  <c:v>32.39</c:v>
                </c:pt>
                <c:pt idx="2235">
                  <c:v>32.49</c:v>
                </c:pt>
                <c:pt idx="2236">
                  <c:v>32.488999999999997</c:v>
                </c:pt>
                <c:pt idx="2237">
                  <c:v>32.521999999999998</c:v>
                </c:pt>
                <c:pt idx="2238">
                  <c:v>32.557000000000002</c:v>
                </c:pt>
                <c:pt idx="2239">
                  <c:v>32.587000000000003</c:v>
                </c:pt>
                <c:pt idx="2240">
                  <c:v>32.6</c:v>
                </c:pt>
                <c:pt idx="2241">
                  <c:v>32.744</c:v>
                </c:pt>
                <c:pt idx="2242">
                  <c:v>32.616999999999997</c:v>
                </c:pt>
                <c:pt idx="2243">
                  <c:v>32.552999999999997</c:v>
                </c:pt>
                <c:pt idx="2244">
                  <c:v>32.564999999999998</c:v>
                </c:pt>
                <c:pt idx="2245">
                  <c:v>32.61</c:v>
                </c:pt>
                <c:pt idx="2246">
                  <c:v>32.65</c:v>
                </c:pt>
                <c:pt idx="2247">
                  <c:v>32.698999999999998</c:v>
                </c:pt>
                <c:pt idx="2248">
                  <c:v>32.659999999999997</c:v>
                </c:pt>
                <c:pt idx="2249">
                  <c:v>32.595999999999997</c:v>
                </c:pt>
                <c:pt idx="2250">
                  <c:v>32.402999999999999</c:v>
                </c:pt>
                <c:pt idx="2251">
                  <c:v>32.406999999999996</c:v>
                </c:pt>
                <c:pt idx="2252">
                  <c:v>32.549999999999997</c:v>
                </c:pt>
                <c:pt idx="2253">
                  <c:v>32.609000000000002</c:v>
                </c:pt>
                <c:pt idx="2254">
                  <c:v>32.676000000000002</c:v>
                </c:pt>
                <c:pt idx="2255">
                  <c:v>32.69</c:v>
                </c:pt>
                <c:pt idx="2256">
                  <c:v>32.759</c:v>
                </c:pt>
                <c:pt idx="2257">
                  <c:v>32.774000000000001</c:v>
                </c:pt>
                <c:pt idx="2258">
                  <c:v>32.76</c:v>
                </c:pt>
                <c:pt idx="2259">
                  <c:v>32.756999999999998</c:v>
                </c:pt>
                <c:pt idx="2260">
                  <c:v>32.774999999999999</c:v>
                </c:pt>
                <c:pt idx="2261">
                  <c:v>32.792000000000002</c:v>
                </c:pt>
                <c:pt idx="2262">
                  <c:v>32.792000000000002</c:v>
                </c:pt>
                <c:pt idx="2263">
                  <c:v>32.81</c:v>
                </c:pt>
                <c:pt idx="2264">
                  <c:v>32.92</c:v>
                </c:pt>
                <c:pt idx="2265">
                  <c:v>32.947000000000003</c:v>
                </c:pt>
                <c:pt idx="2266">
                  <c:v>32.807000000000002</c:v>
                </c:pt>
                <c:pt idx="2267">
                  <c:v>32.848999999999997</c:v>
                </c:pt>
                <c:pt idx="2268">
                  <c:v>32.938000000000002</c:v>
                </c:pt>
                <c:pt idx="2269">
                  <c:v>32.97</c:v>
                </c:pt>
                <c:pt idx="2270">
                  <c:v>32.972999999999999</c:v>
                </c:pt>
                <c:pt idx="2271">
                  <c:v>32.948999999999998</c:v>
                </c:pt>
                <c:pt idx="2272">
                  <c:v>32.863999999999997</c:v>
                </c:pt>
                <c:pt idx="2273">
                  <c:v>32.915999999999997</c:v>
                </c:pt>
                <c:pt idx="2274">
                  <c:v>32.917000000000002</c:v>
                </c:pt>
                <c:pt idx="2275">
                  <c:v>32.968000000000004</c:v>
                </c:pt>
                <c:pt idx="2276">
                  <c:v>32.994999999999997</c:v>
                </c:pt>
                <c:pt idx="2277">
                  <c:v>33.01</c:v>
                </c:pt>
                <c:pt idx="2278">
                  <c:v>32.970999999999997</c:v>
                </c:pt>
                <c:pt idx="2279">
                  <c:v>33.024000000000001</c:v>
                </c:pt>
                <c:pt idx="2280">
                  <c:v>33.081000000000003</c:v>
                </c:pt>
                <c:pt idx="2281">
                  <c:v>32.99</c:v>
                </c:pt>
                <c:pt idx="2282">
                  <c:v>32.908000000000001</c:v>
                </c:pt>
                <c:pt idx="2283">
                  <c:v>32.993000000000002</c:v>
                </c:pt>
                <c:pt idx="2284">
                  <c:v>32.973999999999997</c:v>
                </c:pt>
                <c:pt idx="2285">
                  <c:v>32.950000000000003</c:v>
                </c:pt>
                <c:pt idx="2286">
                  <c:v>32.909999999999997</c:v>
                </c:pt>
                <c:pt idx="2287">
                  <c:v>32.917999999999999</c:v>
                </c:pt>
                <c:pt idx="2288">
                  <c:v>32.863</c:v>
                </c:pt>
                <c:pt idx="2289">
                  <c:v>32.899000000000001</c:v>
                </c:pt>
                <c:pt idx="2290">
                  <c:v>32.97</c:v>
                </c:pt>
                <c:pt idx="2291">
                  <c:v>32.975999999999999</c:v>
                </c:pt>
                <c:pt idx="2292">
                  <c:v>32.912999999999997</c:v>
                </c:pt>
                <c:pt idx="2293">
                  <c:v>32.968000000000004</c:v>
                </c:pt>
                <c:pt idx="2294">
                  <c:v>33.029000000000003</c:v>
                </c:pt>
                <c:pt idx="2295">
                  <c:v>32.978000000000002</c:v>
                </c:pt>
                <c:pt idx="2296">
                  <c:v>32.996000000000002</c:v>
                </c:pt>
                <c:pt idx="2297">
                  <c:v>33.029000000000003</c:v>
                </c:pt>
                <c:pt idx="2298">
                  <c:v>33.101999999999997</c:v>
                </c:pt>
                <c:pt idx="2299">
                  <c:v>33.107999999999997</c:v>
                </c:pt>
                <c:pt idx="2300">
                  <c:v>33.125</c:v>
                </c:pt>
                <c:pt idx="2301">
                  <c:v>33.106000000000002</c:v>
                </c:pt>
                <c:pt idx="2302">
                  <c:v>32.993000000000002</c:v>
                </c:pt>
                <c:pt idx="2303">
                  <c:v>33.04</c:v>
                </c:pt>
                <c:pt idx="2304">
                  <c:v>33.055999999999997</c:v>
                </c:pt>
                <c:pt idx="2305">
                  <c:v>33.076000000000001</c:v>
                </c:pt>
                <c:pt idx="2306">
                  <c:v>33.076000000000001</c:v>
                </c:pt>
                <c:pt idx="2307">
                  <c:v>33.064</c:v>
                </c:pt>
                <c:pt idx="2308">
                  <c:v>33.088999999999999</c:v>
                </c:pt>
                <c:pt idx="2309">
                  <c:v>33.097999999999999</c:v>
                </c:pt>
                <c:pt idx="2310">
                  <c:v>33.116</c:v>
                </c:pt>
                <c:pt idx="2311">
                  <c:v>33.081000000000003</c:v>
                </c:pt>
                <c:pt idx="2312">
                  <c:v>33.072000000000003</c:v>
                </c:pt>
                <c:pt idx="2313">
                  <c:v>33.088000000000001</c:v>
                </c:pt>
                <c:pt idx="2314">
                  <c:v>33.094999999999999</c:v>
                </c:pt>
                <c:pt idx="2315">
                  <c:v>33.104999999999997</c:v>
                </c:pt>
                <c:pt idx="2316">
                  <c:v>33.100999999999999</c:v>
                </c:pt>
                <c:pt idx="2317">
                  <c:v>33.106000000000002</c:v>
                </c:pt>
                <c:pt idx="2318">
                  <c:v>33.154000000000003</c:v>
                </c:pt>
                <c:pt idx="2319">
                  <c:v>33.161000000000001</c:v>
                </c:pt>
                <c:pt idx="2320">
                  <c:v>33.158999999999999</c:v>
                </c:pt>
                <c:pt idx="2321">
                  <c:v>33.136000000000003</c:v>
                </c:pt>
                <c:pt idx="2322">
                  <c:v>33.137</c:v>
                </c:pt>
                <c:pt idx="2323">
                  <c:v>33.165999999999997</c:v>
                </c:pt>
                <c:pt idx="2324">
                  <c:v>33.183</c:v>
                </c:pt>
                <c:pt idx="2325">
                  <c:v>33.192</c:v>
                </c:pt>
                <c:pt idx="2326">
                  <c:v>33.216000000000001</c:v>
                </c:pt>
                <c:pt idx="2327">
                  <c:v>33.265000000000001</c:v>
                </c:pt>
                <c:pt idx="2328">
                  <c:v>33.276000000000003</c:v>
                </c:pt>
                <c:pt idx="2329">
                  <c:v>33.286000000000001</c:v>
                </c:pt>
                <c:pt idx="2330">
                  <c:v>33.280999999999999</c:v>
                </c:pt>
                <c:pt idx="2331">
                  <c:v>33.28</c:v>
                </c:pt>
                <c:pt idx="2332">
                  <c:v>33.22</c:v>
                </c:pt>
                <c:pt idx="2333">
                  <c:v>33.253999999999998</c:v>
                </c:pt>
                <c:pt idx="2334">
                  <c:v>33.274999999999999</c:v>
                </c:pt>
                <c:pt idx="2335">
                  <c:v>33.287999999999997</c:v>
                </c:pt>
                <c:pt idx="2336">
                  <c:v>33.299999999999997</c:v>
                </c:pt>
                <c:pt idx="2337">
                  <c:v>33.313000000000002</c:v>
                </c:pt>
                <c:pt idx="2338">
                  <c:v>33.335000000000001</c:v>
                </c:pt>
                <c:pt idx="2339">
                  <c:v>33.331000000000003</c:v>
                </c:pt>
                <c:pt idx="2340">
                  <c:v>33.345999999999997</c:v>
                </c:pt>
                <c:pt idx="2341">
                  <c:v>33.371000000000002</c:v>
                </c:pt>
                <c:pt idx="2342">
                  <c:v>33.369999999999997</c:v>
                </c:pt>
                <c:pt idx="2343">
                  <c:v>33.384999999999998</c:v>
                </c:pt>
                <c:pt idx="2344">
                  <c:v>33.398000000000003</c:v>
                </c:pt>
                <c:pt idx="2345">
                  <c:v>33.298000000000002</c:v>
                </c:pt>
                <c:pt idx="2346">
                  <c:v>33.238999999999997</c:v>
                </c:pt>
                <c:pt idx="2347">
                  <c:v>33.148000000000003</c:v>
                </c:pt>
                <c:pt idx="2348">
                  <c:v>33.018999999999998</c:v>
                </c:pt>
                <c:pt idx="2349">
                  <c:v>32.978999999999999</c:v>
                </c:pt>
                <c:pt idx="2350">
                  <c:v>33.018999999999998</c:v>
                </c:pt>
                <c:pt idx="2351">
                  <c:v>33.009</c:v>
                </c:pt>
                <c:pt idx="2352">
                  <c:v>33.005000000000003</c:v>
                </c:pt>
                <c:pt idx="2353">
                  <c:v>33.012</c:v>
                </c:pt>
                <c:pt idx="2354">
                  <c:v>33.021000000000001</c:v>
                </c:pt>
                <c:pt idx="2355">
                  <c:v>33.031999999999996</c:v>
                </c:pt>
                <c:pt idx="2356">
                  <c:v>32.99</c:v>
                </c:pt>
                <c:pt idx="2357">
                  <c:v>33.009</c:v>
                </c:pt>
                <c:pt idx="2358">
                  <c:v>33.020000000000003</c:v>
                </c:pt>
                <c:pt idx="2359">
                  <c:v>33.039000000000001</c:v>
                </c:pt>
                <c:pt idx="2360">
                  <c:v>33.085000000000001</c:v>
                </c:pt>
                <c:pt idx="2361">
                  <c:v>33.142000000000003</c:v>
                </c:pt>
                <c:pt idx="2362">
                  <c:v>32.981000000000002</c:v>
                </c:pt>
                <c:pt idx="2363">
                  <c:v>32.927999999999997</c:v>
                </c:pt>
                <c:pt idx="2364">
                  <c:v>32.753999999999998</c:v>
                </c:pt>
                <c:pt idx="2365">
                  <c:v>32.735999999999997</c:v>
                </c:pt>
                <c:pt idx="2366">
                  <c:v>32.765000000000001</c:v>
                </c:pt>
                <c:pt idx="2367">
                  <c:v>32.764000000000003</c:v>
                </c:pt>
                <c:pt idx="2368">
                  <c:v>32.784999999999997</c:v>
                </c:pt>
                <c:pt idx="2369">
                  <c:v>32.835999999999999</c:v>
                </c:pt>
                <c:pt idx="2370">
                  <c:v>32.734999999999999</c:v>
                </c:pt>
                <c:pt idx="2371">
                  <c:v>32.765000000000001</c:v>
                </c:pt>
                <c:pt idx="2372">
                  <c:v>32.787999999999997</c:v>
                </c:pt>
                <c:pt idx="2373">
                  <c:v>32.768000000000001</c:v>
                </c:pt>
                <c:pt idx="2374">
                  <c:v>32.789000000000001</c:v>
                </c:pt>
                <c:pt idx="2375">
                  <c:v>32.808999999999997</c:v>
                </c:pt>
                <c:pt idx="2376">
                  <c:v>32.665999999999997</c:v>
                </c:pt>
                <c:pt idx="2377">
                  <c:v>32.752000000000002</c:v>
                </c:pt>
                <c:pt idx="2378">
                  <c:v>32.734000000000002</c:v>
                </c:pt>
                <c:pt idx="2379">
                  <c:v>32.792999999999999</c:v>
                </c:pt>
                <c:pt idx="2380">
                  <c:v>32.762</c:v>
                </c:pt>
                <c:pt idx="2381">
                  <c:v>32.808</c:v>
                </c:pt>
                <c:pt idx="2382">
                  <c:v>32.825000000000003</c:v>
                </c:pt>
                <c:pt idx="2383">
                  <c:v>32.820999999999998</c:v>
                </c:pt>
                <c:pt idx="2384">
                  <c:v>32.825000000000003</c:v>
                </c:pt>
                <c:pt idx="2385">
                  <c:v>32.79</c:v>
                </c:pt>
                <c:pt idx="2386">
                  <c:v>32.79</c:v>
                </c:pt>
                <c:pt idx="2387">
                  <c:v>32.758000000000003</c:v>
                </c:pt>
                <c:pt idx="2388">
                  <c:v>32.792000000000002</c:v>
                </c:pt>
                <c:pt idx="2389">
                  <c:v>32.840000000000003</c:v>
                </c:pt>
                <c:pt idx="2390">
                  <c:v>32.860999999999997</c:v>
                </c:pt>
                <c:pt idx="2391">
                  <c:v>32.826999999999998</c:v>
                </c:pt>
                <c:pt idx="2392">
                  <c:v>32.805</c:v>
                </c:pt>
                <c:pt idx="2393">
                  <c:v>32.866</c:v>
                </c:pt>
                <c:pt idx="2394">
                  <c:v>32.863999999999997</c:v>
                </c:pt>
                <c:pt idx="2395">
                  <c:v>32.871000000000002</c:v>
                </c:pt>
                <c:pt idx="2396">
                  <c:v>32.887999999999998</c:v>
                </c:pt>
                <c:pt idx="2397">
                  <c:v>32.896000000000001</c:v>
                </c:pt>
                <c:pt idx="2398">
                  <c:v>32.895000000000003</c:v>
                </c:pt>
                <c:pt idx="2399">
                  <c:v>32.884999999999998</c:v>
                </c:pt>
                <c:pt idx="2400">
                  <c:v>32.965000000000003</c:v>
                </c:pt>
                <c:pt idx="2401">
                  <c:v>32.965000000000003</c:v>
                </c:pt>
                <c:pt idx="2402">
                  <c:v>32.968000000000004</c:v>
                </c:pt>
                <c:pt idx="2403">
                  <c:v>33.01</c:v>
                </c:pt>
                <c:pt idx="2404">
                  <c:v>33.128</c:v>
                </c:pt>
                <c:pt idx="2405">
                  <c:v>32.930999999999997</c:v>
                </c:pt>
                <c:pt idx="2406">
                  <c:v>32.89</c:v>
                </c:pt>
                <c:pt idx="2407">
                  <c:v>32.920999999999999</c:v>
                </c:pt>
                <c:pt idx="2408">
                  <c:v>32.939</c:v>
                </c:pt>
                <c:pt idx="2409">
                  <c:v>32.945</c:v>
                </c:pt>
                <c:pt idx="2410">
                  <c:v>32.979999999999997</c:v>
                </c:pt>
                <c:pt idx="2411">
                  <c:v>32.994</c:v>
                </c:pt>
                <c:pt idx="2412">
                  <c:v>33.002000000000002</c:v>
                </c:pt>
                <c:pt idx="2413">
                  <c:v>33.06</c:v>
                </c:pt>
                <c:pt idx="2414">
                  <c:v>33.049999999999997</c:v>
                </c:pt>
                <c:pt idx="2415">
                  <c:v>32.996000000000002</c:v>
                </c:pt>
                <c:pt idx="2416">
                  <c:v>33.006999999999998</c:v>
                </c:pt>
                <c:pt idx="2417">
                  <c:v>33.024999999999999</c:v>
                </c:pt>
                <c:pt idx="2418">
                  <c:v>33.042000000000002</c:v>
                </c:pt>
                <c:pt idx="2419">
                  <c:v>33.040999999999997</c:v>
                </c:pt>
                <c:pt idx="2420">
                  <c:v>33.049999999999997</c:v>
                </c:pt>
                <c:pt idx="2421">
                  <c:v>33.06</c:v>
                </c:pt>
                <c:pt idx="2422">
                  <c:v>33.070999999999998</c:v>
                </c:pt>
                <c:pt idx="2423">
                  <c:v>33.069000000000003</c:v>
                </c:pt>
                <c:pt idx="2424">
                  <c:v>33.066000000000003</c:v>
                </c:pt>
                <c:pt idx="2425">
                  <c:v>33.070999999999998</c:v>
                </c:pt>
                <c:pt idx="2426">
                  <c:v>33.11</c:v>
                </c:pt>
                <c:pt idx="2427">
                  <c:v>33.090000000000003</c:v>
                </c:pt>
                <c:pt idx="2428">
                  <c:v>33.066000000000003</c:v>
                </c:pt>
                <c:pt idx="2429">
                  <c:v>32.953000000000003</c:v>
                </c:pt>
                <c:pt idx="2430">
                  <c:v>32.927</c:v>
                </c:pt>
                <c:pt idx="2431">
                  <c:v>32.825000000000003</c:v>
                </c:pt>
                <c:pt idx="2432">
                  <c:v>32.667000000000002</c:v>
                </c:pt>
                <c:pt idx="2433">
                  <c:v>32.58</c:v>
                </c:pt>
                <c:pt idx="2434">
                  <c:v>32.578000000000003</c:v>
                </c:pt>
                <c:pt idx="2435">
                  <c:v>32.573</c:v>
                </c:pt>
                <c:pt idx="2436">
                  <c:v>32.573</c:v>
                </c:pt>
                <c:pt idx="2437">
                  <c:v>32.598999999999997</c:v>
                </c:pt>
                <c:pt idx="2438">
                  <c:v>32.597000000000001</c:v>
                </c:pt>
                <c:pt idx="2439">
                  <c:v>32.588000000000001</c:v>
                </c:pt>
                <c:pt idx="2440">
                  <c:v>32.591000000000001</c:v>
                </c:pt>
                <c:pt idx="2441">
                  <c:v>32.582000000000001</c:v>
                </c:pt>
                <c:pt idx="2442">
                  <c:v>32.581000000000003</c:v>
                </c:pt>
                <c:pt idx="2443">
                  <c:v>32.597999999999999</c:v>
                </c:pt>
                <c:pt idx="2444">
                  <c:v>32.597000000000001</c:v>
                </c:pt>
                <c:pt idx="2445">
                  <c:v>32.604999999999997</c:v>
                </c:pt>
                <c:pt idx="2446">
                  <c:v>32.594999999999999</c:v>
                </c:pt>
                <c:pt idx="2447">
                  <c:v>32.572000000000003</c:v>
                </c:pt>
                <c:pt idx="2448">
                  <c:v>32.57</c:v>
                </c:pt>
                <c:pt idx="2449">
                  <c:v>32.58</c:v>
                </c:pt>
                <c:pt idx="2450">
                  <c:v>32.564999999999998</c:v>
                </c:pt>
                <c:pt idx="2451">
                  <c:v>32.499000000000002</c:v>
                </c:pt>
                <c:pt idx="2452">
                  <c:v>32.465000000000003</c:v>
                </c:pt>
                <c:pt idx="2453">
                  <c:v>32.414999999999999</c:v>
                </c:pt>
                <c:pt idx="2454">
                  <c:v>32.409999999999997</c:v>
                </c:pt>
                <c:pt idx="2455">
                  <c:v>32.409999999999997</c:v>
                </c:pt>
                <c:pt idx="2456">
                  <c:v>32.39</c:v>
                </c:pt>
                <c:pt idx="2457">
                  <c:v>32.39</c:v>
                </c:pt>
                <c:pt idx="2458">
                  <c:v>32.405000000000001</c:v>
                </c:pt>
                <c:pt idx="2459">
                  <c:v>32.4</c:v>
                </c:pt>
                <c:pt idx="2460">
                  <c:v>32.375</c:v>
                </c:pt>
                <c:pt idx="2461">
                  <c:v>32.308</c:v>
                </c:pt>
                <c:pt idx="2462">
                  <c:v>32.287999999999997</c:v>
                </c:pt>
                <c:pt idx="2463">
                  <c:v>32.29</c:v>
                </c:pt>
                <c:pt idx="2464">
                  <c:v>32.298999999999999</c:v>
                </c:pt>
                <c:pt idx="2465">
                  <c:v>32.287999999999997</c:v>
                </c:pt>
                <c:pt idx="2466">
                  <c:v>32.298000000000002</c:v>
                </c:pt>
                <c:pt idx="2467">
                  <c:v>32.335999999999999</c:v>
                </c:pt>
                <c:pt idx="2468">
                  <c:v>32.350999999999999</c:v>
                </c:pt>
                <c:pt idx="2469">
                  <c:v>32.35</c:v>
                </c:pt>
                <c:pt idx="2470">
                  <c:v>32.347999999999999</c:v>
                </c:pt>
                <c:pt idx="2471">
                  <c:v>32.340000000000003</c:v>
                </c:pt>
                <c:pt idx="2472">
                  <c:v>32.323999999999998</c:v>
                </c:pt>
                <c:pt idx="2473">
                  <c:v>32.32</c:v>
                </c:pt>
                <c:pt idx="2474">
                  <c:v>32.32</c:v>
                </c:pt>
                <c:pt idx="2475">
                  <c:v>32.326000000000001</c:v>
                </c:pt>
                <c:pt idx="2476">
                  <c:v>32.299999999999997</c:v>
                </c:pt>
                <c:pt idx="2477">
                  <c:v>32.268000000000001</c:v>
                </c:pt>
                <c:pt idx="2478">
                  <c:v>32.304000000000002</c:v>
                </c:pt>
                <c:pt idx="2479">
                  <c:v>32.305</c:v>
                </c:pt>
                <c:pt idx="2480">
                  <c:v>32.302999999999997</c:v>
                </c:pt>
                <c:pt idx="2481">
                  <c:v>32.308999999999997</c:v>
                </c:pt>
                <c:pt idx="2482">
                  <c:v>32.308999999999997</c:v>
                </c:pt>
                <c:pt idx="2483">
                  <c:v>32.322000000000003</c:v>
                </c:pt>
                <c:pt idx="2484">
                  <c:v>32.338000000000001</c:v>
                </c:pt>
                <c:pt idx="2485">
                  <c:v>32.363</c:v>
                </c:pt>
                <c:pt idx="2486">
                  <c:v>32.36</c:v>
                </c:pt>
                <c:pt idx="2487">
                  <c:v>32.375999999999998</c:v>
                </c:pt>
                <c:pt idx="2488">
                  <c:v>32.481000000000002</c:v>
                </c:pt>
                <c:pt idx="2489">
                  <c:v>32.517000000000003</c:v>
                </c:pt>
                <c:pt idx="2490">
                  <c:v>32.506999999999998</c:v>
                </c:pt>
                <c:pt idx="2491">
                  <c:v>32.496000000000002</c:v>
                </c:pt>
                <c:pt idx="2492">
                  <c:v>32.484999999999999</c:v>
                </c:pt>
                <c:pt idx="2493">
                  <c:v>32.497999999999998</c:v>
                </c:pt>
                <c:pt idx="2494">
                  <c:v>32.499000000000002</c:v>
                </c:pt>
                <c:pt idx="2495">
                  <c:v>32.529000000000003</c:v>
                </c:pt>
                <c:pt idx="2496">
                  <c:v>32.526000000000003</c:v>
                </c:pt>
                <c:pt idx="2497">
                  <c:v>32.499000000000002</c:v>
                </c:pt>
                <c:pt idx="2498">
                  <c:v>32.442999999999998</c:v>
                </c:pt>
                <c:pt idx="2499">
                  <c:v>32.442999999999998</c:v>
                </c:pt>
                <c:pt idx="2500">
                  <c:v>32.430999999999997</c:v>
                </c:pt>
                <c:pt idx="2501">
                  <c:v>32.439</c:v>
                </c:pt>
                <c:pt idx="2502">
                  <c:v>32.466000000000001</c:v>
                </c:pt>
                <c:pt idx="2503">
                  <c:v>32.457000000000001</c:v>
                </c:pt>
                <c:pt idx="2504">
                  <c:v>32.466000000000001</c:v>
                </c:pt>
                <c:pt idx="2505">
                  <c:v>32.487000000000002</c:v>
                </c:pt>
                <c:pt idx="2506">
                  <c:v>32.466000000000001</c:v>
                </c:pt>
                <c:pt idx="2507">
                  <c:v>32.369999999999997</c:v>
                </c:pt>
                <c:pt idx="2508">
                  <c:v>32.26</c:v>
                </c:pt>
                <c:pt idx="2509">
                  <c:v>32.271999999999998</c:v>
                </c:pt>
                <c:pt idx="2510">
                  <c:v>32.277999999999999</c:v>
                </c:pt>
                <c:pt idx="2511">
                  <c:v>32.314999999999998</c:v>
                </c:pt>
                <c:pt idx="2512">
                  <c:v>32.347999999999999</c:v>
                </c:pt>
                <c:pt idx="2513">
                  <c:v>32.439</c:v>
                </c:pt>
                <c:pt idx="2514">
                  <c:v>32.405000000000001</c:v>
                </c:pt>
                <c:pt idx="2515">
                  <c:v>32.351999999999997</c:v>
                </c:pt>
                <c:pt idx="2516">
                  <c:v>32.299999999999997</c:v>
                </c:pt>
                <c:pt idx="2517">
                  <c:v>32.344999999999999</c:v>
                </c:pt>
                <c:pt idx="2518">
                  <c:v>32.314</c:v>
                </c:pt>
                <c:pt idx="2519">
                  <c:v>32.247999999999998</c:v>
                </c:pt>
                <c:pt idx="2520">
                  <c:v>32.198</c:v>
                </c:pt>
                <c:pt idx="2521">
                  <c:v>32.177999999999997</c:v>
                </c:pt>
                <c:pt idx="2522">
                  <c:v>32.07</c:v>
                </c:pt>
                <c:pt idx="2523">
                  <c:v>32.01</c:v>
                </c:pt>
                <c:pt idx="2524">
                  <c:v>31.884</c:v>
                </c:pt>
                <c:pt idx="2525">
                  <c:v>31.687999999999999</c:v>
                </c:pt>
                <c:pt idx="2526">
                  <c:v>31.7</c:v>
                </c:pt>
                <c:pt idx="2527">
                  <c:v>31.74</c:v>
                </c:pt>
                <c:pt idx="2528">
                  <c:v>31.745999999999999</c:v>
                </c:pt>
                <c:pt idx="2529">
                  <c:v>31.698</c:v>
                </c:pt>
                <c:pt idx="2530">
                  <c:v>31.648</c:v>
                </c:pt>
                <c:pt idx="2531">
                  <c:v>31.521000000000001</c:v>
                </c:pt>
                <c:pt idx="2532">
                  <c:v>31.495000000000001</c:v>
                </c:pt>
                <c:pt idx="2533">
                  <c:v>31.388000000000002</c:v>
                </c:pt>
                <c:pt idx="2534">
                  <c:v>31.21</c:v>
                </c:pt>
                <c:pt idx="2535">
                  <c:v>30.928999999999998</c:v>
                </c:pt>
                <c:pt idx="2536">
                  <c:v>30.95</c:v>
                </c:pt>
                <c:pt idx="2537">
                  <c:v>31.102</c:v>
                </c:pt>
                <c:pt idx="2538">
                  <c:v>30.95</c:v>
                </c:pt>
                <c:pt idx="2539">
                  <c:v>30.879000000000001</c:v>
                </c:pt>
                <c:pt idx="2540">
                  <c:v>30.748000000000001</c:v>
                </c:pt>
                <c:pt idx="2541">
                  <c:v>30.75</c:v>
                </c:pt>
                <c:pt idx="2542">
                  <c:v>30.658000000000001</c:v>
                </c:pt>
                <c:pt idx="2543">
                  <c:v>30.623999999999999</c:v>
                </c:pt>
                <c:pt idx="2544">
                  <c:v>30.69</c:v>
                </c:pt>
                <c:pt idx="2545">
                  <c:v>30.686</c:v>
                </c:pt>
                <c:pt idx="2546">
                  <c:v>30.744</c:v>
                </c:pt>
                <c:pt idx="2547">
                  <c:v>30.85</c:v>
                </c:pt>
                <c:pt idx="2548">
                  <c:v>30.747</c:v>
                </c:pt>
                <c:pt idx="2549">
                  <c:v>30.72</c:v>
                </c:pt>
                <c:pt idx="2550">
                  <c:v>30.692</c:v>
                </c:pt>
                <c:pt idx="2551">
                  <c:v>30.55</c:v>
                </c:pt>
                <c:pt idx="2552">
                  <c:v>30.228999999999999</c:v>
                </c:pt>
                <c:pt idx="2553">
                  <c:v>30.1</c:v>
                </c:pt>
                <c:pt idx="2554">
                  <c:v>30.01</c:v>
                </c:pt>
                <c:pt idx="2555">
                  <c:v>30.18</c:v>
                </c:pt>
                <c:pt idx="2556">
                  <c:v>30.402000000000001</c:v>
                </c:pt>
                <c:pt idx="2557">
                  <c:v>30.405000000000001</c:v>
                </c:pt>
                <c:pt idx="2558">
                  <c:v>30.318000000000001</c:v>
                </c:pt>
                <c:pt idx="2559">
                  <c:v>30.38</c:v>
                </c:pt>
                <c:pt idx="2560">
                  <c:v>30.43</c:v>
                </c:pt>
                <c:pt idx="2561">
                  <c:v>30.417999999999999</c:v>
                </c:pt>
                <c:pt idx="2562">
                  <c:v>30.524000000000001</c:v>
                </c:pt>
                <c:pt idx="2563">
                  <c:v>30.465</c:v>
                </c:pt>
                <c:pt idx="2564">
                  <c:v>30.308</c:v>
                </c:pt>
                <c:pt idx="2565">
                  <c:v>30.318999999999999</c:v>
                </c:pt>
                <c:pt idx="2566">
                  <c:v>30.324999999999999</c:v>
                </c:pt>
                <c:pt idx="2567">
                  <c:v>30.265999999999998</c:v>
                </c:pt>
                <c:pt idx="2568">
                  <c:v>30.254999999999999</c:v>
                </c:pt>
                <c:pt idx="2569">
                  <c:v>30.274999999999999</c:v>
                </c:pt>
                <c:pt idx="2570">
                  <c:v>30.283999999999999</c:v>
                </c:pt>
                <c:pt idx="2571">
                  <c:v>30.288</c:v>
                </c:pt>
                <c:pt idx="2572">
                  <c:v>30.288</c:v>
                </c:pt>
                <c:pt idx="2573">
                  <c:v>30.292999999999999</c:v>
                </c:pt>
                <c:pt idx="2574">
                  <c:v>30.297000000000001</c:v>
                </c:pt>
                <c:pt idx="2575">
                  <c:v>30.34</c:v>
                </c:pt>
                <c:pt idx="2576">
                  <c:v>30.411999999999999</c:v>
                </c:pt>
                <c:pt idx="2577">
                  <c:v>30.408000000000001</c:v>
                </c:pt>
                <c:pt idx="2578">
                  <c:v>30.449000000000002</c:v>
                </c:pt>
                <c:pt idx="2579">
                  <c:v>30.454999999999998</c:v>
                </c:pt>
                <c:pt idx="2580">
                  <c:v>30.498000000000001</c:v>
                </c:pt>
                <c:pt idx="2581">
                  <c:v>30.49</c:v>
                </c:pt>
                <c:pt idx="2582">
                  <c:v>30.521000000000001</c:v>
                </c:pt>
                <c:pt idx="2583">
                  <c:v>30.824000000000002</c:v>
                </c:pt>
                <c:pt idx="2584">
                  <c:v>30.652999999999999</c:v>
                </c:pt>
                <c:pt idx="2585">
                  <c:v>30.85</c:v>
                </c:pt>
                <c:pt idx="2586">
                  <c:v>30.873000000000001</c:v>
                </c:pt>
                <c:pt idx="2587">
                  <c:v>31.001999999999999</c:v>
                </c:pt>
                <c:pt idx="2588">
                  <c:v>30.88</c:v>
                </c:pt>
                <c:pt idx="2589">
                  <c:v>30.66</c:v>
                </c:pt>
                <c:pt idx="2590">
                  <c:v>30.547999999999998</c:v>
                </c:pt>
                <c:pt idx="2591">
                  <c:v>30.584</c:v>
                </c:pt>
                <c:pt idx="2592">
                  <c:v>30.498999999999999</c:v>
                </c:pt>
                <c:pt idx="2593">
                  <c:v>30.38</c:v>
                </c:pt>
                <c:pt idx="2594">
                  <c:v>30.5</c:v>
                </c:pt>
                <c:pt idx="2595">
                  <c:v>30.507000000000001</c:v>
                </c:pt>
                <c:pt idx="2596">
                  <c:v>30.54</c:v>
                </c:pt>
                <c:pt idx="2597">
                  <c:v>30.512</c:v>
                </c:pt>
                <c:pt idx="2598">
                  <c:v>30.456</c:v>
                </c:pt>
                <c:pt idx="2599">
                  <c:v>30.413</c:v>
                </c:pt>
                <c:pt idx="2600">
                  <c:v>30.219000000000001</c:v>
                </c:pt>
                <c:pt idx="2601">
                  <c:v>30.29</c:v>
                </c:pt>
                <c:pt idx="2602">
                  <c:v>30.35</c:v>
                </c:pt>
                <c:pt idx="2603">
                  <c:v>30.391999999999999</c:v>
                </c:pt>
                <c:pt idx="2604">
                  <c:v>30.335000000000001</c:v>
                </c:pt>
                <c:pt idx="2605">
                  <c:v>30.298999999999999</c:v>
                </c:pt>
                <c:pt idx="2606">
                  <c:v>30.36</c:v>
                </c:pt>
                <c:pt idx="2607">
                  <c:v>30.375</c:v>
                </c:pt>
                <c:pt idx="2608">
                  <c:v>30.451000000000001</c:v>
                </c:pt>
                <c:pt idx="2609">
                  <c:v>30.451000000000001</c:v>
                </c:pt>
                <c:pt idx="2610">
                  <c:v>30.388999999999999</c:v>
                </c:pt>
                <c:pt idx="2611">
                  <c:v>30.317</c:v>
                </c:pt>
                <c:pt idx="2612">
                  <c:v>30.353000000000002</c:v>
                </c:pt>
                <c:pt idx="2613">
                  <c:v>30.38</c:v>
                </c:pt>
                <c:pt idx="2614">
                  <c:v>30.382000000000001</c:v>
                </c:pt>
                <c:pt idx="2615">
                  <c:v>30.401</c:v>
                </c:pt>
                <c:pt idx="2616">
                  <c:v>30.437000000000001</c:v>
                </c:pt>
                <c:pt idx="2617">
                  <c:v>30.38</c:v>
                </c:pt>
                <c:pt idx="2618">
                  <c:v>30.382999999999999</c:v>
                </c:pt>
                <c:pt idx="2619">
                  <c:v>30.388000000000002</c:v>
                </c:pt>
                <c:pt idx="2620">
                  <c:v>30.353999999999999</c:v>
                </c:pt>
                <c:pt idx="2621">
                  <c:v>30.36</c:v>
                </c:pt>
                <c:pt idx="2622">
                  <c:v>30.372</c:v>
                </c:pt>
                <c:pt idx="2623">
                  <c:v>30.39</c:v>
                </c:pt>
                <c:pt idx="2624">
                  <c:v>30.401</c:v>
                </c:pt>
                <c:pt idx="2625">
                  <c:v>30.399000000000001</c:v>
                </c:pt>
                <c:pt idx="2626">
                  <c:v>30.396999999999998</c:v>
                </c:pt>
                <c:pt idx="2627">
                  <c:v>30.399000000000001</c:v>
                </c:pt>
                <c:pt idx="2628">
                  <c:v>30.417999999999999</c:v>
                </c:pt>
                <c:pt idx="2629">
                  <c:v>30.391999999999999</c:v>
                </c:pt>
                <c:pt idx="2630">
                  <c:v>30.404</c:v>
                </c:pt>
                <c:pt idx="2631">
                  <c:v>30.39</c:v>
                </c:pt>
                <c:pt idx="2632">
                  <c:v>30.382000000000001</c:v>
                </c:pt>
                <c:pt idx="2633">
                  <c:v>30.359000000000002</c:v>
                </c:pt>
                <c:pt idx="2634">
                  <c:v>30.36</c:v>
                </c:pt>
                <c:pt idx="2635">
                  <c:v>30.363</c:v>
                </c:pt>
                <c:pt idx="2636">
                  <c:v>30.381</c:v>
                </c:pt>
                <c:pt idx="2637">
                  <c:v>30.393999999999998</c:v>
                </c:pt>
                <c:pt idx="2638">
                  <c:v>30.417999999999999</c:v>
                </c:pt>
                <c:pt idx="2639">
                  <c:v>30.407</c:v>
                </c:pt>
                <c:pt idx="2640">
                  <c:v>30.465</c:v>
                </c:pt>
                <c:pt idx="2641">
                  <c:v>30.51</c:v>
                </c:pt>
                <c:pt idx="2642">
                  <c:v>30.59</c:v>
                </c:pt>
                <c:pt idx="2643">
                  <c:v>30.645</c:v>
                </c:pt>
                <c:pt idx="2644">
                  <c:v>30.666</c:v>
                </c:pt>
                <c:pt idx="2645">
                  <c:v>30.721</c:v>
                </c:pt>
                <c:pt idx="2646">
                  <c:v>30.738</c:v>
                </c:pt>
                <c:pt idx="2647">
                  <c:v>30.87</c:v>
                </c:pt>
                <c:pt idx="2648">
                  <c:v>31.09</c:v>
                </c:pt>
                <c:pt idx="2649">
                  <c:v>31.166</c:v>
                </c:pt>
                <c:pt idx="2650">
                  <c:v>31.189</c:v>
                </c:pt>
                <c:pt idx="2651">
                  <c:v>31.15</c:v>
                </c:pt>
                <c:pt idx="2652">
                  <c:v>31.24</c:v>
                </c:pt>
                <c:pt idx="2653">
                  <c:v>31.33</c:v>
                </c:pt>
                <c:pt idx="2654">
                  <c:v>31.306999999999999</c:v>
                </c:pt>
                <c:pt idx="2655">
                  <c:v>31.388999999999999</c:v>
                </c:pt>
                <c:pt idx="2656">
                  <c:v>31.39</c:v>
                </c:pt>
                <c:pt idx="2657">
                  <c:v>31.388999999999999</c:v>
                </c:pt>
                <c:pt idx="2658">
                  <c:v>31.37</c:v>
                </c:pt>
                <c:pt idx="2659">
                  <c:v>31.43</c:v>
                </c:pt>
                <c:pt idx="2660">
                  <c:v>31.489000000000001</c:v>
                </c:pt>
                <c:pt idx="2661">
                  <c:v>31.481000000000002</c:v>
                </c:pt>
                <c:pt idx="2662">
                  <c:v>31.478999999999999</c:v>
                </c:pt>
                <c:pt idx="2663">
                  <c:v>31.52</c:v>
                </c:pt>
                <c:pt idx="2664">
                  <c:v>31.593</c:v>
                </c:pt>
                <c:pt idx="2665">
                  <c:v>31.75</c:v>
                </c:pt>
                <c:pt idx="2666">
                  <c:v>31.835000000000001</c:v>
                </c:pt>
                <c:pt idx="2667">
                  <c:v>31.760999999999999</c:v>
                </c:pt>
                <c:pt idx="2668">
                  <c:v>31.875</c:v>
                </c:pt>
                <c:pt idx="2669">
                  <c:v>31.798999999999999</c:v>
                </c:pt>
                <c:pt idx="2670">
                  <c:v>31.872</c:v>
                </c:pt>
                <c:pt idx="2671">
                  <c:v>31.863</c:v>
                </c:pt>
                <c:pt idx="2672">
                  <c:v>32.04</c:v>
                </c:pt>
                <c:pt idx="2673">
                  <c:v>32.040999999999997</c:v>
                </c:pt>
                <c:pt idx="2674">
                  <c:v>32.039000000000001</c:v>
                </c:pt>
                <c:pt idx="2675">
                  <c:v>32.07</c:v>
                </c:pt>
                <c:pt idx="2676">
                  <c:v>32.082000000000001</c:v>
                </c:pt>
                <c:pt idx="2677">
                  <c:v>32.218000000000004</c:v>
                </c:pt>
                <c:pt idx="2678">
                  <c:v>32.158000000000001</c:v>
                </c:pt>
                <c:pt idx="2679">
                  <c:v>32.03</c:v>
                </c:pt>
                <c:pt idx="2680">
                  <c:v>31.937000000000001</c:v>
                </c:pt>
                <c:pt idx="2681">
                  <c:v>31.960999999999999</c:v>
                </c:pt>
                <c:pt idx="2682">
                  <c:v>31.998000000000001</c:v>
                </c:pt>
                <c:pt idx="2683">
                  <c:v>32.045000000000002</c:v>
                </c:pt>
                <c:pt idx="2684">
                  <c:v>32.130000000000003</c:v>
                </c:pt>
                <c:pt idx="2685">
                  <c:v>32.029000000000003</c:v>
                </c:pt>
                <c:pt idx="2686">
                  <c:v>32.159999999999997</c:v>
                </c:pt>
                <c:pt idx="2687">
                  <c:v>32.186999999999998</c:v>
                </c:pt>
                <c:pt idx="2688">
                  <c:v>32.343000000000004</c:v>
                </c:pt>
                <c:pt idx="2689">
                  <c:v>32.35</c:v>
                </c:pt>
                <c:pt idx="2690">
                  <c:v>32.448</c:v>
                </c:pt>
                <c:pt idx="2691">
                  <c:v>32.436999999999998</c:v>
                </c:pt>
                <c:pt idx="2692">
                  <c:v>32.387999999999998</c:v>
                </c:pt>
                <c:pt idx="2693">
                  <c:v>32.387999999999998</c:v>
                </c:pt>
                <c:pt idx="2694">
                  <c:v>32.4</c:v>
                </c:pt>
                <c:pt idx="2695">
                  <c:v>32.536999999999999</c:v>
                </c:pt>
                <c:pt idx="2696">
                  <c:v>32.549999999999997</c:v>
                </c:pt>
                <c:pt idx="2697">
                  <c:v>32.58</c:v>
                </c:pt>
                <c:pt idx="2698">
                  <c:v>32.697000000000003</c:v>
                </c:pt>
                <c:pt idx="2699">
                  <c:v>32.99</c:v>
                </c:pt>
                <c:pt idx="2700">
                  <c:v>33.295999999999999</c:v>
                </c:pt>
                <c:pt idx="2701">
                  <c:v>33.411999999999999</c:v>
                </c:pt>
                <c:pt idx="2702">
                  <c:v>33.497</c:v>
                </c:pt>
                <c:pt idx="2703">
                  <c:v>33.438000000000002</c:v>
                </c:pt>
                <c:pt idx="2704">
                  <c:v>33.295000000000002</c:v>
                </c:pt>
                <c:pt idx="2705">
                  <c:v>32.798999999999999</c:v>
                </c:pt>
                <c:pt idx="2706">
                  <c:v>33</c:v>
                </c:pt>
                <c:pt idx="2707">
                  <c:v>32.898000000000003</c:v>
                </c:pt>
                <c:pt idx="2708">
                  <c:v>32.869</c:v>
                </c:pt>
                <c:pt idx="2709">
                  <c:v>32.83</c:v>
                </c:pt>
                <c:pt idx="2710">
                  <c:v>32.819000000000003</c:v>
                </c:pt>
                <c:pt idx="2711">
                  <c:v>32.823999999999998</c:v>
                </c:pt>
                <c:pt idx="2712">
                  <c:v>32.823</c:v>
                </c:pt>
                <c:pt idx="2713">
                  <c:v>32.874000000000002</c:v>
                </c:pt>
                <c:pt idx="2714">
                  <c:v>32.994</c:v>
                </c:pt>
                <c:pt idx="2715">
                  <c:v>33.177</c:v>
                </c:pt>
                <c:pt idx="2716">
                  <c:v>33.079000000000001</c:v>
                </c:pt>
                <c:pt idx="2717">
                  <c:v>33.17</c:v>
                </c:pt>
                <c:pt idx="2718">
                  <c:v>33.234000000000002</c:v>
                </c:pt>
                <c:pt idx="2719">
                  <c:v>33.265000000000001</c:v>
                </c:pt>
                <c:pt idx="2720">
                  <c:v>33.405000000000001</c:v>
                </c:pt>
                <c:pt idx="2721">
                  <c:v>33.387999999999998</c:v>
                </c:pt>
                <c:pt idx="2722">
                  <c:v>33.420999999999999</c:v>
                </c:pt>
                <c:pt idx="2723">
                  <c:v>33.351999999999997</c:v>
                </c:pt>
                <c:pt idx="2724">
                  <c:v>33.305999999999997</c:v>
                </c:pt>
                <c:pt idx="2725">
                  <c:v>33.302</c:v>
                </c:pt>
                <c:pt idx="2726">
                  <c:v>33.295000000000002</c:v>
                </c:pt>
                <c:pt idx="2727">
                  <c:v>33.35</c:v>
                </c:pt>
                <c:pt idx="2728">
                  <c:v>33.488999999999997</c:v>
                </c:pt>
                <c:pt idx="2729">
                  <c:v>33.527999999999999</c:v>
                </c:pt>
                <c:pt idx="2730">
                  <c:v>33.549999999999997</c:v>
                </c:pt>
                <c:pt idx="2731">
                  <c:v>33.548999999999999</c:v>
                </c:pt>
                <c:pt idx="2732">
                  <c:v>33.517000000000003</c:v>
                </c:pt>
                <c:pt idx="2733">
                  <c:v>33.545999999999999</c:v>
                </c:pt>
                <c:pt idx="2734">
                  <c:v>33.448999999999998</c:v>
                </c:pt>
                <c:pt idx="2735">
                  <c:v>33.308999999999997</c:v>
                </c:pt>
                <c:pt idx="2736">
                  <c:v>33.314999999999998</c:v>
                </c:pt>
                <c:pt idx="2737">
                  <c:v>33.198999999999998</c:v>
                </c:pt>
                <c:pt idx="2738">
                  <c:v>33.03</c:v>
                </c:pt>
                <c:pt idx="2739">
                  <c:v>32.72</c:v>
                </c:pt>
                <c:pt idx="2740">
                  <c:v>32.470999999999997</c:v>
                </c:pt>
                <c:pt idx="2741">
                  <c:v>32.53</c:v>
                </c:pt>
                <c:pt idx="2742">
                  <c:v>32.93</c:v>
                </c:pt>
                <c:pt idx="2743">
                  <c:v>33.085000000000001</c:v>
                </c:pt>
                <c:pt idx="2744">
                  <c:v>33.045000000000002</c:v>
                </c:pt>
                <c:pt idx="2745">
                  <c:v>33.03</c:v>
                </c:pt>
                <c:pt idx="2746">
                  <c:v>33.024999999999999</c:v>
                </c:pt>
                <c:pt idx="2747">
                  <c:v>33</c:v>
                </c:pt>
                <c:pt idx="2748">
                  <c:v>32.865000000000002</c:v>
                </c:pt>
                <c:pt idx="2749">
                  <c:v>32.86</c:v>
                </c:pt>
                <c:pt idx="2750">
                  <c:v>33.005000000000003</c:v>
                </c:pt>
                <c:pt idx="2751">
                  <c:v>33.054000000000002</c:v>
                </c:pt>
                <c:pt idx="2752">
                  <c:v>32.979999999999997</c:v>
                </c:pt>
                <c:pt idx="2753">
                  <c:v>33.115000000000002</c:v>
                </c:pt>
                <c:pt idx="2754">
                  <c:v>33.155000000000001</c:v>
                </c:pt>
                <c:pt idx="2755">
                  <c:v>33.159999999999997</c:v>
                </c:pt>
                <c:pt idx="2756">
                  <c:v>33.234999999999999</c:v>
                </c:pt>
                <c:pt idx="2757">
                  <c:v>33.265000000000001</c:v>
                </c:pt>
                <c:pt idx="2758">
                  <c:v>33.258000000000003</c:v>
                </c:pt>
                <c:pt idx="2759">
                  <c:v>33.378999999999998</c:v>
                </c:pt>
                <c:pt idx="2760">
                  <c:v>33.36</c:v>
                </c:pt>
                <c:pt idx="2761">
                  <c:v>33.500999999999998</c:v>
                </c:pt>
                <c:pt idx="2762">
                  <c:v>33.534999999999997</c:v>
                </c:pt>
                <c:pt idx="2763">
                  <c:v>33.639000000000003</c:v>
                </c:pt>
                <c:pt idx="2764">
                  <c:v>33.634</c:v>
                </c:pt>
                <c:pt idx="2765">
                  <c:v>33.549999999999997</c:v>
                </c:pt>
                <c:pt idx="2766">
                  <c:v>33.801000000000002</c:v>
                </c:pt>
                <c:pt idx="2767">
                  <c:v>33.749000000000002</c:v>
                </c:pt>
                <c:pt idx="2768">
                  <c:v>33.72</c:v>
                </c:pt>
                <c:pt idx="2769">
                  <c:v>33.67</c:v>
                </c:pt>
                <c:pt idx="2770">
                  <c:v>33.704999999999998</c:v>
                </c:pt>
                <c:pt idx="2771">
                  <c:v>33.75</c:v>
                </c:pt>
                <c:pt idx="2772">
                  <c:v>33.960999999999999</c:v>
                </c:pt>
                <c:pt idx="2773">
                  <c:v>33.966999999999999</c:v>
                </c:pt>
                <c:pt idx="2774">
                  <c:v>34.000999999999998</c:v>
                </c:pt>
                <c:pt idx="2775">
                  <c:v>34.024999999999999</c:v>
                </c:pt>
                <c:pt idx="2776">
                  <c:v>34.049999999999997</c:v>
                </c:pt>
                <c:pt idx="2777">
                  <c:v>34.28</c:v>
                </c:pt>
                <c:pt idx="2778">
                  <c:v>34.619999999999997</c:v>
                </c:pt>
                <c:pt idx="2779">
                  <c:v>34.65</c:v>
                </c:pt>
                <c:pt idx="2780">
                  <c:v>34.674999999999997</c:v>
                </c:pt>
                <c:pt idx="2781">
                  <c:v>34.808</c:v>
                </c:pt>
                <c:pt idx="2782">
                  <c:v>34.628</c:v>
                </c:pt>
                <c:pt idx="2783">
                  <c:v>34.796999999999997</c:v>
                </c:pt>
                <c:pt idx="2784">
                  <c:v>34.747</c:v>
                </c:pt>
                <c:pt idx="2785">
                  <c:v>34.85</c:v>
                </c:pt>
                <c:pt idx="2786">
                  <c:v>34.950000000000003</c:v>
                </c:pt>
                <c:pt idx="2787">
                  <c:v>35.173999999999999</c:v>
                </c:pt>
                <c:pt idx="2788">
                  <c:v>35.094999999999999</c:v>
                </c:pt>
                <c:pt idx="2789">
                  <c:v>35.067</c:v>
                </c:pt>
                <c:pt idx="2790">
                  <c:v>34.945</c:v>
                </c:pt>
                <c:pt idx="2791">
                  <c:v>34.78</c:v>
                </c:pt>
                <c:pt idx="2792">
                  <c:v>34.814999999999998</c:v>
                </c:pt>
                <c:pt idx="2793">
                  <c:v>34.6</c:v>
                </c:pt>
                <c:pt idx="2794">
                  <c:v>34.515000000000001</c:v>
                </c:pt>
                <c:pt idx="2795">
                  <c:v>34.494</c:v>
                </c:pt>
                <c:pt idx="2796">
                  <c:v>34.494999999999997</c:v>
                </c:pt>
                <c:pt idx="2797">
                  <c:v>34.415999999999997</c:v>
                </c:pt>
                <c:pt idx="2798">
                  <c:v>34.277999999999999</c:v>
                </c:pt>
                <c:pt idx="2799">
                  <c:v>34.155999999999999</c:v>
                </c:pt>
                <c:pt idx="2800">
                  <c:v>33.923999999999999</c:v>
                </c:pt>
                <c:pt idx="2801">
                  <c:v>33.799999999999997</c:v>
                </c:pt>
                <c:pt idx="2802">
                  <c:v>33.784999999999997</c:v>
                </c:pt>
                <c:pt idx="2803">
                  <c:v>33.787999999999997</c:v>
                </c:pt>
                <c:pt idx="2804">
                  <c:v>33.887999999999998</c:v>
                </c:pt>
                <c:pt idx="2805">
                  <c:v>33.82</c:v>
                </c:pt>
                <c:pt idx="2806">
                  <c:v>33.779000000000003</c:v>
                </c:pt>
                <c:pt idx="2807">
                  <c:v>34.015000000000001</c:v>
                </c:pt>
                <c:pt idx="2808">
                  <c:v>33.917000000000002</c:v>
                </c:pt>
                <c:pt idx="2809">
                  <c:v>33.835000000000001</c:v>
                </c:pt>
                <c:pt idx="2810">
                  <c:v>33.58</c:v>
                </c:pt>
                <c:pt idx="2811">
                  <c:v>33.380000000000003</c:v>
                </c:pt>
                <c:pt idx="2812">
                  <c:v>33.25</c:v>
                </c:pt>
                <c:pt idx="2813">
                  <c:v>33.569000000000003</c:v>
                </c:pt>
                <c:pt idx="2814">
                  <c:v>33.9</c:v>
                </c:pt>
                <c:pt idx="2815">
                  <c:v>33.777000000000001</c:v>
                </c:pt>
                <c:pt idx="2816">
                  <c:v>33.795000000000002</c:v>
                </c:pt>
                <c:pt idx="2817">
                  <c:v>33.697000000000003</c:v>
                </c:pt>
                <c:pt idx="2818">
                  <c:v>33.619999999999997</c:v>
                </c:pt>
                <c:pt idx="2819">
                  <c:v>33.79</c:v>
                </c:pt>
                <c:pt idx="2820">
                  <c:v>33.799999999999997</c:v>
                </c:pt>
                <c:pt idx="2821">
                  <c:v>33.816000000000003</c:v>
                </c:pt>
                <c:pt idx="2822">
                  <c:v>33.83</c:v>
                </c:pt>
                <c:pt idx="2823">
                  <c:v>33.86</c:v>
                </c:pt>
                <c:pt idx="2824">
                  <c:v>33.86</c:v>
                </c:pt>
                <c:pt idx="2825">
                  <c:v>33.82</c:v>
                </c:pt>
                <c:pt idx="2826">
                  <c:v>33.710999999999999</c:v>
                </c:pt>
                <c:pt idx="2827">
                  <c:v>33.729999999999997</c:v>
                </c:pt>
                <c:pt idx="2828">
                  <c:v>33.795000000000002</c:v>
                </c:pt>
                <c:pt idx="2829">
                  <c:v>33.658000000000001</c:v>
                </c:pt>
                <c:pt idx="2830">
                  <c:v>33.232999999999997</c:v>
                </c:pt>
                <c:pt idx="2831">
                  <c:v>33.192</c:v>
                </c:pt>
                <c:pt idx="2832">
                  <c:v>33.133000000000003</c:v>
                </c:pt>
                <c:pt idx="2833">
                  <c:v>33.18</c:v>
                </c:pt>
                <c:pt idx="2834">
                  <c:v>33.131999999999998</c:v>
                </c:pt>
                <c:pt idx="2835">
                  <c:v>33.04</c:v>
                </c:pt>
                <c:pt idx="2836">
                  <c:v>32.889000000000003</c:v>
                </c:pt>
                <c:pt idx="2837">
                  <c:v>32.893000000000001</c:v>
                </c:pt>
                <c:pt idx="2838">
                  <c:v>32.89</c:v>
                </c:pt>
                <c:pt idx="2839">
                  <c:v>32.954999999999998</c:v>
                </c:pt>
                <c:pt idx="2840">
                  <c:v>32.950000000000003</c:v>
                </c:pt>
                <c:pt idx="2841">
                  <c:v>32.994</c:v>
                </c:pt>
                <c:pt idx="2842">
                  <c:v>32.881999999999998</c:v>
                </c:pt>
                <c:pt idx="2843">
                  <c:v>32.854999999999997</c:v>
                </c:pt>
                <c:pt idx="2844">
                  <c:v>32.738</c:v>
                </c:pt>
                <c:pt idx="2845">
                  <c:v>32.679000000000002</c:v>
                </c:pt>
                <c:pt idx="2846">
                  <c:v>32.625999999999998</c:v>
                </c:pt>
                <c:pt idx="2847">
                  <c:v>32.659999999999997</c:v>
                </c:pt>
                <c:pt idx="2848">
                  <c:v>32.65</c:v>
                </c:pt>
                <c:pt idx="2849">
                  <c:v>32.375</c:v>
                </c:pt>
                <c:pt idx="2850">
                  <c:v>32.533999999999999</c:v>
                </c:pt>
                <c:pt idx="2851">
                  <c:v>32.505000000000003</c:v>
                </c:pt>
                <c:pt idx="2852">
                  <c:v>32.597000000000001</c:v>
                </c:pt>
                <c:pt idx="2853">
                  <c:v>32.606999999999999</c:v>
                </c:pt>
                <c:pt idx="2854">
                  <c:v>32.72</c:v>
                </c:pt>
                <c:pt idx="2855">
                  <c:v>32.875</c:v>
                </c:pt>
                <c:pt idx="2856">
                  <c:v>32.853000000000002</c:v>
                </c:pt>
                <c:pt idx="2857">
                  <c:v>32.715000000000003</c:v>
                </c:pt>
                <c:pt idx="2858">
                  <c:v>32.798000000000002</c:v>
                </c:pt>
                <c:pt idx="2859">
                  <c:v>32.799999999999997</c:v>
                </c:pt>
                <c:pt idx="2860">
                  <c:v>32.94</c:v>
                </c:pt>
                <c:pt idx="2861">
                  <c:v>32.884999999999998</c:v>
                </c:pt>
                <c:pt idx="2862">
                  <c:v>32.889000000000003</c:v>
                </c:pt>
                <c:pt idx="2863">
                  <c:v>32.904000000000003</c:v>
                </c:pt>
                <c:pt idx="2864">
                  <c:v>32.878</c:v>
                </c:pt>
                <c:pt idx="2865">
                  <c:v>32.898000000000003</c:v>
                </c:pt>
                <c:pt idx="2866">
                  <c:v>32.924999999999997</c:v>
                </c:pt>
                <c:pt idx="2867">
                  <c:v>32.862000000000002</c:v>
                </c:pt>
                <c:pt idx="2868">
                  <c:v>32.97</c:v>
                </c:pt>
                <c:pt idx="2869">
                  <c:v>32.924999999999997</c:v>
                </c:pt>
                <c:pt idx="2870">
                  <c:v>32.942999999999998</c:v>
                </c:pt>
                <c:pt idx="2871">
                  <c:v>32.817999999999998</c:v>
                </c:pt>
                <c:pt idx="2872">
                  <c:v>32.784999999999997</c:v>
                </c:pt>
                <c:pt idx="2873">
                  <c:v>32.947000000000003</c:v>
                </c:pt>
                <c:pt idx="2874">
                  <c:v>32.89</c:v>
                </c:pt>
                <c:pt idx="2875">
                  <c:v>32.988</c:v>
                </c:pt>
                <c:pt idx="2876">
                  <c:v>32.988999999999997</c:v>
                </c:pt>
                <c:pt idx="2877">
                  <c:v>33.036000000000001</c:v>
                </c:pt>
                <c:pt idx="2878">
                  <c:v>32.97</c:v>
                </c:pt>
                <c:pt idx="2879">
                  <c:v>33.049999999999997</c:v>
                </c:pt>
                <c:pt idx="2880">
                  <c:v>33.192999999999998</c:v>
                </c:pt>
                <c:pt idx="2881">
                  <c:v>33.090000000000003</c:v>
                </c:pt>
                <c:pt idx="2882">
                  <c:v>32.975000000000001</c:v>
                </c:pt>
                <c:pt idx="2883">
                  <c:v>32.959000000000003</c:v>
                </c:pt>
                <c:pt idx="2884">
                  <c:v>32.954999999999998</c:v>
                </c:pt>
                <c:pt idx="2885">
                  <c:v>32.793999999999997</c:v>
                </c:pt>
                <c:pt idx="2886">
                  <c:v>32.798999999999999</c:v>
                </c:pt>
                <c:pt idx="2887">
                  <c:v>32.875</c:v>
                </c:pt>
                <c:pt idx="2888">
                  <c:v>32.802</c:v>
                </c:pt>
                <c:pt idx="2889">
                  <c:v>32.954999999999998</c:v>
                </c:pt>
                <c:pt idx="2890">
                  <c:v>32.82</c:v>
                </c:pt>
                <c:pt idx="2891">
                  <c:v>32.743000000000002</c:v>
                </c:pt>
                <c:pt idx="2892">
                  <c:v>32.871000000000002</c:v>
                </c:pt>
                <c:pt idx="2893">
                  <c:v>32.856999999999999</c:v>
                </c:pt>
                <c:pt idx="2894">
                  <c:v>32.817999999999998</c:v>
                </c:pt>
                <c:pt idx="2895">
                  <c:v>32.768000000000001</c:v>
                </c:pt>
                <c:pt idx="2896">
                  <c:v>32.673999999999999</c:v>
                </c:pt>
                <c:pt idx="2897">
                  <c:v>32.72</c:v>
                </c:pt>
                <c:pt idx="2898">
                  <c:v>32.792000000000002</c:v>
                </c:pt>
                <c:pt idx="2899">
                  <c:v>32.817999999999998</c:v>
                </c:pt>
                <c:pt idx="2900">
                  <c:v>32.854999999999997</c:v>
                </c:pt>
                <c:pt idx="2901">
                  <c:v>32.950000000000003</c:v>
                </c:pt>
                <c:pt idx="2902">
                  <c:v>32.898000000000003</c:v>
                </c:pt>
                <c:pt idx="2903">
                  <c:v>32.895000000000003</c:v>
                </c:pt>
                <c:pt idx="2904">
                  <c:v>32.984999999999999</c:v>
                </c:pt>
                <c:pt idx="2905">
                  <c:v>32.963999999999999</c:v>
                </c:pt>
                <c:pt idx="2906">
                  <c:v>33.01</c:v>
                </c:pt>
                <c:pt idx="2907">
                  <c:v>32.966000000000001</c:v>
                </c:pt>
                <c:pt idx="2908">
                  <c:v>32.905999999999999</c:v>
                </c:pt>
                <c:pt idx="2909">
                  <c:v>32.863</c:v>
                </c:pt>
                <c:pt idx="2910">
                  <c:v>32.92</c:v>
                </c:pt>
                <c:pt idx="2911">
                  <c:v>32.923999999999999</c:v>
                </c:pt>
                <c:pt idx="2912">
                  <c:v>32.915999999999997</c:v>
                </c:pt>
                <c:pt idx="2913">
                  <c:v>32.924999999999997</c:v>
                </c:pt>
                <c:pt idx="2914">
                  <c:v>32.923000000000002</c:v>
                </c:pt>
                <c:pt idx="2915">
                  <c:v>32.856999999999999</c:v>
                </c:pt>
                <c:pt idx="2916">
                  <c:v>32.917999999999999</c:v>
                </c:pt>
                <c:pt idx="2917">
                  <c:v>32.906999999999996</c:v>
                </c:pt>
                <c:pt idx="2918">
                  <c:v>32.905000000000001</c:v>
                </c:pt>
                <c:pt idx="2919">
                  <c:v>32.865000000000002</c:v>
                </c:pt>
                <c:pt idx="2920">
                  <c:v>32.76</c:v>
                </c:pt>
                <c:pt idx="2921">
                  <c:v>32.744999999999997</c:v>
                </c:pt>
                <c:pt idx="2922">
                  <c:v>32.649000000000001</c:v>
                </c:pt>
                <c:pt idx="2923">
                  <c:v>32.628</c:v>
                </c:pt>
                <c:pt idx="2924">
                  <c:v>32.667999999999999</c:v>
                </c:pt>
                <c:pt idx="2925">
                  <c:v>32.637</c:v>
                </c:pt>
                <c:pt idx="2926">
                  <c:v>32.491999999999997</c:v>
                </c:pt>
                <c:pt idx="2927">
                  <c:v>32.409999999999997</c:v>
                </c:pt>
                <c:pt idx="2928">
                  <c:v>32.457999999999998</c:v>
                </c:pt>
                <c:pt idx="2929">
                  <c:v>32.418999999999997</c:v>
                </c:pt>
                <c:pt idx="2930">
                  <c:v>32.386000000000003</c:v>
                </c:pt>
                <c:pt idx="2931">
                  <c:v>32.369</c:v>
                </c:pt>
                <c:pt idx="2932">
                  <c:v>32.395000000000003</c:v>
                </c:pt>
                <c:pt idx="2933">
                  <c:v>32.427999999999997</c:v>
                </c:pt>
                <c:pt idx="2934">
                  <c:v>32.475000000000001</c:v>
                </c:pt>
                <c:pt idx="2935">
                  <c:v>32.375999999999998</c:v>
                </c:pt>
                <c:pt idx="2936">
                  <c:v>32.200000000000003</c:v>
                </c:pt>
                <c:pt idx="2937">
                  <c:v>32.319000000000003</c:v>
                </c:pt>
                <c:pt idx="2938">
                  <c:v>32.35</c:v>
                </c:pt>
                <c:pt idx="2939">
                  <c:v>32.255000000000003</c:v>
                </c:pt>
                <c:pt idx="2940">
                  <c:v>32.18</c:v>
                </c:pt>
                <c:pt idx="2941">
                  <c:v>32.18</c:v>
                </c:pt>
                <c:pt idx="2942">
                  <c:v>32.143000000000001</c:v>
                </c:pt>
                <c:pt idx="2943">
                  <c:v>32.24</c:v>
                </c:pt>
                <c:pt idx="2944">
                  <c:v>32.29</c:v>
                </c:pt>
                <c:pt idx="2945">
                  <c:v>32.302</c:v>
                </c:pt>
                <c:pt idx="2946">
                  <c:v>32.241999999999997</c:v>
                </c:pt>
                <c:pt idx="2947">
                  <c:v>32.218000000000004</c:v>
                </c:pt>
                <c:pt idx="2948">
                  <c:v>32.299999999999997</c:v>
                </c:pt>
                <c:pt idx="2949">
                  <c:v>32.325000000000003</c:v>
                </c:pt>
                <c:pt idx="2950">
                  <c:v>32.274999999999999</c:v>
                </c:pt>
                <c:pt idx="2951">
                  <c:v>32.359000000000002</c:v>
                </c:pt>
                <c:pt idx="2952">
                  <c:v>32.402999999999999</c:v>
                </c:pt>
                <c:pt idx="2953">
                  <c:v>32.398000000000003</c:v>
                </c:pt>
                <c:pt idx="2954">
                  <c:v>32.393999999999998</c:v>
                </c:pt>
                <c:pt idx="2955">
                  <c:v>32.479999999999997</c:v>
                </c:pt>
                <c:pt idx="2956">
                  <c:v>32.496000000000002</c:v>
                </c:pt>
                <c:pt idx="2957">
                  <c:v>32.58</c:v>
                </c:pt>
                <c:pt idx="2958">
                  <c:v>32.534999999999997</c:v>
                </c:pt>
                <c:pt idx="2959">
                  <c:v>32.552999999999997</c:v>
                </c:pt>
                <c:pt idx="2960">
                  <c:v>32.575000000000003</c:v>
                </c:pt>
                <c:pt idx="2961">
                  <c:v>32.558</c:v>
                </c:pt>
                <c:pt idx="2962">
                  <c:v>32.536000000000001</c:v>
                </c:pt>
                <c:pt idx="2963">
                  <c:v>32.509</c:v>
                </c:pt>
                <c:pt idx="2964">
                  <c:v>32.365000000000002</c:v>
                </c:pt>
                <c:pt idx="2965">
                  <c:v>32.348999999999997</c:v>
                </c:pt>
                <c:pt idx="2966">
                  <c:v>32.31</c:v>
                </c:pt>
                <c:pt idx="2967">
                  <c:v>32.33</c:v>
                </c:pt>
                <c:pt idx="2968">
                  <c:v>32.338999999999999</c:v>
                </c:pt>
                <c:pt idx="2969">
                  <c:v>32.198</c:v>
                </c:pt>
                <c:pt idx="2970">
                  <c:v>32.119999999999997</c:v>
                </c:pt>
                <c:pt idx="2971">
                  <c:v>32.128</c:v>
                </c:pt>
                <c:pt idx="2972">
                  <c:v>32.29</c:v>
                </c:pt>
                <c:pt idx="2973">
                  <c:v>32.35</c:v>
                </c:pt>
                <c:pt idx="2974">
                  <c:v>32.267000000000003</c:v>
                </c:pt>
                <c:pt idx="2975">
                  <c:v>32.287999999999997</c:v>
                </c:pt>
                <c:pt idx="2976">
                  <c:v>32.235999999999997</c:v>
                </c:pt>
                <c:pt idx="2977">
                  <c:v>32.244</c:v>
                </c:pt>
                <c:pt idx="2978">
                  <c:v>32.344999999999999</c:v>
                </c:pt>
                <c:pt idx="2979">
                  <c:v>32.185000000000002</c:v>
                </c:pt>
                <c:pt idx="2980">
                  <c:v>32.198999999999998</c:v>
                </c:pt>
                <c:pt idx="2981">
                  <c:v>32.17</c:v>
                </c:pt>
                <c:pt idx="2982">
                  <c:v>32.15</c:v>
                </c:pt>
                <c:pt idx="2983">
                  <c:v>32.17</c:v>
                </c:pt>
                <c:pt idx="2984">
                  <c:v>32.28</c:v>
                </c:pt>
                <c:pt idx="2985">
                  <c:v>32.35</c:v>
                </c:pt>
                <c:pt idx="2986">
                  <c:v>32.348999999999997</c:v>
                </c:pt>
                <c:pt idx="2987">
                  <c:v>32.308</c:v>
                </c:pt>
                <c:pt idx="2988">
                  <c:v>32.277999999999999</c:v>
                </c:pt>
                <c:pt idx="2989">
                  <c:v>32.31</c:v>
                </c:pt>
                <c:pt idx="2990">
                  <c:v>32.280999999999999</c:v>
                </c:pt>
                <c:pt idx="2991">
                  <c:v>32.328000000000003</c:v>
                </c:pt>
                <c:pt idx="2992">
                  <c:v>32.347999999999999</c:v>
                </c:pt>
                <c:pt idx="2993">
                  <c:v>32.380000000000003</c:v>
                </c:pt>
                <c:pt idx="2994">
                  <c:v>32.384</c:v>
                </c:pt>
                <c:pt idx="2995">
                  <c:v>32.354999999999997</c:v>
                </c:pt>
                <c:pt idx="2996">
                  <c:v>32.36</c:v>
                </c:pt>
                <c:pt idx="2997">
                  <c:v>32.299999999999997</c:v>
                </c:pt>
                <c:pt idx="2998">
                  <c:v>32.274000000000001</c:v>
                </c:pt>
                <c:pt idx="2999">
                  <c:v>32.293999999999997</c:v>
                </c:pt>
                <c:pt idx="3000">
                  <c:v>32.29</c:v>
                </c:pt>
                <c:pt idx="3001">
                  <c:v>32.238</c:v>
                </c:pt>
                <c:pt idx="3002">
                  <c:v>32.03</c:v>
                </c:pt>
                <c:pt idx="3003">
                  <c:v>31.898</c:v>
                </c:pt>
                <c:pt idx="3004">
                  <c:v>31.86</c:v>
                </c:pt>
                <c:pt idx="3005">
                  <c:v>31.875</c:v>
                </c:pt>
                <c:pt idx="3006">
                  <c:v>31.876999999999999</c:v>
                </c:pt>
                <c:pt idx="3007">
                  <c:v>31.88</c:v>
                </c:pt>
                <c:pt idx="3008">
                  <c:v>31.78</c:v>
                </c:pt>
                <c:pt idx="3009">
                  <c:v>31.79</c:v>
                </c:pt>
                <c:pt idx="3010">
                  <c:v>31.809000000000001</c:v>
                </c:pt>
                <c:pt idx="3011">
                  <c:v>31.754999999999999</c:v>
                </c:pt>
                <c:pt idx="3012">
                  <c:v>31.827999999999999</c:v>
                </c:pt>
                <c:pt idx="3013">
                  <c:v>31.79</c:v>
                </c:pt>
                <c:pt idx="3014">
                  <c:v>31.8</c:v>
                </c:pt>
                <c:pt idx="3015">
                  <c:v>31.99</c:v>
                </c:pt>
                <c:pt idx="3016">
                  <c:v>31.919</c:v>
                </c:pt>
                <c:pt idx="3017">
                  <c:v>31.98</c:v>
                </c:pt>
                <c:pt idx="3018">
                  <c:v>31.97</c:v>
                </c:pt>
                <c:pt idx="3019">
                  <c:v>32.055</c:v>
                </c:pt>
                <c:pt idx="3020">
                  <c:v>32.08</c:v>
                </c:pt>
                <c:pt idx="3021">
                  <c:v>31.998999999999999</c:v>
                </c:pt>
                <c:pt idx="3022">
                  <c:v>31.99</c:v>
                </c:pt>
                <c:pt idx="3023">
                  <c:v>32.100999999999999</c:v>
                </c:pt>
                <c:pt idx="3024">
                  <c:v>32.06</c:v>
                </c:pt>
                <c:pt idx="3025">
                  <c:v>32</c:v>
                </c:pt>
                <c:pt idx="3026">
                  <c:v>32.020000000000003</c:v>
                </c:pt>
                <c:pt idx="3027">
                  <c:v>32.186999999999998</c:v>
                </c:pt>
                <c:pt idx="3028">
                  <c:v>32.183999999999997</c:v>
                </c:pt>
                <c:pt idx="3029">
                  <c:v>32.195</c:v>
                </c:pt>
                <c:pt idx="3030">
                  <c:v>32.1</c:v>
                </c:pt>
                <c:pt idx="3031">
                  <c:v>32.066000000000003</c:v>
                </c:pt>
                <c:pt idx="3032">
                  <c:v>32.045000000000002</c:v>
                </c:pt>
                <c:pt idx="3033">
                  <c:v>32.1</c:v>
                </c:pt>
                <c:pt idx="3034">
                  <c:v>32.098999999999997</c:v>
                </c:pt>
                <c:pt idx="3035">
                  <c:v>32.049999999999997</c:v>
                </c:pt>
                <c:pt idx="3036">
                  <c:v>32.090000000000003</c:v>
                </c:pt>
                <c:pt idx="3037">
                  <c:v>32.119999999999997</c:v>
                </c:pt>
                <c:pt idx="3038">
                  <c:v>32.085000000000001</c:v>
                </c:pt>
                <c:pt idx="3039">
                  <c:v>32.048000000000002</c:v>
                </c:pt>
                <c:pt idx="3040">
                  <c:v>32.039000000000001</c:v>
                </c:pt>
                <c:pt idx="3041">
                  <c:v>32.003999999999998</c:v>
                </c:pt>
                <c:pt idx="3042">
                  <c:v>31.988</c:v>
                </c:pt>
                <c:pt idx="3043">
                  <c:v>32.020000000000003</c:v>
                </c:pt>
                <c:pt idx="3044">
                  <c:v>31.89</c:v>
                </c:pt>
                <c:pt idx="3045">
                  <c:v>31.85</c:v>
                </c:pt>
                <c:pt idx="3046">
                  <c:v>31.847000000000001</c:v>
                </c:pt>
                <c:pt idx="3047">
                  <c:v>31.847000000000001</c:v>
                </c:pt>
                <c:pt idx="3048">
                  <c:v>31.84</c:v>
                </c:pt>
                <c:pt idx="3049">
                  <c:v>31.82</c:v>
                </c:pt>
                <c:pt idx="3050">
                  <c:v>31.82</c:v>
                </c:pt>
                <c:pt idx="3051">
                  <c:v>31.747</c:v>
                </c:pt>
                <c:pt idx="3052">
                  <c:v>31.824999999999999</c:v>
                </c:pt>
                <c:pt idx="3053">
                  <c:v>31.798999999999999</c:v>
                </c:pt>
                <c:pt idx="3054">
                  <c:v>31.885999999999999</c:v>
                </c:pt>
                <c:pt idx="3055">
                  <c:v>31.85</c:v>
                </c:pt>
                <c:pt idx="3056">
                  <c:v>31.844999999999999</c:v>
                </c:pt>
                <c:pt idx="3057">
                  <c:v>31.88</c:v>
                </c:pt>
                <c:pt idx="3058">
                  <c:v>31.88</c:v>
                </c:pt>
                <c:pt idx="3059">
                  <c:v>31.815000000000001</c:v>
                </c:pt>
                <c:pt idx="3060">
                  <c:v>31.81</c:v>
                </c:pt>
                <c:pt idx="3061">
                  <c:v>31.818999999999999</c:v>
                </c:pt>
                <c:pt idx="3062">
                  <c:v>31.788</c:v>
                </c:pt>
                <c:pt idx="3063">
                  <c:v>31.759</c:v>
                </c:pt>
                <c:pt idx="3064">
                  <c:v>31.695</c:v>
                </c:pt>
                <c:pt idx="3065">
                  <c:v>31.628</c:v>
                </c:pt>
                <c:pt idx="3066">
                  <c:v>31.701000000000001</c:v>
                </c:pt>
                <c:pt idx="3067">
                  <c:v>31.614999999999998</c:v>
                </c:pt>
                <c:pt idx="3068">
                  <c:v>31.56</c:v>
                </c:pt>
                <c:pt idx="3069">
                  <c:v>31.58</c:v>
                </c:pt>
                <c:pt idx="3070">
                  <c:v>31.46</c:v>
                </c:pt>
                <c:pt idx="3071">
                  <c:v>31.375</c:v>
                </c:pt>
                <c:pt idx="3072">
                  <c:v>31.39</c:v>
                </c:pt>
                <c:pt idx="3073">
                  <c:v>31.492000000000001</c:v>
                </c:pt>
                <c:pt idx="3074">
                  <c:v>31.446999999999999</c:v>
                </c:pt>
                <c:pt idx="3075">
                  <c:v>31.388000000000002</c:v>
                </c:pt>
                <c:pt idx="3076">
                  <c:v>31.398</c:v>
                </c:pt>
                <c:pt idx="3077">
                  <c:v>31.46</c:v>
                </c:pt>
                <c:pt idx="3078">
                  <c:v>31.359000000000002</c:v>
                </c:pt>
                <c:pt idx="3079">
                  <c:v>31.411999999999999</c:v>
                </c:pt>
                <c:pt idx="3080">
                  <c:v>31.539000000000001</c:v>
                </c:pt>
                <c:pt idx="3081">
                  <c:v>31.45</c:v>
                </c:pt>
                <c:pt idx="3082">
                  <c:v>31.417999999999999</c:v>
                </c:pt>
                <c:pt idx="3083">
                  <c:v>31.518999999999998</c:v>
                </c:pt>
                <c:pt idx="3084">
                  <c:v>31.46</c:v>
                </c:pt>
                <c:pt idx="3085">
                  <c:v>31.6</c:v>
                </c:pt>
                <c:pt idx="3086">
                  <c:v>31.748999999999999</c:v>
                </c:pt>
                <c:pt idx="3087">
                  <c:v>31.85</c:v>
                </c:pt>
                <c:pt idx="3088">
                  <c:v>31.6</c:v>
                </c:pt>
                <c:pt idx="3089">
                  <c:v>31.829000000000001</c:v>
                </c:pt>
                <c:pt idx="3090">
                  <c:v>31.893000000000001</c:v>
                </c:pt>
                <c:pt idx="3091">
                  <c:v>31.777999999999999</c:v>
                </c:pt>
                <c:pt idx="3092">
                  <c:v>31.847999999999999</c:v>
                </c:pt>
                <c:pt idx="3093">
                  <c:v>32.1</c:v>
                </c:pt>
                <c:pt idx="3094">
                  <c:v>31.978000000000002</c:v>
                </c:pt>
                <c:pt idx="3095">
                  <c:v>32.097999999999999</c:v>
                </c:pt>
                <c:pt idx="3096">
                  <c:v>32.174999999999997</c:v>
                </c:pt>
                <c:pt idx="3097">
                  <c:v>32.25</c:v>
                </c:pt>
                <c:pt idx="3098">
                  <c:v>32.174999999999997</c:v>
                </c:pt>
                <c:pt idx="3099">
                  <c:v>32.384999999999998</c:v>
                </c:pt>
                <c:pt idx="3100">
                  <c:v>32.344999999999999</c:v>
                </c:pt>
                <c:pt idx="3101">
                  <c:v>32.186999999999998</c:v>
                </c:pt>
                <c:pt idx="3102">
                  <c:v>32.174999999999997</c:v>
                </c:pt>
                <c:pt idx="3103">
                  <c:v>32.225000000000001</c:v>
                </c:pt>
                <c:pt idx="3104">
                  <c:v>32.417999999999999</c:v>
                </c:pt>
                <c:pt idx="3105">
                  <c:v>32.314999999999998</c:v>
                </c:pt>
                <c:pt idx="3106">
                  <c:v>32.274999999999999</c:v>
                </c:pt>
                <c:pt idx="3107">
                  <c:v>32.35</c:v>
                </c:pt>
                <c:pt idx="3108">
                  <c:v>32.527999999999999</c:v>
                </c:pt>
                <c:pt idx="3109">
                  <c:v>32.51</c:v>
                </c:pt>
                <c:pt idx="3110">
                  <c:v>32.520000000000003</c:v>
                </c:pt>
                <c:pt idx="3111">
                  <c:v>32.49</c:v>
                </c:pt>
                <c:pt idx="3112">
                  <c:v>32.439</c:v>
                </c:pt>
                <c:pt idx="3113">
                  <c:v>32.350999999999999</c:v>
                </c:pt>
                <c:pt idx="3114">
                  <c:v>32.338000000000001</c:v>
                </c:pt>
                <c:pt idx="3115">
                  <c:v>32.31</c:v>
                </c:pt>
                <c:pt idx="3116">
                  <c:v>32.19</c:v>
                </c:pt>
                <c:pt idx="3117">
                  <c:v>31.998999999999999</c:v>
                </c:pt>
                <c:pt idx="3118">
                  <c:v>32.094000000000001</c:v>
                </c:pt>
                <c:pt idx="3119">
                  <c:v>32.189</c:v>
                </c:pt>
                <c:pt idx="3120">
                  <c:v>32.216000000000001</c:v>
                </c:pt>
                <c:pt idx="3121">
                  <c:v>32.18</c:v>
                </c:pt>
                <c:pt idx="3122">
                  <c:v>32.174999999999997</c:v>
                </c:pt>
                <c:pt idx="3123">
                  <c:v>32.279000000000003</c:v>
                </c:pt>
                <c:pt idx="3124">
                  <c:v>32.277999999999999</c:v>
                </c:pt>
                <c:pt idx="3125">
                  <c:v>32.296999999999997</c:v>
                </c:pt>
                <c:pt idx="3126">
                  <c:v>32.277999999999999</c:v>
                </c:pt>
                <c:pt idx="3127">
                  <c:v>32.22</c:v>
                </c:pt>
                <c:pt idx="3128">
                  <c:v>32.200000000000003</c:v>
                </c:pt>
                <c:pt idx="3129">
                  <c:v>32.22</c:v>
                </c:pt>
                <c:pt idx="3130">
                  <c:v>32.185000000000002</c:v>
                </c:pt>
                <c:pt idx="3131">
                  <c:v>32.125</c:v>
                </c:pt>
                <c:pt idx="3132">
                  <c:v>32.25</c:v>
                </c:pt>
                <c:pt idx="3133">
                  <c:v>32.299999999999997</c:v>
                </c:pt>
                <c:pt idx="3134">
                  <c:v>32.192</c:v>
                </c:pt>
                <c:pt idx="3135">
                  <c:v>32.186999999999998</c:v>
                </c:pt>
                <c:pt idx="3136">
                  <c:v>32.143000000000001</c:v>
                </c:pt>
                <c:pt idx="3137">
                  <c:v>32.155000000000001</c:v>
                </c:pt>
                <c:pt idx="3138">
                  <c:v>32.155000000000001</c:v>
                </c:pt>
                <c:pt idx="3139">
                  <c:v>32.15</c:v>
                </c:pt>
                <c:pt idx="3140">
                  <c:v>32.19</c:v>
                </c:pt>
                <c:pt idx="3141">
                  <c:v>32.152000000000001</c:v>
                </c:pt>
                <c:pt idx="3142">
                  <c:v>32.119999999999997</c:v>
                </c:pt>
                <c:pt idx="3143">
                  <c:v>32.090000000000003</c:v>
                </c:pt>
                <c:pt idx="3144">
                  <c:v>32.07</c:v>
                </c:pt>
                <c:pt idx="3145">
                  <c:v>32.067999999999998</c:v>
                </c:pt>
                <c:pt idx="3146">
                  <c:v>32.049999999999997</c:v>
                </c:pt>
                <c:pt idx="3147">
                  <c:v>31.867999999999999</c:v>
                </c:pt>
                <c:pt idx="3148">
                  <c:v>31.85</c:v>
                </c:pt>
                <c:pt idx="3149">
                  <c:v>31.87</c:v>
                </c:pt>
                <c:pt idx="3150">
                  <c:v>31.85</c:v>
                </c:pt>
                <c:pt idx="3151">
                  <c:v>31.818999999999999</c:v>
                </c:pt>
                <c:pt idx="3152">
                  <c:v>31.782</c:v>
                </c:pt>
                <c:pt idx="3153">
                  <c:v>31.855</c:v>
                </c:pt>
                <c:pt idx="3154">
                  <c:v>31.88</c:v>
                </c:pt>
                <c:pt idx="3155">
                  <c:v>31.99</c:v>
                </c:pt>
                <c:pt idx="3156">
                  <c:v>31.96</c:v>
                </c:pt>
                <c:pt idx="3157">
                  <c:v>32.01</c:v>
                </c:pt>
                <c:pt idx="3158">
                  <c:v>31.97</c:v>
                </c:pt>
                <c:pt idx="3159">
                  <c:v>31.966000000000001</c:v>
                </c:pt>
                <c:pt idx="3160">
                  <c:v>31.93</c:v>
                </c:pt>
                <c:pt idx="3161">
                  <c:v>31.934999999999999</c:v>
                </c:pt>
                <c:pt idx="3162">
                  <c:v>31.968</c:v>
                </c:pt>
                <c:pt idx="3163">
                  <c:v>32.08</c:v>
                </c:pt>
                <c:pt idx="3164">
                  <c:v>32.055</c:v>
                </c:pt>
                <c:pt idx="3165">
                  <c:v>32.036999999999999</c:v>
                </c:pt>
                <c:pt idx="3166">
                  <c:v>32.03</c:v>
                </c:pt>
                <c:pt idx="3167">
                  <c:v>32.06</c:v>
                </c:pt>
                <c:pt idx="3168">
                  <c:v>32.101999999999997</c:v>
                </c:pt>
                <c:pt idx="3169">
                  <c:v>32.075000000000003</c:v>
                </c:pt>
                <c:pt idx="3170">
                  <c:v>32.04</c:v>
                </c:pt>
                <c:pt idx="3171">
                  <c:v>32.018000000000001</c:v>
                </c:pt>
                <c:pt idx="3172">
                  <c:v>31.948</c:v>
                </c:pt>
                <c:pt idx="3173">
                  <c:v>32.015999999999998</c:v>
                </c:pt>
                <c:pt idx="3174">
                  <c:v>31.978999999999999</c:v>
                </c:pt>
                <c:pt idx="3175">
                  <c:v>31.939</c:v>
                </c:pt>
                <c:pt idx="3176">
                  <c:v>31.91</c:v>
                </c:pt>
                <c:pt idx="3177">
                  <c:v>31.85</c:v>
                </c:pt>
                <c:pt idx="3178">
                  <c:v>31.815000000000001</c:v>
                </c:pt>
                <c:pt idx="3179">
                  <c:v>31.797999999999998</c:v>
                </c:pt>
                <c:pt idx="3180">
                  <c:v>31.8</c:v>
                </c:pt>
                <c:pt idx="3181">
                  <c:v>31.739000000000001</c:v>
                </c:pt>
                <c:pt idx="3182">
                  <c:v>31.751999999999999</c:v>
                </c:pt>
                <c:pt idx="3183">
                  <c:v>31.765000000000001</c:v>
                </c:pt>
                <c:pt idx="3184">
                  <c:v>31.6</c:v>
                </c:pt>
                <c:pt idx="3185">
                  <c:v>31.62</c:v>
                </c:pt>
                <c:pt idx="3186">
                  <c:v>31.47</c:v>
                </c:pt>
                <c:pt idx="3187">
                  <c:v>31.5</c:v>
                </c:pt>
                <c:pt idx="3188">
                  <c:v>31.38</c:v>
                </c:pt>
                <c:pt idx="3189">
                  <c:v>31.33</c:v>
                </c:pt>
                <c:pt idx="3190">
                  <c:v>31.31</c:v>
                </c:pt>
                <c:pt idx="3191">
                  <c:v>31.25</c:v>
                </c:pt>
                <c:pt idx="3192">
                  <c:v>31.251999999999999</c:v>
                </c:pt>
                <c:pt idx="3193">
                  <c:v>31.132000000000001</c:v>
                </c:pt>
                <c:pt idx="3194">
                  <c:v>31.042000000000002</c:v>
                </c:pt>
                <c:pt idx="3195">
                  <c:v>31.094999999999999</c:v>
                </c:pt>
                <c:pt idx="3196">
                  <c:v>30.998000000000001</c:v>
                </c:pt>
                <c:pt idx="3197">
                  <c:v>31.07</c:v>
                </c:pt>
                <c:pt idx="3198">
                  <c:v>30.96</c:v>
                </c:pt>
                <c:pt idx="3199">
                  <c:v>30.77</c:v>
                </c:pt>
                <c:pt idx="3200">
                  <c:v>30.792999999999999</c:v>
                </c:pt>
                <c:pt idx="3201">
                  <c:v>30.885000000000002</c:v>
                </c:pt>
                <c:pt idx="3202">
                  <c:v>30.9</c:v>
                </c:pt>
                <c:pt idx="3203">
                  <c:v>30.93</c:v>
                </c:pt>
                <c:pt idx="3204">
                  <c:v>30.869</c:v>
                </c:pt>
                <c:pt idx="3205">
                  <c:v>30.91</c:v>
                </c:pt>
                <c:pt idx="3206">
                  <c:v>30.73</c:v>
                </c:pt>
                <c:pt idx="3207">
                  <c:v>30.76</c:v>
                </c:pt>
                <c:pt idx="3208">
                  <c:v>30.9</c:v>
                </c:pt>
                <c:pt idx="3209">
                  <c:v>30.824000000000002</c:v>
                </c:pt>
                <c:pt idx="3210">
                  <c:v>30.782</c:v>
                </c:pt>
                <c:pt idx="3211">
                  <c:v>30.695</c:v>
                </c:pt>
                <c:pt idx="3212">
                  <c:v>30.709</c:v>
                </c:pt>
                <c:pt idx="3213">
                  <c:v>30.65</c:v>
                </c:pt>
                <c:pt idx="3214">
                  <c:v>30.59</c:v>
                </c:pt>
                <c:pt idx="3215">
                  <c:v>30.56</c:v>
                </c:pt>
                <c:pt idx="3216">
                  <c:v>30.635999999999999</c:v>
                </c:pt>
                <c:pt idx="3217">
                  <c:v>30.63</c:v>
                </c:pt>
                <c:pt idx="3218">
                  <c:v>30.6</c:v>
                </c:pt>
                <c:pt idx="3219">
                  <c:v>30.532</c:v>
                </c:pt>
                <c:pt idx="3220">
                  <c:v>30.762</c:v>
                </c:pt>
                <c:pt idx="3221">
                  <c:v>30.731999999999999</c:v>
                </c:pt>
                <c:pt idx="3222">
                  <c:v>30.731999999999999</c:v>
                </c:pt>
                <c:pt idx="3223">
                  <c:v>30.792999999999999</c:v>
                </c:pt>
                <c:pt idx="3224">
                  <c:v>30.733000000000001</c:v>
                </c:pt>
                <c:pt idx="3225">
                  <c:v>30.672999999999998</c:v>
                </c:pt>
                <c:pt idx="3226">
                  <c:v>30.628</c:v>
                </c:pt>
                <c:pt idx="3227">
                  <c:v>30.798999999999999</c:v>
                </c:pt>
                <c:pt idx="3228">
                  <c:v>30.8</c:v>
                </c:pt>
                <c:pt idx="3229">
                  <c:v>30.8</c:v>
                </c:pt>
                <c:pt idx="3230">
                  <c:v>30.83</c:v>
                </c:pt>
                <c:pt idx="3231">
                  <c:v>30.8</c:v>
                </c:pt>
                <c:pt idx="3232">
                  <c:v>30.85</c:v>
                </c:pt>
                <c:pt idx="3233">
                  <c:v>30.852</c:v>
                </c:pt>
                <c:pt idx="3234">
                  <c:v>30.788</c:v>
                </c:pt>
                <c:pt idx="3235">
                  <c:v>30.745000000000001</c:v>
                </c:pt>
                <c:pt idx="3236">
                  <c:v>30.625</c:v>
                </c:pt>
                <c:pt idx="3237">
                  <c:v>30.63</c:v>
                </c:pt>
                <c:pt idx="3238">
                  <c:v>30.706</c:v>
                </c:pt>
                <c:pt idx="3239">
                  <c:v>30.555</c:v>
                </c:pt>
                <c:pt idx="3240">
                  <c:v>30.585000000000001</c:v>
                </c:pt>
                <c:pt idx="3241">
                  <c:v>30.6</c:v>
                </c:pt>
                <c:pt idx="3242">
                  <c:v>30.45</c:v>
                </c:pt>
                <c:pt idx="3243">
                  <c:v>30.5</c:v>
                </c:pt>
                <c:pt idx="3244">
                  <c:v>30.545000000000002</c:v>
                </c:pt>
                <c:pt idx="3245">
                  <c:v>30.51</c:v>
                </c:pt>
                <c:pt idx="3246">
                  <c:v>30.600999999999999</c:v>
                </c:pt>
                <c:pt idx="3247">
                  <c:v>30.6</c:v>
                </c:pt>
                <c:pt idx="3248">
                  <c:v>30.605</c:v>
                </c:pt>
                <c:pt idx="3249">
                  <c:v>30.484999999999999</c:v>
                </c:pt>
                <c:pt idx="3250">
                  <c:v>30.484999999999999</c:v>
                </c:pt>
                <c:pt idx="3251">
                  <c:v>30.425000000000001</c:v>
                </c:pt>
                <c:pt idx="3252">
                  <c:v>30.396000000000001</c:v>
                </c:pt>
                <c:pt idx="3253">
                  <c:v>30.367000000000001</c:v>
                </c:pt>
                <c:pt idx="3254">
                  <c:v>30.216999999999999</c:v>
                </c:pt>
                <c:pt idx="3255">
                  <c:v>30.367999999999999</c:v>
                </c:pt>
                <c:pt idx="3256">
                  <c:v>30.2</c:v>
                </c:pt>
                <c:pt idx="3257">
                  <c:v>30.201000000000001</c:v>
                </c:pt>
                <c:pt idx="3258">
                  <c:v>30.210999999999999</c:v>
                </c:pt>
                <c:pt idx="3259">
                  <c:v>30.100999999999999</c:v>
                </c:pt>
                <c:pt idx="3260">
                  <c:v>29.8</c:v>
                </c:pt>
                <c:pt idx="3261">
                  <c:v>29.8</c:v>
                </c:pt>
                <c:pt idx="3262">
                  <c:v>29.7</c:v>
                </c:pt>
                <c:pt idx="3263">
                  <c:v>29.6</c:v>
                </c:pt>
                <c:pt idx="3264">
                  <c:v>29.605</c:v>
                </c:pt>
                <c:pt idx="3265">
                  <c:v>29.6</c:v>
                </c:pt>
                <c:pt idx="3266">
                  <c:v>29.5</c:v>
                </c:pt>
                <c:pt idx="3267">
                  <c:v>29.45</c:v>
                </c:pt>
                <c:pt idx="3268">
                  <c:v>29.45</c:v>
                </c:pt>
                <c:pt idx="3269">
                  <c:v>29.46</c:v>
                </c:pt>
                <c:pt idx="3270">
                  <c:v>29.42</c:v>
                </c:pt>
                <c:pt idx="3271">
                  <c:v>29.32</c:v>
                </c:pt>
                <c:pt idx="3272">
                  <c:v>29.29</c:v>
                </c:pt>
                <c:pt idx="3273">
                  <c:v>29.3</c:v>
                </c:pt>
                <c:pt idx="3274">
                  <c:v>29.31</c:v>
                </c:pt>
                <c:pt idx="3275">
                  <c:v>29.28</c:v>
                </c:pt>
                <c:pt idx="3276">
                  <c:v>29.3</c:v>
                </c:pt>
                <c:pt idx="3277">
                  <c:v>29.2</c:v>
                </c:pt>
                <c:pt idx="3278">
                  <c:v>29.16</c:v>
                </c:pt>
                <c:pt idx="3279">
                  <c:v>29.1</c:v>
                </c:pt>
                <c:pt idx="3280">
                  <c:v>29.12</c:v>
                </c:pt>
                <c:pt idx="3281">
                  <c:v>29.23</c:v>
                </c:pt>
                <c:pt idx="3282">
                  <c:v>29.329000000000001</c:v>
                </c:pt>
                <c:pt idx="3283">
                  <c:v>29.469000000000001</c:v>
                </c:pt>
                <c:pt idx="3284">
                  <c:v>29.47</c:v>
                </c:pt>
                <c:pt idx="3285">
                  <c:v>29.431999999999999</c:v>
                </c:pt>
                <c:pt idx="3286">
                  <c:v>29.408000000000001</c:v>
                </c:pt>
                <c:pt idx="3287">
                  <c:v>29.366</c:v>
                </c:pt>
                <c:pt idx="3288">
                  <c:v>29.556999999999999</c:v>
                </c:pt>
                <c:pt idx="3289">
                  <c:v>29.571999999999999</c:v>
                </c:pt>
                <c:pt idx="3290">
                  <c:v>29.76</c:v>
                </c:pt>
                <c:pt idx="3291">
                  <c:v>29.754000000000001</c:v>
                </c:pt>
                <c:pt idx="3292">
                  <c:v>29.66</c:v>
                </c:pt>
                <c:pt idx="3293">
                  <c:v>29.664999999999999</c:v>
                </c:pt>
                <c:pt idx="3294">
                  <c:v>29.542000000000002</c:v>
                </c:pt>
                <c:pt idx="3295">
                  <c:v>29.462</c:v>
                </c:pt>
                <c:pt idx="3296">
                  <c:v>29.425999999999998</c:v>
                </c:pt>
                <c:pt idx="3297">
                  <c:v>29.437000000000001</c:v>
                </c:pt>
                <c:pt idx="3298">
                  <c:v>29.395</c:v>
                </c:pt>
                <c:pt idx="3299">
                  <c:v>29.506</c:v>
                </c:pt>
                <c:pt idx="3300">
                  <c:v>29.599</c:v>
                </c:pt>
                <c:pt idx="3301">
                  <c:v>29.509</c:v>
                </c:pt>
                <c:pt idx="3302">
                  <c:v>29.559000000000001</c:v>
                </c:pt>
                <c:pt idx="3303">
                  <c:v>29.556000000000001</c:v>
                </c:pt>
                <c:pt idx="3304">
                  <c:v>29.574000000000002</c:v>
                </c:pt>
                <c:pt idx="3305">
                  <c:v>29.6</c:v>
                </c:pt>
                <c:pt idx="3306">
                  <c:v>29.571999999999999</c:v>
                </c:pt>
                <c:pt idx="3307">
                  <c:v>29.542000000000002</c:v>
                </c:pt>
                <c:pt idx="3308">
                  <c:v>29.585000000000001</c:v>
                </c:pt>
                <c:pt idx="3309">
                  <c:v>29.582999999999998</c:v>
                </c:pt>
                <c:pt idx="3310">
                  <c:v>29.488</c:v>
                </c:pt>
                <c:pt idx="3311">
                  <c:v>29.498999999999999</c:v>
                </c:pt>
                <c:pt idx="3312">
                  <c:v>29.477</c:v>
                </c:pt>
                <c:pt idx="3313">
                  <c:v>29.51</c:v>
                </c:pt>
                <c:pt idx="3314">
                  <c:v>29.417999999999999</c:v>
                </c:pt>
                <c:pt idx="3315">
                  <c:v>29.32</c:v>
                </c:pt>
                <c:pt idx="3316">
                  <c:v>29.15</c:v>
                </c:pt>
                <c:pt idx="3317">
                  <c:v>29.05</c:v>
                </c:pt>
                <c:pt idx="3318">
                  <c:v>28.991</c:v>
                </c:pt>
                <c:pt idx="3319">
                  <c:v>28.992000000000001</c:v>
                </c:pt>
                <c:pt idx="3320">
                  <c:v>29.111999999999998</c:v>
                </c:pt>
                <c:pt idx="3321">
                  <c:v>29.088999999999999</c:v>
                </c:pt>
                <c:pt idx="3322">
                  <c:v>29.041</c:v>
                </c:pt>
                <c:pt idx="3323">
                  <c:v>29.05</c:v>
                </c:pt>
                <c:pt idx="3324">
                  <c:v>29.088999999999999</c:v>
                </c:pt>
                <c:pt idx="3325">
                  <c:v>29.125</c:v>
                </c:pt>
                <c:pt idx="3326">
                  <c:v>29.024999999999999</c:v>
                </c:pt>
                <c:pt idx="3327">
                  <c:v>28.925999999999998</c:v>
                </c:pt>
                <c:pt idx="3328">
                  <c:v>28.93</c:v>
                </c:pt>
                <c:pt idx="3329">
                  <c:v>28.93</c:v>
                </c:pt>
                <c:pt idx="3330">
                  <c:v>28.939</c:v>
                </c:pt>
                <c:pt idx="3331">
                  <c:v>28.9</c:v>
                </c:pt>
                <c:pt idx="3332">
                  <c:v>28.76</c:v>
                </c:pt>
                <c:pt idx="3333">
                  <c:v>28.762</c:v>
                </c:pt>
                <c:pt idx="3334">
                  <c:v>28.702000000000002</c:v>
                </c:pt>
                <c:pt idx="3335">
                  <c:v>28.67</c:v>
                </c:pt>
                <c:pt idx="3336">
                  <c:v>28.632000000000001</c:v>
                </c:pt>
                <c:pt idx="3337">
                  <c:v>28.777999999999999</c:v>
                </c:pt>
                <c:pt idx="3338">
                  <c:v>28.75</c:v>
                </c:pt>
                <c:pt idx="3339">
                  <c:v>28.725000000000001</c:v>
                </c:pt>
                <c:pt idx="3340">
                  <c:v>28.65</c:v>
                </c:pt>
                <c:pt idx="3341">
                  <c:v>28.792999999999999</c:v>
                </c:pt>
                <c:pt idx="3342">
                  <c:v>28.788</c:v>
                </c:pt>
                <c:pt idx="3343">
                  <c:v>28.888000000000002</c:v>
                </c:pt>
                <c:pt idx="3344">
                  <c:v>28.864999999999998</c:v>
                </c:pt>
                <c:pt idx="3345">
                  <c:v>28.85</c:v>
                </c:pt>
                <c:pt idx="3346">
                  <c:v>28.852</c:v>
                </c:pt>
                <c:pt idx="3347">
                  <c:v>28.78</c:v>
                </c:pt>
                <c:pt idx="3348">
                  <c:v>29.009</c:v>
                </c:pt>
                <c:pt idx="3349">
                  <c:v>28.93</c:v>
                </c:pt>
                <c:pt idx="3350">
                  <c:v>29.009</c:v>
                </c:pt>
                <c:pt idx="3351">
                  <c:v>28.945</c:v>
                </c:pt>
                <c:pt idx="3352">
                  <c:v>28.888000000000002</c:v>
                </c:pt>
                <c:pt idx="3353">
                  <c:v>28.83</c:v>
                </c:pt>
                <c:pt idx="3354">
                  <c:v>28.771999999999998</c:v>
                </c:pt>
                <c:pt idx="3355">
                  <c:v>28.7</c:v>
                </c:pt>
                <c:pt idx="3356">
                  <c:v>28.785</c:v>
                </c:pt>
                <c:pt idx="3357">
                  <c:v>28.75</c:v>
                </c:pt>
                <c:pt idx="3358">
                  <c:v>28.734999999999999</c:v>
                </c:pt>
                <c:pt idx="3359">
                  <c:v>28.72</c:v>
                </c:pt>
                <c:pt idx="3360">
                  <c:v>28.78</c:v>
                </c:pt>
                <c:pt idx="3361">
                  <c:v>28.835000000000001</c:v>
                </c:pt>
                <c:pt idx="3362">
                  <c:v>28.891999999999999</c:v>
                </c:pt>
                <c:pt idx="3363">
                  <c:v>28.85</c:v>
                </c:pt>
                <c:pt idx="3364">
                  <c:v>28.86</c:v>
                </c:pt>
                <c:pt idx="3365">
                  <c:v>29.004999999999999</c:v>
                </c:pt>
                <c:pt idx="3366">
                  <c:v>29</c:v>
                </c:pt>
                <c:pt idx="3367">
                  <c:v>29</c:v>
                </c:pt>
                <c:pt idx="3368">
                  <c:v>28.949000000000002</c:v>
                </c:pt>
                <c:pt idx="3369">
                  <c:v>28.879000000000001</c:v>
                </c:pt>
                <c:pt idx="3370">
                  <c:v>28.936</c:v>
                </c:pt>
                <c:pt idx="3371">
                  <c:v>28.962</c:v>
                </c:pt>
                <c:pt idx="3372">
                  <c:v>29.01</c:v>
                </c:pt>
                <c:pt idx="3373">
                  <c:v>28.962</c:v>
                </c:pt>
                <c:pt idx="3374">
                  <c:v>28.92</c:v>
                </c:pt>
                <c:pt idx="3375">
                  <c:v>28.802</c:v>
                </c:pt>
                <c:pt idx="3376">
                  <c:v>28.78</c:v>
                </c:pt>
                <c:pt idx="3377">
                  <c:v>28.751999999999999</c:v>
                </c:pt>
                <c:pt idx="3378">
                  <c:v>28.800999999999998</c:v>
                </c:pt>
                <c:pt idx="3379">
                  <c:v>28.850999999999999</c:v>
                </c:pt>
                <c:pt idx="3380">
                  <c:v>28.86</c:v>
                </c:pt>
                <c:pt idx="3381">
                  <c:v>28.795000000000002</c:v>
                </c:pt>
                <c:pt idx="3382">
                  <c:v>28.866</c:v>
                </c:pt>
                <c:pt idx="3383">
                  <c:v>28.998000000000001</c:v>
                </c:pt>
                <c:pt idx="3384">
                  <c:v>28.9</c:v>
                </c:pt>
                <c:pt idx="3385">
                  <c:v>28.838999999999999</c:v>
                </c:pt>
                <c:pt idx="3386">
                  <c:v>28.896999999999998</c:v>
                </c:pt>
                <c:pt idx="3387">
                  <c:v>28.96</c:v>
                </c:pt>
                <c:pt idx="3388">
                  <c:v>28.92</c:v>
                </c:pt>
                <c:pt idx="3389">
                  <c:v>28.87</c:v>
                </c:pt>
                <c:pt idx="3390">
                  <c:v>28.89</c:v>
                </c:pt>
                <c:pt idx="3391">
                  <c:v>28.83</c:v>
                </c:pt>
                <c:pt idx="3392">
                  <c:v>28.859000000000002</c:v>
                </c:pt>
                <c:pt idx="3393">
                  <c:v>28.829000000000001</c:v>
                </c:pt>
                <c:pt idx="3394">
                  <c:v>28.802</c:v>
                </c:pt>
                <c:pt idx="3395">
                  <c:v>28.844999999999999</c:v>
                </c:pt>
                <c:pt idx="3396">
                  <c:v>28.89</c:v>
                </c:pt>
                <c:pt idx="3397">
                  <c:v>28.838000000000001</c:v>
                </c:pt>
                <c:pt idx="3398">
                  <c:v>28.88</c:v>
                </c:pt>
                <c:pt idx="3399">
                  <c:v>28.937999999999999</c:v>
                </c:pt>
                <c:pt idx="3400">
                  <c:v>28.952000000000002</c:v>
                </c:pt>
                <c:pt idx="3401">
                  <c:v>29.024999999999999</c:v>
                </c:pt>
                <c:pt idx="3402">
                  <c:v>29.024999999999999</c:v>
                </c:pt>
                <c:pt idx="3403">
                  <c:v>29.05</c:v>
                </c:pt>
                <c:pt idx="3404">
                  <c:v>29.01</c:v>
                </c:pt>
                <c:pt idx="3405">
                  <c:v>29.06</c:v>
                </c:pt>
                <c:pt idx="3406">
                  <c:v>29.009</c:v>
                </c:pt>
                <c:pt idx="3407">
                  <c:v>28.952000000000002</c:v>
                </c:pt>
                <c:pt idx="3408">
                  <c:v>28.948</c:v>
                </c:pt>
                <c:pt idx="3409">
                  <c:v>28.962</c:v>
                </c:pt>
                <c:pt idx="3410">
                  <c:v>28.99</c:v>
                </c:pt>
                <c:pt idx="3411">
                  <c:v>29.076000000000001</c:v>
                </c:pt>
                <c:pt idx="3412">
                  <c:v>29.02</c:v>
                </c:pt>
                <c:pt idx="3413">
                  <c:v>28.99</c:v>
                </c:pt>
                <c:pt idx="3414">
                  <c:v>29.024999999999999</c:v>
                </c:pt>
                <c:pt idx="3415">
                  <c:v>29.041</c:v>
                </c:pt>
                <c:pt idx="3416">
                  <c:v>29.06</c:v>
                </c:pt>
                <c:pt idx="3417">
                  <c:v>29.039000000000001</c:v>
                </c:pt>
                <c:pt idx="3418">
                  <c:v>29.035</c:v>
                </c:pt>
                <c:pt idx="3419">
                  <c:v>29.02</c:v>
                </c:pt>
                <c:pt idx="3420">
                  <c:v>28.96</c:v>
                </c:pt>
                <c:pt idx="3421">
                  <c:v>29.024999999999999</c:v>
                </c:pt>
                <c:pt idx="3422">
                  <c:v>29.071000000000002</c:v>
                </c:pt>
                <c:pt idx="3423">
                  <c:v>29.111999999999998</c:v>
                </c:pt>
                <c:pt idx="3424">
                  <c:v>29.114999999999998</c:v>
                </c:pt>
                <c:pt idx="3425">
                  <c:v>29.15</c:v>
                </c:pt>
                <c:pt idx="3426">
                  <c:v>29.221</c:v>
                </c:pt>
                <c:pt idx="3427">
                  <c:v>29.486999999999998</c:v>
                </c:pt>
                <c:pt idx="3428">
                  <c:v>29.625</c:v>
                </c:pt>
                <c:pt idx="3429">
                  <c:v>29.635000000000002</c:v>
                </c:pt>
                <c:pt idx="3430">
                  <c:v>29.584</c:v>
                </c:pt>
                <c:pt idx="3431">
                  <c:v>29.78</c:v>
                </c:pt>
                <c:pt idx="3432">
                  <c:v>29.888000000000002</c:v>
                </c:pt>
                <c:pt idx="3433">
                  <c:v>29.95</c:v>
                </c:pt>
                <c:pt idx="3434">
                  <c:v>30.372</c:v>
                </c:pt>
                <c:pt idx="3435">
                  <c:v>30.388000000000002</c:v>
                </c:pt>
                <c:pt idx="3436">
                  <c:v>30.571999999999999</c:v>
                </c:pt>
                <c:pt idx="3437">
                  <c:v>30.456</c:v>
                </c:pt>
                <c:pt idx="3438">
                  <c:v>30.41</c:v>
                </c:pt>
                <c:pt idx="3439">
                  <c:v>30.44</c:v>
                </c:pt>
                <c:pt idx="3440">
                  <c:v>30.506</c:v>
                </c:pt>
                <c:pt idx="3441">
                  <c:v>30.587</c:v>
                </c:pt>
                <c:pt idx="3442">
                  <c:v>30.68</c:v>
                </c:pt>
                <c:pt idx="3443">
                  <c:v>30.632000000000001</c:v>
                </c:pt>
                <c:pt idx="3444">
                  <c:v>30.611999999999998</c:v>
                </c:pt>
                <c:pt idx="3445">
                  <c:v>30.492999999999999</c:v>
                </c:pt>
                <c:pt idx="3446">
                  <c:v>30.347999999999999</c:v>
                </c:pt>
                <c:pt idx="3447">
                  <c:v>30.4</c:v>
                </c:pt>
                <c:pt idx="3448">
                  <c:v>30.329000000000001</c:v>
                </c:pt>
                <c:pt idx="3449">
                  <c:v>30.3</c:v>
                </c:pt>
                <c:pt idx="3450">
                  <c:v>30.1</c:v>
                </c:pt>
                <c:pt idx="3451">
                  <c:v>30.201000000000001</c:v>
                </c:pt>
                <c:pt idx="3452">
                  <c:v>30.1</c:v>
                </c:pt>
                <c:pt idx="3453">
                  <c:v>30.268999999999998</c:v>
                </c:pt>
                <c:pt idx="3454">
                  <c:v>30.298999999999999</c:v>
                </c:pt>
                <c:pt idx="3455">
                  <c:v>30.132999999999999</c:v>
                </c:pt>
                <c:pt idx="3456">
                  <c:v>30.125</c:v>
                </c:pt>
                <c:pt idx="3457">
                  <c:v>30.125</c:v>
                </c:pt>
                <c:pt idx="3458">
                  <c:v>30.062999999999999</c:v>
                </c:pt>
                <c:pt idx="3459">
                  <c:v>29.869</c:v>
                </c:pt>
                <c:pt idx="3460">
                  <c:v>29.93</c:v>
                </c:pt>
                <c:pt idx="3461">
                  <c:v>30.085999999999999</c:v>
                </c:pt>
                <c:pt idx="3462">
                  <c:v>30.117999999999999</c:v>
                </c:pt>
                <c:pt idx="3463">
                  <c:v>30.22</c:v>
                </c:pt>
                <c:pt idx="3464">
                  <c:v>30.024999999999999</c:v>
                </c:pt>
                <c:pt idx="3465">
                  <c:v>30.108000000000001</c:v>
                </c:pt>
                <c:pt idx="3466">
                  <c:v>30.106000000000002</c:v>
                </c:pt>
                <c:pt idx="3467">
                  <c:v>30.065999999999999</c:v>
                </c:pt>
                <c:pt idx="3468">
                  <c:v>30.262</c:v>
                </c:pt>
                <c:pt idx="3469">
                  <c:v>30.187999999999999</c:v>
                </c:pt>
                <c:pt idx="3470">
                  <c:v>30.164999999999999</c:v>
                </c:pt>
                <c:pt idx="3471">
                  <c:v>30.21</c:v>
                </c:pt>
                <c:pt idx="3472">
                  <c:v>30.23</c:v>
                </c:pt>
                <c:pt idx="3473">
                  <c:v>30.21</c:v>
                </c:pt>
                <c:pt idx="3474">
                  <c:v>30.257000000000001</c:v>
                </c:pt>
                <c:pt idx="3475">
                  <c:v>30.26</c:v>
                </c:pt>
                <c:pt idx="3476">
                  <c:v>30.309000000000001</c:v>
                </c:pt>
                <c:pt idx="3477">
                  <c:v>30.395</c:v>
                </c:pt>
                <c:pt idx="3478">
                  <c:v>30.442</c:v>
                </c:pt>
                <c:pt idx="3479">
                  <c:v>30.46</c:v>
                </c:pt>
                <c:pt idx="3480">
                  <c:v>30.452000000000002</c:v>
                </c:pt>
                <c:pt idx="3481">
                  <c:v>30.411999999999999</c:v>
                </c:pt>
                <c:pt idx="3482">
                  <c:v>30.344999999999999</c:v>
                </c:pt>
                <c:pt idx="3483">
                  <c:v>30.146000000000001</c:v>
                </c:pt>
                <c:pt idx="3484">
                  <c:v>30.16</c:v>
                </c:pt>
                <c:pt idx="3485">
                  <c:v>30.181999999999999</c:v>
                </c:pt>
                <c:pt idx="3486">
                  <c:v>30.225000000000001</c:v>
                </c:pt>
                <c:pt idx="3487">
                  <c:v>30.167999999999999</c:v>
                </c:pt>
                <c:pt idx="3488">
                  <c:v>30.178999999999998</c:v>
                </c:pt>
                <c:pt idx="3489">
                  <c:v>30.239000000000001</c:v>
                </c:pt>
                <c:pt idx="3490">
                  <c:v>30.23</c:v>
                </c:pt>
                <c:pt idx="3491">
                  <c:v>30.26</c:v>
                </c:pt>
                <c:pt idx="3492">
                  <c:v>30.29</c:v>
                </c:pt>
                <c:pt idx="3493">
                  <c:v>30.37</c:v>
                </c:pt>
                <c:pt idx="3494">
                  <c:v>30.369</c:v>
                </c:pt>
                <c:pt idx="3495">
                  <c:v>30.398</c:v>
                </c:pt>
                <c:pt idx="3496">
                  <c:v>30.353000000000002</c:v>
                </c:pt>
                <c:pt idx="3497">
                  <c:v>30.285</c:v>
                </c:pt>
                <c:pt idx="3498">
                  <c:v>30.324999999999999</c:v>
                </c:pt>
                <c:pt idx="3499">
                  <c:v>30.295999999999999</c:v>
                </c:pt>
                <c:pt idx="3500">
                  <c:v>30.308</c:v>
                </c:pt>
                <c:pt idx="3501">
                  <c:v>30.312000000000001</c:v>
                </c:pt>
                <c:pt idx="3502">
                  <c:v>30.31</c:v>
                </c:pt>
                <c:pt idx="3503">
                  <c:v>30.29</c:v>
                </c:pt>
                <c:pt idx="3504">
                  <c:v>30.29</c:v>
                </c:pt>
                <c:pt idx="3505">
                  <c:v>30.315000000000001</c:v>
                </c:pt>
                <c:pt idx="3506">
                  <c:v>30.294</c:v>
                </c:pt>
                <c:pt idx="3507">
                  <c:v>30.29</c:v>
                </c:pt>
                <c:pt idx="3508">
                  <c:v>30.265999999999998</c:v>
                </c:pt>
                <c:pt idx="3509">
                  <c:v>30.245000000000001</c:v>
                </c:pt>
                <c:pt idx="3510">
                  <c:v>30.204999999999998</c:v>
                </c:pt>
                <c:pt idx="3511">
                  <c:v>30.050999999999998</c:v>
                </c:pt>
                <c:pt idx="3512">
                  <c:v>29.998999999999999</c:v>
                </c:pt>
                <c:pt idx="3513">
                  <c:v>30.001999999999999</c:v>
                </c:pt>
                <c:pt idx="3514">
                  <c:v>30</c:v>
                </c:pt>
                <c:pt idx="3515">
                  <c:v>30.07</c:v>
                </c:pt>
                <c:pt idx="3516">
                  <c:v>29.995000000000001</c:v>
                </c:pt>
                <c:pt idx="3517">
                  <c:v>29.978000000000002</c:v>
                </c:pt>
                <c:pt idx="3518">
                  <c:v>29.940999999999999</c:v>
                </c:pt>
                <c:pt idx="3519">
                  <c:v>29.99</c:v>
                </c:pt>
                <c:pt idx="3520">
                  <c:v>29.786000000000001</c:v>
                </c:pt>
                <c:pt idx="3521">
                  <c:v>29.62</c:v>
                </c:pt>
                <c:pt idx="3522">
                  <c:v>29.695</c:v>
                </c:pt>
                <c:pt idx="3523">
                  <c:v>29.55</c:v>
                </c:pt>
                <c:pt idx="3524">
                  <c:v>29.545000000000002</c:v>
                </c:pt>
                <c:pt idx="3525">
                  <c:v>29.524999999999999</c:v>
                </c:pt>
                <c:pt idx="3526">
                  <c:v>29.6</c:v>
                </c:pt>
                <c:pt idx="3527">
                  <c:v>29.57</c:v>
                </c:pt>
                <c:pt idx="3528">
                  <c:v>29.53</c:v>
                </c:pt>
                <c:pt idx="3529">
                  <c:v>29.495000000000001</c:v>
                </c:pt>
                <c:pt idx="3530">
                  <c:v>29.56</c:v>
                </c:pt>
                <c:pt idx="3531">
                  <c:v>29.535</c:v>
                </c:pt>
                <c:pt idx="3532">
                  <c:v>29.594999999999999</c:v>
                </c:pt>
                <c:pt idx="3533">
                  <c:v>29.535</c:v>
                </c:pt>
                <c:pt idx="3534">
                  <c:v>29.635000000000002</c:v>
                </c:pt>
                <c:pt idx="3535">
                  <c:v>29.582999999999998</c:v>
                </c:pt>
                <c:pt idx="3536">
                  <c:v>29.553999999999998</c:v>
                </c:pt>
                <c:pt idx="3537">
                  <c:v>29.568000000000001</c:v>
                </c:pt>
                <c:pt idx="3538">
                  <c:v>29.582000000000001</c:v>
                </c:pt>
                <c:pt idx="3539">
                  <c:v>29.596</c:v>
                </c:pt>
                <c:pt idx="3540">
                  <c:v>29.582000000000001</c:v>
                </c:pt>
                <c:pt idx="3541">
                  <c:v>29.42</c:v>
                </c:pt>
                <c:pt idx="3542">
                  <c:v>29.486999999999998</c:v>
                </c:pt>
                <c:pt idx="3543">
                  <c:v>29.460999999999999</c:v>
                </c:pt>
                <c:pt idx="3544">
                  <c:v>29.463999999999999</c:v>
                </c:pt>
                <c:pt idx="3545">
                  <c:v>29.518000000000001</c:v>
                </c:pt>
                <c:pt idx="3546">
                  <c:v>29.538</c:v>
                </c:pt>
                <c:pt idx="3547">
                  <c:v>29.565000000000001</c:v>
                </c:pt>
                <c:pt idx="3548">
                  <c:v>29.527000000000001</c:v>
                </c:pt>
                <c:pt idx="3549">
                  <c:v>29.504000000000001</c:v>
                </c:pt>
                <c:pt idx="3550">
                  <c:v>29.562000000000001</c:v>
                </c:pt>
                <c:pt idx="3551">
                  <c:v>29.527999999999999</c:v>
                </c:pt>
                <c:pt idx="3552">
                  <c:v>29.56</c:v>
                </c:pt>
                <c:pt idx="3553">
                  <c:v>29.57</c:v>
                </c:pt>
                <c:pt idx="3554">
                  <c:v>29.562000000000001</c:v>
                </c:pt>
                <c:pt idx="3555">
                  <c:v>29.532</c:v>
                </c:pt>
                <c:pt idx="3556">
                  <c:v>29.558</c:v>
                </c:pt>
                <c:pt idx="3557">
                  <c:v>29.576000000000001</c:v>
                </c:pt>
                <c:pt idx="3558">
                  <c:v>29.574000000000002</c:v>
                </c:pt>
                <c:pt idx="3559">
                  <c:v>29.585000000000001</c:v>
                </c:pt>
                <c:pt idx="3560">
                  <c:v>29.622</c:v>
                </c:pt>
                <c:pt idx="3561">
                  <c:v>29.584</c:v>
                </c:pt>
                <c:pt idx="3562">
                  <c:v>29.57</c:v>
                </c:pt>
                <c:pt idx="3563">
                  <c:v>29.582000000000001</c:v>
                </c:pt>
                <c:pt idx="3564">
                  <c:v>29.53</c:v>
                </c:pt>
                <c:pt idx="3565">
                  <c:v>29.506</c:v>
                </c:pt>
                <c:pt idx="3566">
                  <c:v>29.48</c:v>
                </c:pt>
                <c:pt idx="3567">
                  <c:v>29.518999999999998</c:v>
                </c:pt>
                <c:pt idx="3568">
                  <c:v>29.562000000000001</c:v>
                </c:pt>
                <c:pt idx="3569">
                  <c:v>29.568000000000001</c:v>
                </c:pt>
                <c:pt idx="3570">
                  <c:v>29.57</c:v>
                </c:pt>
                <c:pt idx="3571">
                  <c:v>29.562000000000001</c:v>
                </c:pt>
                <c:pt idx="3572">
                  <c:v>29.55</c:v>
                </c:pt>
                <c:pt idx="3573">
                  <c:v>29.527999999999999</c:v>
                </c:pt>
                <c:pt idx="3574">
                  <c:v>29.564</c:v>
                </c:pt>
                <c:pt idx="3575">
                  <c:v>29.542000000000002</c:v>
                </c:pt>
                <c:pt idx="3576">
                  <c:v>29.545999999999999</c:v>
                </c:pt>
                <c:pt idx="3577">
                  <c:v>29.532</c:v>
                </c:pt>
                <c:pt idx="3578">
                  <c:v>29.521000000000001</c:v>
                </c:pt>
                <c:pt idx="3579">
                  <c:v>29.524000000000001</c:v>
                </c:pt>
                <c:pt idx="3580">
                  <c:v>29.526</c:v>
                </c:pt>
                <c:pt idx="3581">
                  <c:v>29.513999999999999</c:v>
                </c:pt>
                <c:pt idx="3582">
                  <c:v>29.411999999999999</c:v>
                </c:pt>
                <c:pt idx="3583">
                  <c:v>29.332000000000001</c:v>
                </c:pt>
                <c:pt idx="3584">
                  <c:v>29.231999999999999</c:v>
                </c:pt>
                <c:pt idx="3585">
                  <c:v>29.24</c:v>
                </c:pt>
                <c:pt idx="3586">
                  <c:v>29.265999999999998</c:v>
                </c:pt>
                <c:pt idx="3587">
                  <c:v>29.28</c:v>
                </c:pt>
                <c:pt idx="3588">
                  <c:v>29.382000000000001</c:v>
                </c:pt>
                <c:pt idx="3589">
                  <c:v>29.37</c:v>
                </c:pt>
                <c:pt idx="3590">
                  <c:v>29.4</c:v>
                </c:pt>
                <c:pt idx="3591">
                  <c:v>29.395</c:v>
                </c:pt>
                <c:pt idx="3592">
                  <c:v>29.41</c:v>
                </c:pt>
                <c:pt idx="3593">
                  <c:v>29.501999999999999</c:v>
                </c:pt>
                <c:pt idx="3594">
                  <c:v>29.513999999999999</c:v>
                </c:pt>
                <c:pt idx="3595">
                  <c:v>29.635000000000002</c:v>
                </c:pt>
                <c:pt idx="3596">
                  <c:v>29.56</c:v>
                </c:pt>
                <c:pt idx="3597">
                  <c:v>29.63</c:v>
                </c:pt>
                <c:pt idx="3598">
                  <c:v>29.577999999999999</c:v>
                </c:pt>
                <c:pt idx="3599">
                  <c:v>29.545999999999999</c:v>
                </c:pt>
                <c:pt idx="3600">
                  <c:v>29.585999999999999</c:v>
                </c:pt>
                <c:pt idx="3601">
                  <c:v>29.645</c:v>
                </c:pt>
                <c:pt idx="3602">
                  <c:v>29.65</c:v>
                </c:pt>
                <c:pt idx="3603">
                  <c:v>29.65</c:v>
                </c:pt>
                <c:pt idx="3604">
                  <c:v>29.645</c:v>
                </c:pt>
                <c:pt idx="3605">
                  <c:v>29.762</c:v>
                </c:pt>
                <c:pt idx="3606">
                  <c:v>29.86</c:v>
                </c:pt>
                <c:pt idx="3607">
                  <c:v>29.931000000000001</c:v>
                </c:pt>
                <c:pt idx="3608">
                  <c:v>30.05</c:v>
                </c:pt>
                <c:pt idx="3609">
                  <c:v>30</c:v>
                </c:pt>
                <c:pt idx="3610">
                  <c:v>29.934999999999999</c:v>
                </c:pt>
                <c:pt idx="3611">
                  <c:v>29.905999999999999</c:v>
                </c:pt>
                <c:pt idx="3612">
                  <c:v>29.975999999999999</c:v>
                </c:pt>
                <c:pt idx="3613">
                  <c:v>29.92</c:v>
                </c:pt>
                <c:pt idx="3614">
                  <c:v>29.991</c:v>
                </c:pt>
                <c:pt idx="3615">
                  <c:v>29.98</c:v>
                </c:pt>
                <c:pt idx="3616">
                  <c:v>29.954000000000001</c:v>
                </c:pt>
                <c:pt idx="3617">
                  <c:v>29.931000000000001</c:v>
                </c:pt>
                <c:pt idx="3618">
                  <c:v>29.885999999999999</c:v>
                </c:pt>
                <c:pt idx="3619">
                  <c:v>29.89</c:v>
                </c:pt>
                <c:pt idx="3620">
                  <c:v>29.878</c:v>
                </c:pt>
                <c:pt idx="3621">
                  <c:v>29.902000000000001</c:v>
                </c:pt>
                <c:pt idx="3622">
                  <c:v>29.968</c:v>
                </c:pt>
                <c:pt idx="3623">
                  <c:v>29.995000000000001</c:v>
                </c:pt>
                <c:pt idx="3624">
                  <c:v>29.99</c:v>
                </c:pt>
                <c:pt idx="3625">
                  <c:v>29.96</c:v>
                </c:pt>
                <c:pt idx="3626">
                  <c:v>29.956</c:v>
                </c:pt>
                <c:pt idx="3627">
                  <c:v>29.9</c:v>
                </c:pt>
                <c:pt idx="3628">
                  <c:v>29.905000000000001</c:v>
                </c:pt>
                <c:pt idx="3629">
                  <c:v>29.885999999999999</c:v>
                </c:pt>
                <c:pt idx="3630">
                  <c:v>29.866</c:v>
                </c:pt>
                <c:pt idx="3631">
                  <c:v>29.89</c:v>
                </c:pt>
                <c:pt idx="3632">
                  <c:v>29.922000000000001</c:v>
                </c:pt>
                <c:pt idx="3633">
                  <c:v>29.975000000000001</c:v>
                </c:pt>
                <c:pt idx="3634">
                  <c:v>29.984999999999999</c:v>
                </c:pt>
                <c:pt idx="3635">
                  <c:v>29.974</c:v>
                </c:pt>
                <c:pt idx="3636">
                  <c:v>30.013000000000002</c:v>
                </c:pt>
                <c:pt idx="3637">
                  <c:v>30.015000000000001</c:v>
                </c:pt>
                <c:pt idx="3638">
                  <c:v>30.01</c:v>
                </c:pt>
                <c:pt idx="3639">
                  <c:v>29.987999999999996</c:v>
                </c:pt>
                <c:pt idx="3640">
                  <c:v>30.001999999999999</c:v>
                </c:pt>
                <c:pt idx="3641">
                  <c:v>29.983999999999998</c:v>
                </c:pt>
                <c:pt idx="3642">
                  <c:v>29.995000000000001</c:v>
                </c:pt>
                <c:pt idx="3643">
                  <c:v>30.094999999999999</c:v>
                </c:pt>
                <c:pt idx="3644">
                  <c:v>30.116000000000003</c:v>
                </c:pt>
                <c:pt idx="3645">
                  <c:v>30.206</c:v>
                </c:pt>
                <c:pt idx="3646">
                  <c:v>30.15</c:v>
                </c:pt>
                <c:pt idx="3647">
                  <c:v>30.1</c:v>
                </c:pt>
                <c:pt idx="3648">
                  <c:v>30.08</c:v>
                </c:pt>
                <c:pt idx="3649">
                  <c:v>30.01</c:v>
                </c:pt>
                <c:pt idx="3650">
                  <c:v>29.987999999999996</c:v>
                </c:pt>
                <c:pt idx="3651">
                  <c:v>30.001999999999999</c:v>
                </c:pt>
                <c:pt idx="3652">
                  <c:v>29.96</c:v>
                </c:pt>
                <c:pt idx="3653">
                  <c:v>29.954999999999998</c:v>
                </c:pt>
                <c:pt idx="3654">
                  <c:v>29.986999999999998</c:v>
                </c:pt>
                <c:pt idx="3655">
                  <c:v>29.94</c:v>
                </c:pt>
                <c:pt idx="3656">
                  <c:v>29.99</c:v>
                </c:pt>
                <c:pt idx="3657">
                  <c:v>30.004999999999999</c:v>
                </c:pt>
                <c:pt idx="3658">
                  <c:v>29.965</c:v>
                </c:pt>
                <c:pt idx="3659">
                  <c:v>30.001999999999999</c:v>
                </c:pt>
                <c:pt idx="3660">
                  <c:v>30.02</c:v>
                </c:pt>
                <c:pt idx="3661">
                  <c:v>30.024999999999999</c:v>
                </c:pt>
                <c:pt idx="3662">
                  <c:v>30.03</c:v>
                </c:pt>
                <c:pt idx="3663">
                  <c:v>29.975000000000001</c:v>
                </c:pt>
                <c:pt idx="3664">
                  <c:v>30.01</c:v>
                </c:pt>
                <c:pt idx="3665">
                  <c:v>29.96</c:v>
                </c:pt>
                <c:pt idx="3666">
                  <c:v>30.001999999999999</c:v>
                </c:pt>
                <c:pt idx="3667">
                  <c:v>29.98</c:v>
                </c:pt>
                <c:pt idx="3668">
                  <c:v>30.007000000000001</c:v>
                </c:pt>
                <c:pt idx="3669">
                  <c:v>29.980999999999998</c:v>
                </c:pt>
                <c:pt idx="3670">
                  <c:v>29.985999999999997</c:v>
                </c:pt>
                <c:pt idx="3671">
                  <c:v>29.965999999999998</c:v>
                </c:pt>
                <c:pt idx="3672">
                  <c:v>29.92</c:v>
                </c:pt>
                <c:pt idx="3673">
                  <c:v>29.901999999999997</c:v>
                </c:pt>
                <c:pt idx="3674">
                  <c:v>29.905000000000001</c:v>
                </c:pt>
                <c:pt idx="3675">
                  <c:v>29.901999999999997</c:v>
                </c:pt>
                <c:pt idx="3676">
                  <c:v>29.841999999999999</c:v>
                </c:pt>
                <c:pt idx="3677">
                  <c:v>29.74</c:v>
                </c:pt>
                <c:pt idx="3678">
                  <c:v>29.715</c:v>
                </c:pt>
                <c:pt idx="3679">
                  <c:v>29.669</c:v>
                </c:pt>
                <c:pt idx="3680">
                  <c:v>29.699000000000002</c:v>
                </c:pt>
                <c:pt idx="3681">
                  <c:v>29.468999999999998</c:v>
                </c:pt>
                <c:pt idx="3682">
                  <c:v>29.399000000000001</c:v>
                </c:pt>
                <c:pt idx="3683">
                  <c:v>29.46</c:v>
                </c:pt>
                <c:pt idx="3684">
                  <c:v>29.405000000000001</c:v>
                </c:pt>
                <c:pt idx="3685">
                  <c:v>29.507999999999999</c:v>
                </c:pt>
                <c:pt idx="3686">
                  <c:v>29.45</c:v>
                </c:pt>
                <c:pt idx="3687">
                  <c:v>29.478999999999999</c:v>
                </c:pt>
                <c:pt idx="3688">
                  <c:v>29.451000000000001</c:v>
                </c:pt>
                <c:pt idx="3689">
                  <c:v>29.497</c:v>
                </c:pt>
                <c:pt idx="3690">
                  <c:v>29.42</c:v>
                </c:pt>
                <c:pt idx="3691">
                  <c:v>29.342000000000002</c:v>
                </c:pt>
                <c:pt idx="3692">
                  <c:v>29.402000000000001</c:v>
                </c:pt>
                <c:pt idx="3693">
                  <c:v>29.385000000000002</c:v>
                </c:pt>
                <c:pt idx="3694">
                  <c:v>29.405000000000001</c:v>
                </c:pt>
                <c:pt idx="3695">
                  <c:v>29.387999999999998</c:v>
                </c:pt>
                <c:pt idx="3696">
                  <c:v>29.367999999999999</c:v>
                </c:pt>
                <c:pt idx="3697">
                  <c:v>29.401999999999997</c:v>
                </c:pt>
                <c:pt idx="3698">
                  <c:v>29.399000000000001</c:v>
                </c:pt>
                <c:pt idx="3699">
                  <c:v>29.431999999999999</c:v>
                </c:pt>
                <c:pt idx="3700">
                  <c:v>29.36</c:v>
                </c:pt>
                <c:pt idx="3701">
                  <c:v>29.344999999999999</c:v>
                </c:pt>
                <c:pt idx="3702">
                  <c:v>29.288999999999998</c:v>
                </c:pt>
                <c:pt idx="3703">
                  <c:v>29.245999999999999</c:v>
                </c:pt>
                <c:pt idx="3704">
                  <c:v>29.268999999999998</c:v>
                </c:pt>
                <c:pt idx="3705">
                  <c:v>29.285999999999998</c:v>
                </c:pt>
                <c:pt idx="3706">
                  <c:v>29.32</c:v>
                </c:pt>
                <c:pt idx="3707">
                  <c:v>29.327999999999999</c:v>
                </c:pt>
                <c:pt idx="3708">
                  <c:v>29.341999999999999</c:v>
                </c:pt>
                <c:pt idx="3709">
                  <c:v>29.28</c:v>
                </c:pt>
                <c:pt idx="3710">
                  <c:v>29.3</c:v>
                </c:pt>
                <c:pt idx="3711">
                  <c:v>29.291999999999998</c:v>
                </c:pt>
                <c:pt idx="3712">
                  <c:v>29.277999999999999</c:v>
                </c:pt>
                <c:pt idx="3713">
                  <c:v>29.26</c:v>
                </c:pt>
                <c:pt idx="3714">
                  <c:v>29.29</c:v>
                </c:pt>
                <c:pt idx="3715">
                  <c:v>29.3</c:v>
                </c:pt>
                <c:pt idx="3716">
                  <c:v>29.305</c:v>
                </c:pt>
                <c:pt idx="3717">
                  <c:v>29.274999999999999</c:v>
                </c:pt>
                <c:pt idx="3718">
                  <c:v>29.2</c:v>
                </c:pt>
                <c:pt idx="3719">
                  <c:v>29.201999999999998</c:v>
                </c:pt>
                <c:pt idx="3720">
                  <c:v>29.15</c:v>
                </c:pt>
                <c:pt idx="3721">
                  <c:v>29.09</c:v>
                </c:pt>
                <c:pt idx="3722">
                  <c:v>29.129000000000001</c:v>
                </c:pt>
                <c:pt idx="3723">
                  <c:v>29.125</c:v>
                </c:pt>
                <c:pt idx="3724">
                  <c:v>29.141999999999999</c:v>
                </c:pt>
                <c:pt idx="3725">
                  <c:v>29.271999999999998</c:v>
                </c:pt>
                <c:pt idx="3726">
                  <c:v>29.201999999999998</c:v>
                </c:pt>
                <c:pt idx="3727">
                  <c:v>29.145</c:v>
                </c:pt>
                <c:pt idx="3728">
                  <c:v>29.179000000000002</c:v>
                </c:pt>
                <c:pt idx="3729">
                  <c:v>29.184999999999999</c:v>
                </c:pt>
                <c:pt idx="3730">
                  <c:v>29.171000000000003</c:v>
                </c:pt>
                <c:pt idx="3731">
                  <c:v>29.143000000000001</c:v>
                </c:pt>
                <c:pt idx="3732">
                  <c:v>29.129000000000001</c:v>
                </c:pt>
                <c:pt idx="3733">
                  <c:v>29.175000000000001</c:v>
                </c:pt>
                <c:pt idx="3734">
                  <c:v>29.147000000000002</c:v>
                </c:pt>
                <c:pt idx="3735">
                  <c:v>29.116000000000003</c:v>
                </c:pt>
                <c:pt idx="3736">
                  <c:v>29.121000000000002</c:v>
                </c:pt>
                <c:pt idx="3737">
                  <c:v>29.116000000000003</c:v>
                </c:pt>
                <c:pt idx="3738">
                  <c:v>29.102</c:v>
                </c:pt>
                <c:pt idx="3739">
                  <c:v>29.136000000000003</c:v>
                </c:pt>
                <c:pt idx="3740">
                  <c:v>29.125</c:v>
                </c:pt>
                <c:pt idx="3741">
                  <c:v>29.15</c:v>
                </c:pt>
                <c:pt idx="3742">
                  <c:v>29.122</c:v>
                </c:pt>
                <c:pt idx="3743">
                  <c:v>29.108000000000001</c:v>
                </c:pt>
                <c:pt idx="3744">
                  <c:v>29.101000000000003</c:v>
                </c:pt>
                <c:pt idx="3745">
                  <c:v>29.102</c:v>
                </c:pt>
                <c:pt idx="3746">
                  <c:v>29.1</c:v>
                </c:pt>
                <c:pt idx="3747">
                  <c:v>29.1</c:v>
                </c:pt>
                <c:pt idx="3748">
                  <c:v>29.102</c:v>
                </c:pt>
                <c:pt idx="3749">
                  <c:v>29.12</c:v>
                </c:pt>
                <c:pt idx="3750">
                  <c:v>29.122</c:v>
                </c:pt>
                <c:pt idx="3751">
                  <c:v>29.12</c:v>
                </c:pt>
                <c:pt idx="3752">
                  <c:v>29.128</c:v>
                </c:pt>
                <c:pt idx="3753">
                  <c:v>29.13</c:v>
                </c:pt>
                <c:pt idx="3754">
                  <c:v>29.128</c:v>
                </c:pt>
                <c:pt idx="3755">
                  <c:v>29.126000000000001</c:v>
                </c:pt>
                <c:pt idx="3756">
                  <c:v>29.136000000000003</c:v>
                </c:pt>
                <c:pt idx="3757">
                  <c:v>29.09</c:v>
                </c:pt>
                <c:pt idx="3758">
                  <c:v>29.091000000000001</c:v>
                </c:pt>
                <c:pt idx="3759">
                  <c:v>29.125</c:v>
                </c:pt>
                <c:pt idx="3760">
                  <c:v>29.125</c:v>
                </c:pt>
                <c:pt idx="3761">
                  <c:v>29.127000000000002</c:v>
                </c:pt>
                <c:pt idx="3762">
                  <c:v>29.11</c:v>
                </c:pt>
                <c:pt idx="3763">
                  <c:v>29.087999999999997</c:v>
                </c:pt>
                <c:pt idx="3764">
                  <c:v>29.039000000000001</c:v>
                </c:pt>
                <c:pt idx="3765">
                  <c:v>29.058</c:v>
                </c:pt>
                <c:pt idx="3766">
                  <c:v>29.056000000000001</c:v>
                </c:pt>
                <c:pt idx="3767">
                  <c:v>29.099</c:v>
                </c:pt>
                <c:pt idx="3768">
                  <c:v>29.085000000000001</c:v>
                </c:pt>
                <c:pt idx="3769">
                  <c:v>29.06</c:v>
                </c:pt>
                <c:pt idx="3770">
                  <c:v>29.07</c:v>
                </c:pt>
                <c:pt idx="3771">
                  <c:v>29.094999999999999</c:v>
                </c:pt>
                <c:pt idx="3772">
                  <c:v>29.091999999999999</c:v>
                </c:pt>
                <c:pt idx="3773">
                  <c:v>29.138000000000002</c:v>
                </c:pt>
                <c:pt idx="3774">
                  <c:v>29.25</c:v>
                </c:pt>
                <c:pt idx="3775">
                  <c:v>29.56</c:v>
                </c:pt>
                <c:pt idx="3776">
                  <c:v>29.559000000000001</c:v>
                </c:pt>
                <c:pt idx="3777">
                  <c:v>29.57</c:v>
                </c:pt>
                <c:pt idx="3778">
                  <c:v>29.581999999999997</c:v>
                </c:pt>
                <c:pt idx="3779">
                  <c:v>29.667999999999999</c:v>
                </c:pt>
                <c:pt idx="3780">
                  <c:v>29.58</c:v>
                </c:pt>
                <c:pt idx="3781">
                  <c:v>29.585000000000001</c:v>
                </c:pt>
                <c:pt idx="3782">
                  <c:v>29.622</c:v>
                </c:pt>
                <c:pt idx="3783">
                  <c:v>29.63</c:v>
                </c:pt>
                <c:pt idx="3784">
                  <c:v>29.75</c:v>
                </c:pt>
                <c:pt idx="3785">
                  <c:v>29.709</c:v>
                </c:pt>
                <c:pt idx="3786">
                  <c:v>29.686</c:v>
                </c:pt>
                <c:pt idx="3787">
                  <c:v>29.6</c:v>
                </c:pt>
                <c:pt idx="3788">
                  <c:v>29.68</c:v>
                </c:pt>
                <c:pt idx="3789">
                  <c:v>29.658000000000001</c:v>
                </c:pt>
                <c:pt idx="3790">
                  <c:v>29.658000000000001</c:v>
                </c:pt>
                <c:pt idx="3791">
                  <c:v>29.701999999999998</c:v>
                </c:pt>
                <c:pt idx="3792">
                  <c:v>29.74</c:v>
                </c:pt>
                <c:pt idx="3793">
                  <c:v>29.704999999999998</c:v>
                </c:pt>
                <c:pt idx="3794">
                  <c:v>29.666</c:v>
                </c:pt>
                <c:pt idx="3795">
                  <c:v>29.77</c:v>
                </c:pt>
                <c:pt idx="3796">
                  <c:v>29.72</c:v>
                </c:pt>
                <c:pt idx="3797">
                  <c:v>29.67</c:v>
                </c:pt>
                <c:pt idx="3798">
                  <c:v>29.695</c:v>
                </c:pt>
                <c:pt idx="3799">
                  <c:v>29.718</c:v>
                </c:pt>
                <c:pt idx="3800">
                  <c:v>29.74</c:v>
                </c:pt>
                <c:pt idx="3801">
                  <c:v>29.73</c:v>
                </c:pt>
                <c:pt idx="3802">
                  <c:v>29.734999999999999</c:v>
                </c:pt>
                <c:pt idx="3803">
                  <c:v>29.8</c:v>
                </c:pt>
                <c:pt idx="3804">
                  <c:v>29.762</c:v>
                </c:pt>
                <c:pt idx="3805">
                  <c:v>29.815000000000001</c:v>
                </c:pt>
                <c:pt idx="3806">
                  <c:v>29.801000000000002</c:v>
                </c:pt>
                <c:pt idx="3807">
                  <c:v>29.844999999999999</c:v>
                </c:pt>
                <c:pt idx="3808">
                  <c:v>29.853000000000002</c:v>
                </c:pt>
                <c:pt idx="3809">
                  <c:v>29.908999999999999</c:v>
                </c:pt>
                <c:pt idx="3810">
                  <c:v>29.888999999999999</c:v>
                </c:pt>
                <c:pt idx="3811">
                  <c:v>29.891000000000002</c:v>
                </c:pt>
                <c:pt idx="3812">
                  <c:v>29.940999999999999</c:v>
                </c:pt>
                <c:pt idx="3813">
                  <c:v>29.94</c:v>
                </c:pt>
                <c:pt idx="3814">
                  <c:v>29.875</c:v>
                </c:pt>
                <c:pt idx="3815">
                  <c:v>29.928000000000001</c:v>
                </c:pt>
                <c:pt idx="3816">
                  <c:v>29.92</c:v>
                </c:pt>
                <c:pt idx="3817">
                  <c:v>29.925000000000001</c:v>
                </c:pt>
                <c:pt idx="3818">
                  <c:v>30.06</c:v>
                </c:pt>
                <c:pt idx="3819">
                  <c:v>30.05</c:v>
                </c:pt>
                <c:pt idx="3820">
                  <c:v>29.998000000000001</c:v>
                </c:pt>
                <c:pt idx="3821">
                  <c:v>29.98</c:v>
                </c:pt>
                <c:pt idx="3822">
                  <c:v>29.995000000000001</c:v>
                </c:pt>
                <c:pt idx="3823">
                  <c:v>29.927</c:v>
                </c:pt>
                <c:pt idx="3824">
                  <c:v>29.928000000000001</c:v>
                </c:pt>
                <c:pt idx="3825">
                  <c:v>29.9</c:v>
                </c:pt>
                <c:pt idx="3826">
                  <c:v>29.91</c:v>
                </c:pt>
                <c:pt idx="3827">
                  <c:v>29.84</c:v>
                </c:pt>
                <c:pt idx="3828">
                  <c:v>29.87</c:v>
                </c:pt>
                <c:pt idx="3829">
                  <c:v>29.872</c:v>
                </c:pt>
                <c:pt idx="3830">
                  <c:v>29.832000000000001</c:v>
                </c:pt>
                <c:pt idx="3831">
                  <c:v>29.75</c:v>
                </c:pt>
                <c:pt idx="3832">
                  <c:v>29.704999999999998</c:v>
                </c:pt>
                <c:pt idx="3833">
                  <c:v>29.606000000000002</c:v>
                </c:pt>
                <c:pt idx="3834">
                  <c:v>29.616</c:v>
                </c:pt>
                <c:pt idx="3835">
                  <c:v>29.635999999999999</c:v>
                </c:pt>
                <c:pt idx="3836">
                  <c:v>29.61</c:v>
                </c:pt>
                <c:pt idx="3837">
                  <c:v>29.626000000000001</c:v>
                </c:pt>
                <c:pt idx="3838">
                  <c:v>29.59</c:v>
                </c:pt>
                <c:pt idx="3839">
                  <c:v>29.5</c:v>
                </c:pt>
                <c:pt idx="3840">
                  <c:v>29.51</c:v>
                </c:pt>
                <c:pt idx="3841">
                  <c:v>29.8</c:v>
                </c:pt>
                <c:pt idx="3842">
                  <c:v>29.92</c:v>
                </c:pt>
                <c:pt idx="3843">
                  <c:v>29.906000000000002</c:v>
                </c:pt>
                <c:pt idx="3844">
                  <c:v>30.028000000000002</c:v>
                </c:pt>
                <c:pt idx="3845">
                  <c:v>30.05</c:v>
                </c:pt>
                <c:pt idx="3846">
                  <c:v>30.06</c:v>
                </c:pt>
                <c:pt idx="3847">
                  <c:v>30.03</c:v>
                </c:pt>
                <c:pt idx="3848">
                  <c:v>29.942</c:v>
                </c:pt>
                <c:pt idx="3849">
                  <c:v>29.96</c:v>
                </c:pt>
                <c:pt idx="3850">
                  <c:v>30.024999999999999</c:v>
                </c:pt>
                <c:pt idx="3851">
                  <c:v>30.03</c:v>
                </c:pt>
                <c:pt idx="3852">
                  <c:v>29.971</c:v>
                </c:pt>
                <c:pt idx="3853">
                  <c:v>30.057000000000002</c:v>
                </c:pt>
                <c:pt idx="3854">
                  <c:v>30.12</c:v>
                </c:pt>
                <c:pt idx="3855">
                  <c:v>30.125</c:v>
                </c:pt>
                <c:pt idx="3856">
                  <c:v>30.06</c:v>
                </c:pt>
                <c:pt idx="3857">
                  <c:v>30.07</c:v>
                </c:pt>
                <c:pt idx="3858">
                  <c:v>30.02</c:v>
                </c:pt>
                <c:pt idx="3859">
                  <c:v>29.91</c:v>
                </c:pt>
                <c:pt idx="3860">
                  <c:v>29.914999999999999</c:v>
                </c:pt>
                <c:pt idx="3861">
                  <c:v>29.871000000000002</c:v>
                </c:pt>
                <c:pt idx="3862">
                  <c:v>30.065999999999999</c:v>
                </c:pt>
                <c:pt idx="3863">
                  <c:v>30.16</c:v>
                </c:pt>
                <c:pt idx="3864">
                  <c:v>30.161999999999999</c:v>
                </c:pt>
                <c:pt idx="3865">
                  <c:v>29.97</c:v>
                </c:pt>
                <c:pt idx="3866">
                  <c:v>29.972000000000001</c:v>
                </c:pt>
                <c:pt idx="3867">
                  <c:v>30.001999999999999</c:v>
                </c:pt>
                <c:pt idx="3868">
                  <c:v>29.96</c:v>
                </c:pt>
                <c:pt idx="3869">
                  <c:v>30.16</c:v>
                </c:pt>
                <c:pt idx="3870">
                  <c:v>30.28</c:v>
                </c:pt>
                <c:pt idx="3871">
                  <c:v>30.35</c:v>
                </c:pt>
                <c:pt idx="3872">
                  <c:v>30.26</c:v>
                </c:pt>
                <c:pt idx="3873">
                  <c:v>30.25</c:v>
                </c:pt>
                <c:pt idx="3874">
                  <c:v>30.190999999999999</c:v>
                </c:pt>
                <c:pt idx="3875">
                  <c:v>30.12</c:v>
                </c:pt>
                <c:pt idx="3876">
                  <c:v>30.114999999999998</c:v>
                </c:pt>
                <c:pt idx="3877">
                  <c:v>30.12</c:v>
                </c:pt>
                <c:pt idx="3878">
                  <c:v>30.302</c:v>
                </c:pt>
                <c:pt idx="3879">
                  <c:v>30.199000000000002</c:v>
                </c:pt>
                <c:pt idx="3880">
                  <c:v>30.218</c:v>
                </c:pt>
                <c:pt idx="3881">
                  <c:v>30.342000000000002</c:v>
                </c:pt>
                <c:pt idx="3882">
                  <c:v>30.12</c:v>
                </c:pt>
                <c:pt idx="3883">
                  <c:v>30.085000000000001</c:v>
                </c:pt>
                <c:pt idx="3884">
                  <c:v>29.952000000000002</c:v>
                </c:pt>
                <c:pt idx="3885">
                  <c:v>29.932000000000002</c:v>
                </c:pt>
                <c:pt idx="3886">
                  <c:v>29.952000000000002</c:v>
                </c:pt>
                <c:pt idx="3887">
                  <c:v>29.878</c:v>
                </c:pt>
                <c:pt idx="3888">
                  <c:v>29.925000000000001</c:v>
                </c:pt>
                <c:pt idx="3889">
                  <c:v>30.024999999999999</c:v>
                </c:pt>
                <c:pt idx="3890">
                  <c:v>29.978000000000002</c:v>
                </c:pt>
                <c:pt idx="3891">
                  <c:v>29.934999999999999</c:v>
                </c:pt>
                <c:pt idx="3892">
                  <c:v>29.92</c:v>
                </c:pt>
                <c:pt idx="3893">
                  <c:v>29.942</c:v>
                </c:pt>
                <c:pt idx="3894">
                  <c:v>29.978000000000002</c:v>
                </c:pt>
                <c:pt idx="3895">
                  <c:v>29.95</c:v>
                </c:pt>
                <c:pt idx="3896">
                  <c:v>29.96</c:v>
                </c:pt>
                <c:pt idx="3897">
                  <c:v>30.004999999999999</c:v>
                </c:pt>
                <c:pt idx="3898">
                  <c:v>30.12</c:v>
                </c:pt>
                <c:pt idx="3899">
                  <c:v>30.125</c:v>
                </c:pt>
                <c:pt idx="3900">
                  <c:v>30.129000000000001</c:v>
                </c:pt>
                <c:pt idx="3901">
                  <c:v>29.95</c:v>
                </c:pt>
                <c:pt idx="3902">
                  <c:v>29.995000000000001</c:v>
                </c:pt>
                <c:pt idx="3903">
                  <c:v>30.024999999999999</c:v>
                </c:pt>
                <c:pt idx="3904">
                  <c:v>29.96</c:v>
                </c:pt>
                <c:pt idx="3905">
                  <c:v>29.954999999999998</c:v>
                </c:pt>
                <c:pt idx="3906">
                  <c:v>29.98</c:v>
                </c:pt>
                <c:pt idx="3907">
                  <c:v>30.001999999999999</c:v>
                </c:pt>
                <c:pt idx="3908">
                  <c:v>30.032</c:v>
                </c:pt>
                <c:pt idx="3909">
                  <c:v>30.035</c:v>
                </c:pt>
                <c:pt idx="3910">
                  <c:v>30.001999999999999</c:v>
                </c:pt>
                <c:pt idx="3911">
                  <c:v>30.032</c:v>
                </c:pt>
                <c:pt idx="3912">
                  <c:v>30.092000000000002</c:v>
                </c:pt>
                <c:pt idx="3913">
                  <c:v>30.126999999999999</c:v>
                </c:pt>
                <c:pt idx="3914">
                  <c:v>30.053000000000001</c:v>
                </c:pt>
                <c:pt idx="3915">
                  <c:v>30.015000000000001</c:v>
                </c:pt>
                <c:pt idx="3916">
                  <c:v>30.06</c:v>
                </c:pt>
                <c:pt idx="3917">
                  <c:v>30.05</c:v>
                </c:pt>
                <c:pt idx="3918">
                  <c:v>30.012</c:v>
                </c:pt>
                <c:pt idx="3919">
                  <c:v>29.983000000000001</c:v>
                </c:pt>
                <c:pt idx="3920">
                  <c:v>29.9</c:v>
                </c:pt>
                <c:pt idx="3921">
                  <c:v>29.92</c:v>
                </c:pt>
                <c:pt idx="3922">
                  <c:v>29.885000000000002</c:v>
                </c:pt>
                <c:pt idx="3923">
                  <c:v>29.984999999999999</c:v>
                </c:pt>
                <c:pt idx="3924">
                  <c:v>29.9</c:v>
                </c:pt>
                <c:pt idx="3925">
                  <c:v>29.824999999999999</c:v>
                </c:pt>
                <c:pt idx="3926">
                  <c:v>29.76</c:v>
                </c:pt>
                <c:pt idx="3927">
                  <c:v>29.827999999999999</c:v>
                </c:pt>
                <c:pt idx="3928">
                  <c:v>29.783000000000001</c:v>
                </c:pt>
                <c:pt idx="3929">
                  <c:v>29.842000000000002</c:v>
                </c:pt>
                <c:pt idx="3930">
                  <c:v>29.842000000000002</c:v>
                </c:pt>
                <c:pt idx="3931">
                  <c:v>29.721</c:v>
                </c:pt>
                <c:pt idx="3932">
                  <c:v>29.76</c:v>
                </c:pt>
                <c:pt idx="3933">
                  <c:v>29.751999999999999</c:v>
                </c:pt>
                <c:pt idx="3934">
                  <c:v>29.629000000000001</c:v>
                </c:pt>
                <c:pt idx="3935">
                  <c:v>29.632000000000001</c:v>
                </c:pt>
                <c:pt idx="3936">
                  <c:v>29.69</c:v>
                </c:pt>
                <c:pt idx="3937">
                  <c:v>29.673000000000002</c:v>
                </c:pt>
                <c:pt idx="3938">
                  <c:v>29.656000000000002</c:v>
                </c:pt>
                <c:pt idx="3939">
                  <c:v>29.67</c:v>
                </c:pt>
                <c:pt idx="3940">
                  <c:v>29.614999999999998</c:v>
                </c:pt>
                <c:pt idx="3941">
                  <c:v>29.61</c:v>
                </c:pt>
                <c:pt idx="3942">
                  <c:v>29.532</c:v>
                </c:pt>
                <c:pt idx="3943">
                  <c:v>29.501999999999999</c:v>
                </c:pt>
                <c:pt idx="3944">
                  <c:v>29.536000000000001</c:v>
                </c:pt>
                <c:pt idx="3945">
                  <c:v>29.542000000000002</c:v>
                </c:pt>
                <c:pt idx="3946">
                  <c:v>29.548000000000002</c:v>
                </c:pt>
                <c:pt idx="3947">
                  <c:v>29.49</c:v>
                </c:pt>
                <c:pt idx="3948">
                  <c:v>29.495000000000001</c:v>
                </c:pt>
                <c:pt idx="3949">
                  <c:v>29.445</c:v>
                </c:pt>
                <c:pt idx="3950">
                  <c:v>29.46</c:v>
                </c:pt>
                <c:pt idx="3951">
                  <c:v>29.452000000000002</c:v>
                </c:pt>
                <c:pt idx="3952">
                  <c:v>29.446000000000002</c:v>
                </c:pt>
                <c:pt idx="3953">
                  <c:v>29.481999999999999</c:v>
                </c:pt>
                <c:pt idx="3954">
                  <c:v>29.466000000000001</c:v>
                </c:pt>
                <c:pt idx="3955">
                  <c:v>29.425000000000001</c:v>
                </c:pt>
                <c:pt idx="3956">
                  <c:v>29.452000000000002</c:v>
                </c:pt>
                <c:pt idx="3957">
                  <c:v>29.454999999999998</c:v>
                </c:pt>
                <c:pt idx="3958">
                  <c:v>29.46</c:v>
                </c:pt>
                <c:pt idx="3959">
                  <c:v>29.472000000000001</c:v>
                </c:pt>
                <c:pt idx="3960">
                  <c:v>29.475000000000001</c:v>
                </c:pt>
                <c:pt idx="3961">
                  <c:v>29.454999999999998</c:v>
                </c:pt>
                <c:pt idx="3962">
                  <c:v>29.47</c:v>
                </c:pt>
                <c:pt idx="3963">
                  <c:v>29.506</c:v>
                </c:pt>
                <c:pt idx="3964">
                  <c:v>29.466000000000001</c:v>
                </c:pt>
                <c:pt idx="3965">
                  <c:v>29.48</c:v>
                </c:pt>
                <c:pt idx="3966">
                  <c:v>29.484999999999999</c:v>
                </c:pt>
                <c:pt idx="3967">
                  <c:v>29.504999999999999</c:v>
                </c:pt>
                <c:pt idx="3968">
                  <c:v>29.625</c:v>
                </c:pt>
                <c:pt idx="3969">
                  <c:v>29.635999999999999</c:v>
                </c:pt>
                <c:pt idx="3970">
                  <c:v>29.65</c:v>
                </c:pt>
                <c:pt idx="3971">
                  <c:v>29.606000000000002</c:v>
                </c:pt>
                <c:pt idx="3972">
                  <c:v>29.62</c:v>
                </c:pt>
                <c:pt idx="3973">
                  <c:v>29.58</c:v>
                </c:pt>
                <c:pt idx="3974">
                  <c:v>29.532</c:v>
                </c:pt>
                <c:pt idx="3975">
                  <c:v>29.571999999999999</c:v>
                </c:pt>
                <c:pt idx="3976">
                  <c:v>29.635999999999999</c:v>
                </c:pt>
                <c:pt idx="3977">
                  <c:v>29.645</c:v>
                </c:pt>
                <c:pt idx="3978">
                  <c:v>29.675000000000001</c:v>
                </c:pt>
                <c:pt idx="3979">
                  <c:v>29.652000000000001</c:v>
                </c:pt>
                <c:pt idx="3980">
                  <c:v>29.672000000000001</c:v>
                </c:pt>
                <c:pt idx="3981">
                  <c:v>29.68</c:v>
                </c:pt>
                <c:pt idx="3982">
                  <c:v>29.679000000000002</c:v>
                </c:pt>
                <c:pt idx="3983">
                  <c:v>29.635999999999999</c:v>
                </c:pt>
                <c:pt idx="3984">
                  <c:v>29.702000000000002</c:v>
                </c:pt>
                <c:pt idx="3985">
                  <c:v>29.692</c:v>
                </c:pt>
                <c:pt idx="3986">
                  <c:v>29.69</c:v>
                </c:pt>
                <c:pt idx="3987">
                  <c:v>29.664999999999999</c:v>
                </c:pt>
                <c:pt idx="3988">
                  <c:v>29.63</c:v>
                </c:pt>
                <c:pt idx="3989">
                  <c:v>29.635000000000002</c:v>
                </c:pt>
                <c:pt idx="3990">
                  <c:v>29.64</c:v>
                </c:pt>
                <c:pt idx="3991">
                  <c:v>29.66</c:v>
                </c:pt>
                <c:pt idx="3992">
                  <c:v>29.689</c:v>
                </c:pt>
                <c:pt idx="3993">
                  <c:v>29.706</c:v>
                </c:pt>
                <c:pt idx="3994">
                  <c:v>29.716000000000001</c:v>
                </c:pt>
                <c:pt idx="3995">
                  <c:v>29.745000000000001</c:v>
                </c:pt>
                <c:pt idx="3996">
                  <c:v>29.945</c:v>
                </c:pt>
                <c:pt idx="3997">
                  <c:v>29.98</c:v>
                </c:pt>
                <c:pt idx="3998">
                  <c:v>30.009</c:v>
                </c:pt>
                <c:pt idx="3999">
                  <c:v>30.039000000000001</c:v>
                </c:pt>
                <c:pt idx="4000">
                  <c:v>30.047000000000001</c:v>
                </c:pt>
                <c:pt idx="4001">
                  <c:v>30.06</c:v>
                </c:pt>
                <c:pt idx="4002">
                  <c:v>30.024999999999999</c:v>
                </c:pt>
                <c:pt idx="4003">
                  <c:v>30.03</c:v>
                </c:pt>
                <c:pt idx="4004">
                  <c:v>29.95</c:v>
                </c:pt>
                <c:pt idx="4005">
                  <c:v>29.978999999999999</c:v>
                </c:pt>
                <c:pt idx="4006">
                  <c:v>30.039000000000001</c:v>
                </c:pt>
                <c:pt idx="4007">
                  <c:v>30.234999999999999</c:v>
                </c:pt>
                <c:pt idx="4008">
                  <c:v>30.315000000000001</c:v>
                </c:pt>
                <c:pt idx="4009">
                  <c:v>30.24</c:v>
                </c:pt>
                <c:pt idx="4010">
                  <c:v>30.251999999999999</c:v>
                </c:pt>
                <c:pt idx="4011">
                  <c:v>30.212</c:v>
                </c:pt>
                <c:pt idx="4012">
                  <c:v>30.112000000000002</c:v>
                </c:pt>
                <c:pt idx="4013">
                  <c:v>30.158999999999999</c:v>
                </c:pt>
                <c:pt idx="4014">
                  <c:v>30.236000000000001</c:v>
                </c:pt>
                <c:pt idx="4015">
                  <c:v>30.256</c:v>
                </c:pt>
                <c:pt idx="4016">
                  <c:v>30.221</c:v>
                </c:pt>
                <c:pt idx="4017">
                  <c:v>30.256</c:v>
                </c:pt>
                <c:pt idx="4018">
                  <c:v>30.29</c:v>
                </c:pt>
                <c:pt idx="4019">
                  <c:v>30.32</c:v>
                </c:pt>
                <c:pt idx="4020">
                  <c:v>30.41</c:v>
                </c:pt>
                <c:pt idx="4021">
                  <c:v>30.42</c:v>
                </c:pt>
                <c:pt idx="4022">
                  <c:v>30.510999999999999</c:v>
                </c:pt>
                <c:pt idx="4023">
                  <c:v>30.451000000000001</c:v>
                </c:pt>
                <c:pt idx="4024">
                  <c:v>30.376000000000001</c:v>
                </c:pt>
                <c:pt idx="4025">
                  <c:v>30.42</c:v>
                </c:pt>
                <c:pt idx="4026">
                  <c:v>30.429000000000002</c:v>
                </c:pt>
                <c:pt idx="4027">
                  <c:v>30.406000000000002</c:v>
                </c:pt>
                <c:pt idx="4028">
                  <c:v>30.38</c:v>
                </c:pt>
                <c:pt idx="4029">
                  <c:v>30.406000000000002</c:v>
                </c:pt>
                <c:pt idx="4030">
                  <c:v>30.346</c:v>
                </c:pt>
                <c:pt idx="4031">
                  <c:v>30.408000000000001</c:v>
                </c:pt>
                <c:pt idx="4032">
                  <c:v>30.347000000000001</c:v>
                </c:pt>
                <c:pt idx="4033">
                  <c:v>30.285</c:v>
                </c:pt>
                <c:pt idx="4034">
                  <c:v>30.339000000000002</c:v>
                </c:pt>
                <c:pt idx="4035">
                  <c:v>30.332000000000001</c:v>
                </c:pt>
                <c:pt idx="4036">
                  <c:v>30.391999999999999</c:v>
                </c:pt>
                <c:pt idx="4037">
                  <c:v>30.395</c:v>
                </c:pt>
                <c:pt idx="4038">
                  <c:v>30.425000000000001</c:v>
                </c:pt>
                <c:pt idx="4039">
                  <c:v>30.402000000000001</c:v>
                </c:pt>
                <c:pt idx="4040">
                  <c:v>30.35</c:v>
                </c:pt>
                <c:pt idx="4041">
                  <c:v>30.355</c:v>
                </c:pt>
                <c:pt idx="4042">
                  <c:v>30.369</c:v>
                </c:pt>
                <c:pt idx="4043">
                  <c:v>30.38</c:v>
                </c:pt>
                <c:pt idx="4044">
                  <c:v>30.352</c:v>
                </c:pt>
                <c:pt idx="4045">
                  <c:v>30.323</c:v>
                </c:pt>
                <c:pt idx="4046">
                  <c:v>30.302</c:v>
                </c:pt>
                <c:pt idx="4047">
                  <c:v>30.324999999999999</c:v>
                </c:pt>
                <c:pt idx="4048">
                  <c:v>30.305</c:v>
                </c:pt>
                <c:pt idx="4049">
                  <c:v>30.375</c:v>
                </c:pt>
                <c:pt idx="4050">
                  <c:v>30.352</c:v>
                </c:pt>
                <c:pt idx="4051">
                  <c:v>30.381</c:v>
                </c:pt>
                <c:pt idx="4052">
                  <c:v>30.352</c:v>
                </c:pt>
                <c:pt idx="4053">
                  <c:v>30.385999999999999</c:v>
                </c:pt>
                <c:pt idx="4054">
                  <c:v>30.437000000000001</c:v>
                </c:pt>
                <c:pt idx="4055">
                  <c:v>30.588999999999999</c:v>
                </c:pt>
                <c:pt idx="4056">
                  <c:v>30.652000000000001</c:v>
                </c:pt>
                <c:pt idx="4057">
                  <c:v>30.622</c:v>
                </c:pt>
                <c:pt idx="4058">
                  <c:v>30.619</c:v>
                </c:pt>
                <c:pt idx="4059">
                  <c:v>30.605</c:v>
                </c:pt>
                <c:pt idx="4060">
                  <c:v>30.582000000000001</c:v>
                </c:pt>
                <c:pt idx="4061">
                  <c:v>30.552</c:v>
                </c:pt>
                <c:pt idx="4062">
                  <c:v>30.51</c:v>
                </c:pt>
                <c:pt idx="4063">
                  <c:v>30.434999999999999</c:v>
                </c:pt>
                <c:pt idx="4064">
                  <c:v>30.375</c:v>
                </c:pt>
                <c:pt idx="4065">
                  <c:v>30.38</c:v>
                </c:pt>
                <c:pt idx="4066">
                  <c:v>30.32</c:v>
                </c:pt>
                <c:pt idx="4067">
                  <c:v>30.27</c:v>
                </c:pt>
                <c:pt idx="4068">
                  <c:v>30.161999999999999</c:v>
                </c:pt>
                <c:pt idx="4069">
                  <c:v>30.13</c:v>
                </c:pt>
                <c:pt idx="4070">
                  <c:v>30.132000000000001</c:v>
                </c:pt>
                <c:pt idx="4071">
                  <c:v>30.233000000000001</c:v>
                </c:pt>
                <c:pt idx="4072">
                  <c:v>30.234999999999999</c:v>
                </c:pt>
                <c:pt idx="4073">
                  <c:v>30.201000000000001</c:v>
                </c:pt>
                <c:pt idx="4074">
                  <c:v>30.221</c:v>
                </c:pt>
                <c:pt idx="4075">
                  <c:v>30.23</c:v>
                </c:pt>
                <c:pt idx="4076">
                  <c:v>30.268000000000001</c:v>
                </c:pt>
                <c:pt idx="4077">
                  <c:v>30.303000000000001</c:v>
                </c:pt>
                <c:pt idx="4078">
                  <c:v>30.326000000000001</c:v>
                </c:pt>
                <c:pt idx="4079">
                  <c:v>30.306000000000001</c:v>
                </c:pt>
                <c:pt idx="4080">
                  <c:v>30.32</c:v>
                </c:pt>
                <c:pt idx="4081">
                  <c:v>30.285</c:v>
                </c:pt>
                <c:pt idx="4082">
                  <c:v>30.25</c:v>
                </c:pt>
                <c:pt idx="4083">
                  <c:v>30.257999999999999</c:v>
                </c:pt>
                <c:pt idx="4084">
                  <c:v>30.212</c:v>
                </c:pt>
                <c:pt idx="4085">
                  <c:v>30.170999999999999</c:v>
                </c:pt>
                <c:pt idx="4086">
                  <c:v>30.176000000000002</c:v>
                </c:pt>
                <c:pt idx="4087">
                  <c:v>30.164999999999999</c:v>
                </c:pt>
                <c:pt idx="4088">
                  <c:v>30.167000000000002</c:v>
                </c:pt>
                <c:pt idx="4089">
                  <c:v>30.175000000000001</c:v>
                </c:pt>
                <c:pt idx="4090">
                  <c:v>30.192</c:v>
                </c:pt>
                <c:pt idx="4091">
                  <c:v>30.212</c:v>
                </c:pt>
                <c:pt idx="4092">
                  <c:v>30.22</c:v>
                </c:pt>
                <c:pt idx="4093">
                  <c:v>30.202999999999999</c:v>
                </c:pt>
                <c:pt idx="4094">
                  <c:v>30.208000000000002</c:v>
                </c:pt>
                <c:pt idx="4095">
                  <c:v>30.184999999999999</c:v>
                </c:pt>
                <c:pt idx="4096">
                  <c:v>30.202000000000002</c:v>
                </c:pt>
                <c:pt idx="4097">
                  <c:v>30.216000000000001</c:v>
                </c:pt>
                <c:pt idx="4098">
                  <c:v>30.178000000000001</c:v>
                </c:pt>
                <c:pt idx="4099">
                  <c:v>30.18</c:v>
                </c:pt>
                <c:pt idx="4100">
                  <c:v>30.16</c:v>
                </c:pt>
                <c:pt idx="4101">
                  <c:v>30.170999999999999</c:v>
                </c:pt>
                <c:pt idx="4102">
                  <c:v>30.151</c:v>
                </c:pt>
                <c:pt idx="4103">
                  <c:v>30.128</c:v>
                </c:pt>
                <c:pt idx="4104">
                  <c:v>30.05</c:v>
                </c:pt>
                <c:pt idx="4105">
                  <c:v>30.064</c:v>
                </c:pt>
                <c:pt idx="4106">
                  <c:v>30.102</c:v>
                </c:pt>
                <c:pt idx="4107">
                  <c:v>30.088000000000001</c:v>
                </c:pt>
                <c:pt idx="4108">
                  <c:v>30.08</c:v>
                </c:pt>
                <c:pt idx="4109">
                  <c:v>30.048000000000002</c:v>
                </c:pt>
                <c:pt idx="4110">
                  <c:v>30.05</c:v>
                </c:pt>
                <c:pt idx="4111">
                  <c:v>30.039000000000001</c:v>
                </c:pt>
                <c:pt idx="4112">
                  <c:v>30.045000000000002</c:v>
                </c:pt>
                <c:pt idx="4113">
                  <c:v>30.053000000000001</c:v>
                </c:pt>
                <c:pt idx="4114">
                  <c:v>30.061</c:v>
                </c:pt>
                <c:pt idx="4115">
                  <c:v>30.065999999999999</c:v>
                </c:pt>
                <c:pt idx="4116">
                  <c:v>30.071000000000002</c:v>
                </c:pt>
                <c:pt idx="4117">
                  <c:v>30.036000000000001</c:v>
                </c:pt>
                <c:pt idx="4118">
                  <c:v>30.065000000000001</c:v>
                </c:pt>
                <c:pt idx="4119">
                  <c:v>30.039000000000001</c:v>
                </c:pt>
                <c:pt idx="4120">
                  <c:v>30.031000000000002</c:v>
                </c:pt>
                <c:pt idx="4121">
                  <c:v>30.051000000000002</c:v>
                </c:pt>
                <c:pt idx="4122">
                  <c:v>29.992000000000001</c:v>
                </c:pt>
                <c:pt idx="4123">
                  <c:v>29.962</c:v>
                </c:pt>
                <c:pt idx="4124">
                  <c:v>29.914999999999999</c:v>
                </c:pt>
                <c:pt idx="4125">
                  <c:v>29.934999999999999</c:v>
                </c:pt>
                <c:pt idx="4126">
                  <c:v>29.905000000000001</c:v>
                </c:pt>
                <c:pt idx="4127">
                  <c:v>29.934999999999999</c:v>
                </c:pt>
                <c:pt idx="4128">
                  <c:v>29.937000000000001</c:v>
                </c:pt>
                <c:pt idx="4129">
                  <c:v>29.96</c:v>
                </c:pt>
                <c:pt idx="4130">
                  <c:v>29.97</c:v>
                </c:pt>
                <c:pt idx="4131">
                  <c:v>29.962</c:v>
                </c:pt>
                <c:pt idx="4132">
                  <c:v>29.945</c:v>
                </c:pt>
                <c:pt idx="4133">
                  <c:v>29.99</c:v>
                </c:pt>
                <c:pt idx="4134">
                  <c:v>30.001000000000001</c:v>
                </c:pt>
                <c:pt idx="4135">
                  <c:v>30.042000000000002</c:v>
                </c:pt>
                <c:pt idx="4136">
                  <c:v>30.071999999999999</c:v>
                </c:pt>
                <c:pt idx="4137">
                  <c:v>30.045999999999999</c:v>
                </c:pt>
                <c:pt idx="4138">
                  <c:v>30.051000000000002</c:v>
                </c:pt>
                <c:pt idx="4139">
                  <c:v>30.036999999999999</c:v>
                </c:pt>
                <c:pt idx="4140">
                  <c:v>30.035</c:v>
                </c:pt>
                <c:pt idx="4141">
                  <c:v>30.052</c:v>
                </c:pt>
                <c:pt idx="4142">
                  <c:v>30.035</c:v>
                </c:pt>
                <c:pt idx="4143">
                  <c:v>30.036999999999999</c:v>
                </c:pt>
                <c:pt idx="4144">
                  <c:v>30.004999999999999</c:v>
                </c:pt>
                <c:pt idx="4145">
                  <c:v>30.01</c:v>
                </c:pt>
                <c:pt idx="4146">
                  <c:v>30.04</c:v>
                </c:pt>
                <c:pt idx="4147">
                  <c:v>30.068999999999999</c:v>
                </c:pt>
                <c:pt idx="4148">
                  <c:v>30.04</c:v>
                </c:pt>
                <c:pt idx="4149">
                  <c:v>30.045000000000002</c:v>
                </c:pt>
                <c:pt idx="4150">
                  <c:v>30.056000000000001</c:v>
                </c:pt>
                <c:pt idx="4151">
                  <c:v>30.061</c:v>
                </c:pt>
                <c:pt idx="4152">
                  <c:v>30.065999999999999</c:v>
                </c:pt>
                <c:pt idx="4153">
                  <c:v>30.052</c:v>
                </c:pt>
                <c:pt idx="4154">
                  <c:v>30.06</c:v>
                </c:pt>
                <c:pt idx="4155">
                  <c:v>30.065000000000001</c:v>
                </c:pt>
                <c:pt idx="4156">
                  <c:v>30.045000000000002</c:v>
                </c:pt>
                <c:pt idx="4157">
                  <c:v>30.035</c:v>
                </c:pt>
                <c:pt idx="4158">
                  <c:v>30.04</c:v>
                </c:pt>
                <c:pt idx="4159">
                  <c:v>30.042000000000002</c:v>
                </c:pt>
                <c:pt idx="4160">
                  <c:v>30.047000000000001</c:v>
                </c:pt>
                <c:pt idx="4161">
                  <c:v>30.052</c:v>
                </c:pt>
                <c:pt idx="4162">
                  <c:v>30.02</c:v>
                </c:pt>
                <c:pt idx="4163">
                  <c:v>30.028000000000002</c:v>
                </c:pt>
                <c:pt idx="4164">
                  <c:v>30.026</c:v>
                </c:pt>
                <c:pt idx="4165">
                  <c:v>29.984999999999999</c:v>
                </c:pt>
                <c:pt idx="4166">
                  <c:v>29.965</c:v>
                </c:pt>
                <c:pt idx="4167">
                  <c:v>29.97</c:v>
                </c:pt>
                <c:pt idx="4168">
                  <c:v>29.968</c:v>
                </c:pt>
                <c:pt idx="4169">
                  <c:v>29.978000000000002</c:v>
                </c:pt>
                <c:pt idx="4170">
                  <c:v>29.986000000000001</c:v>
                </c:pt>
                <c:pt idx="4171">
                  <c:v>29.972000000000001</c:v>
                </c:pt>
                <c:pt idx="4172">
                  <c:v>30.001999999999999</c:v>
                </c:pt>
                <c:pt idx="4173">
                  <c:v>30.004999999999999</c:v>
                </c:pt>
                <c:pt idx="4174">
                  <c:v>30.024999999999999</c:v>
                </c:pt>
                <c:pt idx="4175">
                  <c:v>30.06</c:v>
                </c:pt>
                <c:pt idx="4176">
                  <c:v>30.068000000000001</c:v>
                </c:pt>
                <c:pt idx="4177">
                  <c:v>30.106000000000002</c:v>
                </c:pt>
                <c:pt idx="4178">
                  <c:v>30.16</c:v>
                </c:pt>
                <c:pt idx="4179">
                  <c:v>30.134</c:v>
                </c:pt>
                <c:pt idx="4180">
                  <c:v>30.256</c:v>
                </c:pt>
                <c:pt idx="4181">
                  <c:v>30.257999999999999</c:v>
                </c:pt>
                <c:pt idx="4182">
                  <c:v>30.228999999999999</c:v>
                </c:pt>
                <c:pt idx="4183">
                  <c:v>30.24</c:v>
                </c:pt>
                <c:pt idx="4184">
                  <c:v>30.248000000000001</c:v>
                </c:pt>
                <c:pt idx="4185">
                  <c:v>30.31</c:v>
                </c:pt>
                <c:pt idx="4186">
                  <c:v>30.312000000000001</c:v>
                </c:pt>
                <c:pt idx="4187">
                  <c:v>30.501999999999999</c:v>
                </c:pt>
                <c:pt idx="4188">
                  <c:v>30.436</c:v>
                </c:pt>
                <c:pt idx="4189">
                  <c:v>30.492000000000001</c:v>
                </c:pt>
                <c:pt idx="4190">
                  <c:v>30.46</c:v>
                </c:pt>
                <c:pt idx="4191">
                  <c:v>30.437000000000001</c:v>
                </c:pt>
                <c:pt idx="4192">
                  <c:v>30.503</c:v>
                </c:pt>
                <c:pt idx="4193">
                  <c:v>30.452999999999999</c:v>
                </c:pt>
                <c:pt idx="4194">
                  <c:v>30.504999999999999</c:v>
                </c:pt>
                <c:pt idx="4195">
                  <c:v>30.43</c:v>
                </c:pt>
                <c:pt idx="4196">
                  <c:v>30.45</c:v>
                </c:pt>
                <c:pt idx="4197">
                  <c:v>30.43</c:v>
                </c:pt>
                <c:pt idx="4198">
                  <c:v>30.42</c:v>
                </c:pt>
                <c:pt idx="4199">
                  <c:v>30.41</c:v>
                </c:pt>
                <c:pt idx="4200">
                  <c:v>30.420999999999999</c:v>
                </c:pt>
                <c:pt idx="4201">
                  <c:v>30.414999999999999</c:v>
                </c:pt>
                <c:pt idx="4202">
                  <c:v>30.401</c:v>
                </c:pt>
                <c:pt idx="4203">
                  <c:v>30.393000000000001</c:v>
                </c:pt>
                <c:pt idx="4204">
                  <c:v>30.405000000000001</c:v>
                </c:pt>
                <c:pt idx="4205">
                  <c:v>30.413</c:v>
                </c:pt>
                <c:pt idx="4206">
                  <c:v>30.403000000000002</c:v>
                </c:pt>
                <c:pt idx="4207">
                  <c:v>30.398</c:v>
                </c:pt>
                <c:pt idx="4208">
                  <c:v>30.376000000000001</c:v>
                </c:pt>
                <c:pt idx="4209">
                  <c:v>30.402000000000001</c:v>
                </c:pt>
                <c:pt idx="4210">
                  <c:v>30.478000000000002</c:v>
                </c:pt>
                <c:pt idx="4211">
                  <c:v>30.488</c:v>
                </c:pt>
                <c:pt idx="4212">
                  <c:v>30.538</c:v>
                </c:pt>
                <c:pt idx="4213">
                  <c:v>30.602</c:v>
                </c:pt>
                <c:pt idx="4214">
                  <c:v>30.605</c:v>
                </c:pt>
                <c:pt idx="4215">
                  <c:v>30.716000000000001</c:v>
                </c:pt>
                <c:pt idx="4216">
                  <c:v>30.606000000000002</c:v>
                </c:pt>
                <c:pt idx="4217">
                  <c:v>30.717000000000002</c:v>
                </c:pt>
                <c:pt idx="4218">
                  <c:v>30.75</c:v>
                </c:pt>
                <c:pt idx="4219">
                  <c:v>30.751999999999999</c:v>
                </c:pt>
                <c:pt idx="4220">
                  <c:v>30.766000000000002</c:v>
                </c:pt>
                <c:pt idx="4221">
                  <c:v>30.739000000000001</c:v>
                </c:pt>
                <c:pt idx="4222">
                  <c:v>30.774999999999999</c:v>
                </c:pt>
                <c:pt idx="4223">
                  <c:v>30.876000000000001</c:v>
                </c:pt>
                <c:pt idx="4224">
                  <c:v>31.015000000000001</c:v>
                </c:pt>
                <c:pt idx="4225">
                  <c:v>31.004999999999999</c:v>
                </c:pt>
                <c:pt idx="4226">
                  <c:v>31.01</c:v>
                </c:pt>
                <c:pt idx="4227">
                  <c:v>30.966000000000001</c:v>
                </c:pt>
                <c:pt idx="4228">
                  <c:v>30.952000000000002</c:v>
                </c:pt>
                <c:pt idx="4229">
                  <c:v>30.951000000000001</c:v>
                </c:pt>
                <c:pt idx="4230">
                  <c:v>31.039000000000001</c:v>
                </c:pt>
                <c:pt idx="4231">
                  <c:v>31.138999999999999</c:v>
                </c:pt>
                <c:pt idx="4232">
                  <c:v>31.106000000000002</c:v>
                </c:pt>
                <c:pt idx="4233">
                  <c:v>31.167000000000002</c:v>
                </c:pt>
                <c:pt idx="4234">
                  <c:v>31.196999999999999</c:v>
                </c:pt>
                <c:pt idx="4235">
                  <c:v>31.192</c:v>
                </c:pt>
                <c:pt idx="4236">
                  <c:v>31.285</c:v>
                </c:pt>
                <c:pt idx="4237">
                  <c:v>31.29</c:v>
                </c:pt>
                <c:pt idx="4238">
                  <c:v>31.26</c:v>
                </c:pt>
                <c:pt idx="4239">
                  <c:v>31.262</c:v>
                </c:pt>
                <c:pt idx="4240">
                  <c:v>31.326000000000001</c:v>
                </c:pt>
                <c:pt idx="4241">
                  <c:v>31.341999999999999</c:v>
                </c:pt>
                <c:pt idx="4242">
                  <c:v>31.327000000000002</c:v>
                </c:pt>
                <c:pt idx="4243">
                  <c:v>31.356999999999999</c:v>
                </c:pt>
                <c:pt idx="4244">
                  <c:v>31.45</c:v>
                </c:pt>
                <c:pt idx="4245">
                  <c:v>31.472000000000001</c:v>
                </c:pt>
                <c:pt idx="4246">
                  <c:v>31.586000000000002</c:v>
                </c:pt>
                <c:pt idx="4247">
                  <c:v>31.765000000000001</c:v>
                </c:pt>
                <c:pt idx="4248">
                  <c:v>31.815000000000001</c:v>
                </c:pt>
                <c:pt idx="4249">
                  <c:v>31.753</c:v>
                </c:pt>
                <c:pt idx="4250">
                  <c:v>31.75</c:v>
                </c:pt>
                <c:pt idx="4251">
                  <c:v>31.75</c:v>
                </c:pt>
                <c:pt idx="4252">
                  <c:v>31.760999999999999</c:v>
                </c:pt>
                <c:pt idx="4253">
                  <c:v>31.766000000000002</c:v>
                </c:pt>
                <c:pt idx="4254">
                  <c:v>31.718</c:v>
                </c:pt>
                <c:pt idx="4255">
                  <c:v>32.005000000000003</c:v>
                </c:pt>
                <c:pt idx="4256">
                  <c:v>31.996000000000002</c:v>
                </c:pt>
                <c:pt idx="4257">
                  <c:v>32.000999999999998</c:v>
                </c:pt>
                <c:pt idx="4258">
                  <c:v>32.006</c:v>
                </c:pt>
                <c:pt idx="4259">
                  <c:v>31.936</c:v>
                </c:pt>
                <c:pt idx="4260">
                  <c:v>31.856000000000002</c:v>
                </c:pt>
                <c:pt idx="4261">
                  <c:v>31.862000000000002</c:v>
                </c:pt>
                <c:pt idx="4262">
                  <c:v>31.832000000000001</c:v>
                </c:pt>
                <c:pt idx="4263">
                  <c:v>31.786000000000001</c:v>
                </c:pt>
                <c:pt idx="4264">
                  <c:v>31.645</c:v>
                </c:pt>
                <c:pt idx="4265">
                  <c:v>31.552</c:v>
                </c:pt>
                <c:pt idx="4266">
                  <c:v>31.696000000000002</c:v>
                </c:pt>
                <c:pt idx="4267">
                  <c:v>31.553000000000001</c:v>
                </c:pt>
                <c:pt idx="4268">
                  <c:v>31.51</c:v>
                </c:pt>
                <c:pt idx="4269">
                  <c:v>31.432000000000002</c:v>
                </c:pt>
                <c:pt idx="4270">
                  <c:v>31.339000000000002</c:v>
                </c:pt>
                <c:pt idx="4271">
                  <c:v>31.324999999999999</c:v>
                </c:pt>
                <c:pt idx="4272">
                  <c:v>31.327999999999999</c:v>
                </c:pt>
                <c:pt idx="4273">
                  <c:v>31.512</c:v>
                </c:pt>
                <c:pt idx="4274">
                  <c:v>31.555</c:v>
                </c:pt>
                <c:pt idx="4275">
                  <c:v>31.685000000000002</c:v>
                </c:pt>
                <c:pt idx="4276">
                  <c:v>31.623000000000001</c:v>
                </c:pt>
                <c:pt idx="4277">
                  <c:v>31.472999999999999</c:v>
                </c:pt>
                <c:pt idx="4278">
                  <c:v>31.535</c:v>
                </c:pt>
                <c:pt idx="4279">
                  <c:v>31.490000000000002</c:v>
                </c:pt>
                <c:pt idx="4280">
                  <c:v>31.560000000000002</c:v>
                </c:pt>
                <c:pt idx="4281">
                  <c:v>31.501999999999999</c:v>
                </c:pt>
                <c:pt idx="4282">
                  <c:v>31.564</c:v>
                </c:pt>
                <c:pt idx="4283">
                  <c:v>31.63</c:v>
                </c:pt>
                <c:pt idx="4284">
                  <c:v>31.475000000000001</c:v>
                </c:pt>
                <c:pt idx="4285">
                  <c:v>31.6</c:v>
                </c:pt>
                <c:pt idx="4286">
                  <c:v>31.638000000000002</c:v>
                </c:pt>
                <c:pt idx="4287">
                  <c:v>31.688000000000002</c:v>
                </c:pt>
                <c:pt idx="4288">
                  <c:v>31.532</c:v>
                </c:pt>
                <c:pt idx="4289">
                  <c:v>31.503</c:v>
                </c:pt>
                <c:pt idx="4290">
                  <c:v>31.568000000000001</c:v>
                </c:pt>
                <c:pt idx="4291">
                  <c:v>31.507999999999999</c:v>
                </c:pt>
                <c:pt idx="4292">
                  <c:v>31.48</c:v>
                </c:pt>
                <c:pt idx="4293">
                  <c:v>31.507000000000001</c:v>
                </c:pt>
                <c:pt idx="4294">
                  <c:v>31.45</c:v>
                </c:pt>
                <c:pt idx="4295">
                  <c:v>31.52</c:v>
                </c:pt>
                <c:pt idx="4296">
                  <c:v>31.565999999999999</c:v>
                </c:pt>
                <c:pt idx="4297">
                  <c:v>31.666</c:v>
                </c:pt>
                <c:pt idx="4298">
                  <c:v>31.67</c:v>
                </c:pt>
                <c:pt idx="4299">
                  <c:v>31.71</c:v>
                </c:pt>
                <c:pt idx="4300">
                  <c:v>31.712</c:v>
                </c:pt>
                <c:pt idx="4301">
                  <c:v>31.667000000000002</c:v>
                </c:pt>
                <c:pt idx="4302">
                  <c:v>31.650000000000002</c:v>
                </c:pt>
                <c:pt idx="4303">
                  <c:v>31.501999999999999</c:v>
                </c:pt>
                <c:pt idx="4304">
                  <c:v>31.548000000000002</c:v>
                </c:pt>
                <c:pt idx="4305">
                  <c:v>31.503</c:v>
                </c:pt>
                <c:pt idx="4306">
                  <c:v>31.382999999999999</c:v>
                </c:pt>
                <c:pt idx="4307">
                  <c:v>31.401</c:v>
                </c:pt>
                <c:pt idx="4308">
                  <c:v>31.405000000000001</c:v>
                </c:pt>
                <c:pt idx="4309">
                  <c:v>31.375</c:v>
                </c:pt>
                <c:pt idx="4310">
                  <c:v>31.38</c:v>
                </c:pt>
                <c:pt idx="4311">
                  <c:v>31.401</c:v>
                </c:pt>
                <c:pt idx="4312">
                  <c:v>31.362000000000002</c:v>
                </c:pt>
                <c:pt idx="4313">
                  <c:v>31.303000000000001</c:v>
                </c:pt>
                <c:pt idx="4314">
                  <c:v>31.152000000000001</c:v>
                </c:pt>
                <c:pt idx="4315">
                  <c:v>31.225999999999999</c:v>
                </c:pt>
                <c:pt idx="4316">
                  <c:v>31.231000000000002</c:v>
                </c:pt>
                <c:pt idx="4317">
                  <c:v>31.240000000000002</c:v>
                </c:pt>
                <c:pt idx="4318">
                  <c:v>31.342000000000002</c:v>
                </c:pt>
                <c:pt idx="4319">
                  <c:v>31.312000000000001</c:v>
                </c:pt>
                <c:pt idx="4320">
                  <c:v>31.330000000000002</c:v>
                </c:pt>
                <c:pt idx="4321">
                  <c:v>31.253</c:v>
                </c:pt>
                <c:pt idx="4322">
                  <c:v>31.161999999999999</c:v>
                </c:pt>
                <c:pt idx="4323">
                  <c:v>31.102</c:v>
                </c:pt>
                <c:pt idx="4324">
                  <c:v>31.173000000000002</c:v>
                </c:pt>
                <c:pt idx="4325">
                  <c:v>31.113</c:v>
                </c:pt>
                <c:pt idx="4326">
                  <c:v>31.131</c:v>
                </c:pt>
                <c:pt idx="4327">
                  <c:v>31.051000000000002</c:v>
                </c:pt>
                <c:pt idx="4328">
                  <c:v>30.861000000000001</c:v>
                </c:pt>
                <c:pt idx="4329">
                  <c:v>30.831</c:v>
                </c:pt>
                <c:pt idx="4330">
                  <c:v>30.695</c:v>
                </c:pt>
                <c:pt idx="4331">
                  <c:v>30.751999999999999</c:v>
                </c:pt>
                <c:pt idx="4332">
                  <c:v>30.776</c:v>
                </c:pt>
                <c:pt idx="4333">
                  <c:v>30.781000000000002</c:v>
                </c:pt>
                <c:pt idx="4334">
                  <c:v>30.753</c:v>
                </c:pt>
                <c:pt idx="4335">
                  <c:v>30.803000000000001</c:v>
                </c:pt>
                <c:pt idx="4336">
                  <c:v>30.765000000000001</c:v>
                </c:pt>
                <c:pt idx="4337">
                  <c:v>30.78</c:v>
                </c:pt>
                <c:pt idx="4338">
                  <c:v>30.810000000000002</c:v>
                </c:pt>
                <c:pt idx="4339">
                  <c:v>30.78</c:v>
                </c:pt>
                <c:pt idx="4340">
                  <c:v>30.681000000000001</c:v>
                </c:pt>
                <c:pt idx="4341">
                  <c:v>30.612000000000002</c:v>
                </c:pt>
                <c:pt idx="4342">
                  <c:v>30.61</c:v>
                </c:pt>
                <c:pt idx="4343">
                  <c:v>30.64</c:v>
                </c:pt>
                <c:pt idx="4344">
                  <c:v>30.682000000000002</c:v>
                </c:pt>
                <c:pt idx="4345">
                  <c:v>30.650000000000002</c:v>
                </c:pt>
                <c:pt idx="4346">
                  <c:v>30.541</c:v>
                </c:pt>
                <c:pt idx="4347">
                  <c:v>30.571000000000002</c:v>
                </c:pt>
                <c:pt idx="4348">
                  <c:v>30.708000000000002</c:v>
                </c:pt>
                <c:pt idx="4349">
                  <c:v>30.725000000000001</c:v>
                </c:pt>
                <c:pt idx="4350">
                  <c:v>30.801000000000002</c:v>
                </c:pt>
                <c:pt idx="4351">
                  <c:v>30.871000000000002</c:v>
                </c:pt>
                <c:pt idx="4352">
                  <c:v>30.932000000000002</c:v>
                </c:pt>
                <c:pt idx="4353">
                  <c:v>31.001999999999999</c:v>
                </c:pt>
                <c:pt idx="4354">
                  <c:v>30.922000000000001</c:v>
                </c:pt>
                <c:pt idx="4355">
                  <c:v>31.062000000000001</c:v>
                </c:pt>
                <c:pt idx="4356">
                  <c:v>31.032</c:v>
                </c:pt>
                <c:pt idx="4357">
                  <c:v>31.275000000000002</c:v>
                </c:pt>
                <c:pt idx="4358">
                  <c:v>31.302</c:v>
                </c:pt>
                <c:pt idx="4359">
                  <c:v>31.156000000000002</c:v>
                </c:pt>
                <c:pt idx="4360">
                  <c:v>31.161999999999999</c:v>
                </c:pt>
                <c:pt idx="4361">
                  <c:v>31.225999999999999</c:v>
                </c:pt>
                <c:pt idx="4362">
                  <c:v>31.256</c:v>
                </c:pt>
                <c:pt idx="4363">
                  <c:v>31.266000000000002</c:v>
                </c:pt>
                <c:pt idx="4364">
                  <c:v>31.260999999999999</c:v>
                </c:pt>
                <c:pt idx="4365">
                  <c:v>31.062000000000001</c:v>
                </c:pt>
                <c:pt idx="4366">
                  <c:v>30.970000000000002</c:v>
                </c:pt>
                <c:pt idx="4367">
                  <c:v>31.001999999999999</c:v>
                </c:pt>
                <c:pt idx="4368">
                  <c:v>31.052</c:v>
                </c:pt>
                <c:pt idx="4369">
                  <c:v>31.052</c:v>
                </c:pt>
                <c:pt idx="4370">
                  <c:v>31.132000000000001</c:v>
                </c:pt>
                <c:pt idx="4371">
                  <c:v>31.178000000000001</c:v>
                </c:pt>
                <c:pt idx="4372">
                  <c:v>31.07</c:v>
                </c:pt>
                <c:pt idx="4373">
                  <c:v>31.1</c:v>
                </c:pt>
                <c:pt idx="4374">
                  <c:v>31.150000000000002</c:v>
                </c:pt>
                <c:pt idx="4375">
                  <c:v>31.12</c:v>
                </c:pt>
                <c:pt idx="4376">
                  <c:v>31.150000000000002</c:v>
                </c:pt>
                <c:pt idx="4377">
                  <c:v>31.161999999999999</c:v>
                </c:pt>
                <c:pt idx="4378">
                  <c:v>31.225000000000001</c:v>
                </c:pt>
                <c:pt idx="4379">
                  <c:v>31.23</c:v>
                </c:pt>
                <c:pt idx="4380">
                  <c:v>31.2</c:v>
                </c:pt>
                <c:pt idx="4381">
                  <c:v>31.302</c:v>
                </c:pt>
                <c:pt idx="4382">
                  <c:v>31.272000000000002</c:v>
                </c:pt>
                <c:pt idx="4383">
                  <c:v>31.310000000000002</c:v>
                </c:pt>
                <c:pt idx="4384">
                  <c:v>31.312000000000001</c:v>
                </c:pt>
                <c:pt idx="4385">
                  <c:v>31.342000000000002</c:v>
                </c:pt>
                <c:pt idx="4386">
                  <c:v>31.407</c:v>
                </c:pt>
                <c:pt idx="4387">
                  <c:v>31.352</c:v>
                </c:pt>
                <c:pt idx="4388">
                  <c:v>31.452000000000002</c:v>
                </c:pt>
                <c:pt idx="4389">
                  <c:v>31.53</c:v>
                </c:pt>
                <c:pt idx="4390">
                  <c:v>31.560000000000002</c:v>
                </c:pt>
                <c:pt idx="4391">
                  <c:v>31.574999999999999</c:v>
                </c:pt>
                <c:pt idx="4392">
                  <c:v>31.523</c:v>
                </c:pt>
                <c:pt idx="4393">
                  <c:v>31.600999999999999</c:v>
                </c:pt>
                <c:pt idx="4394">
                  <c:v>31.682000000000002</c:v>
                </c:pt>
                <c:pt idx="4395">
                  <c:v>31.705000000000002</c:v>
                </c:pt>
                <c:pt idx="4396">
                  <c:v>31.725999999999999</c:v>
                </c:pt>
                <c:pt idx="4397">
                  <c:v>31.75</c:v>
                </c:pt>
                <c:pt idx="4398">
                  <c:v>31.754999999999999</c:v>
                </c:pt>
                <c:pt idx="4399">
                  <c:v>31.77</c:v>
                </c:pt>
                <c:pt idx="4400">
                  <c:v>31.76</c:v>
                </c:pt>
                <c:pt idx="4401">
                  <c:v>32.08</c:v>
                </c:pt>
                <c:pt idx="4402">
                  <c:v>32.465000000000003</c:v>
                </c:pt>
                <c:pt idx="4403">
                  <c:v>32.366</c:v>
                </c:pt>
                <c:pt idx="4404">
                  <c:v>32.368000000000002</c:v>
                </c:pt>
                <c:pt idx="4405">
                  <c:v>32.621000000000002</c:v>
                </c:pt>
                <c:pt idx="4406">
                  <c:v>32.652999999999999</c:v>
                </c:pt>
                <c:pt idx="4407">
                  <c:v>32.667999999999999</c:v>
                </c:pt>
                <c:pt idx="4408">
                  <c:v>32.677999999999997</c:v>
                </c:pt>
                <c:pt idx="4409">
                  <c:v>32.875999999999998</c:v>
                </c:pt>
                <c:pt idx="4410">
                  <c:v>32.96</c:v>
                </c:pt>
                <c:pt idx="4411">
                  <c:v>32.878999999999998</c:v>
                </c:pt>
                <c:pt idx="4412">
                  <c:v>32.765000000000001</c:v>
                </c:pt>
                <c:pt idx="4413">
                  <c:v>32.770000000000003</c:v>
                </c:pt>
                <c:pt idx="4414">
                  <c:v>32.771999999999998</c:v>
                </c:pt>
                <c:pt idx="4415">
                  <c:v>32.81</c:v>
                </c:pt>
                <c:pt idx="4416">
                  <c:v>32.68</c:v>
                </c:pt>
                <c:pt idx="4417">
                  <c:v>32.762</c:v>
                </c:pt>
                <c:pt idx="4418">
                  <c:v>32.801000000000002</c:v>
                </c:pt>
                <c:pt idx="4419">
                  <c:v>32.832999999999998</c:v>
                </c:pt>
                <c:pt idx="4420">
                  <c:v>32.935000000000002</c:v>
                </c:pt>
                <c:pt idx="4421">
                  <c:v>33.003</c:v>
                </c:pt>
                <c:pt idx="4422">
                  <c:v>32.774999999999999</c:v>
                </c:pt>
                <c:pt idx="4423">
                  <c:v>32.856000000000002</c:v>
                </c:pt>
                <c:pt idx="4424">
                  <c:v>32.71</c:v>
                </c:pt>
                <c:pt idx="4425">
                  <c:v>32.72</c:v>
                </c:pt>
                <c:pt idx="4426">
                  <c:v>32.786000000000001</c:v>
                </c:pt>
                <c:pt idx="4427">
                  <c:v>32.762</c:v>
                </c:pt>
                <c:pt idx="4428">
                  <c:v>32.661999999999999</c:v>
                </c:pt>
                <c:pt idx="4429">
                  <c:v>32.663000000000004</c:v>
                </c:pt>
                <c:pt idx="4430">
                  <c:v>32.939</c:v>
                </c:pt>
                <c:pt idx="4431">
                  <c:v>32.971000000000004</c:v>
                </c:pt>
                <c:pt idx="4432">
                  <c:v>33.25</c:v>
                </c:pt>
                <c:pt idx="4433">
                  <c:v>33.26</c:v>
                </c:pt>
                <c:pt idx="4434">
                  <c:v>33.292000000000002</c:v>
                </c:pt>
                <c:pt idx="4435">
                  <c:v>33.128</c:v>
                </c:pt>
                <c:pt idx="4436">
                  <c:v>33.08</c:v>
                </c:pt>
                <c:pt idx="4437">
                  <c:v>33.155999999999999</c:v>
                </c:pt>
                <c:pt idx="4438">
                  <c:v>33.002000000000002</c:v>
                </c:pt>
                <c:pt idx="4439">
                  <c:v>32.936999999999998</c:v>
                </c:pt>
                <c:pt idx="4440">
                  <c:v>32.872</c:v>
                </c:pt>
                <c:pt idx="4441">
                  <c:v>32.85</c:v>
                </c:pt>
                <c:pt idx="4442">
                  <c:v>32.56</c:v>
                </c:pt>
                <c:pt idx="4443">
                  <c:v>32.738999999999997</c:v>
                </c:pt>
                <c:pt idx="4444">
                  <c:v>32.741999999999997</c:v>
                </c:pt>
                <c:pt idx="4445">
                  <c:v>32.457000000000001</c:v>
                </c:pt>
                <c:pt idx="4446">
                  <c:v>32.505000000000003</c:v>
                </c:pt>
                <c:pt idx="4447">
                  <c:v>32.417999999999999</c:v>
                </c:pt>
                <c:pt idx="4448">
                  <c:v>32.51</c:v>
                </c:pt>
                <c:pt idx="4449">
                  <c:v>32.558</c:v>
                </c:pt>
                <c:pt idx="4450">
                  <c:v>32.658000000000001</c:v>
                </c:pt>
                <c:pt idx="4451">
                  <c:v>32.512999999999998</c:v>
                </c:pt>
                <c:pt idx="4452">
                  <c:v>32.707999999999998</c:v>
                </c:pt>
                <c:pt idx="4453">
                  <c:v>32.676000000000002</c:v>
                </c:pt>
                <c:pt idx="4454">
                  <c:v>32.686</c:v>
                </c:pt>
                <c:pt idx="4455">
                  <c:v>32.856000000000002</c:v>
                </c:pt>
                <c:pt idx="4456">
                  <c:v>32.802</c:v>
                </c:pt>
                <c:pt idx="4457">
                  <c:v>32.721000000000004</c:v>
                </c:pt>
                <c:pt idx="4458">
                  <c:v>32.625</c:v>
                </c:pt>
                <c:pt idx="4459">
                  <c:v>32.594999999999999</c:v>
                </c:pt>
                <c:pt idx="4460">
                  <c:v>32.718000000000004</c:v>
                </c:pt>
                <c:pt idx="4461">
                  <c:v>32.730000000000004</c:v>
                </c:pt>
                <c:pt idx="4462">
                  <c:v>32.832000000000001</c:v>
                </c:pt>
                <c:pt idx="4463">
                  <c:v>32.85</c:v>
                </c:pt>
                <c:pt idx="4464">
                  <c:v>32.852000000000004</c:v>
                </c:pt>
                <c:pt idx="4465">
                  <c:v>32.9</c:v>
                </c:pt>
                <c:pt idx="4466">
                  <c:v>32.908000000000001</c:v>
                </c:pt>
                <c:pt idx="4467">
                  <c:v>33.021999999999998</c:v>
                </c:pt>
                <c:pt idx="4468">
                  <c:v>32.975000000000001</c:v>
                </c:pt>
                <c:pt idx="4469">
                  <c:v>33.006999999999998</c:v>
                </c:pt>
                <c:pt idx="4470">
                  <c:v>32.86</c:v>
                </c:pt>
                <c:pt idx="4471">
                  <c:v>32.730000000000004</c:v>
                </c:pt>
                <c:pt idx="4472">
                  <c:v>32.777999999999999</c:v>
                </c:pt>
                <c:pt idx="4473">
                  <c:v>32.746000000000002</c:v>
                </c:pt>
                <c:pt idx="4474">
                  <c:v>32.646999999999998</c:v>
                </c:pt>
                <c:pt idx="4475">
                  <c:v>32.701000000000001</c:v>
                </c:pt>
                <c:pt idx="4476">
                  <c:v>32.814999999999998</c:v>
                </c:pt>
                <c:pt idx="4477">
                  <c:v>32.83</c:v>
                </c:pt>
                <c:pt idx="4478">
                  <c:v>32.832000000000001</c:v>
                </c:pt>
                <c:pt idx="4479">
                  <c:v>32.902999999999999</c:v>
                </c:pt>
                <c:pt idx="4480">
                  <c:v>32.935000000000002</c:v>
                </c:pt>
                <c:pt idx="4481">
                  <c:v>32.822000000000003</c:v>
                </c:pt>
                <c:pt idx="4482">
                  <c:v>32.936</c:v>
                </c:pt>
                <c:pt idx="4483">
                  <c:v>33.036999999999999</c:v>
                </c:pt>
                <c:pt idx="4484">
                  <c:v>33.047000000000004</c:v>
                </c:pt>
                <c:pt idx="4485">
                  <c:v>33.015000000000001</c:v>
                </c:pt>
                <c:pt idx="4486">
                  <c:v>32.965000000000003</c:v>
                </c:pt>
                <c:pt idx="4487">
                  <c:v>33.066000000000003</c:v>
                </c:pt>
                <c:pt idx="4488">
                  <c:v>33.026000000000003</c:v>
                </c:pt>
                <c:pt idx="4489">
                  <c:v>32.950000000000003</c:v>
                </c:pt>
                <c:pt idx="4490">
                  <c:v>33.035000000000004</c:v>
                </c:pt>
                <c:pt idx="4491">
                  <c:v>33.116999999999997</c:v>
                </c:pt>
                <c:pt idx="4492">
                  <c:v>33.085000000000001</c:v>
                </c:pt>
                <c:pt idx="4493">
                  <c:v>33.090000000000003</c:v>
                </c:pt>
                <c:pt idx="4494">
                  <c:v>33.1</c:v>
                </c:pt>
                <c:pt idx="4495">
                  <c:v>33.002000000000002</c:v>
                </c:pt>
                <c:pt idx="4496">
                  <c:v>33.005000000000003</c:v>
                </c:pt>
                <c:pt idx="4497">
                  <c:v>33.020000000000003</c:v>
                </c:pt>
                <c:pt idx="4498">
                  <c:v>33.035000000000004</c:v>
                </c:pt>
                <c:pt idx="4499">
                  <c:v>33.049999999999997</c:v>
                </c:pt>
                <c:pt idx="4500">
                  <c:v>33.066000000000003</c:v>
                </c:pt>
                <c:pt idx="4501">
                  <c:v>33.236000000000004</c:v>
                </c:pt>
                <c:pt idx="4502">
                  <c:v>33.270000000000003</c:v>
                </c:pt>
                <c:pt idx="4503">
                  <c:v>33.453000000000003</c:v>
                </c:pt>
                <c:pt idx="4504">
                  <c:v>33.53</c:v>
                </c:pt>
                <c:pt idx="4505">
                  <c:v>33.500999999999998</c:v>
                </c:pt>
                <c:pt idx="4506">
                  <c:v>33.651000000000003</c:v>
                </c:pt>
                <c:pt idx="4507">
                  <c:v>33.667000000000002</c:v>
                </c:pt>
                <c:pt idx="4508">
                  <c:v>33.625</c:v>
                </c:pt>
                <c:pt idx="4509">
                  <c:v>33.741999999999997</c:v>
                </c:pt>
                <c:pt idx="4510">
                  <c:v>33.802</c:v>
                </c:pt>
                <c:pt idx="4511">
                  <c:v>33.817999999999998</c:v>
                </c:pt>
                <c:pt idx="4512">
                  <c:v>33.82</c:v>
                </c:pt>
                <c:pt idx="4513">
                  <c:v>33.826000000000001</c:v>
                </c:pt>
                <c:pt idx="4514">
                  <c:v>33.838000000000001</c:v>
                </c:pt>
                <c:pt idx="4515">
                  <c:v>33.704999999999998</c:v>
                </c:pt>
                <c:pt idx="4516">
                  <c:v>33.622</c:v>
                </c:pt>
                <c:pt idx="4517">
                  <c:v>33.725000000000001</c:v>
                </c:pt>
                <c:pt idx="4518">
                  <c:v>33.71</c:v>
                </c:pt>
                <c:pt idx="4519">
                  <c:v>33.743000000000002</c:v>
                </c:pt>
                <c:pt idx="4520">
                  <c:v>33.6</c:v>
                </c:pt>
                <c:pt idx="4521">
                  <c:v>33.65</c:v>
                </c:pt>
                <c:pt idx="4522">
                  <c:v>33.67</c:v>
                </c:pt>
                <c:pt idx="4523">
                  <c:v>33.68</c:v>
                </c:pt>
                <c:pt idx="4524">
                  <c:v>33.808</c:v>
                </c:pt>
                <c:pt idx="4525">
                  <c:v>33.608000000000004</c:v>
                </c:pt>
                <c:pt idx="4526">
                  <c:v>33.520000000000003</c:v>
                </c:pt>
                <c:pt idx="4527">
                  <c:v>33.420999999999999</c:v>
                </c:pt>
                <c:pt idx="4528">
                  <c:v>33.453000000000003</c:v>
                </c:pt>
                <c:pt idx="4529">
                  <c:v>33.505000000000003</c:v>
                </c:pt>
                <c:pt idx="4530">
                  <c:v>33.524999999999999</c:v>
                </c:pt>
                <c:pt idx="4531">
                  <c:v>33.561</c:v>
                </c:pt>
                <c:pt idx="4532">
                  <c:v>33.567</c:v>
                </c:pt>
                <c:pt idx="4533">
                  <c:v>33.484999999999999</c:v>
                </c:pt>
                <c:pt idx="4534">
                  <c:v>33.49</c:v>
                </c:pt>
                <c:pt idx="4535">
                  <c:v>33.496000000000002</c:v>
                </c:pt>
                <c:pt idx="4536">
                  <c:v>33.491999999999997</c:v>
                </c:pt>
                <c:pt idx="4537">
                  <c:v>33.436</c:v>
                </c:pt>
                <c:pt idx="4538">
                  <c:v>33.369999999999997</c:v>
                </c:pt>
                <c:pt idx="4539">
                  <c:v>33.179000000000002</c:v>
                </c:pt>
                <c:pt idx="4540">
                  <c:v>33.100999999999999</c:v>
                </c:pt>
                <c:pt idx="4541">
                  <c:v>33.01</c:v>
                </c:pt>
                <c:pt idx="4542">
                  <c:v>33.061999999999998</c:v>
                </c:pt>
                <c:pt idx="4543">
                  <c:v>33.225000000000001</c:v>
                </c:pt>
                <c:pt idx="4544">
                  <c:v>33.08</c:v>
                </c:pt>
                <c:pt idx="4545">
                  <c:v>32.950000000000003</c:v>
                </c:pt>
                <c:pt idx="4546">
                  <c:v>32.869999999999997</c:v>
                </c:pt>
                <c:pt idx="4547">
                  <c:v>32.917999999999999</c:v>
                </c:pt>
                <c:pt idx="4548">
                  <c:v>32.950000000000003</c:v>
                </c:pt>
                <c:pt idx="4549">
                  <c:v>32.706000000000003</c:v>
                </c:pt>
                <c:pt idx="4550">
                  <c:v>32.520000000000003</c:v>
                </c:pt>
                <c:pt idx="4551">
                  <c:v>32.545000000000002</c:v>
                </c:pt>
                <c:pt idx="4552">
                  <c:v>32.524999999999999</c:v>
                </c:pt>
                <c:pt idx="4553">
                  <c:v>32.625</c:v>
                </c:pt>
                <c:pt idx="4554">
                  <c:v>32.725999999999999</c:v>
                </c:pt>
                <c:pt idx="4555">
                  <c:v>32.765999999999998</c:v>
                </c:pt>
                <c:pt idx="4556">
                  <c:v>32.72</c:v>
                </c:pt>
                <c:pt idx="4557">
                  <c:v>32.695</c:v>
                </c:pt>
                <c:pt idx="4558">
                  <c:v>32.424999999999997</c:v>
                </c:pt>
                <c:pt idx="4559">
                  <c:v>32.282000000000004</c:v>
                </c:pt>
                <c:pt idx="4560">
                  <c:v>32.378</c:v>
                </c:pt>
                <c:pt idx="4561">
                  <c:v>32.442</c:v>
                </c:pt>
                <c:pt idx="4562">
                  <c:v>32.402000000000001</c:v>
                </c:pt>
                <c:pt idx="4563">
                  <c:v>32.450000000000003</c:v>
                </c:pt>
                <c:pt idx="4564">
                  <c:v>32.387999999999998</c:v>
                </c:pt>
                <c:pt idx="4565">
                  <c:v>32.381999999999998</c:v>
                </c:pt>
                <c:pt idx="4566">
                  <c:v>32.35</c:v>
                </c:pt>
                <c:pt idx="4567">
                  <c:v>32.436</c:v>
                </c:pt>
                <c:pt idx="4568">
                  <c:v>32.347999999999999</c:v>
                </c:pt>
                <c:pt idx="4569">
                  <c:v>32.402000000000001</c:v>
                </c:pt>
                <c:pt idx="4570">
                  <c:v>32.265000000000001</c:v>
                </c:pt>
                <c:pt idx="4571">
                  <c:v>32.247999999999998</c:v>
                </c:pt>
                <c:pt idx="4572">
                  <c:v>32.295999999999999</c:v>
                </c:pt>
                <c:pt idx="4573">
                  <c:v>32.33</c:v>
                </c:pt>
                <c:pt idx="4574">
                  <c:v>32.361000000000004</c:v>
                </c:pt>
                <c:pt idx="4575">
                  <c:v>32.363</c:v>
                </c:pt>
                <c:pt idx="4576">
                  <c:v>32.344999999999999</c:v>
                </c:pt>
                <c:pt idx="4577">
                  <c:v>32.279000000000003</c:v>
                </c:pt>
                <c:pt idx="4578">
                  <c:v>32.280999999999999</c:v>
                </c:pt>
                <c:pt idx="4579">
                  <c:v>32.204999999999998</c:v>
                </c:pt>
                <c:pt idx="4580">
                  <c:v>32.356000000000002</c:v>
                </c:pt>
                <c:pt idx="4581">
                  <c:v>32.377000000000002</c:v>
                </c:pt>
                <c:pt idx="4582">
                  <c:v>32.411999999999999</c:v>
                </c:pt>
                <c:pt idx="4583">
                  <c:v>32.417000000000002</c:v>
                </c:pt>
                <c:pt idx="4584">
                  <c:v>32.533000000000001</c:v>
                </c:pt>
                <c:pt idx="4585">
                  <c:v>32.527999999999999</c:v>
                </c:pt>
                <c:pt idx="4586">
                  <c:v>32.542000000000002</c:v>
                </c:pt>
                <c:pt idx="4587">
                  <c:v>32.625999999999998</c:v>
                </c:pt>
                <c:pt idx="4588">
                  <c:v>32.704999999999998</c:v>
                </c:pt>
                <c:pt idx="4589">
                  <c:v>32.630000000000003</c:v>
                </c:pt>
                <c:pt idx="4590">
                  <c:v>32.704999999999998</c:v>
                </c:pt>
                <c:pt idx="4591">
                  <c:v>32.802</c:v>
                </c:pt>
                <c:pt idx="4592">
                  <c:v>32.752000000000002</c:v>
                </c:pt>
                <c:pt idx="4593">
                  <c:v>32.655999999999999</c:v>
                </c:pt>
                <c:pt idx="4594">
                  <c:v>32.72</c:v>
                </c:pt>
                <c:pt idx="4595">
                  <c:v>32.652000000000001</c:v>
                </c:pt>
                <c:pt idx="4596">
                  <c:v>32.576000000000001</c:v>
                </c:pt>
                <c:pt idx="4597">
                  <c:v>32.527999999999999</c:v>
                </c:pt>
                <c:pt idx="4598">
                  <c:v>32.68</c:v>
                </c:pt>
                <c:pt idx="4599">
                  <c:v>32.630000000000003</c:v>
                </c:pt>
                <c:pt idx="4600">
                  <c:v>32.622</c:v>
                </c:pt>
                <c:pt idx="4601">
                  <c:v>32.612000000000002</c:v>
                </c:pt>
                <c:pt idx="4602">
                  <c:v>32.605000000000004</c:v>
                </c:pt>
                <c:pt idx="4603">
                  <c:v>32.506</c:v>
                </c:pt>
                <c:pt idx="4604">
                  <c:v>32.402000000000001</c:v>
                </c:pt>
                <c:pt idx="4605">
                  <c:v>32.338999999999999</c:v>
                </c:pt>
                <c:pt idx="4606">
                  <c:v>32.225000000000001</c:v>
                </c:pt>
                <c:pt idx="4607">
                  <c:v>32.435000000000002</c:v>
                </c:pt>
                <c:pt idx="4608">
                  <c:v>32.423000000000002</c:v>
                </c:pt>
                <c:pt idx="4609">
                  <c:v>32.441000000000003</c:v>
                </c:pt>
                <c:pt idx="4610">
                  <c:v>32.390999999999998</c:v>
                </c:pt>
                <c:pt idx="4611">
                  <c:v>32.384999999999998</c:v>
                </c:pt>
                <c:pt idx="4612">
                  <c:v>32.256</c:v>
                </c:pt>
                <c:pt idx="4613">
                  <c:v>32.258000000000003</c:v>
                </c:pt>
                <c:pt idx="4614">
                  <c:v>32.221000000000004</c:v>
                </c:pt>
                <c:pt idx="4615">
                  <c:v>32.19</c:v>
                </c:pt>
                <c:pt idx="4616">
                  <c:v>32.502000000000002</c:v>
                </c:pt>
                <c:pt idx="4617">
                  <c:v>32.533000000000001</c:v>
                </c:pt>
                <c:pt idx="4618">
                  <c:v>32.435000000000002</c:v>
                </c:pt>
                <c:pt idx="4619">
                  <c:v>32.343000000000004</c:v>
                </c:pt>
                <c:pt idx="4620">
                  <c:v>32.286000000000001</c:v>
                </c:pt>
                <c:pt idx="4621">
                  <c:v>32.218000000000004</c:v>
                </c:pt>
                <c:pt idx="4622">
                  <c:v>32.207999999999998</c:v>
                </c:pt>
                <c:pt idx="4623">
                  <c:v>32.282000000000004</c:v>
                </c:pt>
                <c:pt idx="4624">
                  <c:v>32.407000000000004</c:v>
                </c:pt>
                <c:pt idx="4625">
                  <c:v>32.305999999999997</c:v>
                </c:pt>
                <c:pt idx="4626">
                  <c:v>32.215000000000003</c:v>
                </c:pt>
                <c:pt idx="4627">
                  <c:v>32.22</c:v>
                </c:pt>
                <c:pt idx="4628">
                  <c:v>32.183</c:v>
                </c:pt>
                <c:pt idx="4629">
                  <c:v>32.073</c:v>
                </c:pt>
                <c:pt idx="4630">
                  <c:v>31.990000000000002</c:v>
                </c:pt>
                <c:pt idx="4631">
                  <c:v>32.024000000000001</c:v>
                </c:pt>
                <c:pt idx="4632">
                  <c:v>31.991</c:v>
                </c:pt>
                <c:pt idx="4633">
                  <c:v>32.051000000000002</c:v>
                </c:pt>
                <c:pt idx="4634">
                  <c:v>32.06</c:v>
                </c:pt>
                <c:pt idx="4635">
                  <c:v>32.07</c:v>
                </c:pt>
                <c:pt idx="4636">
                  <c:v>32.14</c:v>
                </c:pt>
                <c:pt idx="4637">
                  <c:v>32.106000000000002</c:v>
                </c:pt>
                <c:pt idx="4638">
                  <c:v>32.067999999999998</c:v>
                </c:pt>
                <c:pt idx="4639">
                  <c:v>31.955000000000002</c:v>
                </c:pt>
                <c:pt idx="4640">
                  <c:v>31.926000000000002</c:v>
                </c:pt>
                <c:pt idx="4641">
                  <c:v>31.64</c:v>
                </c:pt>
                <c:pt idx="4642">
                  <c:v>31.68</c:v>
                </c:pt>
                <c:pt idx="4643">
                  <c:v>31.75</c:v>
                </c:pt>
                <c:pt idx="4644">
                  <c:v>31.71</c:v>
                </c:pt>
                <c:pt idx="4645">
                  <c:v>31.57</c:v>
                </c:pt>
                <c:pt idx="4646">
                  <c:v>31.512</c:v>
                </c:pt>
                <c:pt idx="4647">
                  <c:v>31.455000000000002</c:v>
                </c:pt>
                <c:pt idx="4648">
                  <c:v>31.225000000000001</c:v>
                </c:pt>
                <c:pt idx="4649">
                  <c:v>31.326000000000001</c:v>
                </c:pt>
                <c:pt idx="4650">
                  <c:v>31.403000000000002</c:v>
                </c:pt>
                <c:pt idx="4651">
                  <c:v>31.37</c:v>
                </c:pt>
                <c:pt idx="4652">
                  <c:v>31.28</c:v>
                </c:pt>
                <c:pt idx="4653">
                  <c:v>31.452000000000002</c:v>
                </c:pt>
                <c:pt idx="4654">
                  <c:v>31.41</c:v>
                </c:pt>
                <c:pt idx="4655">
                  <c:v>31.618000000000002</c:v>
                </c:pt>
                <c:pt idx="4656">
                  <c:v>31.82</c:v>
                </c:pt>
                <c:pt idx="4657">
                  <c:v>31.706</c:v>
                </c:pt>
                <c:pt idx="4658">
                  <c:v>31.772000000000002</c:v>
                </c:pt>
                <c:pt idx="4659">
                  <c:v>31.67</c:v>
                </c:pt>
                <c:pt idx="4660">
                  <c:v>31.672000000000001</c:v>
                </c:pt>
                <c:pt idx="4661">
                  <c:v>31.801000000000002</c:v>
                </c:pt>
                <c:pt idx="4662">
                  <c:v>31.720000000000002</c:v>
                </c:pt>
                <c:pt idx="4663">
                  <c:v>31.725999999999999</c:v>
                </c:pt>
                <c:pt idx="4664">
                  <c:v>31.736000000000001</c:v>
                </c:pt>
                <c:pt idx="4665">
                  <c:v>31.702999999999999</c:v>
                </c:pt>
                <c:pt idx="4666">
                  <c:v>31.506</c:v>
                </c:pt>
                <c:pt idx="4667">
                  <c:v>31.411999999999999</c:v>
                </c:pt>
                <c:pt idx="4668">
                  <c:v>31.240000000000002</c:v>
                </c:pt>
                <c:pt idx="4669">
                  <c:v>31.286000000000001</c:v>
                </c:pt>
                <c:pt idx="4670">
                  <c:v>31.51</c:v>
                </c:pt>
                <c:pt idx="4671">
                  <c:v>31.552</c:v>
                </c:pt>
                <c:pt idx="4672">
                  <c:v>31.716000000000001</c:v>
                </c:pt>
                <c:pt idx="4673">
                  <c:v>31.706</c:v>
                </c:pt>
                <c:pt idx="4674">
                  <c:v>31.689</c:v>
                </c:pt>
                <c:pt idx="4675">
                  <c:v>31.45</c:v>
                </c:pt>
                <c:pt idx="4676">
                  <c:v>31.367000000000001</c:v>
                </c:pt>
                <c:pt idx="4677">
                  <c:v>31.43</c:v>
                </c:pt>
                <c:pt idx="4678">
                  <c:v>31.400000000000002</c:v>
                </c:pt>
                <c:pt idx="4679">
                  <c:v>31.330000000000002</c:v>
                </c:pt>
                <c:pt idx="4680">
                  <c:v>31.432000000000002</c:v>
                </c:pt>
                <c:pt idx="4681">
                  <c:v>31.356000000000002</c:v>
                </c:pt>
                <c:pt idx="4682">
                  <c:v>31.366</c:v>
                </c:pt>
                <c:pt idx="4683">
                  <c:v>31.330000000000002</c:v>
                </c:pt>
                <c:pt idx="4684">
                  <c:v>31.347000000000001</c:v>
                </c:pt>
                <c:pt idx="4685">
                  <c:v>31.371000000000002</c:v>
                </c:pt>
                <c:pt idx="4686">
                  <c:v>31.403000000000002</c:v>
                </c:pt>
                <c:pt idx="4687">
                  <c:v>31.48</c:v>
                </c:pt>
                <c:pt idx="4688">
                  <c:v>31.613</c:v>
                </c:pt>
                <c:pt idx="4689">
                  <c:v>31.629000000000001</c:v>
                </c:pt>
                <c:pt idx="4690">
                  <c:v>31.76</c:v>
                </c:pt>
                <c:pt idx="4691">
                  <c:v>31.672000000000001</c:v>
                </c:pt>
                <c:pt idx="4692">
                  <c:v>31.77</c:v>
                </c:pt>
                <c:pt idx="4693">
                  <c:v>31.669</c:v>
                </c:pt>
                <c:pt idx="4694">
                  <c:v>31.518000000000001</c:v>
                </c:pt>
                <c:pt idx="4695">
                  <c:v>31.53</c:v>
                </c:pt>
                <c:pt idx="4696">
                  <c:v>31.63</c:v>
                </c:pt>
                <c:pt idx="4697">
                  <c:v>31.683</c:v>
                </c:pt>
                <c:pt idx="4698">
                  <c:v>31.616</c:v>
                </c:pt>
                <c:pt idx="4699">
                  <c:v>31.558</c:v>
                </c:pt>
                <c:pt idx="4700">
                  <c:v>31.637</c:v>
                </c:pt>
                <c:pt idx="4701">
                  <c:v>31.638999999999999</c:v>
                </c:pt>
                <c:pt idx="4702">
                  <c:v>31.580000000000002</c:v>
                </c:pt>
                <c:pt idx="4703">
                  <c:v>31.568000000000001</c:v>
                </c:pt>
                <c:pt idx="4704">
                  <c:v>31.564</c:v>
                </c:pt>
                <c:pt idx="4705">
                  <c:v>31.468</c:v>
                </c:pt>
                <c:pt idx="4706">
                  <c:v>31.472999999999999</c:v>
                </c:pt>
                <c:pt idx="4707">
                  <c:v>31.519000000000002</c:v>
                </c:pt>
                <c:pt idx="4708">
                  <c:v>31.507000000000001</c:v>
                </c:pt>
                <c:pt idx="4709">
                  <c:v>31.459</c:v>
                </c:pt>
                <c:pt idx="4710">
                  <c:v>31.589000000000002</c:v>
                </c:pt>
                <c:pt idx="4711">
                  <c:v>31.801000000000002</c:v>
                </c:pt>
                <c:pt idx="4712">
                  <c:v>31.949000000000002</c:v>
                </c:pt>
                <c:pt idx="4713">
                  <c:v>31.87</c:v>
                </c:pt>
                <c:pt idx="4714">
                  <c:v>31.847999999999999</c:v>
                </c:pt>
                <c:pt idx="4715">
                  <c:v>31.868000000000002</c:v>
                </c:pt>
                <c:pt idx="4716">
                  <c:v>32.01</c:v>
                </c:pt>
                <c:pt idx="4717">
                  <c:v>32</c:v>
                </c:pt>
                <c:pt idx="4718">
                  <c:v>31.945</c:v>
                </c:pt>
                <c:pt idx="4719">
                  <c:v>31.88</c:v>
                </c:pt>
                <c:pt idx="4720">
                  <c:v>31.927</c:v>
                </c:pt>
                <c:pt idx="4721">
                  <c:v>31.942</c:v>
                </c:pt>
                <c:pt idx="4722">
                  <c:v>31.802</c:v>
                </c:pt>
                <c:pt idx="4723">
                  <c:v>31.818000000000001</c:v>
                </c:pt>
                <c:pt idx="4724">
                  <c:v>31.89</c:v>
                </c:pt>
                <c:pt idx="4725">
                  <c:v>31.891999999999999</c:v>
                </c:pt>
                <c:pt idx="4726">
                  <c:v>31.923000000000002</c:v>
                </c:pt>
                <c:pt idx="4727">
                  <c:v>31.995000000000001</c:v>
                </c:pt>
                <c:pt idx="4728">
                  <c:v>31.952000000000002</c:v>
                </c:pt>
                <c:pt idx="4729">
                  <c:v>31.902000000000001</c:v>
                </c:pt>
                <c:pt idx="4730">
                  <c:v>31.751999999999999</c:v>
                </c:pt>
                <c:pt idx="4731">
                  <c:v>31.86</c:v>
                </c:pt>
                <c:pt idx="4732">
                  <c:v>31.864000000000001</c:v>
                </c:pt>
                <c:pt idx="4733">
                  <c:v>31.821999999999999</c:v>
                </c:pt>
                <c:pt idx="4734">
                  <c:v>31.803000000000001</c:v>
                </c:pt>
                <c:pt idx="4735">
                  <c:v>31.923000000000002</c:v>
                </c:pt>
                <c:pt idx="4736">
                  <c:v>31.967000000000002</c:v>
                </c:pt>
                <c:pt idx="4737">
                  <c:v>31.970000000000002</c:v>
                </c:pt>
                <c:pt idx="4738">
                  <c:v>32.005000000000003</c:v>
                </c:pt>
                <c:pt idx="4739">
                  <c:v>32.020000000000003</c:v>
                </c:pt>
                <c:pt idx="4740">
                  <c:v>32.03</c:v>
                </c:pt>
                <c:pt idx="4741">
                  <c:v>32.17</c:v>
                </c:pt>
                <c:pt idx="4742">
                  <c:v>32.25</c:v>
                </c:pt>
                <c:pt idx="4743">
                  <c:v>32.280999999999999</c:v>
                </c:pt>
                <c:pt idx="4744">
                  <c:v>32.308999999999997</c:v>
                </c:pt>
                <c:pt idx="4745">
                  <c:v>32.311999999999998</c:v>
                </c:pt>
                <c:pt idx="4746">
                  <c:v>32.279000000000003</c:v>
                </c:pt>
                <c:pt idx="4747">
                  <c:v>32.244999999999997</c:v>
                </c:pt>
                <c:pt idx="4748">
                  <c:v>32.26</c:v>
                </c:pt>
                <c:pt idx="4749">
                  <c:v>31.962</c:v>
                </c:pt>
                <c:pt idx="4750">
                  <c:v>31.993000000000002</c:v>
                </c:pt>
                <c:pt idx="4751">
                  <c:v>32.106000000000002</c:v>
                </c:pt>
                <c:pt idx="4752">
                  <c:v>31.948</c:v>
                </c:pt>
                <c:pt idx="4753">
                  <c:v>31.935000000000002</c:v>
                </c:pt>
                <c:pt idx="4754">
                  <c:v>31.78</c:v>
                </c:pt>
                <c:pt idx="4755">
                  <c:v>31.602</c:v>
                </c:pt>
                <c:pt idx="4756">
                  <c:v>31.702000000000002</c:v>
                </c:pt>
                <c:pt idx="4757">
                  <c:v>31.603000000000002</c:v>
                </c:pt>
                <c:pt idx="4758">
                  <c:v>31.586000000000002</c:v>
                </c:pt>
                <c:pt idx="4759">
                  <c:v>31.623000000000001</c:v>
                </c:pt>
                <c:pt idx="4760">
                  <c:v>31.533000000000001</c:v>
                </c:pt>
                <c:pt idx="4761">
                  <c:v>31.431000000000001</c:v>
                </c:pt>
                <c:pt idx="4762">
                  <c:v>31.382000000000001</c:v>
                </c:pt>
                <c:pt idx="4763">
                  <c:v>31.332000000000001</c:v>
                </c:pt>
                <c:pt idx="4764">
                  <c:v>31.36</c:v>
                </c:pt>
                <c:pt idx="4765">
                  <c:v>31.100999999999999</c:v>
                </c:pt>
                <c:pt idx="4766">
                  <c:v>31.05</c:v>
                </c:pt>
                <c:pt idx="4767">
                  <c:v>30.943000000000001</c:v>
                </c:pt>
                <c:pt idx="4768">
                  <c:v>31.048000000000002</c:v>
                </c:pt>
                <c:pt idx="4769">
                  <c:v>31.128</c:v>
                </c:pt>
                <c:pt idx="4770">
                  <c:v>31.045999999999999</c:v>
                </c:pt>
                <c:pt idx="4771">
                  <c:v>31.051000000000002</c:v>
                </c:pt>
                <c:pt idx="4772">
                  <c:v>31.03</c:v>
                </c:pt>
                <c:pt idx="4773">
                  <c:v>30.868000000000002</c:v>
                </c:pt>
                <c:pt idx="4774">
                  <c:v>30.765000000000001</c:v>
                </c:pt>
                <c:pt idx="4775">
                  <c:v>30.792000000000002</c:v>
                </c:pt>
                <c:pt idx="4776">
                  <c:v>30.776</c:v>
                </c:pt>
                <c:pt idx="4777">
                  <c:v>30.795999999999999</c:v>
                </c:pt>
                <c:pt idx="4778">
                  <c:v>30.804000000000002</c:v>
                </c:pt>
                <c:pt idx="4779">
                  <c:v>30.792999999999999</c:v>
                </c:pt>
                <c:pt idx="4780">
                  <c:v>30.779</c:v>
                </c:pt>
                <c:pt idx="4781">
                  <c:v>30.745000000000001</c:v>
                </c:pt>
                <c:pt idx="4782">
                  <c:v>30.650000000000002</c:v>
                </c:pt>
                <c:pt idx="4783">
                  <c:v>30.76</c:v>
                </c:pt>
                <c:pt idx="4784">
                  <c:v>30.795000000000002</c:v>
                </c:pt>
                <c:pt idx="4785">
                  <c:v>31.02</c:v>
                </c:pt>
                <c:pt idx="4786">
                  <c:v>30.981999999999999</c:v>
                </c:pt>
                <c:pt idx="4787">
                  <c:v>30.85</c:v>
                </c:pt>
                <c:pt idx="4788">
                  <c:v>30.865000000000002</c:v>
                </c:pt>
                <c:pt idx="4789">
                  <c:v>31.02</c:v>
                </c:pt>
                <c:pt idx="4790">
                  <c:v>31.036000000000001</c:v>
                </c:pt>
                <c:pt idx="4791">
                  <c:v>30.916</c:v>
                </c:pt>
                <c:pt idx="4792">
                  <c:v>30.966000000000001</c:v>
                </c:pt>
                <c:pt idx="4793">
                  <c:v>30.84</c:v>
                </c:pt>
                <c:pt idx="4794">
                  <c:v>30.657</c:v>
                </c:pt>
                <c:pt idx="4795">
                  <c:v>30.626000000000001</c:v>
                </c:pt>
                <c:pt idx="4796">
                  <c:v>30.527000000000001</c:v>
                </c:pt>
                <c:pt idx="4797">
                  <c:v>30.458000000000002</c:v>
                </c:pt>
                <c:pt idx="4798">
                  <c:v>30.503</c:v>
                </c:pt>
                <c:pt idx="4799">
                  <c:v>30.488</c:v>
                </c:pt>
                <c:pt idx="4800">
                  <c:v>30.488</c:v>
                </c:pt>
                <c:pt idx="4801">
                  <c:v>30.25</c:v>
                </c:pt>
                <c:pt idx="4802">
                  <c:v>30.17</c:v>
                </c:pt>
                <c:pt idx="4803">
                  <c:v>30.285</c:v>
                </c:pt>
                <c:pt idx="4804">
                  <c:v>30.315000000000001</c:v>
                </c:pt>
                <c:pt idx="4805">
                  <c:v>30.336000000000002</c:v>
                </c:pt>
                <c:pt idx="4806">
                  <c:v>30.381</c:v>
                </c:pt>
                <c:pt idx="4807">
                  <c:v>30.560000000000002</c:v>
                </c:pt>
                <c:pt idx="4808">
                  <c:v>30.600999999999999</c:v>
                </c:pt>
                <c:pt idx="4809">
                  <c:v>30.652000000000001</c:v>
                </c:pt>
                <c:pt idx="4810">
                  <c:v>30.650000000000002</c:v>
                </c:pt>
                <c:pt idx="4811">
                  <c:v>30.556000000000001</c:v>
                </c:pt>
                <c:pt idx="4812">
                  <c:v>30.324999999999999</c:v>
                </c:pt>
                <c:pt idx="4813">
                  <c:v>30.400000000000002</c:v>
                </c:pt>
                <c:pt idx="4814">
                  <c:v>30.35</c:v>
                </c:pt>
                <c:pt idx="4815">
                  <c:v>30.406000000000002</c:v>
                </c:pt>
                <c:pt idx="4816">
                  <c:v>30.417999999999999</c:v>
                </c:pt>
                <c:pt idx="4817">
                  <c:v>30.408000000000001</c:v>
                </c:pt>
                <c:pt idx="4818">
                  <c:v>30.363</c:v>
                </c:pt>
                <c:pt idx="4819">
                  <c:v>30.272000000000002</c:v>
                </c:pt>
                <c:pt idx="4820">
                  <c:v>30.152000000000001</c:v>
                </c:pt>
                <c:pt idx="4821">
                  <c:v>30.151</c:v>
                </c:pt>
                <c:pt idx="4822">
                  <c:v>30.156000000000002</c:v>
                </c:pt>
                <c:pt idx="4823">
                  <c:v>30.218</c:v>
                </c:pt>
                <c:pt idx="4824">
                  <c:v>30.062000000000001</c:v>
                </c:pt>
                <c:pt idx="4825">
                  <c:v>30.071999999999999</c:v>
                </c:pt>
                <c:pt idx="4826">
                  <c:v>30.14</c:v>
                </c:pt>
                <c:pt idx="4827">
                  <c:v>30.182000000000002</c:v>
                </c:pt>
                <c:pt idx="4828">
                  <c:v>30.166</c:v>
                </c:pt>
                <c:pt idx="4829">
                  <c:v>30.257999999999999</c:v>
                </c:pt>
                <c:pt idx="4830">
                  <c:v>30.266000000000002</c:v>
                </c:pt>
                <c:pt idx="4831">
                  <c:v>30.215</c:v>
                </c:pt>
                <c:pt idx="4832">
                  <c:v>30.201000000000001</c:v>
                </c:pt>
                <c:pt idx="4833">
                  <c:v>30.158000000000001</c:v>
                </c:pt>
                <c:pt idx="4834">
                  <c:v>30.115000000000002</c:v>
                </c:pt>
                <c:pt idx="4835">
                  <c:v>30.14</c:v>
                </c:pt>
                <c:pt idx="4836">
                  <c:v>30.225000000000001</c:v>
                </c:pt>
                <c:pt idx="4837">
                  <c:v>30.21</c:v>
                </c:pt>
                <c:pt idx="4838">
                  <c:v>30.052</c:v>
                </c:pt>
                <c:pt idx="4839">
                  <c:v>30.166</c:v>
                </c:pt>
                <c:pt idx="4840">
                  <c:v>30.183</c:v>
                </c:pt>
                <c:pt idx="4841">
                  <c:v>30.084</c:v>
                </c:pt>
                <c:pt idx="4842">
                  <c:v>30.122</c:v>
                </c:pt>
                <c:pt idx="4843">
                  <c:v>30.102</c:v>
                </c:pt>
                <c:pt idx="4844">
                  <c:v>30.117000000000001</c:v>
                </c:pt>
                <c:pt idx="4845">
                  <c:v>30.117000000000001</c:v>
                </c:pt>
                <c:pt idx="4846">
                  <c:v>30.126999999999999</c:v>
                </c:pt>
                <c:pt idx="4847">
                  <c:v>30.09</c:v>
                </c:pt>
                <c:pt idx="4848">
                  <c:v>30.093</c:v>
                </c:pt>
                <c:pt idx="4849">
                  <c:v>30.094999999999999</c:v>
                </c:pt>
                <c:pt idx="4850">
                  <c:v>30.105</c:v>
                </c:pt>
                <c:pt idx="4851">
                  <c:v>30.108000000000001</c:v>
                </c:pt>
                <c:pt idx="4852">
                  <c:v>30.176000000000002</c:v>
                </c:pt>
                <c:pt idx="4853">
                  <c:v>30.227</c:v>
                </c:pt>
                <c:pt idx="4854">
                  <c:v>30.23</c:v>
                </c:pt>
                <c:pt idx="4855">
                  <c:v>30.247</c:v>
                </c:pt>
                <c:pt idx="4856">
                  <c:v>30.381</c:v>
                </c:pt>
                <c:pt idx="4857">
                  <c:v>30.361000000000001</c:v>
                </c:pt>
                <c:pt idx="4858">
                  <c:v>30.401</c:v>
                </c:pt>
                <c:pt idx="4859">
                  <c:v>30.471</c:v>
                </c:pt>
                <c:pt idx="4860">
                  <c:v>30.442</c:v>
                </c:pt>
                <c:pt idx="4861">
                  <c:v>30.400000000000002</c:v>
                </c:pt>
                <c:pt idx="4862">
                  <c:v>30.335000000000001</c:v>
                </c:pt>
                <c:pt idx="4863">
                  <c:v>30.341000000000001</c:v>
                </c:pt>
                <c:pt idx="4864">
                  <c:v>30.438000000000002</c:v>
                </c:pt>
                <c:pt idx="4865">
                  <c:v>30.37</c:v>
                </c:pt>
                <c:pt idx="4866">
                  <c:v>30.436</c:v>
                </c:pt>
                <c:pt idx="4867">
                  <c:v>30.428000000000001</c:v>
                </c:pt>
                <c:pt idx="4868">
                  <c:v>30.528000000000002</c:v>
                </c:pt>
                <c:pt idx="4869">
                  <c:v>30.509</c:v>
                </c:pt>
                <c:pt idx="4870">
                  <c:v>30.600999999999999</c:v>
                </c:pt>
                <c:pt idx="4871">
                  <c:v>30.61</c:v>
                </c:pt>
                <c:pt idx="4872">
                  <c:v>30.585000000000001</c:v>
                </c:pt>
                <c:pt idx="4873">
                  <c:v>30.593</c:v>
                </c:pt>
                <c:pt idx="4874">
                  <c:v>30.490000000000002</c:v>
                </c:pt>
                <c:pt idx="4875">
                  <c:v>30.385000000000002</c:v>
                </c:pt>
                <c:pt idx="4876">
                  <c:v>30.417000000000002</c:v>
                </c:pt>
                <c:pt idx="4877">
                  <c:v>30.419</c:v>
                </c:pt>
                <c:pt idx="4878">
                  <c:v>30.37</c:v>
                </c:pt>
                <c:pt idx="4879">
                  <c:v>30.397000000000002</c:v>
                </c:pt>
                <c:pt idx="4880">
                  <c:v>30.457000000000001</c:v>
                </c:pt>
                <c:pt idx="4881">
                  <c:v>30.451000000000001</c:v>
                </c:pt>
                <c:pt idx="4882">
                  <c:v>30.359000000000002</c:v>
                </c:pt>
                <c:pt idx="4883">
                  <c:v>30.36</c:v>
                </c:pt>
                <c:pt idx="4884">
                  <c:v>30.402000000000001</c:v>
                </c:pt>
                <c:pt idx="4885">
                  <c:v>30.251999999999999</c:v>
                </c:pt>
                <c:pt idx="4886">
                  <c:v>30.302</c:v>
                </c:pt>
                <c:pt idx="4887">
                  <c:v>30.227</c:v>
                </c:pt>
                <c:pt idx="4888">
                  <c:v>30.256</c:v>
                </c:pt>
                <c:pt idx="4889">
                  <c:v>30.251999999999999</c:v>
                </c:pt>
                <c:pt idx="4890">
                  <c:v>30.227</c:v>
                </c:pt>
                <c:pt idx="4891">
                  <c:v>30.22</c:v>
                </c:pt>
                <c:pt idx="4892">
                  <c:v>30.234000000000002</c:v>
                </c:pt>
                <c:pt idx="4893">
                  <c:v>30.201000000000001</c:v>
                </c:pt>
                <c:pt idx="4894">
                  <c:v>30.218</c:v>
                </c:pt>
                <c:pt idx="4895">
                  <c:v>30.309000000000001</c:v>
                </c:pt>
                <c:pt idx="4896">
                  <c:v>30.358000000000001</c:v>
                </c:pt>
                <c:pt idx="4897">
                  <c:v>30.302</c:v>
                </c:pt>
                <c:pt idx="4898">
                  <c:v>30.317</c:v>
                </c:pt>
                <c:pt idx="4899">
                  <c:v>30.365000000000002</c:v>
                </c:pt>
                <c:pt idx="4900">
                  <c:v>30.312000000000001</c:v>
                </c:pt>
                <c:pt idx="4901">
                  <c:v>30.332000000000001</c:v>
                </c:pt>
                <c:pt idx="4902">
                  <c:v>30.327999999999999</c:v>
                </c:pt>
                <c:pt idx="4903">
                  <c:v>30.3</c:v>
                </c:pt>
                <c:pt idx="4904">
                  <c:v>30.29</c:v>
                </c:pt>
                <c:pt idx="4905">
                  <c:v>30.265000000000001</c:v>
                </c:pt>
                <c:pt idx="4906">
                  <c:v>30.25</c:v>
                </c:pt>
                <c:pt idx="4907">
                  <c:v>30.161999999999999</c:v>
                </c:pt>
                <c:pt idx="4908">
                  <c:v>30.2</c:v>
                </c:pt>
                <c:pt idx="4909">
                  <c:v>30.156000000000002</c:v>
                </c:pt>
                <c:pt idx="4910">
                  <c:v>30.202999999999999</c:v>
                </c:pt>
                <c:pt idx="4911">
                  <c:v>30.156000000000002</c:v>
                </c:pt>
                <c:pt idx="4912">
                  <c:v>30.100999999999999</c:v>
                </c:pt>
                <c:pt idx="4913">
                  <c:v>30.07</c:v>
                </c:pt>
                <c:pt idx="4914">
                  <c:v>30.105</c:v>
                </c:pt>
                <c:pt idx="4915">
                  <c:v>30.062000000000001</c:v>
                </c:pt>
                <c:pt idx="4916">
                  <c:v>30.006</c:v>
                </c:pt>
                <c:pt idx="4917">
                  <c:v>30.026</c:v>
                </c:pt>
                <c:pt idx="4918">
                  <c:v>30.03</c:v>
                </c:pt>
                <c:pt idx="4919">
                  <c:v>30.056000000000001</c:v>
                </c:pt>
                <c:pt idx="4920">
                  <c:v>30.106000000000002</c:v>
                </c:pt>
                <c:pt idx="4921">
                  <c:v>30.074999999999999</c:v>
                </c:pt>
                <c:pt idx="4922">
                  <c:v>30.108000000000001</c:v>
                </c:pt>
                <c:pt idx="4923">
                  <c:v>30.137</c:v>
                </c:pt>
                <c:pt idx="4924">
                  <c:v>30.132000000000001</c:v>
                </c:pt>
                <c:pt idx="4925">
                  <c:v>30.208000000000002</c:v>
                </c:pt>
                <c:pt idx="4926">
                  <c:v>30.190999999999999</c:v>
                </c:pt>
                <c:pt idx="4927">
                  <c:v>30.172000000000001</c:v>
                </c:pt>
                <c:pt idx="4928">
                  <c:v>30.216000000000001</c:v>
                </c:pt>
                <c:pt idx="4929">
                  <c:v>30.303000000000001</c:v>
                </c:pt>
                <c:pt idx="4930">
                  <c:v>30.405000000000001</c:v>
                </c:pt>
                <c:pt idx="4931">
                  <c:v>30.336000000000002</c:v>
                </c:pt>
                <c:pt idx="4932">
                  <c:v>30.305</c:v>
                </c:pt>
                <c:pt idx="4933">
                  <c:v>30.413</c:v>
                </c:pt>
                <c:pt idx="4934">
                  <c:v>30.45</c:v>
                </c:pt>
                <c:pt idx="4935">
                  <c:v>30.35</c:v>
                </c:pt>
                <c:pt idx="4936">
                  <c:v>30.376000000000001</c:v>
                </c:pt>
                <c:pt idx="4937">
                  <c:v>30.231999999999999</c:v>
                </c:pt>
                <c:pt idx="4938">
                  <c:v>30.213000000000001</c:v>
                </c:pt>
                <c:pt idx="4939">
                  <c:v>30.185000000000002</c:v>
                </c:pt>
                <c:pt idx="4940">
                  <c:v>30.158000000000001</c:v>
                </c:pt>
                <c:pt idx="4941">
                  <c:v>30.205000000000002</c:v>
                </c:pt>
                <c:pt idx="4942">
                  <c:v>30.2</c:v>
                </c:pt>
                <c:pt idx="4943">
                  <c:v>30.23</c:v>
                </c:pt>
                <c:pt idx="4944">
                  <c:v>30.241</c:v>
                </c:pt>
                <c:pt idx="4945">
                  <c:v>30.262</c:v>
                </c:pt>
                <c:pt idx="4946">
                  <c:v>30.27</c:v>
                </c:pt>
                <c:pt idx="4947">
                  <c:v>30.266000000000002</c:v>
                </c:pt>
                <c:pt idx="4948">
                  <c:v>30.228999999999999</c:v>
                </c:pt>
                <c:pt idx="4949">
                  <c:v>30.277000000000001</c:v>
                </c:pt>
                <c:pt idx="4950">
                  <c:v>30.205000000000002</c:v>
                </c:pt>
                <c:pt idx="4951">
                  <c:v>30.17</c:v>
                </c:pt>
                <c:pt idx="4952">
                  <c:v>30.175000000000001</c:v>
                </c:pt>
                <c:pt idx="4953">
                  <c:v>30.186</c:v>
                </c:pt>
                <c:pt idx="4954">
                  <c:v>30.172000000000001</c:v>
                </c:pt>
                <c:pt idx="4955">
                  <c:v>30.204000000000001</c:v>
                </c:pt>
                <c:pt idx="4956">
                  <c:v>30.17</c:v>
                </c:pt>
                <c:pt idx="4957">
                  <c:v>30.187000000000001</c:v>
                </c:pt>
                <c:pt idx="4958">
                  <c:v>30.18</c:v>
                </c:pt>
                <c:pt idx="4959">
                  <c:v>30.172000000000001</c:v>
                </c:pt>
                <c:pt idx="4960">
                  <c:v>30.19</c:v>
                </c:pt>
                <c:pt idx="4961">
                  <c:v>30.18</c:v>
                </c:pt>
                <c:pt idx="4962">
                  <c:v>30.150000000000002</c:v>
                </c:pt>
                <c:pt idx="4963">
                  <c:v>30.158000000000001</c:v>
                </c:pt>
                <c:pt idx="4964">
                  <c:v>30.100999999999999</c:v>
                </c:pt>
                <c:pt idx="4965">
                  <c:v>30.102</c:v>
                </c:pt>
                <c:pt idx="4966">
                  <c:v>30.060000000000002</c:v>
                </c:pt>
                <c:pt idx="4967">
                  <c:v>30.02</c:v>
                </c:pt>
                <c:pt idx="4968">
                  <c:v>30.007000000000001</c:v>
                </c:pt>
                <c:pt idx="4969">
                  <c:v>30.01</c:v>
                </c:pt>
                <c:pt idx="4970">
                  <c:v>30.006</c:v>
                </c:pt>
                <c:pt idx="4971">
                  <c:v>30.001000000000001</c:v>
                </c:pt>
                <c:pt idx="4972">
                  <c:v>29.990000000000002</c:v>
                </c:pt>
                <c:pt idx="4973">
                  <c:v>30.01</c:v>
                </c:pt>
                <c:pt idx="4974">
                  <c:v>30.028000000000002</c:v>
                </c:pt>
                <c:pt idx="4975">
                  <c:v>30.036000000000001</c:v>
                </c:pt>
                <c:pt idx="4976">
                  <c:v>29.993000000000002</c:v>
                </c:pt>
                <c:pt idx="4977">
                  <c:v>30.01</c:v>
                </c:pt>
                <c:pt idx="4978">
                  <c:v>30.025000000000002</c:v>
                </c:pt>
                <c:pt idx="4979">
                  <c:v>30.015000000000001</c:v>
                </c:pt>
                <c:pt idx="4980">
                  <c:v>30.018000000000001</c:v>
                </c:pt>
                <c:pt idx="4981">
                  <c:v>30.018000000000001</c:v>
                </c:pt>
                <c:pt idx="4982">
                  <c:v>30.026</c:v>
                </c:pt>
                <c:pt idx="4983">
                  <c:v>30.006</c:v>
                </c:pt>
                <c:pt idx="4984">
                  <c:v>29.992000000000001</c:v>
                </c:pt>
                <c:pt idx="4985">
                  <c:v>30.006</c:v>
                </c:pt>
                <c:pt idx="4986">
                  <c:v>29.990000000000002</c:v>
                </c:pt>
                <c:pt idx="4987">
                  <c:v>29.990000000000002</c:v>
                </c:pt>
                <c:pt idx="4988">
                  <c:v>29.988</c:v>
                </c:pt>
                <c:pt idx="4989">
                  <c:v>29.968</c:v>
                </c:pt>
                <c:pt idx="4990">
                  <c:v>29.968</c:v>
                </c:pt>
                <c:pt idx="4991">
                  <c:v>29.945</c:v>
                </c:pt>
                <c:pt idx="4992">
                  <c:v>29.94</c:v>
                </c:pt>
                <c:pt idx="4993">
                  <c:v>29.84</c:v>
                </c:pt>
                <c:pt idx="4994">
                  <c:v>29.847999999999999</c:v>
                </c:pt>
                <c:pt idx="4995">
                  <c:v>29.628</c:v>
                </c:pt>
                <c:pt idx="4996">
                  <c:v>29.6</c:v>
                </c:pt>
                <c:pt idx="4997">
                  <c:v>29.59</c:v>
                </c:pt>
                <c:pt idx="4998">
                  <c:v>29.523</c:v>
                </c:pt>
                <c:pt idx="4999">
                  <c:v>29.523</c:v>
                </c:pt>
                <c:pt idx="5000">
                  <c:v>29.536000000000001</c:v>
                </c:pt>
                <c:pt idx="5001">
                  <c:v>29.600999999999999</c:v>
                </c:pt>
                <c:pt idx="5002">
                  <c:v>29.605</c:v>
                </c:pt>
                <c:pt idx="5003">
                  <c:v>29.6</c:v>
                </c:pt>
                <c:pt idx="5004">
                  <c:v>29.542000000000002</c:v>
                </c:pt>
                <c:pt idx="5005">
                  <c:v>29.555</c:v>
                </c:pt>
                <c:pt idx="5006">
                  <c:v>29.560000000000002</c:v>
                </c:pt>
                <c:pt idx="5007">
                  <c:v>29.562000000000001</c:v>
                </c:pt>
                <c:pt idx="5008">
                  <c:v>29.43</c:v>
                </c:pt>
                <c:pt idx="5009">
                  <c:v>29.432000000000002</c:v>
                </c:pt>
                <c:pt idx="5010">
                  <c:v>29.402000000000001</c:v>
                </c:pt>
                <c:pt idx="5011">
                  <c:v>29.302</c:v>
                </c:pt>
                <c:pt idx="5012">
                  <c:v>29.068999999999999</c:v>
                </c:pt>
                <c:pt idx="5013">
                  <c:v>29.100999999999999</c:v>
                </c:pt>
                <c:pt idx="5014">
                  <c:v>29.150000000000002</c:v>
                </c:pt>
                <c:pt idx="5015">
                  <c:v>29.240000000000002</c:v>
                </c:pt>
                <c:pt idx="5016">
                  <c:v>29.150000000000002</c:v>
                </c:pt>
                <c:pt idx="5017">
                  <c:v>29.207000000000001</c:v>
                </c:pt>
                <c:pt idx="5018">
                  <c:v>29.234999999999999</c:v>
                </c:pt>
                <c:pt idx="5019">
                  <c:v>29.307000000000002</c:v>
                </c:pt>
                <c:pt idx="5020">
                  <c:v>29.385999999999999</c:v>
                </c:pt>
                <c:pt idx="5021">
                  <c:v>29.27</c:v>
                </c:pt>
                <c:pt idx="5022">
                  <c:v>29.39</c:v>
                </c:pt>
                <c:pt idx="5023">
                  <c:v>29.407</c:v>
                </c:pt>
                <c:pt idx="5024">
                  <c:v>29.400000000000002</c:v>
                </c:pt>
                <c:pt idx="5025">
                  <c:v>29.358000000000001</c:v>
                </c:pt>
                <c:pt idx="5026">
                  <c:v>29.342000000000002</c:v>
                </c:pt>
                <c:pt idx="5027">
                  <c:v>29.245000000000001</c:v>
                </c:pt>
                <c:pt idx="5028">
                  <c:v>29.301000000000002</c:v>
                </c:pt>
                <c:pt idx="5029">
                  <c:v>29.306000000000001</c:v>
                </c:pt>
                <c:pt idx="5030">
                  <c:v>29.234999999999999</c:v>
                </c:pt>
                <c:pt idx="5031">
                  <c:v>29.23</c:v>
                </c:pt>
                <c:pt idx="5032">
                  <c:v>29.318000000000001</c:v>
                </c:pt>
                <c:pt idx="5033">
                  <c:v>29.29</c:v>
                </c:pt>
                <c:pt idx="5034">
                  <c:v>29.292000000000002</c:v>
                </c:pt>
                <c:pt idx="5035">
                  <c:v>29.286999999999999</c:v>
                </c:pt>
                <c:pt idx="5036">
                  <c:v>29.254000000000001</c:v>
                </c:pt>
                <c:pt idx="5037">
                  <c:v>29.260999999999999</c:v>
                </c:pt>
                <c:pt idx="5038">
                  <c:v>29.3</c:v>
                </c:pt>
                <c:pt idx="5039">
                  <c:v>29.28</c:v>
                </c:pt>
                <c:pt idx="5040">
                  <c:v>29.251999999999999</c:v>
                </c:pt>
                <c:pt idx="5041">
                  <c:v>29.257000000000001</c:v>
                </c:pt>
                <c:pt idx="5042">
                  <c:v>29.2</c:v>
                </c:pt>
                <c:pt idx="5043">
                  <c:v>29.231000000000002</c:v>
                </c:pt>
                <c:pt idx="5044">
                  <c:v>29.201000000000001</c:v>
                </c:pt>
                <c:pt idx="5045">
                  <c:v>29.175000000000001</c:v>
                </c:pt>
                <c:pt idx="5046">
                  <c:v>29.189</c:v>
                </c:pt>
                <c:pt idx="5047">
                  <c:v>29.153000000000002</c:v>
                </c:pt>
                <c:pt idx="5048">
                  <c:v>29.17</c:v>
                </c:pt>
                <c:pt idx="5049">
                  <c:v>29.153000000000002</c:v>
                </c:pt>
                <c:pt idx="5050">
                  <c:v>29.135000000000002</c:v>
                </c:pt>
                <c:pt idx="5051">
                  <c:v>29.163</c:v>
                </c:pt>
                <c:pt idx="5052">
                  <c:v>29.164999999999999</c:v>
                </c:pt>
                <c:pt idx="5053">
                  <c:v>29.12</c:v>
                </c:pt>
                <c:pt idx="5054">
                  <c:v>29.12</c:v>
                </c:pt>
                <c:pt idx="5055">
                  <c:v>29.141999999999999</c:v>
                </c:pt>
                <c:pt idx="5056">
                  <c:v>29.148</c:v>
                </c:pt>
                <c:pt idx="5057">
                  <c:v>29.209</c:v>
                </c:pt>
                <c:pt idx="5058">
                  <c:v>29.19</c:v>
                </c:pt>
                <c:pt idx="5059">
                  <c:v>29.201000000000001</c:v>
                </c:pt>
                <c:pt idx="5060">
                  <c:v>29.26</c:v>
                </c:pt>
                <c:pt idx="5061">
                  <c:v>29.302</c:v>
                </c:pt>
                <c:pt idx="5062">
                  <c:v>29.425000000000001</c:v>
                </c:pt>
                <c:pt idx="5063">
                  <c:v>29.362000000000002</c:v>
                </c:pt>
                <c:pt idx="5064">
                  <c:v>29.366</c:v>
                </c:pt>
                <c:pt idx="5065">
                  <c:v>29.34</c:v>
                </c:pt>
                <c:pt idx="5066">
                  <c:v>29.407</c:v>
                </c:pt>
                <c:pt idx="5067">
                  <c:v>29.528000000000002</c:v>
                </c:pt>
                <c:pt idx="5068">
                  <c:v>29.616</c:v>
                </c:pt>
                <c:pt idx="5069">
                  <c:v>29.66</c:v>
                </c:pt>
                <c:pt idx="5070">
                  <c:v>29.705000000000002</c:v>
                </c:pt>
                <c:pt idx="5071">
                  <c:v>29.635999999999999</c:v>
                </c:pt>
                <c:pt idx="5072">
                  <c:v>29.605</c:v>
                </c:pt>
                <c:pt idx="5073">
                  <c:v>29.757999999999999</c:v>
                </c:pt>
                <c:pt idx="5074">
                  <c:v>29.742000000000001</c:v>
                </c:pt>
                <c:pt idx="5075">
                  <c:v>29.716000000000001</c:v>
                </c:pt>
                <c:pt idx="5076">
                  <c:v>29.763000000000002</c:v>
                </c:pt>
                <c:pt idx="5077">
                  <c:v>29.783000000000001</c:v>
                </c:pt>
                <c:pt idx="5078">
                  <c:v>29.928000000000001</c:v>
                </c:pt>
                <c:pt idx="5079">
                  <c:v>29.872</c:v>
                </c:pt>
                <c:pt idx="5080">
                  <c:v>29.773</c:v>
                </c:pt>
                <c:pt idx="5081">
                  <c:v>29.742000000000001</c:v>
                </c:pt>
                <c:pt idx="5082">
                  <c:v>29.847999999999999</c:v>
                </c:pt>
                <c:pt idx="5083">
                  <c:v>29.891999999999999</c:v>
                </c:pt>
                <c:pt idx="5084">
                  <c:v>29.906000000000002</c:v>
                </c:pt>
                <c:pt idx="5085">
                  <c:v>29.911999999999999</c:v>
                </c:pt>
                <c:pt idx="5086">
                  <c:v>29.992000000000001</c:v>
                </c:pt>
                <c:pt idx="5087">
                  <c:v>29.922000000000001</c:v>
                </c:pt>
                <c:pt idx="5088">
                  <c:v>29.96</c:v>
                </c:pt>
                <c:pt idx="5089">
                  <c:v>29.93</c:v>
                </c:pt>
                <c:pt idx="5090">
                  <c:v>29.945</c:v>
                </c:pt>
                <c:pt idx="5091">
                  <c:v>29.928000000000001</c:v>
                </c:pt>
                <c:pt idx="5092">
                  <c:v>29.988</c:v>
                </c:pt>
                <c:pt idx="5093">
                  <c:v>30.05</c:v>
                </c:pt>
                <c:pt idx="5094">
                  <c:v>29.98</c:v>
                </c:pt>
                <c:pt idx="5095">
                  <c:v>29.864000000000001</c:v>
                </c:pt>
                <c:pt idx="5096">
                  <c:v>29.82</c:v>
                </c:pt>
                <c:pt idx="5097">
                  <c:v>29.815000000000001</c:v>
                </c:pt>
                <c:pt idx="5098">
                  <c:v>29.738</c:v>
                </c:pt>
                <c:pt idx="5099">
                  <c:v>29.740000000000002</c:v>
                </c:pt>
                <c:pt idx="5100">
                  <c:v>29.815999999999999</c:v>
                </c:pt>
                <c:pt idx="5101">
                  <c:v>29.821000000000002</c:v>
                </c:pt>
                <c:pt idx="5102">
                  <c:v>29.86</c:v>
                </c:pt>
                <c:pt idx="5103">
                  <c:v>29.89</c:v>
                </c:pt>
                <c:pt idx="5104">
                  <c:v>29.938000000000002</c:v>
                </c:pt>
                <c:pt idx="5105">
                  <c:v>30.001999999999999</c:v>
                </c:pt>
                <c:pt idx="5106">
                  <c:v>30.186</c:v>
                </c:pt>
                <c:pt idx="5107">
                  <c:v>30.17</c:v>
                </c:pt>
                <c:pt idx="5108">
                  <c:v>30.302</c:v>
                </c:pt>
                <c:pt idx="5109">
                  <c:v>30.307000000000002</c:v>
                </c:pt>
                <c:pt idx="5110">
                  <c:v>30.403000000000002</c:v>
                </c:pt>
                <c:pt idx="5111">
                  <c:v>30.411999999999999</c:v>
                </c:pt>
                <c:pt idx="5112">
                  <c:v>30.454000000000001</c:v>
                </c:pt>
                <c:pt idx="5113">
                  <c:v>30.586000000000002</c:v>
                </c:pt>
                <c:pt idx="5114">
                  <c:v>30.5</c:v>
                </c:pt>
                <c:pt idx="5115">
                  <c:v>30.523</c:v>
                </c:pt>
                <c:pt idx="5116">
                  <c:v>30.586000000000002</c:v>
                </c:pt>
                <c:pt idx="5117">
                  <c:v>30.501000000000001</c:v>
                </c:pt>
                <c:pt idx="5118">
                  <c:v>30.54</c:v>
                </c:pt>
                <c:pt idx="5119">
                  <c:v>30.5</c:v>
                </c:pt>
                <c:pt idx="5120">
                  <c:v>30.385999999999999</c:v>
                </c:pt>
                <c:pt idx="5121">
                  <c:v>30.403000000000002</c:v>
                </c:pt>
                <c:pt idx="5122">
                  <c:v>30.481000000000002</c:v>
                </c:pt>
                <c:pt idx="5123">
                  <c:v>30.542000000000002</c:v>
                </c:pt>
                <c:pt idx="5124">
                  <c:v>30.556000000000001</c:v>
                </c:pt>
                <c:pt idx="5125">
                  <c:v>30.574999999999999</c:v>
                </c:pt>
                <c:pt idx="5126">
                  <c:v>30.516000000000002</c:v>
                </c:pt>
                <c:pt idx="5127">
                  <c:v>30.582000000000001</c:v>
                </c:pt>
                <c:pt idx="5128">
                  <c:v>30.632000000000001</c:v>
                </c:pt>
                <c:pt idx="5129">
                  <c:v>30.716000000000001</c:v>
                </c:pt>
                <c:pt idx="5130">
                  <c:v>30.645</c:v>
                </c:pt>
                <c:pt idx="5131">
                  <c:v>30.72</c:v>
                </c:pt>
                <c:pt idx="5132">
                  <c:v>30.632000000000001</c:v>
                </c:pt>
                <c:pt idx="5133">
                  <c:v>30.573</c:v>
                </c:pt>
                <c:pt idx="5134">
                  <c:v>30.592000000000002</c:v>
                </c:pt>
                <c:pt idx="5135">
                  <c:v>30.609000000000002</c:v>
                </c:pt>
                <c:pt idx="5136">
                  <c:v>30.614000000000001</c:v>
                </c:pt>
                <c:pt idx="5137">
                  <c:v>30.616</c:v>
                </c:pt>
                <c:pt idx="5138">
                  <c:v>30.682000000000002</c:v>
                </c:pt>
                <c:pt idx="5139">
                  <c:v>30.706</c:v>
                </c:pt>
                <c:pt idx="5140">
                  <c:v>30.63</c:v>
                </c:pt>
                <c:pt idx="5141">
                  <c:v>30.621000000000002</c:v>
                </c:pt>
                <c:pt idx="5142">
                  <c:v>30.616</c:v>
                </c:pt>
                <c:pt idx="5143">
                  <c:v>30.626000000000001</c:v>
                </c:pt>
                <c:pt idx="5144">
                  <c:v>30.708000000000002</c:v>
                </c:pt>
                <c:pt idx="5145">
                  <c:v>30.812000000000001</c:v>
                </c:pt>
                <c:pt idx="5146">
                  <c:v>30.807000000000002</c:v>
                </c:pt>
                <c:pt idx="5147">
                  <c:v>30.858000000000001</c:v>
                </c:pt>
                <c:pt idx="5148">
                  <c:v>30.845000000000002</c:v>
                </c:pt>
                <c:pt idx="5149">
                  <c:v>30.802</c:v>
                </c:pt>
                <c:pt idx="5150">
                  <c:v>30.76</c:v>
                </c:pt>
                <c:pt idx="5151">
                  <c:v>30.73</c:v>
                </c:pt>
                <c:pt idx="5152">
                  <c:v>30.73</c:v>
                </c:pt>
                <c:pt idx="5153">
                  <c:v>30.79</c:v>
                </c:pt>
                <c:pt idx="5154">
                  <c:v>30.783000000000001</c:v>
                </c:pt>
                <c:pt idx="5155">
                  <c:v>30.772000000000002</c:v>
                </c:pt>
                <c:pt idx="5156">
                  <c:v>30.724</c:v>
                </c:pt>
                <c:pt idx="5157">
                  <c:v>30.706</c:v>
                </c:pt>
                <c:pt idx="5158">
                  <c:v>30.711000000000002</c:v>
                </c:pt>
                <c:pt idx="5159">
                  <c:v>30.731000000000002</c:v>
                </c:pt>
                <c:pt idx="5160">
                  <c:v>30.712</c:v>
                </c:pt>
                <c:pt idx="5161">
                  <c:v>30.766000000000002</c:v>
                </c:pt>
                <c:pt idx="5162">
                  <c:v>30.806000000000001</c:v>
                </c:pt>
                <c:pt idx="5163">
                  <c:v>30.802</c:v>
                </c:pt>
                <c:pt idx="5164">
                  <c:v>30.776</c:v>
                </c:pt>
                <c:pt idx="5165">
                  <c:v>30.830000000000002</c:v>
                </c:pt>
                <c:pt idx="5166">
                  <c:v>30.814</c:v>
                </c:pt>
                <c:pt idx="5167">
                  <c:v>30.824999999999999</c:v>
                </c:pt>
                <c:pt idx="5168">
                  <c:v>30.805</c:v>
                </c:pt>
                <c:pt idx="5169">
                  <c:v>30.76</c:v>
                </c:pt>
                <c:pt idx="5170">
                  <c:v>30.805</c:v>
                </c:pt>
                <c:pt idx="5171">
                  <c:v>30.813000000000002</c:v>
                </c:pt>
                <c:pt idx="5172">
                  <c:v>30.792999999999999</c:v>
                </c:pt>
                <c:pt idx="5173">
                  <c:v>30.795000000000002</c:v>
                </c:pt>
                <c:pt idx="5174">
                  <c:v>30.716000000000001</c:v>
                </c:pt>
                <c:pt idx="5175">
                  <c:v>30.675000000000001</c:v>
                </c:pt>
                <c:pt idx="5176">
                  <c:v>30.696999999999999</c:v>
                </c:pt>
                <c:pt idx="5177">
                  <c:v>30.602</c:v>
                </c:pt>
                <c:pt idx="5178">
                  <c:v>30.551000000000002</c:v>
                </c:pt>
                <c:pt idx="5179">
                  <c:v>30.556000000000001</c:v>
                </c:pt>
                <c:pt idx="5180">
                  <c:v>30.667999999999999</c:v>
                </c:pt>
                <c:pt idx="5181">
                  <c:v>30.67</c:v>
                </c:pt>
                <c:pt idx="5182">
                  <c:v>30.792000000000002</c:v>
                </c:pt>
                <c:pt idx="5183">
                  <c:v>30.84</c:v>
                </c:pt>
                <c:pt idx="5184">
                  <c:v>30.926000000000002</c:v>
                </c:pt>
                <c:pt idx="5185">
                  <c:v>30.968</c:v>
                </c:pt>
                <c:pt idx="5186">
                  <c:v>31.105</c:v>
                </c:pt>
                <c:pt idx="5187">
                  <c:v>30.91</c:v>
                </c:pt>
                <c:pt idx="5188">
                  <c:v>30.94</c:v>
                </c:pt>
                <c:pt idx="5189">
                  <c:v>30.92</c:v>
                </c:pt>
                <c:pt idx="5190">
                  <c:v>30.85</c:v>
                </c:pt>
                <c:pt idx="5191">
                  <c:v>30.975000000000001</c:v>
                </c:pt>
                <c:pt idx="5192">
                  <c:v>30.975999999999999</c:v>
                </c:pt>
                <c:pt idx="5193">
                  <c:v>30.92</c:v>
                </c:pt>
                <c:pt idx="5194">
                  <c:v>30.984999999999999</c:v>
                </c:pt>
                <c:pt idx="5195">
                  <c:v>30.946999999999999</c:v>
                </c:pt>
                <c:pt idx="5196">
                  <c:v>30.996000000000002</c:v>
                </c:pt>
                <c:pt idx="5197">
                  <c:v>31.006</c:v>
                </c:pt>
                <c:pt idx="5198">
                  <c:v>30.996000000000002</c:v>
                </c:pt>
                <c:pt idx="5199">
                  <c:v>30.984999999999999</c:v>
                </c:pt>
                <c:pt idx="5200">
                  <c:v>30.968</c:v>
                </c:pt>
                <c:pt idx="5201">
                  <c:v>30.926000000000002</c:v>
                </c:pt>
                <c:pt idx="5202">
                  <c:v>30.738</c:v>
                </c:pt>
                <c:pt idx="5203">
                  <c:v>30.771000000000001</c:v>
                </c:pt>
                <c:pt idx="5204">
                  <c:v>30.782</c:v>
                </c:pt>
                <c:pt idx="5205">
                  <c:v>30.76</c:v>
                </c:pt>
                <c:pt idx="5206">
                  <c:v>30.702000000000002</c:v>
                </c:pt>
                <c:pt idx="5207">
                  <c:v>30.812000000000001</c:v>
                </c:pt>
                <c:pt idx="5208">
                  <c:v>30.888000000000002</c:v>
                </c:pt>
                <c:pt idx="5209">
                  <c:v>30.902000000000001</c:v>
                </c:pt>
                <c:pt idx="5210">
                  <c:v>30.932000000000002</c:v>
                </c:pt>
                <c:pt idx="5211">
                  <c:v>30.845000000000002</c:v>
                </c:pt>
                <c:pt idx="5212">
                  <c:v>30.888000000000002</c:v>
                </c:pt>
                <c:pt idx="5213">
                  <c:v>30.906000000000002</c:v>
                </c:pt>
                <c:pt idx="5214">
                  <c:v>30.908000000000001</c:v>
                </c:pt>
                <c:pt idx="5215">
                  <c:v>30.908000000000001</c:v>
                </c:pt>
                <c:pt idx="5216">
                  <c:v>30.894000000000002</c:v>
                </c:pt>
                <c:pt idx="5217">
                  <c:v>30.902000000000001</c:v>
                </c:pt>
                <c:pt idx="5218">
                  <c:v>30.885999999999999</c:v>
                </c:pt>
                <c:pt idx="5219">
                  <c:v>30.900000000000002</c:v>
                </c:pt>
                <c:pt idx="5220">
                  <c:v>30.91</c:v>
                </c:pt>
                <c:pt idx="5221">
                  <c:v>30.84</c:v>
                </c:pt>
                <c:pt idx="5222">
                  <c:v>30.85</c:v>
                </c:pt>
                <c:pt idx="5223">
                  <c:v>30.751999999999999</c:v>
                </c:pt>
                <c:pt idx="5224">
                  <c:v>30.705000000000002</c:v>
                </c:pt>
                <c:pt idx="5225">
                  <c:v>30.806000000000001</c:v>
                </c:pt>
                <c:pt idx="5226">
                  <c:v>30.856999999999999</c:v>
                </c:pt>
                <c:pt idx="5227">
                  <c:v>30.841000000000001</c:v>
                </c:pt>
                <c:pt idx="5228">
                  <c:v>30.876999999999999</c:v>
                </c:pt>
                <c:pt idx="5229">
                  <c:v>30.894000000000002</c:v>
                </c:pt>
                <c:pt idx="5230">
                  <c:v>30.881</c:v>
                </c:pt>
                <c:pt idx="5231">
                  <c:v>30.85</c:v>
                </c:pt>
                <c:pt idx="5232">
                  <c:v>30.867000000000001</c:v>
                </c:pt>
                <c:pt idx="5233">
                  <c:v>30.87</c:v>
                </c:pt>
                <c:pt idx="5234">
                  <c:v>30.87</c:v>
                </c:pt>
                <c:pt idx="5235">
                  <c:v>30.813000000000002</c:v>
                </c:pt>
                <c:pt idx="5236">
                  <c:v>30.843</c:v>
                </c:pt>
                <c:pt idx="5237">
                  <c:v>30.8</c:v>
                </c:pt>
                <c:pt idx="5238">
                  <c:v>30.824000000000002</c:v>
                </c:pt>
                <c:pt idx="5239">
                  <c:v>30.838000000000001</c:v>
                </c:pt>
                <c:pt idx="5240">
                  <c:v>30.810000000000002</c:v>
                </c:pt>
                <c:pt idx="5241">
                  <c:v>30.815000000000001</c:v>
                </c:pt>
                <c:pt idx="5242">
                  <c:v>30.802</c:v>
                </c:pt>
                <c:pt idx="5243">
                  <c:v>30.733000000000001</c:v>
                </c:pt>
                <c:pt idx="5244">
                  <c:v>30.794</c:v>
                </c:pt>
                <c:pt idx="5245">
                  <c:v>30.885999999999999</c:v>
                </c:pt>
                <c:pt idx="5246">
                  <c:v>30.863</c:v>
                </c:pt>
                <c:pt idx="5247">
                  <c:v>30.812000000000001</c:v>
                </c:pt>
                <c:pt idx="5248">
                  <c:v>30.836000000000002</c:v>
                </c:pt>
                <c:pt idx="5249">
                  <c:v>30.801000000000002</c:v>
                </c:pt>
                <c:pt idx="5250">
                  <c:v>30.782</c:v>
                </c:pt>
                <c:pt idx="5251">
                  <c:v>30.802</c:v>
                </c:pt>
                <c:pt idx="5252">
                  <c:v>30.850999999999999</c:v>
                </c:pt>
                <c:pt idx="5253">
                  <c:v>30.82</c:v>
                </c:pt>
                <c:pt idx="5254">
                  <c:v>30.831</c:v>
                </c:pt>
                <c:pt idx="5255">
                  <c:v>30.852</c:v>
                </c:pt>
                <c:pt idx="5256">
                  <c:v>30.842000000000002</c:v>
                </c:pt>
                <c:pt idx="5257">
                  <c:v>30.842000000000002</c:v>
                </c:pt>
                <c:pt idx="5258">
                  <c:v>30.850999999999999</c:v>
                </c:pt>
                <c:pt idx="5259">
                  <c:v>30.896000000000001</c:v>
                </c:pt>
                <c:pt idx="5260">
                  <c:v>30.891999999999999</c:v>
                </c:pt>
                <c:pt idx="5261">
                  <c:v>30.885000000000002</c:v>
                </c:pt>
                <c:pt idx="5262">
                  <c:v>30.824999999999999</c:v>
                </c:pt>
                <c:pt idx="5263">
                  <c:v>30.79</c:v>
                </c:pt>
                <c:pt idx="5264">
                  <c:v>30.811</c:v>
                </c:pt>
                <c:pt idx="5265">
                  <c:v>30.776</c:v>
                </c:pt>
                <c:pt idx="5266">
                  <c:v>30.740000000000002</c:v>
                </c:pt>
                <c:pt idx="5267">
                  <c:v>30.745000000000001</c:v>
                </c:pt>
                <c:pt idx="5268">
                  <c:v>30.809000000000001</c:v>
                </c:pt>
                <c:pt idx="5269">
                  <c:v>30.831</c:v>
                </c:pt>
                <c:pt idx="5270">
                  <c:v>30.831</c:v>
                </c:pt>
                <c:pt idx="5271">
                  <c:v>30.833000000000002</c:v>
                </c:pt>
                <c:pt idx="5272">
                  <c:v>30.85</c:v>
                </c:pt>
                <c:pt idx="5273">
                  <c:v>30.843</c:v>
                </c:pt>
                <c:pt idx="5274">
                  <c:v>30.846</c:v>
                </c:pt>
                <c:pt idx="5275">
                  <c:v>30.824000000000002</c:v>
                </c:pt>
                <c:pt idx="5276">
                  <c:v>30.830000000000002</c:v>
                </c:pt>
                <c:pt idx="5277">
                  <c:v>30.821999999999999</c:v>
                </c:pt>
                <c:pt idx="5278">
                  <c:v>30.823</c:v>
                </c:pt>
                <c:pt idx="5279">
                  <c:v>30.792999999999999</c:v>
                </c:pt>
                <c:pt idx="5280">
                  <c:v>30.783000000000001</c:v>
                </c:pt>
                <c:pt idx="5281">
                  <c:v>30.775000000000002</c:v>
                </c:pt>
                <c:pt idx="5282">
                  <c:v>30.830000000000002</c:v>
                </c:pt>
                <c:pt idx="5283">
                  <c:v>30.847000000000001</c:v>
                </c:pt>
                <c:pt idx="5284">
                  <c:v>30.852</c:v>
                </c:pt>
                <c:pt idx="5285">
                  <c:v>30.869</c:v>
                </c:pt>
                <c:pt idx="5286">
                  <c:v>30.902000000000001</c:v>
                </c:pt>
                <c:pt idx="5287">
                  <c:v>30.91</c:v>
                </c:pt>
                <c:pt idx="5288">
                  <c:v>30.905000000000001</c:v>
                </c:pt>
                <c:pt idx="5289">
                  <c:v>30.91</c:v>
                </c:pt>
                <c:pt idx="5290">
                  <c:v>30.901</c:v>
                </c:pt>
                <c:pt idx="5291">
                  <c:v>30.888000000000002</c:v>
                </c:pt>
                <c:pt idx="5292">
                  <c:v>30.832000000000001</c:v>
                </c:pt>
                <c:pt idx="5293">
                  <c:v>30.838000000000001</c:v>
                </c:pt>
                <c:pt idx="5294">
                  <c:v>30.833000000000002</c:v>
                </c:pt>
                <c:pt idx="5295">
                  <c:v>30.815999999999999</c:v>
                </c:pt>
                <c:pt idx="5296">
                  <c:v>30.806000000000001</c:v>
                </c:pt>
                <c:pt idx="5297">
                  <c:v>30.830000000000002</c:v>
                </c:pt>
                <c:pt idx="5298">
                  <c:v>30.835000000000001</c:v>
                </c:pt>
                <c:pt idx="5299">
                  <c:v>30.856000000000002</c:v>
                </c:pt>
                <c:pt idx="5300">
                  <c:v>30.856000000000002</c:v>
                </c:pt>
                <c:pt idx="5301">
                  <c:v>30.824999999999999</c:v>
                </c:pt>
                <c:pt idx="5302">
                  <c:v>30.801000000000002</c:v>
                </c:pt>
                <c:pt idx="5303">
                  <c:v>30.843</c:v>
                </c:pt>
                <c:pt idx="5304">
                  <c:v>30.817</c:v>
                </c:pt>
                <c:pt idx="5305">
                  <c:v>30.845000000000002</c:v>
                </c:pt>
                <c:pt idx="5306">
                  <c:v>30.841000000000001</c:v>
                </c:pt>
                <c:pt idx="5307">
                  <c:v>30.845000000000002</c:v>
                </c:pt>
                <c:pt idx="5308">
                  <c:v>30.866</c:v>
                </c:pt>
                <c:pt idx="5309">
                  <c:v>30.88</c:v>
                </c:pt>
                <c:pt idx="5310">
                  <c:v>30.866</c:v>
                </c:pt>
                <c:pt idx="5311">
                  <c:v>30.874000000000002</c:v>
                </c:pt>
                <c:pt idx="5312">
                  <c:v>30.847999999999999</c:v>
                </c:pt>
                <c:pt idx="5313">
                  <c:v>30.841000000000001</c:v>
                </c:pt>
                <c:pt idx="5314">
                  <c:v>30.842000000000002</c:v>
                </c:pt>
                <c:pt idx="5315">
                  <c:v>30.856000000000002</c:v>
                </c:pt>
                <c:pt idx="5316">
                  <c:v>30.858000000000001</c:v>
                </c:pt>
                <c:pt idx="5317">
                  <c:v>30.875</c:v>
                </c:pt>
                <c:pt idx="5318">
                  <c:v>30.905000000000001</c:v>
                </c:pt>
                <c:pt idx="5319">
                  <c:v>30.907</c:v>
                </c:pt>
                <c:pt idx="5320">
                  <c:v>30.897000000000002</c:v>
                </c:pt>
                <c:pt idx="5321">
                  <c:v>30.905000000000001</c:v>
                </c:pt>
                <c:pt idx="5322">
                  <c:v>30.905000000000001</c:v>
                </c:pt>
                <c:pt idx="5323">
                  <c:v>30.907</c:v>
                </c:pt>
                <c:pt idx="5324">
                  <c:v>30.925000000000001</c:v>
                </c:pt>
                <c:pt idx="5325">
                  <c:v>30.911000000000001</c:v>
                </c:pt>
                <c:pt idx="5326">
                  <c:v>30.92</c:v>
                </c:pt>
                <c:pt idx="5327">
                  <c:v>30.956</c:v>
                </c:pt>
                <c:pt idx="5328">
                  <c:v>30.958000000000002</c:v>
                </c:pt>
                <c:pt idx="5329">
                  <c:v>31.082000000000001</c:v>
                </c:pt>
                <c:pt idx="5330">
                  <c:v>31.128</c:v>
                </c:pt>
                <c:pt idx="5331">
                  <c:v>31.11</c:v>
                </c:pt>
                <c:pt idx="5332">
                  <c:v>31.164999999999999</c:v>
                </c:pt>
                <c:pt idx="5333">
                  <c:v>31.297000000000001</c:v>
                </c:pt>
                <c:pt idx="5334">
                  <c:v>31.385000000000002</c:v>
                </c:pt>
                <c:pt idx="5335">
                  <c:v>31.46</c:v>
                </c:pt>
                <c:pt idx="5336">
                  <c:v>31.53</c:v>
                </c:pt>
                <c:pt idx="5337">
                  <c:v>31.547000000000001</c:v>
                </c:pt>
                <c:pt idx="5338">
                  <c:v>31.52</c:v>
                </c:pt>
                <c:pt idx="5339">
                  <c:v>31.45</c:v>
                </c:pt>
                <c:pt idx="5340">
                  <c:v>31.484000000000002</c:v>
                </c:pt>
                <c:pt idx="5341">
                  <c:v>31.581</c:v>
                </c:pt>
                <c:pt idx="5342">
                  <c:v>31.61</c:v>
                </c:pt>
                <c:pt idx="5343">
                  <c:v>31.612000000000002</c:v>
                </c:pt>
                <c:pt idx="5344">
                  <c:v>31.503</c:v>
                </c:pt>
                <c:pt idx="5345">
                  <c:v>31.48</c:v>
                </c:pt>
                <c:pt idx="5346">
                  <c:v>31.39</c:v>
                </c:pt>
                <c:pt idx="5347">
                  <c:v>31.402000000000001</c:v>
                </c:pt>
                <c:pt idx="5348">
                  <c:v>31.436</c:v>
                </c:pt>
                <c:pt idx="5349">
                  <c:v>31.436</c:v>
                </c:pt>
                <c:pt idx="5350">
                  <c:v>31.43</c:v>
                </c:pt>
                <c:pt idx="5351">
                  <c:v>31.512</c:v>
                </c:pt>
                <c:pt idx="5352">
                  <c:v>31.53</c:v>
                </c:pt>
                <c:pt idx="5353">
                  <c:v>31.52</c:v>
                </c:pt>
                <c:pt idx="5354">
                  <c:v>31.528000000000002</c:v>
                </c:pt>
                <c:pt idx="5355">
                  <c:v>31.35</c:v>
                </c:pt>
                <c:pt idx="5356">
                  <c:v>31.175000000000001</c:v>
                </c:pt>
                <c:pt idx="5357">
                  <c:v>31.150000000000002</c:v>
                </c:pt>
                <c:pt idx="5358">
                  <c:v>31.11</c:v>
                </c:pt>
                <c:pt idx="5359">
                  <c:v>31.115000000000002</c:v>
                </c:pt>
                <c:pt idx="5360">
                  <c:v>31.14</c:v>
                </c:pt>
                <c:pt idx="5361">
                  <c:v>31.100999999999999</c:v>
                </c:pt>
                <c:pt idx="5362">
                  <c:v>31.071999999999999</c:v>
                </c:pt>
                <c:pt idx="5363">
                  <c:v>31.001999999999999</c:v>
                </c:pt>
                <c:pt idx="5364">
                  <c:v>31.052</c:v>
                </c:pt>
                <c:pt idx="5365">
                  <c:v>31.13</c:v>
                </c:pt>
                <c:pt idx="5366">
                  <c:v>31.102</c:v>
                </c:pt>
                <c:pt idx="5367">
                  <c:v>31.106999999999999</c:v>
                </c:pt>
                <c:pt idx="5368">
                  <c:v>31.196000000000002</c:v>
                </c:pt>
                <c:pt idx="5369">
                  <c:v>31.181000000000001</c:v>
                </c:pt>
                <c:pt idx="5370">
                  <c:v>31.16</c:v>
                </c:pt>
                <c:pt idx="5371">
                  <c:v>31.026</c:v>
                </c:pt>
                <c:pt idx="5372">
                  <c:v>31.081</c:v>
                </c:pt>
                <c:pt idx="5373">
                  <c:v>31.052</c:v>
                </c:pt>
                <c:pt idx="5374">
                  <c:v>31.042000000000002</c:v>
                </c:pt>
                <c:pt idx="5375">
                  <c:v>31.074999999999999</c:v>
                </c:pt>
                <c:pt idx="5376">
                  <c:v>31.077000000000002</c:v>
                </c:pt>
                <c:pt idx="5377">
                  <c:v>31.05</c:v>
                </c:pt>
                <c:pt idx="5378">
                  <c:v>31.083000000000002</c:v>
                </c:pt>
                <c:pt idx="5379">
                  <c:v>31.091000000000001</c:v>
                </c:pt>
                <c:pt idx="5380">
                  <c:v>31.084</c:v>
                </c:pt>
                <c:pt idx="5381">
                  <c:v>31.085000000000001</c:v>
                </c:pt>
                <c:pt idx="5382">
                  <c:v>31.09</c:v>
                </c:pt>
                <c:pt idx="5383">
                  <c:v>31.102</c:v>
                </c:pt>
                <c:pt idx="5384">
                  <c:v>31.074999999999999</c:v>
                </c:pt>
                <c:pt idx="5385">
                  <c:v>31.096</c:v>
                </c:pt>
                <c:pt idx="5386">
                  <c:v>31.182000000000002</c:v>
                </c:pt>
                <c:pt idx="5387">
                  <c:v>31.376000000000001</c:v>
                </c:pt>
                <c:pt idx="5388">
                  <c:v>31.628</c:v>
                </c:pt>
                <c:pt idx="5389">
                  <c:v>31.51</c:v>
                </c:pt>
                <c:pt idx="5390">
                  <c:v>31.487000000000002</c:v>
                </c:pt>
                <c:pt idx="5391">
                  <c:v>31.363</c:v>
                </c:pt>
                <c:pt idx="5392">
                  <c:v>31.400000000000002</c:v>
                </c:pt>
                <c:pt idx="5393">
                  <c:v>31.506</c:v>
                </c:pt>
                <c:pt idx="5394">
                  <c:v>31.402000000000001</c:v>
                </c:pt>
                <c:pt idx="5395">
                  <c:v>31.405000000000001</c:v>
                </c:pt>
                <c:pt idx="5396">
                  <c:v>31.366</c:v>
                </c:pt>
                <c:pt idx="5397">
                  <c:v>31.352</c:v>
                </c:pt>
                <c:pt idx="5398">
                  <c:v>31.405000000000001</c:v>
                </c:pt>
                <c:pt idx="5399">
                  <c:v>31.366</c:v>
                </c:pt>
                <c:pt idx="5400">
                  <c:v>31.384</c:v>
                </c:pt>
                <c:pt idx="5401">
                  <c:v>31.402000000000001</c:v>
                </c:pt>
                <c:pt idx="5402">
                  <c:v>31.451000000000001</c:v>
                </c:pt>
                <c:pt idx="5403">
                  <c:v>31.414999999999999</c:v>
                </c:pt>
                <c:pt idx="5404">
                  <c:v>31.42</c:v>
                </c:pt>
                <c:pt idx="5405">
                  <c:v>31.442</c:v>
                </c:pt>
                <c:pt idx="5406">
                  <c:v>31.41</c:v>
                </c:pt>
                <c:pt idx="5407">
                  <c:v>31.402000000000001</c:v>
                </c:pt>
                <c:pt idx="5408">
                  <c:v>31.432000000000002</c:v>
                </c:pt>
                <c:pt idx="5409">
                  <c:v>31.365000000000002</c:v>
                </c:pt>
                <c:pt idx="5410">
                  <c:v>31.28</c:v>
                </c:pt>
                <c:pt idx="5411">
                  <c:v>31.257000000000001</c:v>
                </c:pt>
                <c:pt idx="5412">
                  <c:v>31.25</c:v>
                </c:pt>
                <c:pt idx="5413">
                  <c:v>31.23</c:v>
                </c:pt>
                <c:pt idx="5414">
                  <c:v>31.220000000000002</c:v>
                </c:pt>
                <c:pt idx="5415">
                  <c:v>31.055</c:v>
                </c:pt>
                <c:pt idx="5416">
                  <c:v>31.001999999999999</c:v>
                </c:pt>
                <c:pt idx="5417">
                  <c:v>31.035</c:v>
                </c:pt>
                <c:pt idx="5418">
                  <c:v>31</c:v>
                </c:pt>
                <c:pt idx="5419">
                  <c:v>31.006</c:v>
                </c:pt>
                <c:pt idx="5420">
                  <c:v>30.98</c:v>
                </c:pt>
                <c:pt idx="5421">
                  <c:v>31.057000000000002</c:v>
                </c:pt>
                <c:pt idx="5422">
                  <c:v>31.013000000000002</c:v>
                </c:pt>
                <c:pt idx="5423">
                  <c:v>31.033999999999999</c:v>
                </c:pt>
                <c:pt idx="5424">
                  <c:v>31.04</c:v>
                </c:pt>
                <c:pt idx="5425">
                  <c:v>31.042000000000002</c:v>
                </c:pt>
                <c:pt idx="5426">
                  <c:v>31.045000000000002</c:v>
                </c:pt>
                <c:pt idx="5427">
                  <c:v>31.063000000000002</c:v>
                </c:pt>
                <c:pt idx="5428">
                  <c:v>31.064</c:v>
                </c:pt>
                <c:pt idx="5429">
                  <c:v>30.972999999999999</c:v>
                </c:pt>
                <c:pt idx="5430">
                  <c:v>30.972999999999999</c:v>
                </c:pt>
                <c:pt idx="5431">
                  <c:v>30.902000000000001</c:v>
                </c:pt>
                <c:pt idx="5432">
                  <c:v>30.842000000000002</c:v>
                </c:pt>
                <c:pt idx="5433">
                  <c:v>30.85</c:v>
                </c:pt>
                <c:pt idx="5434">
                  <c:v>30.62</c:v>
                </c:pt>
                <c:pt idx="5435">
                  <c:v>30.686</c:v>
                </c:pt>
                <c:pt idx="5436">
                  <c:v>30.722000000000001</c:v>
                </c:pt>
                <c:pt idx="5437">
                  <c:v>30.681000000000001</c:v>
                </c:pt>
                <c:pt idx="5438">
                  <c:v>30.611000000000001</c:v>
                </c:pt>
                <c:pt idx="5439">
                  <c:v>30.592000000000002</c:v>
                </c:pt>
                <c:pt idx="5440">
                  <c:v>30.594000000000001</c:v>
                </c:pt>
                <c:pt idx="5441">
                  <c:v>30.611000000000001</c:v>
                </c:pt>
                <c:pt idx="5442">
                  <c:v>30.586000000000002</c:v>
                </c:pt>
                <c:pt idx="5443">
                  <c:v>30.594000000000001</c:v>
                </c:pt>
                <c:pt idx="5444">
                  <c:v>30.571999999999999</c:v>
                </c:pt>
                <c:pt idx="5445">
                  <c:v>30.522000000000002</c:v>
                </c:pt>
                <c:pt idx="5446">
                  <c:v>30.533000000000001</c:v>
                </c:pt>
                <c:pt idx="5447">
                  <c:v>30.462</c:v>
                </c:pt>
                <c:pt idx="5448">
                  <c:v>30.478999999999999</c:v>
                </c:pt>
                <c:pt idx="5449">
                  <c:v>30.405000000000001</c:v>
                </c:pt>
                <c:pt idx="5450">
                  <c:v>30.371000000000002</c:v>
                </c:pt>
                <c:pt idx="5451">
                  <c:v>30.400000000000002</c:v>
                </c:pt>
                <c:pt idx="5452">
                  <c:v>30.406000000000002</c:v>
                </c:pt>
                <c:pt idx="5453">
                  <c:v>30.411999999999999</c:v>
                </c:pt>
                <c:pt idx="5454">
                  <c:v>30.435000000000002</c:v>
                </c:pt>
                <c:pt idx="5455">
                  <c:v>30.422000000000001</c:v>
                </c:pt>
                <c:pt idx="5456">
                  <c:v>30.503</c:v>
                </c:pt>
                <c:pt idx="5457">
                  <c:v>30.582000000000001</c:v>
                </c:pt>
                <c:pt idx="5458">
                  <c:v>30.538</c:v>
                </c:pt>
                <c:pt idx="5459">
                  <c:v>30.501000000000001</c:v>
                </c:pt>
                <c:pt idx="5460">
                  <c:v>30.509</c:v>
                </c:pt>
                <c:pt idx="5461">
                  <c:v>30.5</c:v>
                </c:pt>
                <c:pt idx="5462">
                  <c:v>30.524000000000001</c:v>
                </c:pt>
                <c:pt idx="5463">
                  <c:v>30.516999999999999</c:v>
                </c:pt>
                <c:pt idx="5464">
                  <c:v>30.507000000000001</c:v>
                </c:pt>
                <c:pt idx="5465">
                  <c:v>30.512</c:v>
                </c:pt>
                <c:pt idx="5466">
                  <c:v>30.515000000000001</c:v>
                </c:pt>
                <c:pt idx="5467">
                  <c:v>30.504999999999999</c:v>
                </c:pt>
                <c:pt idx="5468">
                  <c:v>30.513000000000002</c:v>
                </c:pt>
                <c:pt idx="5469">
                  <c:v>30.509</c:v>
                </c:pt>
                <c:pt idx="5470">
                  <c:v>30.507000000000001</c:v>
                </c:pt>
                <c:pt idx="5471">
                  <c:v>30.507999999999999</c:v>
                </c:pt>
                <c:pt idx="5472">
                  <c:v>30.5</c:v>
                </c:pt>
                <c:pt idx="5473">
                  <c:v>30.5</c:v>
                </c:pt>
                <c:pt idx="5474">
                  <c:v>30.501999999999999</c:v>
                </c:pt>
                <c:pt idx="5475">
                  <c:v>30.503</c:v>
                </c:pt>
                <c:pt idx="5476">
                  <c:v>30.504999999999999</c:v>
                </c:pt>
                <c:pt idx="5477">
                  <c:v>30.406000000000002</c:v>
                </c:pt>
                <c:pt idx="5478">
                  <c:v>30.317</c:v>
                </c:pt>
                <c:pt idx="5479">
                  <c:v>30.263000000000002</c:v>
                </c:pt>
                <c:pt idx="5480">
                  <c:v>30.21</c:v>
                </c:pt>
                <c:pt idx="5481">
                  <c:v>30.233000000000001</c:v>
                </c:pt>
                <c:pt idx="5482">
                  <c:v>30.208000000000002</c:v>
                </c:pt>
                <c:pt idx="5483">
                  <c:v>30.21</c:v>
                </c:pt>
                <c:pt idx="5484">
                  <c:v>30.215</c:v>
                </c:pt>
                <c:pt idx="5485">
                  <c:v>30.205000000000002</c:v>
                </c:pt>
                <c:pt idx="5486">
                  <c:v>30.202999999999999</c:v>
                </c:pt>
                <c:pt idx="5487">
                  <c:v>30.201000000000001</c:v>
                </c:pt>
                <c:pt idx="5488">
                  <c:v>30.202999999999999</c:v>
                </c:pt>
                <c:pt idx="5489">
                  <c:v>30.135000000000002</c:v>
                </c:pt>
                <c:pt idx="5490">
                  <c:v>30.106000000000002</c:v>
                </c:pt>
                <c:pt idx="5491">
                  <c:v>30.114000000000001</c:v>
                </c:pt>
                <c:pt idx="5492">
                  <c:v>30.105</c:v>
                </c:pt>
                <c:pt idx="5493">
                  <c:v>30.11</c:v>
                </c:pt>
                <c:pt idx="5494">
                  <c:v>30.082000000000001</c:v>
                </c:pt>
                <c:pt idx="5495">
                  <c:v>30.087</c:v>
                </c:pt>
                <c:pt idx="5496">
                  <c:v>30.007999999999999</c:v>
                </c:pt>
                <c:pt idx="5497">
                  <c:v>30.019000000000002</c:v>
                </c:pt>
                <c:pt idx="5498">
                  <c:v>29.952000000000002</c:v>
                </c:pt>
                <c:pt idx="5499">
                  <c:v>29.942</c:v>
                </c:pt>
                <c:pt idx="5500">
                  <c:v>29.95</c:v>
                </c:pt>
                <c:pt idx="5501">
                  <c:v>29.955000000000002</c:v>
                </c:pt>
                <c:pt idx="5502">
                  <c:v>29.96</c:v>
                </c:pt>
                <c:pt idx="5503">
                  <c:v>29.96</c:v>
                </c:pt>
                <c:pt idx="5504">
                  <c:v>29.998000000000001</c:v>
                </c:pt>
                <c:pt idx="5505">
                  <c:v>30.006</c:v>
                </c:pt>
                <c:pt idx="5506">
                  <c:v>30.277000000000001</c:v>
                </c:pt>
                <c:pt idx="5507">
                  <c:v>30.25</c:v>
                </c:pt>
                <c:pt idx="5508">
                  <c:v>30.332000000000001</c:v>
                </c:pt>
                <c:pt idx="5509">
                  <c:v>30.207000000000001</c:v>
                </c:pt>
                <c:pt idx="5510">
                  <c:v>30.152000000000001</c:v>
                </c:pt>
                <c:pt idx="5511">
                  <c:v>30.082000000000001</c:v>
                </c:pt>
                <c:pt idx="5512">
                  <c:v>30.126000000000001</c:v>
                </c:pt>
                <c:pt idx="5513">
                  <c:v>30.102</c:v>
                </c:pt>
                <c:pt idx="5514">
                  <c:v>30.068000000000001</c:v>
                </c:pt>
                <c:pt idx="5515">
                  <c:v>30.032</c:v>
                </c:pt>
                <c:pt idx="5516">
                  <c:v>30.036999999999999</c:v>
                </c:pt>
                <c:pt idx="5517">
                  <c:v>30.051000000000002</c:v>
                </c:pt>
                <c:pt idx="5518">
                  <c:v>30.051000000000002</c:v>
                </c:pt>
                <c:pt idx="5519">
                  <c:v>30.056000000000001</c:v>
                </c:pt>
                <c:pt idx="5520">
                  <c:v>30.125</c:v>
                </c:pt>
                <c:pt idx="5521">
                  <c:v>30.152000000000001</c:v>
                </c:pt>
                <c:pt idx="5522">
                  <c:v>30.254000000000001</c:v>
                </c:pt>
                <c:pt idx="5523">
                  <c:v>30.403000000000002</c:v>
                </c:pt>
                <c:pt idx="5524">
                  <c:v>30.472000000000001</c:v>
                </c:pt>
                <c:pt idx="5525">
                  <c:v>30.402000000000001</c:v>
                </c:pt>
                <c:pt idx="5526">
                  <c:v>30.382999999999999</c:v>
                </c:pt>
                <c:pt idx="5527">
                  <c:v>30.330000000000002</c:v>
                </c:pt>
                <c:pt idx="5528">
                  <c:v>30.124000000000002</c:v>
                </c:pt>
                <c:pt idx="5529">
                  <c:v>30.087</c:v>
                </c:pt>
                <c:pt idx="5530">
                  <c:v>30.038</c:v>
                </c:pt>
                <c:pt idx="5531">
                  <c:v>29.96</c:v>
                </c:pt>
                <c:pt idx="5532">
                  <c:v>30.04</c:v>
                </c:pt>
                <c:pt idx="5533">
                  <c:v>30.13</c:v>
                </c:pt>
                <c:pt idx="5534">
                  <c:v>30.036000000000001</c:v>
                </c:pt>
                <c:pt idx="5535">
                  <c:v>30.094999999999999</c:v>
                </c:pt>
                <c:pt idx="5536">
                  <c:v>30.150000000000002</c:v>
                </c:pt>
                <c:pt idx="5537">
                  <c:v>30.21</c:v>
                </c:pt>
                <c:pt idx="5538">
                  <c:v>30.22</c:v>
                </c:pt>
                <c:pt idx="5539">
                  <c:v>30.25</c:v>
                </c:pt>
                <c:pt idx="5540">
                  <c:v>30.276</c:v>
                </c:pt>
                <c:pt idx="5541">
                  <c:v>30.506</c:v>
                </c:pt>
                <c:pt idx="5542">
                  <c:v>30.302</c:v>
                </c:pt>
                <c:pt idx="5543">
                  <c:v>30.405000000000001</c:v>
                </c:pt>
                <c:pt idx="5544">
                  <c:v>30.315999999999999</c:v>
                </c:pt>
                <c:pt idx="5545">
                  <c:v>30.324999999999999</c:v>
                </c:pt>
                <c:pt idx="5546">
                  <c:v>30.306000000000001</c:v>
                </c:pt>
                <c:pt idx="5547">
                  <c:v>30.236000000000001</c:v>
                </c:pt>
                <c:pt idx="5548">
                  <c:v>30.25</c:v>
                </c:pt>
                <c:pt idx="5549">
                  <c:v>30.254000000000001</c:v>
                </c:pt>
                <c:pt idx="5550">
                  <c:v>30.308</c:v>
                </c:pt>
                <c:pt idx="5551">
                  <c:v>30.231000000000002</c:v>
                </c:pt>
                <c:pt idx="5552">
                  <c:v>30.152000000000001</c:v>
                </c:pt>
                <c:pt idx="5553">
                  <c:v>30.16</c:v>
                </c:pt>
                <c:pt idx="5554">
                  <c:v>30.152000000000001</c:v>
                </c:pt>
                <c:pt idx="5555">
                  <c:v>30.103000000000002</c:v>
                </c:pt>
                <c:pt idx="5556">
                  <c:v>30.12</c:v>
                </c:pt>
                <c:pt idx="5557">
                  <c:v>30.071000000000002</c:v>
                </c:pt>
                <c:pt idx="5558">
                  <c:v>30.031000000000002</c:v>
                </c:pt>
                <c:pt idx="5559">
                  <c:v>30.12</c:v>
                </c:pt>
                <c:pt idx="5560">
                  <c:v>30.102</c:v>
                </c:pt>
                <c:pt idx="5561">
                  <c:v>30.071999999999999</c:v>
                </c:pt>
                <c:pt idx="5562">
                  <c:v>30.102</c:v>
                </c:pt>
                <c:pt idx="5563">
                  <c:v>30.1</c:v>
                </c:pt>
                <c:pt idx="5564">
                  <c:v>30.071999999999999</c:v>
                </c:pt>
                <c:pt idx="5565">
                  <c:v>30.080000000000002</c:v>
                </c:pt>
                <c:pt idx="5566">
                  <c:v>30.025000000000002</c:v>
                </c:pt>
                <c:pt idx="5567">
                  <c:v>30.036000000000001</c:v>
                </c:pt>
                <c:pt idx="5568">
                  <c:v>29.951000000000001</c:v>
                </c:pt>
                <c:pt idx="5569">
                  <c:v>29.802</c:v>
                </c:pt>
                <c:pt idx="5570">
                  <c:v>29.900000000000002</c:v>
                </c:pt>
                <c:pt idx="5571">
                  <c:v>29.88</c:v>
                </c:pt>
                <c:pt idx="5572">
                  <c:v>29.91</c:v>
                </c:pt>
                <c:pt idx="5573">
                  <c:v>29.95</c:v>
                </c:pt>
                <c:pt idx="5574">
                  <c:v>29.902000000000001</c:v>
                </c:pt>
                <c:pt idx="5575">
                  <c:v>29.861000000000001</c:v>
                </c:pt>
                <c:pt idx="5576">
                  <c:v>29.92</c:v>
                </c:pt>
                <c:pt idx="5577">
                  <c:v>29.906000000000002</c:v>
                </c:pt>
                <c:pt idx="5578">
                  <c:v>29.948</c:v>
                </c:pt>
                <c:pt idx="5579">
                  <c:v>29.95</c:v>
                </c:pt>
                <c:pt idx="5580">
                  <c:v>29.98</c:v>
                </c:pt>
                <c:pt idx="5581">
                  <c:v>29.95</c:v>
                </c:pt>
                <c:pt idx="5582">
                  <c:v>29.96</c:v>
                </c:pt>
                <c:pt idx="5583">
                  <c:v>29.95</c:v>
                </c:pt>
                <c:pt idx="5584">
                  <c:v>30.009</c:v>
                </c:pt>
                <c:pt idx="5585">
                  <c:v>30.076000000000001</c:v>
                </c:pt>
                <c:pt idx="5586">
                  <c:v>29.988</c:v>
                </c:pt>
                <c:pt idx="5587">
                  <c:v>30.03</c:v>
                </c:pt>
                <c:pt idx="5588">
                  <c:v>30.045000000000002</c:v>
                </c:pt>
                <c:pt idx="5589">
                  <c:v>30.032</c:v>
                </c:pt>
                <c:pt idx="5590">
                  <c:v>29.952000000000002</c:v>
                </c:pt>
                <c:pt idx="5591">
                  <c:v>29.988</c:v>
                </c:pt>
                <c:pt idx="5592">
                  <c:v>29.905000000000001</c:v>
                </c:pt>
                <c:pt idx="5593">
                  <c:v>29.926000000000002</c:v>
                </c:pt>
                <c:pt idx="5594">
                  <c:v>29.839000000000002</c:v>
                </c:pt>
                <c:pt idx="5595">
                  <c:v>29.811</c:v>
                </c:pt>
                <c:pt idx="5596">
                  <c:v>29.803000000000001</c:v>
                </c:pt>
                <c:pt idx="5597">
                  <c:v>29.716000000000001</c:v>
                </c:pt>
                <c:pt idx="5598">
                  <c:v>29.733000000000001</c:v>
                </c:pt>
                <c:pt idx="5599">
                  <c:v>29.762</c:v>
                </c:pt>
                <c:pt idx="5600">
                  <c:v>29.77</c:v>
                </c:pt>
                <c:pt idx="5601">
                  <c:v>29.704000000000001</c:v>
                </c:pt>
                <c:pt idx="5602">
                  <c:v>29.682000000000002</c:v>
                </c:pt>
                <c:pt idx="5603">
                  <c:v>29.655000000000001</c:v>
                </c:pt>
                <c:pt idx="5604">
                  <c:v>29.66</c:v>
                </c:pt>
                <c:pt idx="5605">
                  <c:v>29.66</c:v>
                </c:pt>
                <c:pt idx="5606">
                  <c:v>29.66</c:v>
                </c:pt>
                <c:pt idx="5607">
                  <c:v>29.635000000000002</c:v>
                </c:pt>
                <c:pt idx="5608">
                  <c:v>29.64</c:v>
                </c:pt>
                <c:pt idx="5609">
                  <c:v>29.625</c:v>
                </c:pt>
                <c:pt idx="5610">
                  <c:v>29.66</c:v>
                </c:pt>
                <c:pt idx="5611">
                  <c:v>29.612000000000002</c:v>
                </c:pt>
                <c:pt idx="5612">
                  <c:v>29.586000000000002</c:v>
                </c:pt>
                <c:pt idx="5613">
                  <c:v>29.609000000000002</c:v>
                </c:pt>
                <c:pt idx="5614">
                  <c:v>29.551000000000002</c:v>
                </c:pt>
                <c:pt idx="5615">
                  <c:v>29.580000000000002</c:v>
                </c:pt>
                <c:pt idx="5616">
                  <c:v>29.606000000000002</c:v>
                </c:pt>
                <c:pt idx="5617">
                  <c:v>29.581</c:v>
                </c:pt>
                <c:pt idx="5618">
                  <c:v>29.613</c:v>
                </c:pt>
                <c:pt idx="5619">
                  <c:v>29.584</c:v>
                </c:pt>
                <c:pt idx="5620">
                  <c:v>29.594999999999999</c:v>
                </c:pt>
                <c:pt idx="5621">
                  <c:v>29.582000000000001</c:v>
                </c:pt>
                <c:pt idx="5622">
                  <c:v>29.596</c:v>
                </c:pt>
                <c:pt idx="5623">
                  <c:v>29.593</c:v>
                </c:pt>
                <c:pt idx="5624">
                  <c:v>29.565000000000001</c:v>
                </c:pt>
                <c:pt idx="5625">
                  <c:v>29.553000000000001</c:v>
                </c:pt>
                <c:pt idx="5626">
                  <c:v>29.527000000000001</c:v>
                </c:pt>
                <c:pt idx="5627">
                  <c:v>29.536000000000001</c:v>
                </c:pt>
                <c:pt idx="5628">
                  <c:v>29.556000000000001</c:v>
                </c:pt>
                <c:pt idx="5629">
                  <c:v>29.507000000000001</c:v>
                </c:pt>
                <c:pt idx="5630">
                  <c:v>29.501999999999999</c:v>
                </c:pt>
                <c:pt idx="5631">
                  <c:v>29.501000000000001</c:v>
                </c:pt>
                <c:pt idx="5632">
                  <c:v>29.521000000000001</c:v>
                </c:pt>
                <c:pt idx="5633">
                  <c:v>29.501999999999999</c:v>
                </c:pt>
                <c:pt idx="5634">
                  <c:v>29.531000000000002</c:v>
                </c:pt>
                <c:pt idx="5635">
                  <c:v>29.539000000000001</c:v>
                </c:pt>
                <c:pt idx="5636">
                  <c:v>29.506</c:v>
                </c:pt>
                <c:pt idx="5637">
                  <c:v>29.503</c:v>
                </c:pt>
                <c:pt idx="5638">
                  <c:v>29.513999999999999</c:v>
                </c:pt>
                <c:pt idx="5639">
                  <c:v>29.52</c:v>
                </c:pt>
                <c:pt idx="5640">
                  <c:v>29.531000000000002</c:v>
                </c:pt>
                <c:pt idx="5641">
                  <c:v>29.54</c:v>
                </c:pt>
                <c:pt idx="5642">
                  <c:v>29.536000000000001</c:v>
                </c:pt>
                <c:pt idx="5643">
                  <c:v>29.542000000000002</c:v>
                </c:pt>
                <c:pt idx="5644">
                  <c:v>29.526</c:v>
                </c:pt>
                <c:pt idx="5645">
                  <c:v>29.518000000000001</c:v>
                </c:pt>
                <c:pt idx="5646">
                  <c:v>29.507999999999999</c:v>
                </c:pt>
                <c:pt idx="5647">
                  <c:v>29.522000000000002</c:v>
                </c:pt>
                <c:pt idx="5648">
                  <c:v>29.512</c:v>
                </c:pt>
                <c:pt idx="5649">
                  <c:v>29.516999999999999</c:v>
                </c:pt>
                <c:pt idx="5650">
                  <c:v>29.507000000000001</c:v>
                </c:pt>
                <c:pt idx="5651">
                  <c:v>29.515000000000001</c:v>
                </c:pt>
                <c:pt idx="5652">
                  <c:v>29.51</c:v>
                </c:pt>
                <c:pt idx="5653">
                  <c:v>29.521000000000001</c:v>
                </c:pt>
                <c:pt idx="5654">
                  <c:v>29.526</c:v>
                </c:pt>
                <c:pt idx="5655">
                  <c:v>29.521000000000001</c:v>
                </c:pt>
                <c:pt idx="5656">
                  <c:v>29.526</c:v>
                </c:pt>
                <c:pt idx="5657">
                  <c:v>29.531000000000002</c:v>
                </c:pt>
                <c:pt idx="5658">
                  <c:v>29.536999999999999</c:v>
                </c:pt>
                <c:pt idx="5659">
                  <c:v>29.524000000000001</c:v>
                </c:pt>
                <c:pt idx="5660">
                  <c:v>29.504999999999999</c:v>
                </c:pt>
                <c:pt idx="5661">
                  <c:v>29.53</c:v>
                </c:pt>
                <c:pt idx="5662">
                  <c:v>29.519000000000002</c:v>
                </c:pt>
                <c:pt idx="5663">
                  <c:v>29.506</c:v>
                </c:pt>
                <c:pt idx="5664">
                  <c:v>29.486000000000001</c:v>
                </c:pt>
                <c:pt idx="5665">
                  <c:v>29.38</c:v>
                </c:pt>
                <c:pt idx="5666">
                  <c:v>29.308</c:v>
                </c:pt>
                <c:pt idx="5667">
                  <c:v>29.310000000000002</c:v>
                </c:pt>
                <c:pt idx="5668">
                  <c:v>29.152000000000001</c:v>
                </c:pt>
                <c:pt idx="5669">
                  <c:v>29.158000000000001</c:v>
                </c:pt>
                <c:pt idx="5670">
                  <c:v>29.202000000000002</c:v>
                </c:pt>
                <c:pt idx="5671">
                  <c:v>29.216000000000001</c:v>
                </c:pt>
                <c:pt idx="5672">
                  <c:v>29.318000000000001</c:v>
                </c:pt>
                <c:pt idx="5673">
                  <c:v>29.275000000000002</c:v>
                </c:pt>
                <c:pt idx="5674">
                  <c:v>29.276</c:v>
                </c:pt>
                <c:pt idx="5675">
                  <c:v>29.22</c:v>
                </c:pt>
                <c:pt idx="5676">
                  <c:v>29.151</c:v>
                </c:pt>
                <c:pt idx="5677">
                  <c:v>29.126000000000001</c:v>
                </c:pt>
                <c:pt idx="5678">
                  <c:v>29.02</c:v>
                </c:pt>
                <c:pt idx="5679">
                  <c:v>28.96</c:v>
                </c:pt>
                <c:pt idx="5680">
                  <c:v>28.965</c:v>
                </c:pt>
                <c:pt idx="5681">
                  <c:v>28.966000000000001</c:v>
                </c:pt>
                <c:pt idx="5682">
                  <c:v>28.908999999999999</c:v>
                </c:pt>
                <c:pt idx="5683">
                  <c:v>28.92</c:v>
                </c:pt>
                <c:pt idx="5684">
                  <c:v>28.952000000000002</c:v>
                </c:pt>
                <c:pt idx="5685">
                  <c:v>28.96</c:v>
                </c:pt>
                <c:pt idx="5686">
                  <c:v>28.978999999999999</c:v>
                </c:pt>
                <c:pt idx="5687">
                  <c:v>28.95</c:v>
                </c:pt>
                <c:pt idx="5688">
                  <c:v>28.932000000000002</c:v>
                </c:pt>
                <c:pt idx="5689">
                  <c:v>28.891999999999999</c:v>
                </c:pt>
                <c:pt idx="5690">
                  <c:v>28.903000000000002</c:v>
                </c:pt>
                <c:pt idx="5691">
                  <c:v>28.917000000000002</c:v>
                </c:pt>
                <c:pt idx="5692">
                  <c:v>28.902000000000001</c:v>
                </c:pt>
                <c:pt idx="5693">
                  <c:v>28.872</c:v>
                </c:pt>
                <c:pt idx="5694">
                  <c:v>28.906000000000002</c:v>
                </c:pt>
                <c:pt idx="5695">
                  <c:v>28.914000000000001</c:v>
                </c:pt>
                <c:pt idx="5696">
                  <c:v>28.925000000000001</c:v>
                </c:pt>
                <c:pt idx="5697">
                  <c:v>28.908999999999999</c:v>
                </c:pt>
                <c:pt idx="5698">
                  <c:v>28.92</c:v>
                </c:pt>
                <c:pt idx="5699">
                  <c:v>29.006</c:v>
                </c:pt>
                <c:pt idx="5700">
                  <c:v>28.874000000000002</c:v>
                </c:pt>
                <c:pt idx="5701">
                  <c:v>28.876000000000001</c:v>
                </c:pt>
                <c:pt idx="5702">
                  <c:v>28.824999999999999</c:v>
                </c:pt>
                <c:pt idx="5703">
                  <c:v>28.856000000000002</c:v>
                </c:pt>
                <c:pt idx="5704">
                  <c:v>28.830000000000002</c:v>
                </c:pt>
                <c:pt idx="5705">
                  <c:v>28.86</c:v>
                </c:pt>
                <c:pt idx="5706">
                  <c:v>28.847000000000001</c:v>
                </c:pt>
                <c:pt idx="5707">
                  <c:v>28.810000000000002</c:v>
                </c:pt>
                <c:pt idx="5708">
                  <c:v>28.815000000000001</c:v>
                </c:pt>
                <c:pt idx="5709">
                  <c:v>28.757999999999999</c:v>
                </c:pt>
                <c:pt idx="5710">
                  <c:v>28.818000000000001</c:v>
                </c:pt>
                <c:pt idx="5711">
                  <c:v>28.82</c:v>
                </c:pt>
                <c:pt idx="5712">
                  <c:v>28.803000000000001</c:v>
                </c:pt>
                <c:pt idx="5713">
                  <c:v>28.831</c:v>
                </c:pt>
                <c:pt idx="5714">
                  <c:v>28.815999999999999</c:v>
                </c:pt>
                <c:pt idx="5715">
                  <c:v>28.811</c:v>
                </c:pt>
                <c:pt idx="5716">
                  <c:v>28.811</c:v>
                </c:pt>
                <c:pt idx="5717">
                  <c:v>28.824000000000002</c:v>
                </c:pt>
                <c:pt idx="5718">
                  <c:v>28.837</c:v>
                </c:pt>
                <c:pt idx="5719">
                  <c:v>28.766000000000002</c:v>
                </c:pt>
                <c:pt idx="5720">
                  <c:v>28.667999999999999</c:v>
                </c:pt>
                <c:pt idx="5721">
                  <c:v>28.521000000000001</c:v>
                </c:pt>
                <c:pt idx="5722">
                  <c:v>28.533999999999999</c:v>
                </c:pt>
                <c:pt idx="5723">
                  <c:v>28.516000000000002</c:v>
                </c:pt>
                <c:pt idx="5724">
                  <c:v>28.51</c:v>
                </c:pt>
                <c:pt idx="5725">
                  <c:v>28.506</c:v>
                </c:pt>
                <c:pt idx="5726">
                  <c:v>28.44</c:v>
                </c:pt>
                <c:pt idx="5727">
                  <c:v>28.45</c:v>
                </c:pt>
                <c:pt idx="5728">
                  <c:v>28.46</c:v>
                </c:pt>
                <c:pt idx="5729">
                  <c:v>28.475999999999999</c:v>
                </c:pt>
                <c:pt idx="5730">
                  <c:v>28.481000000000002</c:v>
                </c:pt>
                <c:pt idx="5731">
                  <c:v>28.489000000000001</c:v>
                </c:pt>
                <c:pt idx="5732">
                  <c:v>28.516999999999999</c:v>
                </c:pt>
                <c:pt idx="5733">
                  <c:v>28.545000000000002</c:v>
                </c:pt>
                <c:pt idx="5734">
                  <c:v>28.555</c:v>
                </c:pt>
                <c:pt idx="5735">
                  <c:v>28.533000000000001</c:v>
                </c:pt>
                <c:pt idx="5736">
                  <c:v>28.541</c:v>
                </c:pt>
                <c:pt idx="5737">
                  <c:v>28.525000000000002</c:v>
                </c:pt>
                <c:pt idx="5738">
                  <c:v>28.515000000000001</c:v>
                </c:pt>
                <c:pt idx="5739">
                  <c:v>28.507000000000001</c:v>
                </c:pt>
                <c:pt idx="5740">
                  <c:v>28.507999999999999</c:v>
                </c:pt>
                <c:pt idx="5741">
                  <c:v>28.423999999999999</c:v>
                </c:pt>
                <c:pt idx="5742">
                  <c:v>28.402000000000001</c:v>
                </c:pt>
                <c:pt idx="5743">
                  <c:v>28.407</c:v>
                </c:pt>
                <c:pt idx="5744">
                  <c:v>28.429000000000002</c:v>
                </c:pt>
                <c:pt idx="5745">
                  <c:v>28.457000000000001</c:v>
                </c:pt>
                <c:pt idx="5746">
                  <c:v>28.484999999999999</c:v>
                </c:pt>
                <c:pt idx="5747">
                  <c:v>28.481000000000002</c:v>
                </c:pt>
                <c:pt idx="5748">
                  <c:v>28.445</c:v>
                </c:pt>
                <c:pt idx="5749">
                  <c:v>28.467000000000002</c:v>
                </c:pt>
                <c:pt idx="5750">
                  <c:v>28.48</c:v>
                </c:pt>
                <c:pt idx="5751">
                  <c:v>28.490000000000002</c:v>
                </c:pt>
                <c:pt idx="5752">
                  <c:v>28.471</c:v>
                </c:pt>
                <c:pt idx="5753">
                  <c:v>28.414999999999999</c:v>
                </c:pt>
                <c:pt idx="5754">
                  <c:v>28.373000000000001</c:v>
                </c:pt>
                <c:pt idx="5755">
                  <c:v>28.381</c:v>
                </c:pt>
                <c:pt idx="5756">
                  <c:v>28.391000000000002</c:v>
                </c:pt>
                <c:pt idx="5757">
                  <c:v>28.41</c:v>
                </c:pt>
                <c:pt idx="5758">
                  <c:v>28.38</c:v>
                </c:pt>
                <c:pt idx="5759">
                  <c:v>28.422000000000001</c:v>
                </c:pt>
                <c:pt idx="5760">
                  <c:v>28.411999999999999</c:v>
                </c:pt>
                <c:pt idx="5761">
                  <c:v>28.385000000000002</c:v>
                </c:pt>
                <c:pt idx="5762">
                  <c:v>28.387</c:v>
                </c:pt>
                <c:pt idx="5763">
                  <c:v>28.376999999999999</c:v>
                </c:pt>
                <c:pt idx="5764">
                  <c:v>28.382000000000001</c:v>
                </c:pt>
                <c:pt idx="5765">
                  <c:v>28.39</c:v>
                </c:pt>
                <c:pt idx="5766">
                  <c:v>28.39</c:v>
                </c:pt>
                <c:pt idx="5767">
                  <c:v>28.39</c:v>
                </c:pt>
                <c:pt idx="5768">
                  <c:v>28.38</c:v>
                </c:pt>
                <c:pt idx="5769">
                  <c:v>28.330000000000002</c:v>
                </c:pt>
                <c:pt idx="5770">
                  <c:v>28.338000000000001</c:v>
                </c:pt>
                <c:pt idx="5771">
                  <c:v>28.338000000000001</c:v>
                </c:pt>
                <c:pt idx="5772">
                  <c:v>28.336000000000002</c:v>
                </c:pt>
                <c:pt idx="5773">
                  <c:v>28.302</c:v>
                </c:pt>
                <c:pt idx="5774">
                  <c:v>28.306000000000001</c:v>
                </c:pt>
                <c:pt idx="5775">
                  <c:v>28.256</c:v>
                </c:pt>
                <c:pt idx="5776">
                  <c:v>28.306000000000001</c:v>
                </c:pt>
                <c:pt idx="5777">
                  <c:v>28.318999999999999</c:v>
                </c:pt>
                <c:pt idx="5778">
                  <c:v>28.257999999999999</c:v>
                </c:pt>
                <c:pt idx="5779">
                  <c:v>28.266000000000002</c:v>
                </c:pt>
                <c:pt idx="5780">
                  <c:v>28.276</c:v>
                </c:pt>
                <c:pt idx="5781">
                  <c:v>28.303000000000001</c:v>
                </c:pt>
                <c:pt idx="5782">
                  <c:v>28.39</c:v>
                </c:pt>
                <c:pt idx="5783">
                  <c:v>28.326000000000001</c:v>
                </c:pt>
                <c:pt idx="5784">
                  <c:v>28.241</c:v>
                </c:pt>
                <c:pt idx="5785">
                  <c:v>28.187000000000001</c:v>
                </c:pt>
                <c:pt idx="5786">
                  <c:v>28.243000000000002</c:v>
                </c:pt>
                <c:pt idx="5787">
                  <c:v>28.263000000000002</c:v>
                </c:pt>
                <c:pt idx="5788">
                  <c:v>28.302</c:v>
                </c:pt>
                <c:pt idx="5789">
                  <c:v>28.306000000000001</c:v>
                </c:pt>
                <c:pt idx="5790">
                  <c:v>28.463000000000001</c:v>
                </c:pt>
                <c:pt idx="5791">
                  <c:v>28.492000000000001</c:v>
                </c:pt>
                <c:pt idx="5792">
                  <c:v>28.481999999999999</c:v>
                </c:pt>
                <c:pt idx="5793">
                  <c:v>28.538</c:v>
                </c:pt>
                <c:pt idx="5794">
                  <c:v>28.61</c:v>
                </c:pt>
                <c:pt idx="5795">
                  <c:v>28.602</c:v>
                </c:pt>
                <c:pt idx="5796">
                  <c:v>28.552</c:v>
                </c:pt>
                <c:pt idx="5797">
                  <c:v>28.519000000000002</c:v>
                </c:pt>
                <c:pt idx="5798">
                  <c:v>28.531000000000002</c:v>
                </c:pt>
                <c:pt idx="5799">
                  <c:v>28.533000000000001</c:v>
                </c:pt>
                <c:pt idx="5800">
                  <c:v>28.486000000000001</c:v>
                </c:pt>
                <c:pt idx="5801">
                  <c:v>28.427</c:v>
                </c:pt>
                <c:pt idx="5802">
                  <c:v>28.43</c:v>
                </c:pt>
                <c:pt idx="5803">
                  <c:v>28.436</c:v>
                </c:pt>
                <c:pt idx="5804">
                  <c:v>28.459</c:v>
                </c:pt>
                <c:pt idx="5805">
                  <c:v>28.465</c:v>
                </c:pt>
                <c:pt idx="5806">
                  <c:v>28.435000000000002</c:v>
                </c:pt>
                <c:pt idx="5807">
                  <c:v>28.382000000000001</c:v>
                </c:pt>
                <c:pt idx="5808">
                  <c:v>28.341000000000001</c:v>
                </c:pt>
                <c:pt idx="5809">
                  <c:v>28.205000000000002</c:v>
                </c:pt>
                <c:pt idx="5810">
                  <c:v>28.138000000000002</c:v>
                </c:pt>
                <c:pt idx="5811">
                  <c:v>28.151</c:v>
                </c:pt>
                <c:pt idx="5812">
                  <c:v>28.141000000000002</c:v>
                </c:pt>
                <c:pt idx="5813">
                  <c:v>28.111000000000001</c:v>
                </c:pt>
                <c:pt idx="5814">
                  <c:v>27.959</c:v>
                </c:pt>
                <c:pt idx="5815">
                  <c:v>27.905000000000001</c:v>
                </c:pt>
                <c:pt idx="5816">
                  <c:v>27.937999999999999</c:v>
                </c:pt>
                <c:pt idx="5817">
                  <c:v>27.95</c:v>
                </c:pt>
                <c:pt idx="5818">
                  <c:v>27.978999999999999</c:v>
                </c:pt>
                <c:pt idx="5819">
                  <c:v>27.952000000000002</c:v>
                </c:pt>
                <c:pt idx="5820">
                  <c:v>27.96</c:v>
                </c:pt>
                <c:pt idx="5821">
                  <c:v>27.990000000000002</c:v>
                </c:pt>
                <c:pt idx="5822">
                  <c:v>27.908000000000001</c:v>
                </c:pt>
                <c:pt idx="5823">
                  <c:v>27.815999999999999</c:v>
                </c:pt>
                <c:pt idx="5824">
                  <c:v>27.952000000000002</c:v>
                </c:pt>
                <c:pt idx="5825">
                  <c:v>27.955000000000002</c:v>
                </c:pt>
                <c:pt idx="5826">
                  <c:v>27.996000000000002</c:v>
                </c:pt>
                <c:pt idx="5827">
                  <c:v>28.012</c:v>
                </c:pt>
                <c:pt idx="5828">
                  <c:v>28.042000000000002</c:v>
                </c:pt>
                <c:pt idx="5829">
                  <c:v>27.952000000000002</c:v>
                </c:pt>
                <c:pt idx="5830">
                  <c:v>27.981999999999999</c:v>
                </c:pt>
                <c:pt idx="5831">
                  <c:v>28.012</c:v>
                </c:pt>
                <c:pt idx="5832">
                  <c:v>27.94</c:v>
                </c:pt>
                <c:pt idx="5833">
                  <c:v>27.95</c:v>
                </c:pt>
                <c:pt idx="5834">
                  <c:v>27.876000000000001</c:v>
                </c:pt>
                <c:pt idx="5835">
                  <c:v>27.821000000000002</c:v>
                </c:pt>
                <c:pt idx="5836">
                  <c:v>27.821999999999999</c:v>
                </c:pt>
                <c:pt idx="5837">
                  <c:v>27.766999999999999</c:v>
                </c:pt>
                <c:pt idx="5838">
                  <c:v>27.657</c:v>
                </c:pt>
                <c:pt idx="5839">
                  <c:v>27.637</c:v>
                </c:pt>
                <c:pt idx="5840">
                  <c:v>27.72</c:v>
                </c:pt>
                <c:pt idx="5841">
                  <c:v>27.704000000000001</c:v>
                </c:pt>
                <c:pt idx="5842">
                  <c:v>27.721</c:v>
                </c:pt>
                <c:pt idx="5843">
                  <c:v>27.712</c:v>
                </c:pt>
                <c:pt idx="5844">
                  <c:v>27.702999999999999</c:v>
                </c:pt>
                <c:pt idx="5845">
                  <c:v>27.766999999999999</c:v>
                </c:pt>
                <c:pt idx="5846">
                  <c:v>27.704000000000001</c:v>
                </c:pt>
                <c:pt idx="5847">
                  <c:v>27.631</c:v>
                </c:pt>
                <c:pt idx="5848">
                  <c:v>27.652000000000001</c:v>
                </c:pt>
                <c:pt idx="5849">
                  <c:v>27.690999999999999</c:v>
                </c:pt>
                <c:pt idx="5850">
                  <c:v>27.765000000000001</c:v>
                </c:pt>
                <c:pt idx="5851">
                  <c:v>27.810000000000002</c:v>
                </c:pt>
                <c:pt idx="5852">
                  <c:v>27.952000000000002</c:v>
                </c:pt>
                <c:pt idx="5853">
                  <c:v>27.962</c:v>
                </c:pt>
                <c:pt idx="5854">
                  <c:v>28.006</c:v>
                </c:pt>
                <c:pt idx="5855">
                  <c:v>28.001999999999999</c:v>
                </c:pt>
                <c:pt idx="5856">
                  <c:v>27.907</c:v>
                </c:pt>
                <c:pt idx="5857">
                  <c:v>27.91</c:v>
                </c:pt>
                <c:pt idx="5858">
                  <c:v>27.908000000000001</c:v>
                </c:pt>
                <c:pt idx="5859">
                  <c:v>27.87</c:v>
                </c:pt>
                <c:pt idx="5860">
                  <c:v>27.904</c:v>
                </c:pt>
                <c:pt idx="5861">
                  <c:v>27.990000000000002</c:v>
                </c:pt>
                <c:pt idx="5862">
                  <c:v>27.914999999999999</c:v>
                </c:pt>
                <c:pt idx="5863">
                  <c:v>27.916</c:v>
                </c:pt>
                <c:pt idx="5864">
                  <c:v>27.993000000000002</c:v>
                </c:pt>
                <c:pt idx="5865">
                  <c:v>28.033999999999999</c:v>
                </c:pt>
                <c:pt idx="5866">
                  <c:v>28.086000000000002</c:v>
                </c:pt>
                <c:pt idx="5867">
                  <c:v>28.015000000000001</c:v>
                </c:pt>
                <c:pt idx="5868">
                  <c:v>27.997</c:v>
                </c:pt>
                <c:pt idx="5869">
                  <c:v>28.007000000000001</c:v>
                </c:pt>
                <c:pt idx="5870">
                  <c:v>27.891999999999999</c:v>
                </c:pt>
                <c:pt idx="5871">
                  <c:v>28.004999999999999</c:v>
                </c:pt>
                <c:pt idx="5872">
                  <c:v>28.052</c:v>
                </c:pt>
                <c:pt idx="5873">
                  <c:v>28.060000000000002</c:v>
                </c:pt>
                <c:pt idx="5874">
                  <c:v>28.073</c:v>
                </c:pt>
                <c:pt idx="5875">
                  <c:v>28.018000000000001</c:v>
                </c:pt>
                <c:pt idx="5876">
                  <c:v>28.028000000000002</c:v>
                </c:pt>
                <c:pt idx="5877">
                  <c:v>28.071999999999999</c:v>
                </c:pt>
                <c:pt idx="5878">
                  <c:v>28.055</c:v>
                </c:pt>
                <c:pt idx="5879">
                  <c:v>28.004999999999999</c:v>
                </c:pt>
                <c:pt idx="5880">
                  <c:v>27.945</c:v>
                </c:pt>
                <c:pt idx="5881">
                  <c:v>27.966000000000001</c:v>
                </c:pt>
                <c:pt idx="5882">
                  <c:v>27.932000000000002</c:v>
                </c:pt>
                <c:pt idx="5883">
                  <c:v>27.93</c:v>
                </c:pt>
                <c:pt idx="5884">
                  <c:v>27.833000000000002</c:v>
                </c:pt>
                <c:pt idx="5885">
                  <c:v>27.780999999999999</c:v>
                </c:pt>
                <c:pt idx="5886">
                  <c:v>27.812999999999999</c:v>
                </c:pt>
                <c:pt idx="5887">
                  <c:v>27.826000000000001</c:v>
                </c:pt>
                <c:pt idx="5888">
                  <c:v>27.831</c:v>
                </c:pt>
                <c:pt idx="5889">
                  <c:v>27.847000000000001</c:v>
                </c:pt>
                <c:pt idx="5890">
                  <c:v>27.818999999999999</c:v>
                </c:pt>
                <c:pt idx="5891">
                  <c:v>27.86</c:v>
                </c:pt>
                <c:pt idx="5892">
                  <c:v>27.847999999999999</c:v>
                </c:pt>
                <c:pt idx="5893">
                  <c:v>27.869</c:v>
                </c:pt>
                <c:pt idx="5894">
                  <c:v>27.843</c:v>
                </c:pt>
                <c:pt idx="5895">
                  <c:v>27.969000000000001</c:v>
                </c:pt>
                <c:pt idx="5896">
                  <c:v>28.007999999999999</c:v>
                </c:pt>
                <c:pt idx="5897">
                  <c:v>27.984999999999999</c:v>
                </c:pt>
                <c:pt idx="5898">
                  <c:v>27.942</c:v>
                </c:pt>
                <c:pt idx="5899">
                  <c:v>27.927</c:v>
                </c:pt>
                <c:pt idx="5900">
                  <c:v>27.937000000000001</c:v>
                </c:pt>
                <c:pt idx="5901">
                  <c:v>27.928000000000001</c:v>
                </c:pt>
                <c:pt idx="5902">
                  <c:v>27.812999999999999</c:v>
                </c:pt>
                <c:pt idx="5903">
                  <c:v>27.771999999999998</c:v>
                </c:pt>
                <c:pt idx="5904">
                  <c:v>27.742000000000001</c:v>
                </c:pt>
                <c:pt idx="5905">
                  <c:v>27.731999999999999</c:v>
                </c:pt>
                <c:pt idx="5906">
                  <c:v>27.702999999999999</c:v>
                </c:pt>
                <c:pt idx="5907">
                  <c:v>27.663</c:v>
                </c:pt>
                <c:pt idx="5908">
                  <c:v>27.672999999999998</c:v>
                </c:pt>
                <c:pt idx="5909">
                  <c:v>27.745999999999999</c:v>
                </c:pt>
                <c:pt idx="5910">
                  <c:v>27.751999999999999</c:v>
                </c:pt>
                <c:pt idx="5911">
                  <c:v>27.69</c:v>
                </c:pt>
                <c:pt idx="5912">
                  <c:v>27.71</c:v>
                </c:pt>
                <c:pt idx="5913">
                  <c:v>27.72</c:v>
                </c:pt>
                <c:pt idx="5914">
                  <c:v>27.713000000000001</c:v>
                </c:pt>
                <c:pt idx="5915">
                  <c:v>27.707999999999998</c:v>
                </c:pt>
                <c:pt idx="5916">
                  <c:v>27.715</c:v>
                </c:pt>
                <c:pt idx="5917">
                  <c:v>27.736000000000001</c:v>
                </c:pt>
                <c:pt idx="5918">
                  <c:v>27.782</c:v>
                </c:pt>
                <c:pt idx="5919">
                  <c:v>27.773</c:v>
                </c:pt>
                <c:pt idx="5920">
                  <c:v>27.731000000000002</c:v>
                </c:pt>
                <c:pt idx="5921">
                  <c:v>27.722000000000001</c:v>
                </c:pt>
                <c:pt idx="5922">
                  <c:v>27.785</c:v>
                </c:pt>
                <c:pt idx="5923">
                  <c:v>27.82</c:v>
                </c:pt>
                <c:pt idx="5924">
                  <c:v>27.866</c:v>
                </c:pt>
                <c:pt idx="5925">
                  <c:v>27.882000000000001</c:v>
                </c:pt>
                <c:pt idx="5926">
                  <c:v>27.866</c:v>
                </c:pt>
                <c:pt idx="5927">
                  <c:v>27.907</c:v>
                </c:pt>
                <c:pt idx="5928">
                  <c:v>27.97</c:v>
                </c:pt>
                <c:pt idx="5929">
                  <c:v>27.952000000000002</c:v>
                </c:pt>
                <c:pt idx="5930">
                  <c:v>28.045999999999999</c:v>
                </c:pt>
                <c:pt idx="5931">
                  <c:v>28.152000000000001</c:v>
                </c:pt>
                <c:pt idx="5932">
                  <c:v>28.145</c:v>
                </c:pt>
                <c:pt idx="5933">
                  <c:v>28.103000000000002</c:v>
                </c:pt>
                <c:pt idx="5934">
                  <c:v>28.027000000000001</c:v>
                </c:pt>
                <c:pt idx="5935">
                  <c:v>28.015000000000001</c:v>
                </c:pt>
                <c:pt idx="5936">
                  <c:v>27.934999999999999</c:v>
                </c:pt>
                <c:pt idx="5937">
                  <c:v>27.911000000000001</c:v>
                </c:pt>
                <c:pt idx="5938">
                  <c:v>27.911999999999999</c:v>
                </c:pt>
                <c:pt idx="5939">
                  <c:v>27.902000000000001</c:v>
                </c:pt>
                <c:pt idx="5940">
                  <c:v>27.876000000000001</c:v>
                </c:pt>
                <c:pt idx="5941">
                  <c:v>27.841999999999999</c:v>
                </c:pt>
                <c:pt idx="5942">
                  <c:v>27.827000000000002</c:v>
                </c:pt>
                <c:pt idx="5943">
                  <c:v>27.834</c:v>
                </c:pt>
                <c:pt idx="5944">
                  <c:v>27.82</c:v>
                </c:pt>
                <c:pt idx="5945">
                  <c:v>27.85</c:v>
                </c:pt>
                <c:pt idx="5946">
                  <c:v>27.85</c:v>
                </c:pt>
                <c:pt idx="5947">
                  <c:v>27.853000000000002</c:v>
                </c:pt>
                <c:pt idx="5948">
                  <c:v>27.866</c:v>
                </c:pt>
                <c:pt idx="5949">
                  <c:v>27.882000000000001</c:v>
                </c:pt>
                <c:pt idx="5950">
                  <c:v>27.841999999999999</c:v>
                </c:pt>
                <c:pt idx="5951">
                  <c:v>27.771999999999998</c:v>
                </c:pt>
                <c:pt idx="5952">
                  <c:v>27.785</c:v>
                </c:pt>
                <c:pt idx="5953">
                  <c:v>27.84</c:v>
                </c:pt>
                <c:pt idx="5954">
                  <c:v>27.836000000000002</c:v>
                </c:pt>
                <c:pt idx="5955">
                  <c:v>27.782</c:v>
                </c:pt>
                <c:pt idx="5956">
                  <c:v>27.79</c:v>
                </c:pt>
                <c:pt idx="5957">
                  <c:v>27.815000000000001</c:v>
                </c:pt>
                <c:pt idx="5958">
                  <c:v>27.803000000000001</c:v>
                </c:pt>
                <c:pt idx="5959">
                  <c:v>27.795000000000002</c:v>
                </c:pt>
                <c:pt idx="5960">
                  <c:v>27.783000000000001</c:v>
                </c:pt>
                <c:pt idx="5961">
                  <c:v>27.809000000000001</c:v>
                </c:pt>
                <c:pt idx="5962">
                  <c:v>27.792999999999999</c:v>
                </c:pt>
                <c:pt idx="5963">
                  <c:v>27.800999999999998</c:v>
                </c:pt>
                <c:pt idx="5964">
                  <c:v>27.835999999999999</c:v>
                </c:pt>
                <c:pt idx="5965">
                  <c:v>27.807000000000002</c:v>
                </c:pt>
                <c:pt idx="5966">
                  <c:v>27.81</c:v>
                </c:pt>
                <c:pt idx="5967">
                  <c:v>27.76</c:v>
                </c:pt>
                <c:pt idx="5968">
                  <c:v>27.766000000000002</c:v>
                </c:pt>
                <c:pt idx="5969">
                  <c:v>27.722999999999999</c:v>
                </c:pt>
                <c:pt idx="5970">
                  <c:v>27.741</c:v>
                </c:pt>
                <c:pt idx="5971">
                  <c:v>27.771000000000001</c:v>
                </c:pt>
                <c:pt idx="5972">
                  <c:v>27.742000000000001</c:v>
                </c:pt>
                <c:pt idx="5973">
                  <c:v>27.71</c:v>
                </c:pt>
                <c:pt idx="5974">
                  <c:v>27.736999999999998</c:v>
                </c:pt>
                <c:pt idx="5975">
                  <c:v>27.795999999999999</c:v>
                </c:pt>
                <c:pt idx="5976">
                  <c:v>27.815999999999999</c:v>
                </c:pt>
                <c:pt idx="5977">
                  <c:v>27.803999999999998</c:v>
                </c:pt>
                <c:pt idx="5978">
                  <c:v>27.817</c:v>
                </c:pt>
                <c:pt idx="5979">
                  <c:v>27.78</c:v>
                </c:pt>
                <c:pt idx="5980">
                  <c:v>27.84</c:v>
                </c:pt>
                <c:pt idx="5981">
                  <c:v>27.824999999999999</c:v>
                </c:pt>
                <c:pt idx="5982">
                  <c:v>27.82</c:v>
                </c:pt>
                <c:pt idx="5983">
                  <c:v>27.788</c:v>
                </c:pt>
                <c:pt idx="5984">
                  <c:v>27.738</c:v>
                </c:pt>
                <c:pt idx="5985">
                  <c:v>27.715</c:v>
                </c:pt>
                <c:pt idx="5986">
                  <c:v>27.684999999999999</c:v>
                </c:pt>
                <c:pt idx="5987">
                  <c:v>27.687999999999999</c:v>
                </c:pt>
                <c:pt idx="5988">
                  <c:v>27.69</c:v>
                </c:pt>
              </c:numCache>
            </c:numRef>
          </c:val>
          <c:smooth val="0"/>
          <c:extLst>
            <c:ext xmlns:c16="http://schemas.microsoft.com/office/drawing/2014/chart" uri="{C3380CC4-5D6E-409C-BE32-E72D297353CC}">
              <c16:uniqueId val="{00000000-D62C-4537-B897-4E9595CF3E89}"/>
            </c:ext>
          </c:extLst>
        </c:ser>
        <c:dLbls>
          <c:showLegendKey val="0"/>
          <c:showVal val="0"/>
          <c:showCatName val="0"/>
          <c:showSerName val="0"/>
          <c:showPercent val="0"/>
          <c:showBubbleSize val="0"/>
        </c:dLbls>
        <c:smooth val="0"/>
        <c:axId val="1000653616"/>
        <c:axId val="1000654160"/>
      </c:lineChart>
      <c:dateAx>
        <c:axId val="1000653616"/>
        <c:scaling>
          <c:orientation val="minMax"/>
        </c:scaling>
        <c:delete val="0"/>
        <c:axPos val="t"/>
        <c:numFmt formatCode="yyyy" sourceLinked="0"/>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54160"/>
        <c:crosses val="autoZero"/>
        <c:auto val="1"/>
        <c:lblOffset val="100"/>
        <c:baseTimeUnit val="days"/>
        <c:majorUnit val="3"/>
        <c:majorTimeUnit val="years"/>
      </c:dateAx>
      <c:valAx>
        <c:axId val="1000654160"/>
        <c:scaling>
          <c:orientation val="maxMin"/>
          <c:min val="25"/>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000653616"/>
        <c:crosses val="autoZero"/>
        <c:crossBetween val="between"/>
      </c:valAx>
      <c:spPr>
        <a:noFill/>
        <a:ln>
          <a:solidFill>
            <a:sysClr val="window" lastClr="FFFFFF">
              <a:lumMod val="65000"/>
            </a:sysClr>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51249666645"/>
          <c:y val="0.13907753784758242"/>
          <c:w val="0.68350511415099202"/>
          <c:h val="0.75799020908903236"/>
        </c:manualLayout>
      </c:layout>
      <c:lineChart>
        <c:grouping val="standard"/>
        <c:varyColors val="0"/>
        <c:ser>
          <c:idx val="1"/>
          <c:order val="0"/>
          <c:tx>
            <c:strRef>
              <c:f>工作表2!$C$5</c:f>
              <c:strCache>
                <c:ptCount val="1"/>
                <c:pt idx="0">
                  <c:v>新台幣</c:v>
                </c:pt>
              </c:strCache>
            </c:strRef>
          </c:tx>
          <c:spPr>
            <a:ln w="25400" cap="rnd">
              <a:solidFill>
                <a:srgbClr val="0070C0"/>
              </a:solidFill>
              <a:round/>
            </a:ln>
            <a:effectLst/>
          </c:spPr>
          <c:marker>
            <c:symbol val="none"/>
          </c:marker>
          <c:dLbls>
            <c:dLbl>
              <c:idx val="143"/>
              <c:layout>
                <c:manualLayout>
                  <c:x val="-1.9402405898331393E-3"/>
                  <c:y val="1.412429378531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80-4FB3-B36E-C7AA216B208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工作表2!$A$6:$A$341</c:f>
              <c:numCache>
                <c:formatCode>yyyy/m/d;@</c:formatCode>
                <c:ptCount val="144"/>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numCache>
            </c:numRef>
          </c:cat>
          <c:val>
            <c:numRef>
              <c:f>工作表2!$C$6:$C$341</c:f>
              <c:numCache>
                <c:formatCode>0.00_);[Red]\(0.00\)</c:formatCode>
                <c:ptCount val="144"/>
                <c:pt idx="0">
                  <c:v>99.12</c:v>
                </c:pt>
                <c:pt idx="1">
                  <c:v>99.22</c:v>
                </c:pt>
                <c:pt idx="2">
                  <c:v>99.66</c:v>
                </c:pt>
                <c:pt idx="3">
                  <c:v>101.07</c:v>
                </c:pt>
                <c:pt idx="4">
                  <c:v>101.18</c:v>
                </c:pt>
                <c:pt idx="5">
                  <c:v>100.43</c:v>
                </c:pt>
                <c:pt idx="6">
                  <c:v>99.03</c:v>
                </c:pt>
                <c:pt idx="7">
                  <c:v>98.74</c:v>
                </c:pt>
                <c:pt idx="8">
                  <c:v>98.33</c:v>
                </c:pt>
                <c:pt idx="9">
                  <c:v>98.84</c:v>
                </c:pt>
                <c:pt idx="10">
                  <c:v>101.06</c:v>
                </c:pt>
                <c:pt idx="11">
                  <c:v>103.31</c:v>
                </c:pt>
                <c:pt idx="12">
                  <c:v>105.23</c:v>
                </c:pt>
                <c:pt idx="13">
                  <c:v>104.04</c:v>
                </c:pt>
                <c:pt idx="14">
                  <c:v>102.5</c:v>
                </c:pt>
                <c:pt idx="15">
                  <c:v>103.46</c:v>
                </c:pt>
                <c:pt idx="16">
                  <c:v>103.8</c:v>
                </c:pt>
                <c:pt idx="17">
                  <c:v>103.19</c:v>
                </c:pt>
                <c:pt idx="18">
                  <c:v>102.74</c:v>
                </c:pt>
                <c:pt idx="19">
                  <c:v>101.59</c:v>
                </c:pt>
                <c:pt idx="20">
                  <c:v>100.54</c:v>
                </c:pt>
                <c:pt idx="21">
                  <c:v>99.16</c:v>
                </c:pt>
                <c:pt idx="22">
                  <c:v>99.58</c:v>
                </c:pt>
                <c:pt idx="23">
                  <c:v>100.1</c:v>
                </c:pt>
                <c:pt idx="24">
                  <c:v>100.62</c:v>
                </c:pt>
                <c:pt idx="25">
                  <c:v>101.43</c:v>
                </c:pt>
                <c:pt idx="26">
                  <c:v>102.51</c:v>
                </c:pt>
                <c:pt idx="27">
                  <c:v>102.67</c:v>
                </c:pt>
                <c:pt idx="28">
                  <c:v>103.28</c:v>
                </c:pt>
                <c:pt idx="29">
                  <c:v>102.56</c:v>
                </c:pt>
                <c:pt idx="30">
                  <c:v>102.28</c:v>
                </c:pt>
                <c:pt idx="31">
                  <c:v>101.85</c:v>
                </c:pt>
                <c:pt idx="32">
                  <c:v>102.31</c:v>
                </c:pt>
                <c:pt idx="33">
                  <c:v>102.88</c:v>
                </c:pt>
                <c:pt idx="34">
                  <c:v>103.69</c:v>
                </c:pt>
                <c:pt idx="35">
                  <c:v>103.94</c:v>
                </c:pt>
                <c:pt idx="36">
                  <c:v>104.49</c:v>
                </c:pt>
                <c:pt idx="37">
                  <c:v>103.53</c:v>
                </c:pt>
                <c:pt idx="38">
                  <c:v>104.01</c:v>
                </c:pt>
                <c:pt idx="39">
                  <c:v>103.89</c:v>
                </c:pt>
                <c:pt idx="40">
                  <c:v>104.49</c:v>
                </c:pt>
                <c:pt idx="41">
                  <c:v>103.83</c:v>
                </c:pt>
                <c:pt idx="42">
                  <c:v>104.52</c:v>
                </c:pt>
                <c:pt idx="43">
                  <c:v>104.17</c:v>
                </c:pt>
                <c:pt idx="44">
                  <c:v>105.19</c:v>
                </c:pt>
                <c:pt idx="45">
                  <c:v>105.01</c:v>
                </c:pt>
                <c:pt idx="46">
                  <c:v>105.26</c:v>
                </c:pt>
                <c:pt idx="47">
                  <c:v>104.91</c:v>
                </c:pt>
                <c:pt idx="48">
                  <c:v>103.92</c:v>
                </c:pt>
                <c:pt idx="49">
                  <c:v>103.23</c:v>
                </c:pt>
                <c:pt idx="50">
                  <c:v>103.19</c:v>
                </c:pt>
                <c:pt idx="51">
                  <c:v>103.88</c:v>
                </c:pt>
                <c:pt idx="52">
                  <c:v>103.97</c:v>
                </c:pt>
                <c:pt idx="53">
                  <c:v>104.57</c:v>
                </c:pt>
                <c:pt idx="54">
                  <c:v>104.42</c:v>
                </c:pt>
                <c:pt idx="55">
                  <c:v>104.66</c:v>
                </c:pt>
                <c:pt idx="56">
                  <c:v>105.45</c:v>
                </c:pt>
                <c:pt idx="57">
                  <c:v>105.2</c:v>
                </c:pt>
                <c:pt idx="58">
                  <c:v>105.91</c:v>
                </c:pt>
                <c:pt idx="59">
                  <c:v>105.19</c:v>
                </c:pt>
                <c:pt idx="60">
                  <c:v>105.32</c:v>
                </c:pt>
                <c:pt idx="61">
                  <c:v>106.46</c:v>
                </c:pt>
                <c:pt idx="62">
                  <c:v>107.92</c:v>
                </c:pt>
                <c:pt idx="63">
                  <c:v>108.75</c:v>
                </c:pt>
                <c:pt idx="64">
                  <c:v>109.84</c:v>
                </c:pt>
                <c:pt idx="65">
                  <c:v>109.52</c:v>
                </c:pt>
                <c:pt idx="66">
                  <c:v>109.29</c:v>
                </c:pt>
                <c:pt idx="67">
                  <c:v>107.38</c:v>
                </c:pt>
                <c:pt idx="68">
                  <c:v>106.11</c:v>
                </c:pt>
                <c:pt idx="69">
                  <c:v>106.18</c:v>
                </c:pt>
                <c:pt idx="70">
                  <c:v>106.82</c:v>
                </c:pt>
                <c:pt idx="71">
                  <c:v>106.68</c:v>
                </c:pt>
                <c:pt idx="72">
                  <c:v>105.73</c:v>
                </c:pt>
                <c:pt idx="73">
                  <c:v>105.28</c:v>
                </c:pt>
                <c:pt idx="74">
                  <c:v>106.03</c:v>
                </c:pt>
                <c:pt idx="75">
                  <c:v>105.57</c:v>
                </c:pt>
                <c:pt idx="76">
                  <c:v>105.59</c:v>
                </c:pt>
                <c:pt idx="77">
                  <c:v>106.18</c:v>
                </c:pt>
                <c:pt idx="78">
                  <c:v>107.28</c:v>
                </c:pt>
                <c:pt idx="79">
                  <c:v>108.14</c:v>
                </c:pt>
                <c:pt idx="80">
                  <c:v>108.8</c:v>
                </c:pt>
                <c:pt idx="81">
                  <c:v>109.61</c:v>
                </c:pt>
                <c:pt idx="82">
                  <c:v>111.27</c:v>
                </c:pt>
                <c:pt idx="83">
                  <c:v>112.53</c:v>
                </c:pt>
                <c:pt idx="84">
                  <c:v>113.18</c:v>
                </c:pt>
                <c:pt idx="85">
                  <c:v>115.17</c:v>
                </c:pt>
                <c:pt idx="86">
                  <c:v>116</c:v>
                </c:pt>
                <c:pt idx="87">
                  <c:v>116.38</c:v>
                </c:pt>
                <c:pt idx="88">
                  <c:v>116.95</c:v>
                </c:pt>
                <c:pt idx="89">
                  <c:v>115.48</c:v>
                </c:pt>
                <c:pt idx="90">
                  <c:v>114.52</c:v>
                </c:pt>
                <c:pt idx="91">
                  <c:v>113.73</c:v>
                </c:pt>
                <c:pt idx="92">
                  <c:v>113.29</c:v>
                </c:pt>
                <c:pt idx="93">
                  <c:v>113.93</c:v>
                </c:pt>
                <c:pt idx="94">
                  <c:v>114.44</c:v>
                </c:pt>
                <c:pt idx="95">
                  <c:v>114.35</c:v>
                </c:pt>
                <c:pt idx="96">
                  <c:v>114.16</c:v>
                </c:pt>
                <c:pt idx="97">
                  <c:v>113.65</c:v>
                </c:pt>
                <c:pt idx="98">
                  <c:v>113.57</c:v>
                </c:pt>
                <c:pt idx="99">
                  <c:v>113.16</c:v>
                </c:pt>
                <c:pt idx="100">
                  <c:v>113.17</c:v>
                </c:pt>
                <c:pt idx="101">
                  <c:v>113.57</c:v>
                </c:pt>
                <c:pt idx="102">
                  <c:v>113.83</c:v>
                </c:pt>
                <c:pt idx="103">
                  <c:v>114.36</c:v>
                </c:pt>
                <c:pt idx="104">
                  <c:v>114.54</c:v>
                </c:pt>
                <c:pt idx="105">
                  <c:v>114.78</c:v>
                </c:pt>
                <c:pt idx="106">
                  <c:v>115.29</c:v>
                </c:pt>
                <c:pt idx="107">
                  <c:v>114.87</c:v>
                </c:pt>
                <c:pt idx="108">
                  <c:v>113.42</c:v>
                </c:pt>
                <c:pt idx="109">
                  <c:v>113.34</c:v>
                </c:pt>
                <c:pt idx="110">
                  <c:v>113.28</c:v>
                </c:pt>
                <c:pt idx="111">
                  <c:v>113.57</c:v>
                </c:pt>
                <c:pt idx="112">
                  <c:v>113.27</c:v>
                </c:pt>
                <c:pt idx="113">
                  <c:v>112.77</c:v>
                </c:pt>
                <c:pt idx="114">
                  <c:v>113.33</c:v>
                </c:pt>
                <c:pt idx="115">
                  <c:v>113.73</c:v>
                </c:pt>
                <c:pt idx="116">
                  <c:v>115.32</c:v>
                </c:pt>
                <c:pt idx="117">
                  <c:v>116.6</c:v>
                </c:pt>
                <c:pt idx="118">
                  <c:v>116.88</c:v>
                </c:pt>
                <c:pt idx="119">
                  <c:v>117.54</c:v>
                </c:pt>
                <c:pt idx="120">
                  <c:v>117.77</c:v>
                </c:pt>
                <c:pt idx="121">
                  <c:v>118.61</c:v>
                </c:pt>
                <c:pt idx="122">
                  <c:v>119.66</c:v>
                </c:pt>
                <c:pt idx="123">
                  <c:v>120.95</c:v>
                </c:pt>
                <c:pt idx="124">
                  <c:v>121.32</c:v>
                </c:pt>
                <c:pt idx="125">
                  <c:v>121.22</c:v>
                </c:pt>
                <c:pt idx="126">
                  <c:v>121.22</c:v>
                </c:pt>
                <c:pt idx="127">
                  <c:v>120.02</c:v>
                </c:pt>
                <c:pt idx="128">
                  <c:v>119.98</c:v>
                </c:pt>
                <c:pt idx="129">
                  <c:v>121.4</c:v>
                </c:pt>
                <c:pt idx="130">
                  <c:v>120.51</c:v>
                </c:pt>
                <c:pt idx="131">
                  <c:v>120.5</c:v>
                </c:pt>
                <c:pt idx="132">
                  <c:v>120.78</c:v>
                </c:pt>
                <c:pt idx="133">
                  <c:v>121.42</c:v>
                </c:pt>
                <c:pt idx="134">
                  <c:v>121.59</c:v>
                </c:pt>
                <c:pt idx="135">
                  <c:v>121.67</c:v>
                </c:pt>
                <c:pt idx="136">
                  <c:v>122.09</c:v>
                </c:pt>
                <c:pt idx="137">
                  <c:v>122.95</c:v>
                </c:pt>
                <c:pt idx="138">
                  <c:v>123.26</c:v>
                </c:pt>
                <c:pt idx="139">
                  <c:v>124.05</c:v>
                </c:pt>
                <c:pt idx="140">
                  <c:v>124.59</c:v>
                </c:pt>
                <c:pt idx="141">
                  <c:v>124.3</c:v>
                </c:pt>
                <c:pt idx="142">
                  <c:v>125.16</c:v>
                </c:pt>
                <c:pt idx="143">
                  <c:v>125.77</c:v>
                </c:pt>
              </c:numCache>
            </c:numRef>
          </c:val>
          <c:smooth val="0"/>
          <c:extLst>
            <c:ext xmlns:c16="http://schemas.microsoft.com/office/drawing/2014/chart" uri="{C3380CC4-5D6E-409C-BE32-E72D297353CC}">
              <c16:uniqueId val="{00000001-A080-4FB3-B36E-C7AA216B208D}"/>
            </c:ext>
          </c:extLst>
        </c:ser>
        <c:ser>
          <c:idx val="2"/>
          <c:order val="1"/>
          <c:tx>
            <c:strRef>
              <c:f>工作表2!$D$5</c:f>
              <c:strCache>
                <c:ptCount val="1"/>
                <c:pt idx="0">
                  <c:v>日圓</c:v>
                </c:pt>
              </c:strCache>
            </c:strRef>
          </c:tx>
          <c:spPr>
            <a:ln w="19050" cap="rnd">
              <a:solidFill>
                <a:schemeClr val="accent3"/>
              </a:solidFill>
              <a:round/>
            </a:ln>
            <a:effectLst/>
          </c:spPr>
          <c:marker>
            <c:symbol val="none"/>
          </c:marker>
          <c:dLbls>
            <c:dLbl>
              <c:idx val="143"/>
              <c:layout>
                <c:manualLayout>
                  <c:x val="0"/>
                  <c:y val="1.4124293785310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80-4FB3-B36E-C7AA216B208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工作表2!$A$6:$A$341</c:f>
              <c:numCache>
                <c:formatCode>yyyy/m/d;@</c:formatCode>
                <c:ptCount val="144"/>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numCache>
            </c:numRef>
          </c:cat>
          <c:val>
            <c:numRef>
              <c:f>工作表2!$D$6:$D$341</c:f>
              <c:numCache>
                <c:formatCode>0.00_);[Red]\(0.00\)</c:formatCode>
                <c:ptCount val="144"/>
                <c:pt idx="0">
                  <c:v>95.38</c:v>
                </c:pt>
                <c:pt idx="1">
                  <c:v>97.73</c:v>
                </c:pt>
                <c:pt idx="2">
                  <c:v>96.8</c:v>
                </c:pt>
                <c:pt idx="3">
                  <c:v>93.5</c:v>
                </c:pt>
                <c:pt idx="4">
                  <c:v>96.95</c:v>
                </c:pt>
                <c:pt idx="5">
                  <c:v>99.12</c:v>
                </c:pt>
                <c:pt idx="6">
                  <c:v>101.59</c:v>
                </c:pt>
                <c:pt idx="7">
                  <c:v>103.44</c:v>
                </c:pt>
                <c:pt idx="8">
                  <c:v>103.64</c:v>
                </c:pt>
                <c:pt idx="9">
                  <c:v>104.51</c:v>
                </c:pt>
                <c:pt idx="10">
                  <c:v>103.85</c:v>
                </c:pt>
                <c:pt idx="11">
                  <c:v>103.5</c:v>
                </c:pt>
                <c:pt idx="12">
                  <c:v>103.51</c:v>
                </c:pt>
                <c:pt idx="13">
                  <c:v>102.94</c:v>
                </c:pt>
                <c:pt idx="14">
                  <c:v>103.38</c:v>
                </c:pt>
                <c:pt idx="15">
                  <c:v>99.92</c:v>
                </c:pt>
                <c:pt idx="16">
                  <c:v>102.53</c:v>
                </c:pt>
                <c:pt idx="17">
                  <c:v>103.35</c:v>
                </c:pt>
                <c:pt idx="18">
                  <c:v>104.35</c:v>
                </c:pt>
                <c:pt idx="19">
                  <c:v>107.52</c:v>
                </c:pt>
                <c:pt idx="20">
                  <c:v>109.96</c:v>
                </c:pt>
                <c:pt idx="21">
                  <c:v>110.91</c:v>
                </c:pt>
                <c:pt idx="22">
                  <c:v>109.96</c:v>
                </c:pt>
                <c:pt idx="23">
                  <c:v>110.22</c:v>
                </c:pt>
                <c:pt idx="24">
                  <c:v>111.32</c:v>
                </c:pt>
                <c:pt idx="25">
                  <c:v>107.74</c:v>
                </c:pt>
                <c:pt idx="26">
                  <c:v>102.74</c:v>
                </c:pt>
                <c:pt idx="27">
                  <c:v>104.4</c:v>
                </c:pt>
                <c:pt idx="28">
                  <c:v>107.83</c:v>
                </c:pt>
                <c:pt idx="29">
                  <c:v>109.64</c:v>
                </c:pt>
                <c:pt idx="30">
                  <c:v>109.94</c:v>
                </c:pt>
                <c:pt idx="31">
                  <c:v>109.82</c:v>
                </c:pt>
                <c:pt idx="32">
                  <c:v>109.33</c:v>
                </c:pt>
                <c:pt idx="33">
                  <c:v>107.54</c:v>
                </c:pt>
                <c:pt idx="34">
                  <c:v>104.84</c:v>
                </c:pt>
                <c:pt idx="35">
                  <c:v>100.99</c:v>
                </c:pt>
                <c:pt idx="36">
                  <c:v>94.45</c:v>
                </c:pt>
                <c:pt idx="37">
                  <c:v>90.58</c:v>
                </c:pt>
                <c:pt idx="38">
                  <c:v>89.47</c:v>
                </c:pt>
                <c:pt idx="39">
                  <c:v>86.43</c:v>
                </c:pt>
                <c:pt idx="40">
                  <c:v>83.83</c:v>
                </c:pt>
                <c:pt idx="41">
                  <c:v>87.5</c:v>
                </c:pt>
                <c:pt idx="42">
                  <c:v>85.78</c:v>
                </c:pt>
                <c:pt idx="43">
                  <c:v>87.32</c:v>
                </c:pt>
                <c:pt idx="44">
                  <c:v>85.96</c:v>
                </c:pt>
                <c:pt idx="45">
                  <c:v>86.36</c:v>
                </c:pt>
                <c:pt idx="46">
                  <c:v>84.85</c:v>
                </c:pt>
                <c:pt idx="47">
                  <c:v>81.99</c:v>
                </c:pt>
                <c:pt idx="48">
                  <c:v>81.95</c:v>
                </c:pt>
                <c:pt idx="49">
                  <c:v>83.66</c:v>
                </c:pt>
                <c:pt idx="50">
                  <c:v>83.47</c:v>
                </c:pt>
                <c:pt idx="51">
                  <c:v>83.24</c:v>
                </c:pt>
                <c:pt idx="52">
                  <c:v>83.77</c:v>
                </c:pt>
                <c:pt idx="53">
                  <c:v>83.66</c:v>
                </c:pt>
                <c:pt idx="54">
                  <c:v>83.73</c:v>
                </c:pt>
                <c:pt idx="55">
                  <c:v>82.96</c:v>
                </c:pt>
                <c:pt idx="56">
                  <c:v>80.3</c:v>
                </c:pt>
                <c:pt idx="57">
                  <c:v>80.430000000000007</c:v>
                </c:pt>
                <c:pt idx="58">
                  <c:v>75.36</c:v>
                </c:pt>
                <c:pt idx="59">
                  <c:v>74.41</c:v>
                </c:pt>
                <c:pt idx="60">
                  <c:v>76.010000000000005</c:v>
                </c:pt>
                <c:pt idx="61">
                  <c:v>76.38</c:v>
                </c:pt>
                <c:pt idx="62">
                  <c:v>76.11</c:v>
                </c:pt>
                <c:pt idx="63">
                  <c:v>76.08</c:v>
                </c:pt>
                <c:pt idx="64">
                  <c:v>74.900000000000006</c:v>
                </c:pt>
                <c:pt idx="65">
                  <c:v>73.47</c:v>
                </c:pt>
                <c:pt idx="66">
                  <c:v>74.37</c:v>
                </c:pt>
                <c:pt idx="67">
                  <c:v>75.75</c:v>
                </c:pt>
                <c:pt idx="68">
                  <c:v>78.19</c:v>
                </c:pt>
                <c:pt idx="69">
                  <c:v>77.72</c:v>
                </c:pt>
                <c:pt idx="70">
                  <c:v>76.95</c:v>
                </c:pt>
                <c:pt idx="71">
                  <c:v>78.02</c:v>
                </c:pt>
                <c:pt idx="72">
                  <c:v>81.400000000000006</c:v>
                </c:pt>
                <c:pt idx="73">
                  <c:v>83.32</c:v>
                </c:pt>
                <c:pt idx="74">
                  <c:v>83.71</c:v>
                </c:pt>
                <c:pt idx="75">
                  <c:v>85.35</c:v>
                </c:pt>
                <c:pt idx="76">
                  <c:v>86.59</c:v>
                </c:pt>
                <c:pt idx="77">
                  <c:v>89.72</c:v>
                </c:pt>
                <c:pt idx="78">
                  <c:v>91.32</c:v>
                </c:pt>
                <c:pt idx="79">
                  <c:v>93.27</c:v>
                </c:pt>
                <c:pt idx="80">
                  <c:v>92.94</c:v>
                </c:pt>
                <c:pt idx="81">
                  <c:v>91.98</c:v>
                </c:pt>
                <c:pt idx="82">
                  <c:v>89.53</c:v>
                </c:pt>
                <c:pt idx="83">
                  <c:v>84.46</c:v>
                </c:pt>
                <c:pt idx="84">
                  <c:v>84.93</c:v>
                </c:pt>
                <c:pt idx="85">
                  <c:v>85.84</c:v>
                </c:pt>
                <c:pt idx="86">
                  <c:v>85.73</c:v>
                </c:pt>
                <c:pt idx="87">
                  <c:v>87.64</c:v>
                </c:pt>
                <c:pt idx="88">
                  <c:v>85.5</c:v>
                </c:pt>
                <c:pt idx="89">
                  <c:v>85.84</c:v>
                </c:pt>
                <c:pt idx="90">
                  <c:v>84.09</c:v>
                </c:pt>
                <c:pt idx="91">
                  <c:v>85.25</c:v>
                </c:pt>
                <c:pt idx="92">
                  <c:v>83.86</c:v>
                </c:pt>
                <c:pt idx="93">
                  <c:v>82.93</c:v>
                </c:pt>
                <c:pt idx="94">
                  <c:v>82.91</c:v>
                </c:pt>
                <c:pt idx="95">
                  <c:v>82.35</c:v>
                </c:pt>
                <c:pt idx="96">
                  <c:v>82.2</c:v>
                </c:pt>
                <c:pt idx="97">
                  <c:v>83.88</c:v>
                </c:pt>
                <c:pt idx="98">
                  <c:v>85.42</c:v>
                </c:pt>
                <c:pt idx="99">
                  <c:v>84.32</c:v>
                </c:pt>
                <c:pt idx="100">
                  <c:v>84.14</c:v>
                </c:pt>
                <c:pt idx="101">
                  <c:v>84.79</c:v>
                </c:pt>
                <c:pt idx="102">
                  <c:v>85.12</c:v>
                </c:pt>
                <c:pt idx="103">
                  <c:v>86.38</c:v>
                </c:pt>
                <c:pt idx="104">
                  <c:v>85.72</c:v>
                </c:pt>
                <c:pt idx="105">
                  <c:v>85.61</c:v>
                </c:pt>
                <c:pt idx="106">
                  <c:v>85.4</c:v>
                </c:pt>
                <c:pt idx="107">
                  <c:v>86.03</c:v>
                </c:pt>
                <c:pt idx="108">
                  <c:v>87.8</c:v>
                </c:pt>
                <c:pt idx="109">
                  <c:v>86.4</c:v>
                </c:pt>
                <c:pt idx="110">
                  <c:v>85.86</c:v>
                </c:pt>
                <c:pt idx="111">
                  <c:v>85.67</c:v>
                </c:pt>
                <c:pt idx="112">
                  <c:v>88.08</c:v>
                </c:pt>
                <c:pt idx="113">
                  <c:v>89.44</c:v>
                </c:pt>
                <c:pt idx="114">
                  <c:v>89.12</c:v>
                </c:pt>
                <c:pt idx="115">
                  <c:v>92.37</c:v>
                </c:pt>
                <c:pt idx="116">
                  <c:v>91.51</c:v>
                </c:pt>
                <c:pt idx="117">
                  <c:v>90.59</c:v>
                </c:pt>
                <c:pt idx="118">
                  <c:v>89.43</c:v>
                </c:pt>
                <c:pt idx="119">
                  <c:v>89</c:v>
                </c:pt>
                <c:pt idx="120">
                  <c:v>88.33</c:v>
                </c:pt>
                <c:pt idx="121">
                  <c:v>88.77</c:v>
                </c:pt>
                <c:pt idx="122">
                  <c:v>92.17</c:v>
                </c:pt>
                <c:pt idx="123">
                  <c:v>92.93</c:v>
                </c:pt>
                <c:pt idx="124">
                  <c:v>93.19</c:v>
                </c:pt>
                <c:pt idx="125">
                  <c:v>91.47</c:v>
                </c:pt>
                <c:pt idx="126">
                  <c:v>91.54</c:v>
                </c:pt>
                <c:pt idx="127">
                  <c:v>91.17</c:v>
                </c:pt>
                <c:pt idx="128">
                  <c:v>91.05</c:v>
                </c:pt>
                <c:pt idx="129">
                  <c:v>90.81</c:v>
                </c:pt>
                <c:pt idx="130">
                  <c:v>90.31</c:v>
                </c:pt>
                <c:pt idx="131">
                  <c:v>89.71</c:v>
                </c:pt>
                <c:pt idx="132">
                  <c:v>89.28</c:v>
                </c:pt>
                <c:pt idx="133">
                  <c:v>87.98</c:v>
                </c:pt>
                <c:pt idx="134">
                  <c:v>86.17</c:v>
                </c:pt>
                <c:pt idx="135">
                  <c:v>85.83</c:v>
                </c:pt>
                <c:pt idx="136">
                  <c:v>84.95</c:v>
                </c:pt>
                <c:pt idx="137">
                  <c:v>84.31</c:v>
                </c:pt>
                <c:pt idx="138">
                  <c:v>85.2</c:v>
                </c:pt>
                <c:pt idx="139">
                  <c:v>85.72</c:v>
                </c:pt>
                <c:pt idx="140">
                  <c:v>85.36</c:v>
                </c:pt>
                <c:pt idx="141">
                  <c:v>83.35</c:v>
                </c:pt>
                <c:pt idx="142">
                  <c:v>82.9</c:v>
                </c:pt>
                <c:pt idx="143">
                  <c:v>83.24</c:v>
                </c:pt>
              </c:numCache>
            </c:numRef>
          </c:val>
          <c:smooth val="0"/>
          <c:extLst>
            <c:ext xmlns:c16="http://schemas.microsoft.com/office/drawing/2014/chart" uri="{C3380CC4-5D6E-409C-BE32-E72D297353CC}">
              <c16:uniqueId val="{00000003-A080-4FB3-B36E-C7AA216B208D}"/>
            </c:ext>
          </c:extLst>
        </c:ser>
        <c:ser>
          <c:idx val="3"/>
          <c:order val="2"/>
          <c:tx>
            <c:strRef>
              <c:f>工作表2!$E$5</c:f>
              <c:strCache>
                <c:ptCount val="1"/>
                <c:pt idx="0">
                  <c:v>韓元</c:v>
                </c:pt>
              </c:strCache>
            </c:strRef>
          </c:tx>
          <c:spPr>
            <a:ln w="19050" cap="rnd">
              <a:solidFill>
                <a:schemeClr val="accent4">
                  <a:lumMod val="75000"/>
                </a:schemeClr>
              </a:solidFill>
              <a:round/>
            </a:ln>
            <a:effectLst/>
          </c:spPr>
          <c:marker>
            <c:symbol val="none"/>
          </c:marker>
          <c:dLbls>
            <c:dLbl>
              <c:idx val="143"/>
              <c:layout>
                <c:manualLayout>
                  <c:x val="-1.1430103836969145E-16"/>
                  <c:y val="1.9957101145896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80-4FB3-B36E-C7AA216B208D}"/>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工作表2!$A$6:$A$341</c:f>
              <c:numCache>
                <c:formatCode>yyyy/m/d;@</c:formatCode>
                <c:ptCount val="144"/>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numCache>
            </c:numRef>
          </c:cat>
          <c:val>
            <c:numRef>
              <c:f>工作表2!$E$6:$E$341</c:f>
              <c:numCache>
                <c:formatCode>0.00_);[Red]\(0.00\)</c:formatCode>
                <c:ptCount val="144"/>
                <c:pt idx="0">
                  <c:v>101.45</c:v>
                </c:pt>
                <c:pt idx="1">
                  <c:v>100.76</c:v>
                </c:pt>
                <c:pt idx="2">
                  <c:v>102.32</c:v>
                </c:pt>
                <c:pt idx="3">
                  <c:v>104.63</c:v>
                </c:pt>
                <c:pt idx="4">
                  <c:v>101.51</c:v>
                </c:pt>
                <c:pt idx="5">
                  <c:v>97.91</c:v>
                </c:pt>
                <c:pt idx="6">
                  <c:v>96.89</c:v>
                </c:pt>
                <c:pt idx="7">
                  <c:v>98</c:v>
                </c:pt>
                <c:pt idx="8">
                  <c:v>98.75</c:v>
                </c:pt>
                <c:pt idx="9">
                  <c:v>99.68</c:v>
                </c:pt>
                <c:pt idx="10">
                  <c:v>99.35</c:v>
                </c:pt>
                <c:pt idx="11">
                  <c:v>98.76</c:v>
                </c:pt>
                <c:pt idx="12">
                  <c:v>100.25</c:v>
                </c:pt>
                <c:pt idx="13">
                  <c:v>99.89</c:v>
                </c:pt>
                <c:pt idx="14">
                  <c:v>98.86</c:v>
                </c:pt>
                <c:pt idx="15">
                  <c:v>101.15</c:v>
                </c:pt>
                <c:pt idx="16">
                  <c:v>100.78</c:v>
                </c:pt>
                <c:pt idx="17">
                  <c:v>100.88</c:v>
                </c:pt>
                <c:pt idx="18">
                  <c:v>102.66</c:v>
                </c:pt>
                <c:pt idx="19">
                  <c:v>100.55</c:v>
                </c:pt>
                <c:pt idx="20">
                  <c:v>97.89</c:v>
                </c:pt>
                <c:pt idx="21">
                  <c:v>95.78</c:v>
                </c:pt>
                <c:pt idx="22">
                  <c:v>97.68</c:v>
                </c:pt>
                <c:pt idx="23">
                  <c:v>97.14</c:v>
                </c:pt>
                <c:pt idx="24">
                  <c:v>97.34</c:v>
                </c:pt>
                <c:pt idx="25">
                  <c:v>98.15</c:v>
                </c:pt>
                <c:pt idx="26">
                  <c:v>98.75</c:v>
                </c:pt>
                <c:pt idx="27">
                  <c:v>97.88</c:v>
                </c:pt>
                <c:pt idx="28">
                  <c:v>96.81</c:v>
                </c:pt>
                <c:pt idx="29">
                  <c:v>97.2</c:v>
                </c:pt>
                <c:pt idx="30">
                  <c:v>99.09</c:v>
                </c:pt>
                <c:pt idx="31">
                  <c:v>99.54</c:v>
                </c:pt>
                <c:pt idx="32">
                  <c:v>99.17</c:v>
                </c:pt>
                <c:pt idx="33">
                  <c:v>100.38</c:v>
                </c:pt>
                <c:pt idx="34">
                  <c:v>102.62</c:v>
                </c:pt>
                <c:pt idx="35">
                  <c:v>103.67</c:v>
                </c:pt>
                <c:pt idx="36">
                  <c:v>105.14</c:v>
                </c:pt>
                <c:pt idx="37">
                  <c:v>103.92</c:v>
                </c:pt>
                <c:pt idx="38">
                  <c:v>103.26</c:v>
                </c:pt>
                <c:pt idx="39">
                  <c:v>101.69</c:v>
                </c:pt>
                <c:pt idx="40">
                  <c:v>103.02</c:v>
                </c:pt>
                <c:pt idx="41">
                  <c:v>100.79</c:v>
                </c:pt>
                <c:pt idx="42">
                  <c:v>102.41</c:v>
                </c:pt>
                <c:pt idx="43">
                  <c:v>103.08</c:v>
                </c:pt>
                <c:pt idx="44">
                  <c:v>106.25</c:v>
                </c:pt>
                <c:pt idx="45">
                  <c:v>106.82</c:v>
                </c:pt>
                <c:pt idx="46">
                  <c:v>108.11</c:v>
                </c:pt>
                <c:pt idx="47">
                  <c:v>109.22</c:v>
                </c:pt>
                <c:pt idx="48">
                  <c:v>108.48</c:v>
                </c:pt>
                <c:pt idx="49">
                  <c:v>108.12</c:v>
                </c:pt>
                <c:pt idx="50">
                  <c:v>108.34</c:v>
                </c:pt>
                <c:pt idx="51">
                  <c:v>111.29</c:v>
                </c:pt>
                <c:pt idx="52">
                  <c:v>113.17</c:v>
                </c:pt>
                <c:pt idx="53">
                  <c:v>114.02</c:v>
                </c:pt>
                <c:pt idx="54">
                  <c:v>113.57</c:v>
                </c:pt>
                <c:pt idx="55">
                  <c:v>113.65</c:v>
                </c:pt>
                <c:pt idx="56">
                  <c:v>113.78</c:v>
                </c:pt>
                <c:pt idx="57">
                  <c:v>111.79</c:v>
                </c:pt>
                <c:pt idx="58">
                  <c:v>109.61</c:v>
                </c:pt>
                <c:pt idx="59">
                  <c:v>110.97</c:v>
                </c:pt>
                <c:pt idx="60">
                  <c:v>113.8</c:v>
                </c:pt>
                <c:pt idx="61">
                  <c:v>113.42</c:v>
                </c:pt>
                <c:pt idx="62">
                  <c:v>113.57</c:v>
                </c:pt>
                <c:pt idx="63">
                  <c:v>115.73</c:v>
                </c:pt>
                <c:pt idx="64">
                  <c:v>114.3</c:v>
                </c:pt>
                <c:pt idx="65">
                  <c:v>112.89</c:v>
                </c:pt>
                <c:pt idx="66">
                  <c:v>110.41</c:v>
                </c:pt>
                <c:pt idx="67">
                  <c:v>108.84</c:v>
                </c:pt>
                <c:pt idx="68">
                  <c:v>108.67</c:v>
                </c:pt>
                <c:pt idx="69">
                  <c:v>111.99</c:v>
                </c:pt>
                <c:pt idx="70">
                  <c:v>112.48</c:v>
                </c:pt>
                <c:pt idx="71">
                  <c:v>111.02</c:v>
                </c:pt>
                <c:pt idx="72">
                  <c:v>109.47</c:v>
                </c:pt>
                <c:pt idx="73">
                  <c:v>107.15</c:v>
                </c:pt>
                <c:pt idx="74">
                  <c:v>108.99</c:v>
                </c:pt>
                <c:pt idx="75">
                  <c:v>111.08</c:v>
                </c:pt>
                <c:pt idx="76">
                  <c:v>109</c:v>
                </c:pt>
                <c:pt idx="77">
                  <c:v>109.82</c:v>
                </c:pt>
                <c:pt idx="78">
                  <c:v>112.82</c:v>
                </c:pt>
                <c:pt idx="79">
                  <c:v>115.02</c:v>
                </c:pt>
                <c:pt idx="80">
                  <c:v>115.53</c:v>
                </c:pt>
                <c:pt idx="81">
                  <c:v>114.8</c:v>
                </c:pt>
                <c:pt idx="82">
                  <c:v>113.26</c:v>
                </c:pt>
                <c:pt idx="83">
                  <c:v>113.23</c:v>
                </c:pt>
                <c:pt idx="84">
                  <c:v>113.05</c:v>
                </c:pt>
                <c:pt idx="85">
                  <c:v>116</c:v>
                </c:pt>
                <c:pt idx="86">
                  <c:v>116.86</c:v>
                </c:pt>
                <c:pt idx="87">
                  <c:v>116.18</c:v>
                </c:pt>
                <c:pt idx="88">
                  <c:v>116.52</c:v>
                </c:pt>
                <c:pt idx="89">
                  <c:v>114.94</c:v>
                </c:pt>
                <c:pt idx="90">
                  <c:v>114.14</c:v>
                </c:pt>
                <c:pt idx="91">
                  <c:v>112.92</c:v>
                </c:pt>
                <c:pt idx="92">
                  <c:v>111.99</c:v>
                </c:pt>
                <c:pt idx="93">
                  <c:v>113.18</c:v>
                </c:pt>
                <c:pt idx="94">
                  <c:v>116.49</c:v>
                </c:pt>
                <c:pt idx="95">
                  <c:v>117.87</c:v>
                </c:pt>
                <c:pt idx="96">
                  <c:v>117.39</c:v>
                </c:pt>
                <c:pt idx="97">
                  <c:v>114.83</c:v>
                </c:pt>
                <c:pt idx="98">
                  <c:v>115.52</c:v>
                </c:pt>
                <c:pt idx="99">
                  <c:v>116.09</c:v>
                </c:pt>
                <c:pt idx="100">
                  <c:v>117.43</c:v>
                </c:pt>
                <c:pt idx="101">
                  <c:v>116.77</c:v>
                </c:pt>
                <c:pt idx="102">
                  <c:v>115.59</c:v>
                </c:pt>
                <c:pt idx="103">
                  <c:v>117.14</c:v>
                </c:pt>
                <c:pt idx="104">
                  <c:v>117.62</c:v>
                </c:pt>
                <c:pt idx="105">
                  <c:v>117.09</c:v>
                </c:pt>
                <c:pt idx="106">
                  <c:v>117.9</c:v>
                </c:pt>
                <c:pt idx="107">
                  <c:v>117.87</c:v>
                </c:pt>
                <c:pt idx="108">
                  <c:v>116.68</c:v>
                </c:pt>
                <c:pt idx="109">
                  <c:v>116.45</c:v>
                </c:pt>
                <c:pt idx="110">
                  <c:v>115.58</c:v>
                </c:pt>
                <c:pt idx="111">
                  <c:v>114.76</c:v>
                </c:pt>
                <c:pt idx="112">
                  <c:v>111.79</c:v>
                </c:pt>
                <c:pt idx="113">
                  <c:v>112.45</c:v>
                </c:pt>
                <c:pt idx="114">
                  <c:v>111.9</c:v>
                </c:pt>
                <c:pt idx="115">
                  <c:v>110.28</c:v>
                </c:pt>
                <c:pt idx="116">
                  <c:v>112.27</c:v>
                </c:pt>
                <c:pt idx="117">
                  <c:v>113.04</c:v>
                </c:pt>
                <c:pt idx="118">
                  <c:v>114.13</c:v>
                </c:pt>
                <c:pt idx="119">
                  <c:v>113.29</c:v>
                </c:pt>
                <c:pt idx="120">
                  <c:v>113.36</c:v>
                </c:pt>
                <c:pt idx="121">
                  <c:v>111.9</c:v>
                </c:pt>
                <c:pt idx="122">
                  <c:v>110.81</c:v>
                </c:pt>
                <c:pt idx="123">
                  <c:v>111.59</c:v>
                </c:pt>
                <c:pt idx="124">
                  <c:v>110.76</c:v>
                </c:pt>
                <c:pt idx="125">
                  <c:v>111.43</c:v>
                </c:pt>
                <c:pt idx="126">
                  <c:v>111.35</c:v>
                </c:pt>
                <c:pt idx="127">
                  <c:v>111.28</c:v>
                </c:pt>
                <c:pt idx="128">
                  <c:v>111.5</c:v>
                </c:pt>
                <c:pt idx="129">
                  <c:v>114.3</c:v>
                </c:pt>
                <c:pt idx="130">
                  <c:v>115.92</c:v>
                </c:pt>
                <c:pt idx="131">
                  <c:v>116.52</c:v>
                </c:pt>
                <c:pt idx="132">
                  <c:v>115.49</c:v>
                </c:pt>
                <c:pt idx="133">
                  <c:v>114.39</c:v>
                </c:pt>
                <c:pt idx="134">
                  <c:v>113.88</c:v>
                </c:pt>
                <c:pt idx="135">
                  <c:v>115.22</c:v>
                </c:pt>
                <c:pt idx="136">
                  <c:v>113.55</c:v>
                </c:pt>
                <c:pt idx="137">
                  <c:v>113.85</c:v>
                </c:pt>
                <c:pt idx="138">
                  <c:v>112.67</c:v>
                </c:pt>
                <c:pt idx="139">
                  <c:v>111.27</c:v>
                </c:pt>
                <c:pt idx="140">
                  <c:v>109.99</c:v>
                </c:pt>
                <c:pt idx="141">
                  <c:v>109.71</c:v>
                </c:pt>
                <c:pt idx="142">
                  <c:v>109.93</c:v>
                </c:pt>
                <c:pt idx="143">
                  <c:v>110.42</c:v>
                </c:pt>
              </c:numCache>
            </c:numRef>
          </c:val>
          <c:smooth val="0"/>
          <c:extLst>
            <c:ext xmlns:c16="http://schemas.microsoft.com/office/drawing/2014/chart" uri="{C3380CC4-5D6E-409C-BE32-E72D297353CC}">
              <c16:uniqueId val="{00000005-A080-4FB3-B36E-C7AA216B208D}"/>
            </c:ext>
          </c:extLst>
        </c:ser>
        <c:dLbls>
          <c:showLegendKey val="0"/>
          <c:showVal val="0"/>
          <c:showCatName val="0"/>
          <c:showSerName val="0"/>
          <c:showPercent val="0"/>
          <c:showBubbleSize val="0"/>
        </c:dLbls>
        <c:smooth val="0"/>
        <c:axId val="1123773024"/>
        <c:axId val="1123774112"/>
      </c:lineChart>
      <c:dateAx>
        <c:axId val="1123773024"/>
        <c:scaling>
          <c:orientation val="minMax"/>
        </c:scaling>
        <c:delete val="0"/>
        <c:axPos val="b"/>
        <c:numFmt formatCode="yyyy/m"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23774112"/>
        <c:crosses val="autoZero"/>
        <c:auto val="1"/>
        <c:lblOffset val="100"/>
        <c:baseTimeUnit val="months"/>
        <c:majorUnit val="2"/>
        <c:majorTimeUnit val="years"/>
      </c:dateAx>
      <c:valAx>
        <c:axId val="1123774112"/>
        <c:scaling>
          <c:orientation val="minMax"/>
          <c:max val="140"/>
          <c:min val="70"/>
        </c:scaling>
        <c:delete val="0"/>
        <c:axPos val="l"/>
        <c:majorGridlines>
          <c:spPr>
            <a:ln w="9525" cap="flat" cmpd="sng" algn="ctr">
              <a:solidFill>
                <a:schemeClr val="bg1">
                  <a:lumMod val="95000"/>
                </a:schemeClr>
              </a:solidFill>
              <a:prstDash val="sysDot"/>
              <a:round/>
            </a:ln>
            <a:effectLst/>
          </c:spPr>
        </c:majorGridlines>
        <c:numFmt formatCode="0_ " sourceLinked="0"/>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11237730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936323176994183E-2"/>
          <c:y val="0.120583314691278"/>
          <c:w val="0.80959460230514668"/>
          <c:h val="0.77494928404947505"/>
        </c:manualLayout>
      </c:layout>
      <c:lineChart>
        <c:grouping val="standard"/>
        <c:varyColors val="0"/>
        <c:ser>
          <c:idx val="0"/>
          <c:order val="0"/>
          <c:tx>
            <c:strRef>
              <c:f>'data-金管會'!$F$1</c:f>
              <c:strCache>
                <c:ptCount val="1"/>
                <c:pt idx="0">
                  <c:v>淨值報酬率(ROE)(左軸)</c:v>
                </c:pt>
              </c:strCache>
            </c:strRef>
          </c:tx>
          <c:spPr>
            <a:ln w="25400">
              <a:solidFill>
                <a:schemeClr val="tx2">
                  <a:lumMod val="60000"/>
                  <a:lumOff val="40000"/>
                </a:schemeClr>
              </a:solidFill>
              <a:prstDash val="solid"/>
            </a:ln>
          </c:spPr>
          <c:marker>
            <c:symbol val="none"/>
          </c:marker>
          <c:cat>
            <c:strRef>
              <c:f>'data-金管會'!$B$2:$B$25</c:f>
              <c:strCache>
                <c:ptCount val="2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strCache>
            </c:strRef>
          </c:cat>
          <c:val>
            <c:numRef>
              <c:f>'data-金管會'!$F$2:$F$25</c:f>
              <c:numCache>
                <c:formatCode>0.00_ </c:formatCode>
                <c:ptCount val="24"/>
                <c:pt idx="0">
                  <c:v>2.4695440160984612</c:v>
                </c:pt>
                <c:pt idx="1">
                  <c:v>4.49468713294781</c:v>
                </c:pt>
                <c:pt idx="2">
                  <c:v>6.1970887591318471</c:v>
                </c:pt>
                <c:pt idx="3">
                  <c:v>3.6045272210966552</c:v>
                </c:pt>
                <c:pt idx="4">
                  <c:v>-6.928147611820763</c:v>
                </c:pt>
                <c:pt idx="5">
                  <c:v>3.5221011831791409</c:v>
                </c:pt>
                <c:pt idx="6">
                  <c:v>10.300068358591535</c:v>
                </c:pt>
                <c:pt idx="7">
                  <c:v>4.8068148548383842</c:v>
                </c:pt>
                <c:pt idx="8">
                  <c:v>-0.43486109059879557</c:v>
                </c:pt>
                <c:pt idx="9">
                  <c:v>2.2079721755619928</c:v>
                </c:pt>
                <c:pt idx="10">
                  <c:v>2.4695440160984612</c:v>
                </c:pt>
                <c:pt idx="11">
                  <c:v>4.49468713294781</c:v>
                </c:pt>
                <c:pt idx="12">
                  <c:v>9.1009717063011628</c:v>
                </c:pt>
                <c:pt idx="13">
                  <c:v>9.3280637572686764</c:v>
                </c:pt>
                <c:pt idx="14">
                  <c:v>10.408187497399913</c:v>
                </c:pt>
                <c:pt idx="15">
                  <c:v>10.258631810804914</c:v>
                </c:pt>
                <c:pt idx="16">
                  <c:v>11.648869963969867</c:v>
                </c:pt>
                <c:pt idx="17">
                  <c:v>10.578477388152798</c:v>
                </c:pt>
                <c:pt idx="18">
                  <c:v>9.237234803693088</c:v>
                </c:pt>
                <c:pt idx="19">
                  <c:v>8.9730734233229725</c:v>
                </c:pt>
                <c:pt idx="20">
                  <c:v>9.305271676446365</c:v>
                </c:pt>
                <c:pt idx="21">
                  <c:v>9.375177148153357</c:v>
                </c:pt>
                <c:pt idx="22">
                  <c:v>7.7003254437156388</c:v>
                </c:pt>
                <c:pt idx="23">
                  <c:v>8.0285232146329939</c:v>
                </c:pt>
              </c:numCache>
            </c:numRef>
          </c:val>
          <c:smooth val="0"/>
          <c:extLst>
            <c:ext xmlns:c16="http://schemas.microsoft.com/office/drawing/2014/chart" uri="{C3380CC4-5D6E-409C-BE32-E72D297353CC}">
              <c16:uniqueId val="{00000000-C03E-4BD6-9B6B-A459CBA5AD19}"/>
            </c:ext>
          </c:extLst>
        </c:ser>
        <c:dLbls>
          <c:showLegendKey val="0"/>
          <c:showVal val="0"/>
          <c:showCatName val="0"/>
          <c:showSerName val="0"/>
          <c:showPercent val="0"/>
          <c:showBubbleSize val="0"/>
        </c:dLbls>
        <c:dropLines>
          <c:spPr>
            <a:ln w="3175">
              <a:noFill/>
              <a:prstDash val="sysDash"/>
            </a:ln>
          </c:spPr>
        </c:dropLines>
        <c:marker val="1"/>
        <c:smooth val="0"/>
        <c:axId val="2127805360"/>
        <c:axId val="2127795024"/>
      </c:lineChart>
      <c:lineChart>
        <c:grouping val="standard"/>
        <c:varyColors val="0"/>
        <c:ser>
          <c:idx val="1"/>
          <c:order val="1"/>
          <c:tx>
            <c:strRef>
              <c:f>'data-金管會'!$E$1</c:f>
              <c:strCache>
                <c:ptCount val="1"/>
                <c:pt idx="0">
                  <c:v>資產報酬率(ROA)(右軸)</c:v>
                </c:pt>
              </c:strCache>
            </c:strRef>
          </c:tx>
          <c:spPr>
            <a:ln w="25400">
              <a:solidFill>
                <a:schemeClr val="accent6">
                  <a:lumMod val="75000"/>
                </a:schemeClr>
              </a:solidFill>
            </a:ln>
          </c:spPr>
          <c:marker>
            <c:symbol val="none"/>
          </c:marker>
          <c:dLbls>
            <c:dLbl>
              <c:idx val="23"/>
              <c:layout>
                <c:manualLayout>
                  <c:x val="-9.1533188080266212E-2"/>
                  <c:y val="-5.4150689933039793E-2"/>
                </c:manualLayout>
              </c:layout>
              <c:spPr>
                <a:noFill/>
                <a:ln>
                  <a:noFill/>
                </a:ln>
                <a:effectLst/>
              </c:spPr>
              <c:txPr>
                <a:bodyPr/>
                <a:lstStyle/>
                <a:p>
                  <a:pPr>
                    <a:defRPr sz="700">
                      <a:solidFill>
                        <a:schemeClr val="accent6">
                          <a:lumMod val="50000"/>
                        </a:schemeClr>
                      </a:solidFil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E-4BD6-9B6B-A459CBA5AD19}"/>
                </c:ext>
              </c:extLst>
            </c:dLbl>
            <c:spPr>
              <a:noFill/>
              <a:ln>
                <a:noFill/>
              </a:ln>
              <a:effectLst/>
            </c:spPr>
            <c:txPr>
              <a:bodyPr/>
              <a:lstStyle/>
              <a:p>
                <a:pPr>
                  <a:defRPr sz="800">
                    <a:solidFill>
                      <a:schemeClr val="accent6">
                        <a:lumMod val="50000"/>
                      </a:schemeClr>
                    </a:solidFill>
                  </a:defRPr>
                </a:pPr>
                <a:endParaRPr lang="zh-TW"/>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'data-金管會'!$E$2:$E$25</c:f>
              <c:numCache>
                <c:formatCode>0.00_ </c:formatCode>
                <c:ptCount val="24"/>
                <c:pt idx="0">
                  <c:v>0.15650804322718007</c:v>
                </c:pt>
                <c:pt idx="1">
                  <c:v>0.28163556500855225</c:v>
                </c:pt>
                <c:pt idx="2">
                  <c:v>0.48142014764907598</c:v>
                </c:pt>
                <c:pt idx="3">
                  <c:v>0.27091030401625821</c:v>
                </c:pt>
                <c:pt idx="4">
                  <c:v>-0.47714916036967492</c:v>
                </c:pt>
                <c:pt idx="5">
                  <c:v>0.22012778939358504</c:v>
                </c:pt>
                <c:pt idx="6">
                  <c:v>0.63090485917522721</c:v>
                </c:pt>
                <c:pt idx="7">
                  <c:v>0.3002754991336099</c:v>
                </c:pt>
                <c:pt idx="8">
                  <c:v>-2.7270797401056261E-2</c:v>
                </c:pt>
                <c:pt idx="9">
                  <c:v>0.13998015966371818</c:v>
                </c:pt>
                <c:pt idx="10">
                  <c:v>0.15650804322718007</c:v>
                </c:pt>
                <c:pt idx="11">
                  <c:v>0.28163556500855225</c:v>
                </c:pt>
                <c:pt idx="12">
                  <c:v>0.57712415312892706</c:v>
                </c:pt>
                <c:pt idx="13">
                  <c:v>0.59402051346721418</c:v>
                </c:pt>
                <c:pt idx="14">
                  <c:v>0.67775293302300588</c:v>
                </c:pt>
                <c:pt idx="15">
                  <c:v>0.68384434716577303</c:v>
                </c:pt>
                <c:pt idx="16">
                  <c:v>0.7918248064237764</c:v>
                </c:pt>
                <c:pt idx="17">
                  <c:v>0.74608769960336918</c:v>
                </c:pt>
                <c:pt idx="18">
                  <c:v>0.67541589276989344</c:v>
                </c:pt>
                <c:pt idx="19">
                  <c:v>0.66623896067875232</c:v>
                </c:pt>
                <c:pt idx="20">
                  <c:v>0.69731593091697597</c:v>
                </c:pt>
                <c:pt idx="21">
                  <c:v>0.71958542089341127</c:v>
                </c:pt>
                <c:pt idx="22">
                  <c:v>0.58544864232470595</c:v>
                </c:pt>
                <c:pt idx="23">
                  <c:v>0.58699769355067566</c:v>
                </c:pt>
              </c:numCache>
            </c:numRef>
          </c:val>
          <c:smooth val="0"/>
          <c:extLst>
            <c:ext xmlns:c16="http://schemas.microsoft.com/office/drawing/2014/chart" uri="{C3380CC4-5D6E-409C-BE32-E72D297353CC}">
              <c16:uniqueId val="{00000002-C03E-4BD6-9B6B-A459CBA5AD19}"/>
            </c:ext>
          </c:extLst>
        </c:ser>
        <c:dLbls>
          <c:showLegendKey val="0"/>
          <c:showVal val="0"/>
          <c:showCatName val="0"/>
          <c:showSerName val="0"/>
          <c:showPercent val="0"/>
          <c:showBubbleSize val="0"/>
        </c:dLbls>
        <c:marker val="1"/>
        <c:smooth val="0"/>
        <c:axId val="211371136"/>
        <c:axId val="2127796656"/>
      </c:lineChart>
      <c:catAx>
        <c:axId val="2127805360"/>
        <c:scaling>
          <c:orientation val="minMax"/>
        </c:scaling>
        <c:delete val="0"/>
        <c:axPos val="b"/>
        <c:numFmt formatCode="General" sourceLinked="1"/>
        <c:majorTickMark val="in"/>
        <c:minorTickMark val="none"/>
        <c:tickLblPos val="low"/>
        <c:spPr>
          <a:ln w="3175">
            <a:solidFill>
              <a:srgbClr val="000000"/>
            </a:solidFill>
            <a:prstDash val="solid"/>
          </a:ln>
        </c:spPr>
        <c:txPr>
          <a:bodyPr rot="0" vert="horz"/>
          <a:lstStyle/>
          <a:p>
            <a:pPr>
              <a:defRPr sz="700"/>
            </a:pPr>
            <a:endParaRPr lang="zh-TW"/>
          </a:p>
        </c:txPr>
        <c:crossAx val="2127795024"/>
        <c:crossesAt val="0"/>
        <c:auto val="1"/>
        <c:lblAlgn val="ctr"/>
        <c:lblOffset val="100"/>
        <c:tickLblSkip val="3"/>
        <c:tickMarkSkip val="1"/>
        <c:noMultiLvlLbl val="0"/>
      </c:catAx>
      <c:valAx>
        <c:axId val="2127795024"/>
        <c:scaling>
          <c:orientation val="minMax"/>
        </c:scaling>
        <c:delete val="0"/>
        <c:axPos val="l"/>
        <c:numFmt formatCode="0_ " sourceLinked="0"/>
        <c:majorTickMark val="in"/>
        <c:minorTickMark val="none"/>
        <c:tickLblPos val="nextTo"/>
        <c:spPr>
          <a:ln w="3175">
            <a:solidFill>
              <a:srgbClr val="000000"/>
            </a:solidFill>
            <a:prstDash val="solid"/>
          </a:ln>
        </c:spPr>
        <c:txPr>
          <a:bodyPr rot="0" vert="horz"/>
          <a:lstStyle/>
          <a:p>
            <a:pPr>
              <a:defRPr sz="700">
                <a:solidFill>
                  <a:srgbClr val="0070C0"/>
                </a:solidFill>
              </a:defRPr>
            </a:pPr>
            <a:endParaRPr lang="zh-TW"/>
          </a:p>
        </c:txPr>
        <c:crossAx val="2127805360"/>
        <c:crosses val="autoZero"/>
        <c:crossBetween val="between"/>
      </c:valAx>
      <c:valAx>
        <c:axId val="2127796656"/>
        <c:scaling>
          <c:orientation val="minMax"/>
          <c:max val="0.9"/>
          <c:min val="-0.60000000000000009"/>
        </c:scaling>
        <c:delete val="0"/>
        <c:axPos val="r"/>
        <c:numFmt formatCode="#,##0.0_ " sourceLinked="0"/>
        <c:majorTickMark val="in"/>
        <c:minorTickMark val="none"/>
        <c:tickLblPos val="nextTo"/>
        <c:spPr>
          <a:ln w="6350">
            <a:solidFill>
              <a:srgbClr val="000000"/>
            </a:solidFill>
          </a:ln>
        </c:spPr>
        <c:txPr>
          <a:bodyPr/>
          <a:lstStyle/>
          <a:p>
            <a:pPr>
              <a:defRPr sz="700">
                <a:solidFill>
                  <a:schemeClr val="accent6">
                    <a:lumMod val="75000"/>
                  </a:schemeClr>
                </a:solidFill>
              </a:defRPr>
            </a:pPr>
            <a:endParaRPr lang="zh-TW"/>
          </a:p>
        </c:txPr>
        <c:crossAx val="211371136"/>
        <c:crosses val="max"/>
        <c:crossBetween val="between"/>
        <c:majorUnit val="0.30000000000000004"/>
      </c:valAx>
      <c:catAx>
        <c:axId val="211371136"/>
        <c:scaling>
          <c:orientation val="minMax"/>
        </c:scaling>
        <c:delete val="1"/>
        <c:axPos val="b"/>
        <c:majorTickMark val="out"/>
        <c:minorTickMark val="none"/>
        <c:tickLblPos val="nextTo"/>
        <c:crossAx val="2127796656"/>
        <c:crosses val="autoZero"/>
        <c:auto val="1"/>
        <c:lblAlgn val="ctr"/>
        <c:lblOffset val="100"/>
        <c:noMultiLvlLbl val="0"/>
      </c:catAx>
      <c:spPr>
        <a:noFill/>
        <a:ln w="12700">
          <a:noFill/>
          <a:prstDash val="solid"/>
        </a:ln>
      </c:spPr>
    </c:plotArea>
    <c:legend>
      <c:legendPos val="t"/>
      <c:layout>
        <c:manualLayout>
          <c:xMode val="edge"/>
          <c:yMode val="edge"/>
          <c:x val="0.27600663681760107"/>
          <c:y val="0.69990823044494144"/>
          <c:w val="0.57906571993872669"/>
          <c:h val="0.15202237548468733"/>
        </c:manualLayout>
      </c:layout>
      <c:overlay val="0"/>
      <c:txPr>
        <a:bodyPr/>
        <a:lstStyle/>
        <a:p>
          <a:pPr>
            <a:defRPr sz="700"/>
          </a:pPr>
          <a:endParaRPr lang="zh-TW"/>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85091551983307E-2"/>
          <c:y val="0.16293930983150617"/>
          <c:w val="0.81984664750734049"/>
          <c:h val="0.70806389754574561"/>
        </c:manualLayout>
      </c:layout>
      <c:lineChart>
        <c:grouping val="standard"/>
        <c:varyColors val="0"/>
        <c:ser>
          <c:idx val="0"/>
          <c:order val="0"/>
          <c:tx>
            <c:strRef>
              <c:f>集中度!$B$17</c:f>
              <c:strCache>
                <c:ptCount val="1"/>
                <c:pt idx="0">
                  <c:v>全體銀行不動產貸款占總放款比率</c:v>
                </c:pt>
              </c:strCache>
            </c:strRef>
          </c:tx>
          <c:marker>
            <c:symbol val="none"/>
          </c:marker>
          <c:dLbls>
            <c:dLbl>
              <c:idx val="13"/>
              <c:layout>
                <c:manualLayout>
                  <c:x val="-4.1980557046810883E-2"/>
                  <c:y val="-3.8837458212153501E-2"/>
                </c:manualLayout>
              </c:layout>
              <c:spPr>
                <a:noFill/>
                <a:ln>
                  <a:noFill/>
                </a:ln>
                <a:effectLst/>
              </c:spPr>
              <c:txPr>
                <a:bodyPr wrap="square" lIns="38100" tIns="19050" rIns="38100" bIns="19050" anchor="ctr">
                  <a:noAutofit/>
                </a:bodyPr>
                <a:lstStyle/>
                <a:p>
                  <a:pPr>
                    <a:defRPr sz="900" b="1">
                      <a:solidFill>
                        <a:srgbClr val="0070C0"/>
                      </a:solidFill>
                    </a:defRPr>
                  </a:pPr>
                  <a:endParaRPr lang="zh-TW"/>
                </a:p>
              </c:txPr>
              <c:showLegendKey val="0"/>
              <c:showVal val="1"/>
              <c:showCatName val="0"/>
              <c:showSerName val="0"/>
              <c:showPercent val="0"/>
              <c:showBubbleSize val="0"/>
              <c:extLst>
                <c:ext xmlns:c15="http://schemas.microsoft.com/office/drawing/2012/chart" uri="{CE6537A1-D6FC-4f65-9D91-7224C49458BB}">
                  <c15:layout>
                    <c:manualLayout>
                      <c:w val="8.1256262464363307E-2"/>
                      <c:h val="8.9139495195366986E-2"/>
                    </c:manualLayout>
                  </c15:layout>
                </c:ext>
                <c:ext xmlns:c16="http://schemas.microsoft.com/office/drawing/2014/chart" uri="{C3380CC4-5D6E-409C-BE32-E72D297353CC}">
                  <c16:uniqueId val="{00000000-B108-49B8-8433-43B393479F52}"/>
                </c:ext>
              </c:extLst>
            </c:dLbl>
            <c:spPr>
              <a:noFill/>
              <a:ln>
                <a:noFill/>
              </a:ln>
              <a:effectLst/>
            </c:spPr>
            <c:txPr>
              <a:bodyPr wrap="square" lIns="38100" tIns="19050" rIns="38100" bIns="19050" anchor="ctr">
                <a:spAutoFit/>
              </a:bodyPr>
              <a:lstStyle/>
              <a:p>
                <a:pPr>
                  <a:defRPr sz="900"/>
                </a:pPr>
                <a:endParaRPr lang="zh-TW"/>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集中度!$A$18:$A$32</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集中度!$B$18:$B$32</c:f>
              <c:numCache>
                <c:formatCode>0.0</c:formatCode>
                <c:ptCount val="15"/>
                <c:pt idx="0">
                  <c:v>36.955058401314375</c:v>
                </c:pt>
                <c:pt idx="1">
                  <c:v>37.476727314219126</c:v>
                </c:pt>
                <c:pt idx="2">
                  <c:v>37.150453558050053</c:v>
                </c:pt>
                <c:pt idx="3">
                  <c:v>35.946948587649445</c:v>
                </c:pt>
                <c:pt idx="4">
                  <c:v>35.678065724872376</c:v>
                </c:pt>
                <c:pt idx="5">
                  <c:v>35.461698146934403</c:v>
                </c:pt>
                <c:pt idx="6">
                  <c:v>35.238694002822889</c:v>
                </c:pt>
                <c:pt idx="7">
                  <c:v>35.520030083004762</c:v>
                </c:pt>
                <c:pt idx="8">
                  <c:v>34.757159151540556</c:v>
                </c:pt>
                <c:pt idx="9">
                  <c:v>34.716522277134217</c:v>
                </c:pt>
                <c:pt idx="10">
                  <c:v>34.661778366651625</c:v>
                </c:pt>
                <c:pt idx="11">
                  <c:v>35.411908090541921</c:v>
                </c:pt>
                <c:pt idx="12">
                  <c:v>36.425439562701293</c:v>
                </c:pt>
                <c:pt idx="13">
                  <c:v>37.158058085190895</c:v>
                </c:pt>
                <c:pt idx="14">
                  <c:v>37.074556673402306</c:v>
                </c:pt>
              </c:numCache>
            </c:numRef>
          </c:val>
          <c:smooth val="0"/>
          <c:extLst>
            <c:ext xmlns:c16="http://schemas.microsoft.com/office/drawing/2014/chart" uri="{C3380CC4-5D6E-409C-BE32-E72D297353CC}">
              <c16:uniqueId val="{00000001-B108-49B8-8433-43B393479F52}"/>
            </c:ext>
          </c:extLst>
        </c:ser>
        <c:dLbls>
          <c:showLegendKey val="0"/>
          <c:showVal val="0"/>
          <c:showCatName val="0"/>
          <c:showSerName val="0"/>
          <c:showPercent val="0"/>
          <c:showBubbleSize val="0"/>
        </c:dLbls>
        <c:smooth val="0"/>
        <c:axId val="1123788256"/>
        <c:axId val="1123774656"/>
      </c:lineChart>
      <c:catAx>
        <c:axId val="1123788256"/>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vert="horz"/>
          <a:lstStyle/>
          <a:p>
            <a:pPr>
              <a:defRPr sz="800"/>
            </a:pPr>
            <a:endParaRPr lang="zh-TW"/>
          </a:p>
        </c:txPr>
        <c:crossAx val="1123774656"/>
        <c:crosses val="autoZero"/>
        <c:auto val="1"/>
        <c:lblAlgn val="ctr"/>
        <c:lblOffset val="100"/>
        <c:tickLblSkip val="2"/>
        <c:noMultiLvlLbl val="0"/>
      </c:catAx>
      <c:valAx>
        <c:axId val="1123774656"/>
        <c:scaling>
          <c:orientation val="minMax"/>
          <c:max val="40"/>
          <c:min val="32"/>
        </c:scaling>
        <c:delete val="0"/>
        <c:axPos val="l"/>
        <c:numFmt formatCode="_(* #,##0_);_(* \(#,##0\);_(* &quot;-&quot;_);_(@_)" sourceLinked="0"/>
        <c:majorTickMark val="in"/>
        <c:minorTickMark val="none"/>
        <c:tickLblPos val="nextTo"/>
        <c:spPr>
          <a:noFill/>
          <a:ln>
            <a:solidFill>
              <a:schemeClr val="bg1">
                <a:lumMod val="50000"/>
              </a:schemeClr>
            </a:solidFill>
          </a:ln>
          <a:effectLst/>
        </c:spPr>
        <c:txPr>
          <a:bodyPr rot="-60000000" vert="horz"/>
          <a:lstStyle/>
          <a:p>
            <a:pPr>
              <a:defRPr sz="800">
                <a:solidFill>
                  <a:sysClr val="windowText" lastClr="000000"/>
                </a:solidFill>
              </a:defRPr>
            </a:pPr>
            <a:endParaRPr lang="zh-TW"/>
          </a:p>
        </c:txPr>
        <c:crossAx val="1123788256"/>
        <c:crosses val="autoZero"/>
        <c:crossBetween val="between"/>
        <c:majorUnit val="2"/>
      </c:valAx>
      <c:spPr>
        <a:noFill/>
        <a:ln w="25400">
          <a:noFill/>
        </a:ln>
      </c:spPr>
    </c:plotArea>
    <c:plotVisOnly val="1"/>
    <c:dispBlanksAs val="gap"/>
    <c:showDLblsOverMax val="0"/>
  </c:chart>
  <c:spPr>
    <a:noFill/>
    <a:ln w="9525">
      <a:noFill/>
    </a:ln>
  </c:spPr>
  <c:txPr>
    <a:bodyPr/>
    <a:lstStyle/>
    <a:p>
      <a:pPr>
        <a:defRPr>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F8F2D-F2E5-4224-9A4C-CEE00DD192E3}"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zh-TW" altLang="en-US"/>
        </a:p>
      </dgm:t>
    </dgm:pt>
    <dgm:pt modelId="{75D0BFB8-3E13-4BC6-9159-EAAB8EC0430D}">
      <dgm:prSet phldrT="[文字]" custT="1">
        <dgm:style>
          <a:lnRef idx="2">
            <a:schemeClr val="accent4"/>
          </a:lnRef>
          <a:fillRef idx="1">
            <a:schemeClr val="lt1"/>
          </a:fillRef>
          <a:effectRef idx="0">
            <a:schemeClr val="accent4"/>
          </a:effectRef>
          <a:fontRef idx="minor">
            <a:schemeClr val="dk1"/>
          </a:fontRef>
        </dgm:style>
      </dgm:prSet>
      <dgm:spPr>
        <a:solidFill>
          <a:schemeClr val="accent3">
            <a:lumMod val="20000"/>
            <a:lumOff val="80000"/>
          </a:schemeClr>
        </a:solidFill>
      </dgm:spPr>
      <dgm:t>
        <a:bodyPr/>
        <a:lstStyle/>
        <a:p>
          <a:pPr algn="l">
            <a:lnSpc>
              <a:spcPts val="2600"/>
            </a:lnSpc>
            <a:spcAft>
              <a:spcPts val="0"/>
            </a:spcAft>
          </a:pP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主要</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經濟體因應高通膨而加速升息，抑制需求以緩和物價上漲壓力</a:t>
          </a:r>
        </a:p>
      </dgm:t>
    </dgm:pt>
    <dgm:pt modelId="{95F30CF4-3A75-40E6-BDCD-FAD1BC4F9CAD}" type="parTrans" cxnId="{C37147E9-3EF8-494B-8C47-C277FCB87158}">
      <dgm:prSet/>
      <dgm:spPr/>
      <dgm:t>
        <a:bodyPr/>
        <a:lstStyle/>
        <a:p>
          <a:endParaRPr lang="zh-TW" altLang="en-US" sz="1600"/>
        </a:p>
      </dgm:t>
    </dgm:pt>
    <dgm:pt modelId="{3D218CCC-BB98-4593-9A10-CBAF91518688}" type="sibTrans" cxnId="{C37147E9-3EF8-494B-8C47-C277FCB87158}">
      <dgm:prSet/>
      <dgm:spPr/>
      <dgm:t>
        <a:bodyPr/>
        <a:lstStyle/>
        <a:p>
          <a:endParaRPr lang="zh-TW" altLang="en-US" sz="1600"/>
        </a:p>
      </dgm:t>
    </dgm:pt>
    <dgm:pt modelId="{73B9F0A0-6A8E-4D20-9F9B-E53AAE5A23E6}">
      <dgm:prSet phldrT="[文字]" custT="1">
        <dgm:style>
          <a:lnRef idx="2">
            <a:schemeClr val="accent6"/>
          </a:lnRef>
          <a:fillRef idx="1">
            <a:schemeClr val="lt1"/>
          </a:fillRef>
          <a:effectRef idx="0">
            <a:schemeClr val="accent6"/>
          </a:effectRef>
          <a:fontRef idx="minor">
            <a:schemeClr val="dk1"/>
          </a:fontRef>
        </dgm:style>
      </dgm:prSet>
      <dgm:spPr/>
      <dgm:t>
        <a:bodyPr/>
        <a:lstStyle/>
        <a:p>
          <a:pPr algn="l">
            <a:lnSpc>
              <a:spcPct val="90000"/>
            </a:lnSpc>
            <a:spcAft>
              <a:spcPct val="35000"/>
            </a:spcAft>
          </a:pPr>
          <a:endParaRPr lang="en-US" altLang="zh-TW" sz="1600" b="1" dirty="0">
            <a:solidFill>
              <a:sysClr val="windowText" lastClr="000000"/>
            </a:solidFill>
            <a:latin typeface="Microsoft JhengHei" panose="020B0604030504040204" pitchFamily="34" charset="-120"/>
            <a:ea typeface="Microsoft JhengHei" panose="020B0604030504040204" pitchFamily="34" charset="-120"/>
          </a:endParaRPr>
        </a:p>
        <a:p>
          <a:pPr algn="l">
            <a:lnSpc>
              <a:spcPts val="2000"/>
            </a:lnSpc>
            <a:spcAft>
              <a:spcPts val="600"/>
            </a:spcAft>
          </a:pPr>
          <a:r>
            <a:rPr lang="en-US" altLang="zh-TW" sz="1600" b="1" dirty="0">
              <a:solidFill>
                <a:sysClr val="windowText" lastClr="000000"/>
              </a:solidFill>
              <a:latin typeface="Microsoft JhengHei" panose="020B0604030504040204" pitchFamily="34" charset="-120"/>
              <a:ea typeface="Microsoft JhengHei" panose="020B0604030504040204" pitchFamily="34" charset="-120"/>
            </a:rPr>
            <a:t>1.</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 國際大宗商品價格回落</a:t>
          </a:r>
          <a:endParaRPr lang="en-US" altLang="zh-TW" sz="1600" b="1" dirty="0">
            <a:solidFill>
              <a:sysClr val="windowText" lastClr="000000"/>
            </a:solidFill>
            <a:latin typeface="Microsoft JhengHei" panose="020B0604030504040204" pitchFamily="34" charset="-120"/>
            <a:ea typeface="Microsoft JhengHei" panose="020B0604030504040204" pitchFamily="34" charset="-120"/>
          </a:endParaRPr>
        </a:p>
        <a:p>
          <a:pPr algn="l">
            <a:lnSpc>
              <a:spcPts val="2000"/>
            </a:lnSpc>
            <a:spcAft>
              <a:spcPts val="600"/>
            </a:spcAft>
          </a:pPr>
          <a:r>
            <a:rPr lang="en-US" altLang="zh-TW" sz="1600" b="1" dirty="0">
              <a:solidFill>
                <a:sysClr val="windowText" lastClr="000000"/>
              </a:solidFill>
              <a:latin typeface="Microsoft JhengHei" panose="020B0604030504040204" pitchFamily="34" charset="-120"/>
              <a:ea typeface="Microsoft JhengHei" panose="020B0604030504040204" pitchFamily="34" charset="-120"/>
            </a:rPr>
            <a:t>2.</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 全球供應鏈瓶頸可望紓解</a:t>
          </a:r>
          <a:endParaRPr lang="zh-TW" altLang="en-US" sz="1600" dirty="0">
            <a:solidFill>
              <a:sysClr val="windowText" lastClr="000000"/>
            </a:solidFill>
          </a:endParaRPr>
        </a:p>
      </dgm:t>
    </dgm:pt>
    <dgm:pt modelId="{263DA916-4CCD-46C0-96D1-110F461D2F60}" type="parTrans" cxnId="{A88F5453-873F-46A8-AC38-B684B96D8E22}">
      <dgm:prSet custT="1"/>
      <dgm:spPr>
        <a:ln w="28575">
          <a:solidFill>
            <a:schemeClr val="bg1">
              <a:lumMod val="65000"/>
            </a:schemeClr>
          </a:solidFill>
          <a:headEnd type="none" w="med" len="med"/>
          <a:tailEnd type="triangle" w="med" len="med"/>
        </a:ln>
      </dgm:spPr>
      <dgm:t>
        <a:bodyPr/>
        <a:lstStyle/>
        <a:p>
          <a:endParaRPr lang="zh-TW" altLang="en-US" sz="1600"/>
        </a:p>
      </dgm:t>
    </dgm:pt>
    <dgm:pt modelId="{59200311-1ADA-4BB0-AE62-18342E523B61}" type="sibTrans" cxnId="{A88F5453-873F-46A8-AC38-B684B96D8E22}">
      <dgm:prSet/>
      <dgm:spPr/>
      <dgm:t>
        <a:bodyPr/>
        <a:lstStyle/>
        <a:p>
          <a:endParaRPr lang="zh-TW" altLang="en-US" sz="1600"/>
        </a:p>
      </dgm:t>
    </dgm:pt>
    <dgm:pt modelId="{3308D2CB-4AAC-46AF-92AA-3FA10C919D0E}">
      <dgm:prSet phldrT="[文字]" custT="1">
        <dgm:style>
          <a:lnRef idx="2">
            <a:schemeClr val="accent3"/>
          </a:lnRef>
          <a:fillRef idx="1">
            <a:schemeClr val="lt1"/>
          </a:fillRef>
          <a:effectRef idx="0">
            <a:schemeClr val="accent3"/>
          </a:effectRef>
          <a:fontRef idx="minor">
            <a:schemeClr val="dk1"/>
          </a:fontRef>
        </dgm:style>
      </dgm:prSet>
      <dgm:spPr>
        <a:solidFill>
          <a:schemeClr val="accent2">
            <a:lumMod val="20000"/>
            <a:lumOff val="80000"/>
          </a:schemeClr>
        </a:solidFill>
        <a:ln>
          <a:solidFill>
            <a:schemeClr val="accent2">
              <a:lumMod val="75000"/>
            </a:schemeClr>
          </a:solidFill>
        </a:ln>
      </dgm:spPr>
      <dgm:t>
        <a:bodyPr/>
        <a:lstStyle/>
        <a:p>
          <a:pPr>
            <a:lnSpc>
              <a:spcPts val="2500"/>
            </a:lnSpc>
            <a:spcAft>
              <a:spcPts val="600"/>
            </a:spcAft>
          </a:pP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預期今、</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明兩年</a:t>
          </a: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全球</a:t>
          </a:r>
          <a: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經濟續</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降溫</a:t>
          </a: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a:t>
          </a:r>
          <a: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通</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膨率自高點回落</a:t>
          </a:r>
          <a:endParaRPr lang="zh-TW" altLang="en-US" sz="1600" dirty="0">
            <a:solidFill>
              <a:sysClr val="windowText" lastClr="000000"/>
            </a:solidFill>
          </a:endParaRPr>
        </a:p>
      </dgm:t>
    </dgm:pt>
    <dgm:pt modelId="{9A3DA661-1E4F-4DC8-A275-CAD510D0AA04}" type="parTrans" cxnId="{0015CD82-64E2-4499-BA84-CE9AE4B265FD}">
      <dgm:prSet custT="1"/>
      <dgm:spPr>
        <a:ln w="28575">
          <a:solidFill>
            <a:schemeClr val="bg1">
              <a:lumMod val="65000"/>
            </a:schemeClr>
          </a:solidFill>
          <a:headEnd type="none" w="med" len="med"/>
          <a:tailEnd type="triangle" w="med" len="med"/>
        </a:ln>
      </dgm:spPr>
      <dgm:t>
        <a:bodyPr/>
        <a:lstStyle/>
        <a:p>
          <a:endParaRPr lang="zh-TW" altLang="en-US" sz="1600"/>
        </a:p>
      </dgm:t>
    </dgm:pt>
    <dgm:pt modelId="{DEE83D2F-9EC7-468F-961F-6830E776F9BF}" type="sibTrans" cxnId="{0015CD82-64E2-4499-BA84-CE9AE4B265FD}">
      <dgm:prSet/>
      <dgm:spPr/>
      <dgm:t>
        <a:bodyPr/>
        <a:lstStyle/>
        <a:p>
          <a:endParaRPr lang="zh-TW" altLang="en-US" sz="1600"/>
        </a:p>
      </dgm:t>
    </dgm:pt>
    <dgm:pt modelId="{A67B42FD-3452-4D98-A9D9-50463E2CCDE4}">
      <dgm:prSet phldrT="[文字]" custT="1">
        <dgm:style>
          <a:lnRef idx="2">
            <a:schemeClr val="accent6"/>
          </a:lnRef>
          <a:fillRef idx="1">
            <a:schemeClr val="lt1"/>
          </a:fillRef>
          <a:effectRef idx="0">
            <a:schemeClr val="accent6"/>
          </a:effectRef>
          <a:fontRef idx="minor">
            <a:schemeClr val="dk1"/>
          </a:fontRef>
        </dgm:style>
      </dgm:prSet>
      <dgm:spPr/>
      <dgm:t>
        <a:bodyPr/>
        <a:lstStyle/>
        <a:p>
          <a:pPr algn="l">
            <a:lnSpc>
              <a:spcPct val="90000"/>
            </a:lnSpc>
            <a:spcAft>
              <a:spcPct val="35000"/>
            </a:spcAft>
          </a:pPr>
          <a:endParaRPr lang="en-US" altLang="zh-TW" sz="1600" b="1" dirty="0">
            <a:solidFill>
              <a:sysClr val="windowText" lastClr="000000"/>
            </a:solidFill>
            <a:latin typeface="Microsoft JhengHei" panose="020B0604030504040204" pitchFamily="34" charset="-120"/>
            <a:ea typeface="Microsoft JhengHei" panose="020B0604030504040204" pitchFamily="34" charset="-120"/>
          </a:endParaRPr>
        </a:p>
        <a:p>
          <a:pPr algn="l">
            <a:lnSpc>
              <a:spcPts val="2400"/>
            </a:lnSpc>
            <a:spcAft>
              <a:spcPts val="0"/>
            </a:spcAft>
          </a:pP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美、英、歐緊俏</a:t>
          </a: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情勢可望漸</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緩解</a:t>
          </a: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a:t>
          </a:r>
          <a: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dirty="0" smtClean="0">
              <a:solidFill>
                <a:sysClr val="windowText" lastClr="000000"/>
              </a:solidFill>
              <a:latin typeface="Microsoft JhengHei" panose="020B0604030504040204" pitchFamily="34" charset="-120"/>
              <a:ea typeface="Microsoft JhengHei" panose="020B0604030504040204" pitchFamily="34" charset="-120"/>
            </a:rPr>
            <a:t>失業率</a:t>
          </a:r>
          <a:r>
            <a:rPr lang="zh-TW" altLang="en-US" sz="1600" b="1" dirty="0">
              <a:solidFill>
                <a:sysClr val="windowText" lastClr="000000"/>
              </a:solidFill>
              <a:latin typeface="Microsoft JhengHei" panose="020B0604030504040204" pitchFamily="34" charset="-120"/>
              <a:ea typeface="Microsoft JhengHei" panose="020B0604030504040204" pitchFamily="34" charset="-120"/>
            </a:rPr>
            <a:t>將上升且薪資成長減速</a:t>
          </a:r>
          <a:endParaRPr lang="zh-TW" altLang="en-US" sz="1600" dirty="0">
            <a:solidFill>
              <a:sysClr val="windowText" lastClr="000000"/>
            </a:solidFill>
          </a:endParaRPr>
        </a:p>
      </dgm:t>
    </dgm:pt>
    <dgm:pt modelId="{914A3F28-26FE-4798-A081-82F52E915367}" type="parTrans" cxnId="{B6DE282D-D52B-4511-ADDE-F5B8298D66E1}">
      <dgm:prSet custT="1"/>
      <dgm:spPr>
        <a:ln w="28575">
          <a:solidFill>
            <a:schemeClr val="bg1">
              <a:lumMod val="65000"/>
            </a:schemeClr>
          </a:solidFill>
          <a:headEnd type="none" w="med" len="med"/>
          <a:tailEnd type="triangle" w="med" len="med"/>
        </a:ln>
      </dgm:spPr>
      <dgm:t>
        <a:bodyPr/>
        <a:lstStyle/>
        <a:p>
          <a:endParaRPr lang="zh-TW" altLang="en-US" sz="1600"/>
        </a:p>
      </dgm:t>
    </dgm:pt>
    <dgm:pt modelId="{85B3F6CD-7B6A-43C3-BBC9-F2C502E3FFDA}" type="sibTrans" cxnId="{B6DE282D-D52B-4511-ADDE-F5B8298D66E1}">
      <dgm:prSet/>
      <dgm:spPr/>
      <dgm:t>
        <a:bodyPr/>
        <a:lstStyle/>
        <a:p>
          <a:endParaRPr lang="zh-TW" altLang="en-US" sz="1600"/>
        </a:p>
      </dgm:t>
    </dgm:pt>
    <dgm:pt modelId="{21E0115A-341E-48D4-851D-5D50908F1220}" type="pres">
      <dgm:prSet presAssocID="{F57F8F2D-F2E5-4224-9A4C-CEE00DD192E3}" presName="diagram" presStyleCnt="0">
        <dgm:presLayoutVars>
          <dgm:chPref val="1"/>
          <dgm:dir/>
          <dgm:animOne val="branch"/>
          <dgm:animLvl val="lvl"/>
          <dgm:resizeHandles val="exact"/>
        </dgm:presLayoutVars>
      </dgm:prSet>
      <dgm:spPr/>
      <dgm:t>
        <a:bodyPr/>
        <a:lstStyle/>
        <a:p>
          <a:endParaRPr lang="zh-TW" altLang="en-US"/>
        </a:p>
      </dgm:t>
    </dgm:pt>
    <dgm:pt modelId="{0FC03D2C-60A1-4E9C-B878-F12219702418}" type="pres">
      <dgm:prSet presAssocID="{75D0BFB8-3E13-4BC6-9159-EAAB8EC0430D}" presName="root1" presStyleCnt="0"/>
      <dgm:spPr/>
    </dgm:pt>
    <dgm:pt modelId="{5C799355-F999-4757-8780-F9D662FB6E15}" type="pres">
      <dgm:prSet presAssocID="{75D0BFB8-3E13-4BC6-9159-EAAB8EC0430D}" presName="LevelOneTextNode" presStyleLbl="node0" presStyleIdx="0" presStyleCnt="1" custScaleX="73774" custScaleY="192808" custLinFactNeighborX="2848" custLinFactNeighborY="13084">
        <dgm:presLayoutVars>
          <dgm:chPref val="3"/>
        </dgm:presLayoutVars>
      </dgm:prSet>
      <dgm:spPr/>
      <dgm:t>
        <a:bodyPr/>
        <a:lstStyle/>
        <a:p>
          <a:endParaRPr lang="zh-TW" altLang="en-US"/>
        </a:p>
      </dgm:t>
    </dgm:pt>
    <dgm:pt modelId="{60A0B815-D10C-453E-9887-B79A5AD61BF5}" type="pres">
      <dgm:prSet presAssocID="{75D0BFB8-3E13-4BC6-9159-EAAB8EC0430D}" presName="level2hierChild" presStyleCnt="0"/>
      <dgm:spPr/>
    </dgm:pt>
    <dgm:pt modelId="{A97C4007-6DB0-49C4-AF47-126C86055963}" type="pres">
      <dgm:prSet presAssocID="{263DA916-4CCD-46C0-96D1-110F461D2F60}" presName="conn2-1" presStyleLbl="parChTrans1D2" presStyleIdx="0" presStyleCnt="2"/>
      <dgm:spPr/>
      <dgm:t>
        <a:bodyPr/>
        <a:lstStyle/>
        <a:p>
          <a:endParaRPr lang="zh-TW" altLang="en-US"/>
        </a:p>
      </dgm:t>
    </dgm:pt>
    <dgm:pt modelId="{D922BF7F-E3E1-4D09-A170-C0549B4FACA1}" type="pres">
      <dgm:prSet presAssocID="{263DA916-4CCD-46C0-96D1-110F461D2F60}" presName="connTx" presStyleLbl="parChTrans1D2" presStyleIdx="0" presStyleCnt="2"/>
      <dgm:spPr/>
      <dgm:t>
        <a:bodyPr/>
        <a:lstStyle/>
        <a:p>
          <a:endParaRPr lang="zh-TW" altLang="en-US"/>
        </a:p>
      </dgm:t>
    </dgm:pt>
    <dgm:pt modelId="{F225FCAE-2CAA-4760-B48C-50A25F3FA96F}" type="pres">
      <dgm:prSet presAssocID="{73B9F0A0-6A8E-4D20-9F9B-E53AAE5A23E6}" presName="root2" presStyleCnt="0"/>
      <dgm:spPr/>
    </dgm:pt>
    <dgm:pt modelId="{95559B3B-DE4B-45D6-AF53-39470F2C3393}" type="pres">
      <dgm:prSet presAssocID="{73B9F0A0-6A8E-4D20-9F9B-E53AAE5A23E6}" presName="LevelTwoTextNode" presStyleLbl="node2" presStyleIdx="0" presStyleCnt="2" custScaleX="150760" custScaleY="110354" custLinFactNeighborX="-12096" custLinFactNeighborY="17299">
        <dgm:presLayoutVars>
          <dgm:chPref val="3"/>
        </dgm:presLayoutVars>
      </dgm:prSet>
      <dgm:spPr/>
      <dgm:t>
        <a:bodyPr/>
        <a:lstStyle/>
        <a:p>
          <a:endParaRPr lang="zh-TW" altLang="en-US"/>
        </a:p>
      </dgm:t>
    </dgm:pt>
    <dgm:pt modelId="{68535ADD-F984-4C60-B415-D93EEDCFFE1D}" type="pres">
      <dgm:prSet presAssocID="{73B9F0A0-6A8E-4D20-9F9B-E53AAE5A23E6}" presName="level3hierChild" presStyleCnt="0"/>
      <dgm:spPr/>
    </dgm:pt>
    <dgm:pt modelId="{B3325E8D-3199-49DA-87ED-0E7C7FF4612A}" type="pres">
      <dgm:prSet presAssocID="{9A3DA661-1E4F-4DC8-A275-CAD510D0AA04}" presName="conn2-1" presStyleLbl="parChTrans1D3" presStyleIdx="0" presStyleCnt="1"/>
      <dgm:spPr/>
      <dgm:t>
        <a:bodyPr/>
        <a:lstStyle/>
        <a:p>
          <a:endParaRPr lang="zh-TW" altLang="en-US"/>
        </a:p>
      </dgm:t>
    </dgm:pt>
    <dgm:pt modelId="{06C2877B-9FAC-4689-A329-3A112F4BA6DA}" type="pres">
      <dgm:prSet presAssocID="{9A3DA661-1E4F-4DC8-A275-CAD510D0AA04}" presName="connTx" presStyleLbl="parChTrans1D3" presStyleIdx="0" presStyleCnt="1"/>
      <dgm:spPr/>
      <dgm:t>
        <a:bodyPr/>
        <a:lstStyle/>
        <a:p>
          <a:endParaRPr lang="zh-TW" altLang="en-US"/>
        </a:p>
      </dgm:t>
    </dgm:pt>
    <dgm:pt modelId="{A92142F8-F9B4-4F5C-B926-84223C3D14E5}" type="pres">
      <dgm:prSet presAssocID="{3308D2CB-4AAC-46AF-92AA-3FA10C919D0E}" presName="root2" presStyleCnt="0"/>
      <dgm:spPr/>
    </dgm:pt>
    <dgm:pt modelId="{10D83385-B091-4EAA-B834-29CADFCCFBA9}" type="pres">
      <dgm:prSet presAssocID="{3308D2CB-4AAC-46AF-92AA-3FA10C919D0E}" presName="LevelTwoTextNode" presStyleLbl="node3" presStyleIdx="0" presStyleCnt="1" custScaleX="107496" custScaleY="115747" custLinFactNeighborX="-22229" custLinFactNeighborY="23181">
        <dgm:presLayoutVars>
          <dgm:chPref val="3"/>
        </dgm:presLayoutVars>
      </dgm:prSet>
      <dgm:spPr/>
      <dgm:t>
        <a:bodyPr/>
        <a:lstStyle/>
        <a:p>
          <a:endParaRPr lang="zh-TW" altLang="en-US"/>
        </a:p>
      </dgm:t>
    </dgm:pt>
    <dgm:pt modelId="{A34DEE47-A6E0-4BE0-A873-7BC6880B1C3B}" type="pres">
      <dgm:prSet presAssocID="{3308D2CB-4AAC-46AF-92AA-3FA10C919D0E}" presName="level3hierChild" presStyleCnt="0"/>
      <dgm:spPr/>
    </dgm:pt>
    <dgm:pt modelId="{5679A362-3F4F-473F-9860-2132D2953EF1}" type="pres">
      <dgm:prSet presAssocID="{914A3F28-26FE-4798-A081-82F52E915367}" presName="conn2-1" presStyleLbl="parChTrans1D2" presStyleIdx="1" presStyleCnt="2"/>
      <dgm:spPr/>
      <dgm:t>
        <a:bodyPr/>
        <a:lstStyle/>
        <a:p>
          <a:endParaRPr lang="zh-TW" altLang="en-US"/>
        </a:p>
      </dgm:t>
    </dgm:pt>
    <dgm:pt modelId="{B8EA5CEE-7553-46C3-AAF2-09158BA28AD1}" type="pres">
      <dgm:prSet presAssocID="{914A3F28-26FE-4798-A081-82F52E915367}" presName="connTx" presStyleLbl="parChTrans1D2" presStyleIdx="1" presStyleCnt="2"/>
      <dgm:spPr/>
      <dgm:t>
        <a:bodyPr/>
        <a:lstStyle/>
        <a:p>
          <a:endParaRPr lang="zh-TW" altLang="en-US"/>
        </a:p>
      </dgm:t>
    </dgm:pt>
    <dgm:pt modelId="{407AAC7E-BEDF-4E6D-8E9C-6955BAD0DAD8}" type="pres">
      <dgm:prSet presAssocID="{A67B42FD-3452-4D98-A9D9-50463E2CCDE4}" presName="root2" presStyleCnt="0"/>
      <dgm:spPr/>
    </dgm:pt>
    <dgm:pt modelId="{8C000446-3380-497A-AACF-756D4F13FC63}" type="pres">
      <dgm:prSet presAssocID="{A67B42FD-3452-4D98-A9D9-50463E2CCDE4}" presName="LevelTwoTextNode" presStyleLbl="node2" presStyleIdx="1" presStyleCnt="2" custScaleX="150760" custScaleY="104105" custLinFactNeighborX="-12204" custLinFactNeighborY="11303">
        <dgm:presLayoutVars>
          <dgm:chPref val="3"/>
        </dgm:presLayoutVars>
      </dgm:prSet>
      <dgm:spPr/>
      <dgm:t>
        <a:bodyPr/>
        <a:lstStyle/>
        <a:p>
          <a:endParaRPr lang="zh-TW" altLang="en-US"/>
        </a:p>
      </dgm:t>
    </dgm:pt>
    <dgm:pt modelId="{59476866-1FE8-40E0-ACC2-8CF3B68038E3}" type="pres">
      <dgm:prSet presAssocID="{A67B42FD-3452-4D98-A9D9-50463E2CCDE4}" presName="level3hierChild" presStyleCnt="0"/>
      <dgm:spPr/>
    </dgm:pt>
  </dgm:ptLst>
  <dgm:cxnLst>
    <dgm:cxn modelId="{A88F5453-873F-46A8-AC38-B684B96D8E22}" srcId="{75D0BFB8-3E13-4BC6-9159-EAAB8EC0430D}" destId="{73B9F0A0-6A8E-4D20-9F9B-E53AAE5A23E6}" srcOrd="0" destOrd="0" parTransId="{263DA916-4CCD-46C0-96D1-110F461D2F60}" sibTransId="{59200311-1ADA-4BB0-AE62-18342E523B61}"/>
    <dgm:cxn modelId="{592AEA5F-DC5B-4886-AAA2-57BA4BF2B965}" type="presOf" srcId="{914A3F28-26FE-4798-A081-82F52E915367}" destId="{5679A362-3F4F-473F-9860-2132D2953EF1}" srcOrd="0" destOrd="0" presId="urn:microsoft.com/office/officeart/2005/8/layout/hierarchy2"/>
    <dgm:cxn modelId="{CACE900A-4D77-4345-BF51-B840F04DCA15}" type="presOf" srcId="{9A3DA661-1E4F-4DC8-A275-CAD510D0AA04}" destId="{B3325E8D-3199-49DA-87ED-0E7C7FF4612A}" srcOrd="0" destOrd="0" presId="urn:microsoft.com/office/officeart/2005/8/layout/hierarchy2"/>
    <dgm:cxn modelId="{61F3483F-DB86-432C-A2B6-9BCD15856D66}" type="presOf" srcId="{F57F8F2D-F2E5-4224-9A4C-CEE00DD192E3}" destId="{21E0115A-341E-48D4-851D-5D50908F1220}" srcOrd="0" destOrd="0" presId="urn:microsoft.com/office/officeart/2005/8/layout/hierarchy2"/>
    <dgm:cxn modelId="{67EBCD1E-93FA-4D6A-969B-4BC6289A6713}" type="presOf" srcId="{914A3F28-26FE-4798-A081-82F52E915367}" destId="{B8EA5CEE-7553-46C3-AAF2-09158BA28AD1}" srcOrd="1" destOrd="0" presId="urn:microsoft.com/office/officeart/2005/8/layout/hierarchy2"/>
    <dgm:cxn modelId="{218DD454-70F8-47A5-B591-FB923E9227E0}" type="presOf" srcId="{263DA916-4CCD-46C0-96D1-110F461D2F60}" destId="{A97C4007-6DB0-49C4-AF47-126C86055963}" srcOrd="0" destOrd="0" presId="urn:microsoft.com/office/officeart/2005/8/layout/hierarchy2"/>
    <dgm:cxn modelId="{4A07DDD3-DAC4-4E86-B531-50DE9599D90E}" type="presOf" srcId="{75D0BFB8-3E13-4BC6-9159-EAAB8EC0430D}" destId="{5C799355-F999-4757-8780-F9D662FB6E15}" srcOrd="0" destOrd="0" presId="urn:microsoft.com/office/officeart/2005/8/layout/hierarchy2"/>
    <dgm:cxn modelId="{A816BF9D-5863-4C87-88DC-9F927F9589A0}" type="presOf" srcId="{9A3DA661-1E4F-4DC8-A275-CAD510D0AA04}" destId="{06C2877B-9FAC-4689-A329-3A112F4BA6DA}" srcOrd="1" destOrd="0" presId="urn:microsoft.com/office/officeart/2005/8/layout/hierarchy2"/>
    <dgm:cxn modelId="{083604C9-50B8-41E7-B2E6-953E498374DE}" type="presOf" srcId="{3308D2CB-4AAC-46AF-92AA-3FA10C919D0E}" destId="{10D83385-B091-4EAA-B834-29CADFCCFBA9}" srcOrd="0" destOrd="0" presId="urn:microsoft.com/office/officeart/2005/8/layout/hierarchy2"/>
    <dgm:cxn modelId="{0015CD82-64E2-4499-BA84-CE9AE4B265FD}" srcId="{73B9F0A0-6A8E-4D20-9F9B-E53AAE5A23E6}" destId="{3308D2CB-4AAC-46AF-92AA-3FA10C919D0E}" srcOrd="0" destOrd="0" parTransId="{9A3DA661-1E4F-4DC8-A275-CAD510D0AA04}" sibTransId="{DEE83D2F-9EC7-468F-961F-6830E776F9BF}"/>
    <dgm:cxn modelId="{D212C4D6-7267-431E-AFF1-F41B9EEA5C40}" type="presOf" srcId="{263DA916-4CCD-46C0-96D1-110F461D2F60}" destId="{D922BF7F-E3E1-4D09-A170-C0549B4FACA1}" srcOrd="1" destOrd="0" presId="urn:microsoft.com/office/officeart/2005/8/layout/hierarchy2"/>
    <dgm:cxn modelId="{BFDB3D56-D935-4C46-94EC-0E04F954B21F}" type="presOf" srcId="{73B9F0A0-6A8E-4D20-9F9B-E53AAE5A23E6}" destId="{95559B3B-DE4B-45D6-AF53-39470F2C3393}" srcOrd="0" destOrd="0" presId="urn:microsoft.com/office/officeart/2005/8/layout/hierarchy2"/>
    <dgm:cxn modelId="{C37147E9-3EF8-494B-8C47-C277FCB87158}" srcId="{F57F8F2D-F2E5-4224-9A4C-CEE00DD192E3}" destId="{75D0BFB8-3E13-4BC6-9159-EAAB8EC0430D}" srcOrd="0" destOrd="0" parTransId="{95F30CF4-3A75-40E6-BDCD-FAD1BC4F9CAD}" sibTransId="{3D218CCC-BB98-4593-9A10-CBAF91518688}"/>
    <dgm:cxn modelId="{D2D9507D-B4A7-4C73-A668-5E73BBC4B473}" type="presOf" srcId="{A67B42FD-3452-4D98-A9D9-50463E2CCDE4}" destId="{8C000446-3380-497A-AACF-756D4F13FC63}" srcOrd="0" destOrd="0" presId="urn:microsoft.com/office/officeart/2005/8/layout/hierarchy2"/>
    <dgm:cxn modelId="{B6DE282D-D52B-4511-ADDE-F5B8298D66E1}" srcId="{75D0BFB8-3E13-4BC6-9159-EAAB8EC0430D}" destId="{A67B42FD-3452-4D98-A9D9-50463E2CCDE4}" srcOrd="1" destOrd="0" parTransId="{914A3F28-26FE-4798-A081-82F52E915367}" sibTransId="{85B3F6CD-7B6A-43C3-BBC9-F2C502E3FFDA}"/>
    <dgm:cxn modelId="{E5E11071-F709-463D-BBB1-AFC475409D52}" type="presParOf" srcId="{21E0115A-341E-48D4-851D-5D50908F1220}" destId="{0FC03D2C-60A1-4E9C-B878-F12219702418}" srcOrd="0" destOrd="0" presId="urn:microsoft.com/office/officeart/2005/8/layout/hierarchy2"/>
    <dgm:cxn modelId="{6360AF7E-329B-495A-B2B2-9445F8D87749}" type="presParOf" srcId="{0FC03D2C-60A1-4E9C-B878-F12219702418}" destId="{5C799355-F999-4757-8780-F9D662FB6E15}" srcOrd="0" destOrd="0" presId="urn:microsoft.com/office/officeart/2005/8/layout/hierarchy2"/>
    <dgm:cxn modelId="{0EA8003B-E2E7-40CD-9469-47331AF881F1}" type="presParOf" srcId="{0FC03D2C-60A1-4E9C-B878-F12219702418}" destId="{60A0B815-D10C-453E-9887-B79A5AD61BF5}" srcOrd="1" destOrd="0" presId="urn:microsoft.com/office/officeart/2005/8/layout/hierarchy2"/>
    <dgm:cxn modelId="{897ADC86-43AF-4360-9DC4-3113EBAE84AE}" type="presParOf" srcId="{60A0B815-D10C-453E-9887-B79A5AD61BF5}" destId="{A97C4007-6DB0-49C4-AF47-126C86055963}" srcOrd="0" destOrd="0" presId="urn:microsoft.com/office/officeart/2005/8/layout/hierarchy2"/>
    <dgm:cxn modelId="{1B4E9639-2401-4853-9735-97625DC0EC78}" type="presParOf" srcId="{A97C4007-6DB0-49C4-AF47-126C86055963}" destId="{D922BF7F-E3E1-4D09-A170-C0549B4FACA1}" srcOrd="0" destOrd="0" presId="urn:microsoft.com/office/officeart/2005/8/layout/hierarchy2"/>
    <dgm:cxn modelId="{57FAC496-FFD9-4D17-A38E-ECE765E6AA4D}" type="presParOf" srcId="{60A0B815-D10C-453E-9887-B79A5AD61BF5}" destId="{F225FCAE-2CAA-4760-B48C-50A25F3FA96F}" srcOrd="1" destOrd="0" presId="urn:microsoft.com/office/officeart/2005/8/layout/hierarchy2"/>
    <dgm:cxn modelId="{D2361E7D-7BD9-4BC9-A422-64242A2051D7}" type="presParOf" srcId="{F225FCAE-2CAA-4760-B48C-50A25F3FA96F}" destId="{95559B3B-DE4B-45D6-AF53-39470F2C3393}" srcOrd="0" destOrd="0" presId="urn:microsoft.com/office/officeart/2005/8/layout/hierarchy2"/>
    <dgm:cxn modelId="{DECA90C9-A308-4B80-883B-9A9FD4898ABB}" type="presParOf" srcId="{F225FCAE-2CAA-4760-B48C-50A25F3FA96F}" destId="{68535ADD-F984-4C60-B415-D93EEDCFFE1D}" srcOrd="1" destOrd="0" presId="urn:microsoft.com/office/officeart/2005/8/layout/hierarchy2"/>
    <dgm:cxn modelId="{38D0AE8F-09C0-41F0-B8FF-EF605C52443D}" type="presParOf" srcId="{68535ADD-F984-4C60-B415-D93EEDCFFE1D}" destId="{B3325E8D-3199-49DA-87ED-0E7C7FF4612A}" srcOrd="0" destOrd="0" presId="urn:microsoft.com/office/officeart/2005/8/layout/hierarchy2"/>
    <dgm:cxn modelId="{5580C907-3161-447F-BB32-04A65439E94C}" type="presParOf" srcId="{B3325E8D-3199-49DA-87ED-0E7C7FF4612A}" destId="{06C2877B-9FAC-4689-A329-3A112F4BA6DA}" srcOrd="0" destOrd="0" presId="urn:microsoft.com/office/officeart/2005/8/layout/hierarchy2"/>
    <dgm:cxn modelId="{7C17AFD1-3376-424D-A0A2-FA2FA2D3150A}" type="presParOf" srcId="{68535ADD-F984-4C60-B415-D93EEDCFFE1D}" destId="{A92142F8-F9B4-4F5C-B926-84223C3D14E5}" srcOrd="1" destOrd="0" presId="urn:microsoft.com/office/officeart/2005/8/layout/hierarchy2"/>
    <dgm:cxn modelId="{76FFF5AF-E4EE-41B9-BED1-8DB4D346E41C}" type="presParOf" srcId="{A92142F8-F9B4-4F5C-B926-84223C3D14E5}" destId="{10D83385-B091-4EAA-B834-29CADFCCFBA9}" srcOrd="0" destOrd="0" presId="urn:microsoft.com/office/officeart/2005/8/layout/hierarchy2"/>
    <dgm:cxn modelId="{EF4D5130-EF84-44A9-AD7A-C9F39B21500C}" type="presParOf" srcId="{A92142F8-F9B4-4F5C-B926-84223C3D14E5}" destId="{A34DEE47-A6E0-4BE0-A873-7BC6880B1C3B}" srcOrd="1" destOrd="0" presId="urn:microsoft.com/office/officeart/2005/8/layout/hierarchy2"/>
    <dgm:cxn modelId="{0ECD19E7-731B-4B27-949D-B1E7EC1082D9}" type="presParOf" srcId="{60A0B815-D10C-453E-9887-B79A5AD61BF5}" destId="{5679A362-3F4F-473F-9860-2132D2953EF1}" srcOrd="2" destOrd="0" presId="urn:microsoft.com/office/officeart/2005/8/layout/hierarchy2"/>
    <dgm:cxn modelId="{0374FE5E-03A1-454B-97D4-8A95806C7841}" type="presParOf" srcId="{5679A362-3F4F-473F-9860-2132D2953EF1}" destId="{B8EA5CEE-7553-46C3-AAF2-09158BA28AD1}" srcOrd="0" destOrd="0" presId="urn:microsoft.com/office/officeart/2005/8/layout/hierarchy2"/>
    <dgm:cxn modelId="{95932DF2-DBDD-4790-AB55-B91DF130E781}" type="presParOf" srcId="{60A0B815-D10C-453E-9887-B79A5AD61BF5}" destId="{407AAC7E-BEDF-4E6D-8E9C-6955BAD0DAD8}" srcOrd="3" destOrd="0" presId="urn:microsoft.com/office/officeart/2005/8/layout/hierarchy2"/>
    <dgm:cxn modelId="{63179FBA-A5A9-4A59-A134-D6880A2D2571}" type="presParOf" srcId="{407AAC7E-BEDF-4E6D-8E9C-6955BAD0DAD8}" destId="{8C000446-3380-497A-AACF-756D4F13FC63}" srcOrd="0" destOrd="0" presId="urn:microsoft.com/office/officeart/2005/8/layout/hierarchy2"/>
    <dgm:cxn modelId="{B9FB97D2-B78D-4109-B976-E43634599256}" type="presParOf" srcId="{407AAC7E-BEDF-4E6D-8E9C-6955BAD0DAD8}" destId="{59476866-1FE8-40E0-ACC2-8CF3B68038E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CC52E6-F989-4A10-8CFE-9BA27EA12862}"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5E42650E-06E8-42E7-A118-115EA0ABB760}">
      <dgm:prSet phldrT="[文字]" custT="1"/>
      <dgm:spPr>
        <a:xfrm>
          <a:off x="-103704" y="1044750"/>
          <a:ext cx="786133" cy="786133"/>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zh-TW" altLang="en-US" sz="1400" b="1" dirty="0" smtClean="0">
              <a:solidFill>
                <a:sysClr val="window" lastClr="FFFFFF"/>
              </a:solidFill>
              <a:latin typeface="Microsoft JhengHei" panose="020B0604030504040204" pitchFamily="34" charset="-120"/>
              <a:ea typeface="Microsoft JhengHei" panose="020B0604030504040204" pitchFamily="34" charset="-120"/>
              <a:cs typeface="+mn-cs"/>
            </a:rPr>
            <a:t>美國</a:t>
          </a:r>
          <a:endParaRPr lang="en-US" sz="1400" b="1" dirty="0">
            <a:solidFill>
              <a:sysClr val="window" lastClr="FFFFFF"/>
            </a:solidFill>
            <a:latin typeface="Microsoft JhengHei" panose="020B0604030504040204" pitchFamily="34" charset="-120"/>
            <a:ea typeface="Microsoft JhengHei" panose="020B0604030504040204" pitchFamily="34" charset="-120"/>
            <a:cs typeface="+mn-cs"/>
          </a:endParaRPr>
        </a:p>
      </dgm:t>
    </dgm:pt>
    <dgm:pt modelId="{375C8672-1F97-49B6-8B5D-D15A3945A222}" type="parTrans" cxnId="{FBEFEF75-93EE-40BE-A06C-DA6649293102}">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0E8B5AEA-1DCB-4E18-BF67-94BAF19C157D}" type="sibTrans" cxnId="{FBEFEF75-93EE-40BE-A06C-DA6649293102}">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1518A429-F41C-486E-A52B-F120F16B49F0}">
      <dgm:prSet phldrT="[文字]" custT="1"/>
      <dgm:spPr>
        <a:xfrm>
          <a:off x="523244" y="1359204"/>
          <a:ext cx="1181158" cy="786526"/>
        </a:xfrm>
        <a:prstGeom prst="rect">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pPr>
            <a:lnSpc>
              <a:spcPts val="2000"/>
            </a:lnSpc>
            <a:spcAft>
              <a:spcPts val="0"/>
            </a:spcAft>
          </a:pPr>
          <a:r>
            <a:rPr lang="zh-TW" alt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通</a:t>
          </a:r>
          <a:r>
            <a:rPr lang="zh-TW" altLang="en-US" sz="1400" b="1"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膨緩降但景氣將快速降溫</a:t>
          </a:r>
          <a:endParaRPr 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gm:t>
    </dgm:pt>
    <dgm:pt modelId="{1052E085-B286-4B5D-A252-F19E2990A447}" type="parTrans" cxnId="{FD840093-C81C-40A4-9E98-666B08C010F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E01BA0E4-72E4-450F-B0A2-D015CE31C56C}" type="sibTrans" cxnId="{FD840093-C81C-40A4-9E98-666B08C010F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1B149A7E-00C5-4FED-ACAE-35728CAC57D3}">
      <dgm:prSet phldrT="[文字]" custT="1"/>
      <dgm:spPr>
        <a:xfrm>
          <a:off x="1861629" y="1044750"/>
          <a:ext cx="786133" cy="786133"/>
        </a:xfrm>
        <a:prstGeom prst="ellipse">
          <a:avLst/>
        </a:prstGeom>
        <a:solidFill>
          <a:schemeClr val="accent2">
            <a:lumMod val="50000"/>
          </a:schemeClr>
        </a:solidFill>
        <a:ln w="25400" cap="flat" cmpd="sng" algn="ctr">
          <a:solidFill>
            <a:sysClr val="window" lastClr="FFFFFF">
              <a:hueOff val="0"/>
              <a:satOff val="0"/>
              <a:lumOff val="0"/>
              <a:alphaOff val="0"/>
            </a:sysClr>
          </a:solidFill>
          <a:prstDash val="solid"/>
        </a:ln>
        <a:effectLst/>
      </dgm:spPr>
      <dgm:t>
        <a:bodyPr/>
        <a:lstStyle/>
        <a:p>
          <a:r>
            <a:rPr lang="zh-TW" altLang="en-US" sz="1400" b="1" spc="-100" baseline="0" dirty="0">
              <a:solidFill>
                <a:sysClr val="window" lastClr="FFFFFF"/>
              </a:solidFill>
              <a:latin typeface="Microsoft JhengHei" panose="020B0604030504040204" pitchFamily="34" charset="-120"/>
              <a:ea typeface="Microsoft JhengHei" panose="020B0604030504040204" pitchFamily="34" charset="-120"/>
              <a:cs typeface="+mn-cs"/>
            </a:rPr>
            <a:t>英國、歐元區</a:t>
          </a:r>
          <a:endParaRPr lang="en-US" sz="1400" b="1" spc="-100" baseline="0" dirty="0">
            <a:solidFill>
              <a:sysClr val="window" lastClr="FFFFFF"/>
            </a:solidFill>
            <a:latin typeface="Microsoft JhengHei" panose="020B0604030504040204" pitchFamily="34" charset="-120"/>
            <a:ea typeface="Microsoft JhengHei" panose="020B0604030504040204" pitchFamily="34" charset="-120"/>
            <a:cs typeface="+mn-cs"/>
          </a:endParaRPr>
        </a:p>
      </dgm:t>
    </dgm:pt>
    <dgm:pt modelId="{D136B494-1030-4B59-906C-39274B0ADBDF}" type="parTrans" cxnId="{3C1B5C2F-BBE8-4E95-92B8-B8DBB1128825}">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6C32A374-61D7-4C48-BE3C-0029DB515057}" type="sibTrans" cxnId="{3C1B5C2F-BBE8-4E95-92B8-B8DBB1128825}">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0E88143E-10A0-424B-910F-8B7669220C00}">
      <dgm:prSet phldrT="[文字]" custT="1"/>
      <dgm:spPr>
        <a:xfrm>
          <a:off x="2490536" y="1359204"/>
          <a:ext cx="1179200" cy="786526"/>
        </a:xfrm>
        <a:prstGeom prst="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r>
            <a:rPr lang="zh-TW" alt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經濟低成長伴隨持續高通膨</a:t>
          </a:r>
          <a:endParaRPr 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gm:t>
    </dgm:pt>
    <dgm:pt modelId="{0E0C8B43-AFA0-47CF-93CB-719005DE9A6D}" type="parTrans" cxnId="{2DE0D635-DCAB-455F-B5D4-98980F678E43}">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FA9F0202-66D2-4435-9783-03E03E07AB42}" type="sibTrans" cxnId="{2DE0D635-DCAB-455F-B5D4-98980F678E43}">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7F2985B5-F5C9-4C74-8F30-E7FFA0C5C547}">
      <dgm:prSet custT="1"/>
      <dgm:spPr>
        <a:xfrm>
          <a:off x="3826963" y="1044750"/>
          <a:ext cx="786133" cy="786133"/>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1400" b="1" dirty="0">
              <a:solidFill>
                <a:sysClr val="window" lastClr="FFFFFF"/>
              </a:solidFill>
              <a:latin typeface="Microsoft JhengHei" panose="020B0604030504040204" pitchFamily="34" charset="-120"/>
              <a:ea typeface="Microsoft JhengHei" panose="020B0604030504040204" pitchFamily="34" charset="-120"/>
              <a:cs typeface="+mn-cs"/>
            </a:rPr>
            <a:t>日本</a:t>
          </a:r>
          <a:endParaRPr lang="en-US" sz="1400" b="1" dirty="0">
            <a:solidFill>
              <a:sysClr val="window" lastClr="FFFFFF"/>
            </a:solidFill>
            <a:latin typeface="Microsoft JhengHei" panose="020B0604030504040204" pitchFamily="34" charset="-120"/>
            <a:ea typeface="Microsoft JhengHei" panose="020B0604030504040204" pitchFamily="34" charset="-120"/>
            <a:cs typeface="+mn-cs"/>
          </a:endParaRPr>
        </a:p>
      </dgm:t>
    </dgm:pt>
    <dgm:pt modelId="{8D864936-3CA2-492F-AA6E-7905CD0714F0}" type="parTrans" cxnId="{F991F59F-E6D8-4EC3-97AB-B05FE85675BF}">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474F3CA8-3411-4DE3-81D8-8341839AD9B2}" type="sibTrans" cxnId="{F991F59F-E6D8-4EC3-97AB-B05FE85675BF}">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012247D8-5563-4F78-9CC2-FA8732250731}">
      <dgm:prSet custT="1"/>
      <dgm:spPr>
        <a:xfrm>
          <a:off x="4455870" y="1359204"/>
          <a:ext cx="1179200" cy="786526"/>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r>
            <a:rPr lang="zh-TW" altLang="en-US" sz="1400" b="1"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經濟復甦且通膨升溫</a:t>
          </a:r>
          <a:endParaRPr 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gm:t>
    </dgm:pt>
    <dgm:pt modelId="{BD5130D0-0FB0-4981-95AB-110BD00439AF}" type="parTrans" cxnId="{C3B1A1E6-D583-4627-BF01-FFEF0884C5C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7D309AFC-F484-42D1-8294-1E972321ED3F}" type="sibTrans" cxnId="{C3B1A1E6-D583-4627-BF01-FFEF0884C5C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C333F4EC-E61E-4847-B0F9-4C78AB97C15D}">
      <dgm:prSet custT="1"/>
      <dgm:spPr>
        <a:xfrm>
          <a:off x="5867484" y="1031166"/>
          <a:ext cx="786133" cy="786133"/>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zh-TW" altLang="en-US" sz="1400" b="1" dirty="0">
              <a:solidFill>
                <a:sysClr val="window" lastClr="FFFFFF"/>
              </a:solidFill>
              <a:latin typeface="Microsoft JhengHei" panose="020B0604030504040204" pitchFamily="34" charset="-120"/>
              <a:ea typeface="Microsoft JhengHei" panose="020B0604030504040204" pitchFamily="34" charset="-120"/>
              <a:cs typeface="+mn-cs"/>
            </a:rPr>
            <a:t>中國</a:t>
          </a:r>
          <a:endParaRPr lang="en-US" altLang="zh-TW" sz="1400" b="1" dirty="0">
            <a:solidFill>
              <a:sysClr val="window" lastClr="FFFFFF"/>
            </a:solidFill>
            <a:latin typeface="Microsoft JhengHei" panose="020B0604030504040204" pitchFamily="34" charset="-120"/>
            <a:ea typeface="Microsoft JhengHei" panose="020B0604030504040204" pitchFamily="34" charset="-120"/>
            <a:cs typeface="+mn-cs"/>
          </a:endParaRPr>
        </a:p>
        <a:p>
          <a:pPr>
            <a:spcAft>
              <a:spcPts val="0"/>
            </a:spcAft>
          </a:pPr>
          <a:r>
            <a:rPr lang="zh-TW" altLang="en-US" sz="1400" b="1" dirty="0">
              <a:solidFill>
                <a:sysClr val="window" lastClr="FFFFFF"/>
              </a:solidFill>
              <a:latin typeface="Microsoft JhengHei" panose="020B0604030504040204" pitchFamily="34" charset="-120"/>
              <a:ea typeface="Microsoft JhengHei" panose="020B0604030504040204" pitchFamily="34" charset="-120"/>
              <a:cs typeface="+mn-cs"/>
            </a:rPr>
            <a:t>大陸</a:t>
          </a:r>
          <a:endParaRPr lang="en-US" sz="1400" b="1" dirty="0">
            <a:solidFill>
              <a:sysClr val="window" lastClr="FFFFFF"/>
            </a:solidFill>
            <a:latin typeface="Microsoft JhengHei" panose="020B0604030504040204" pitchFamily="34" charset="-120"/>
            <a:ea typeface="Microsoft JhengHei" panose="020B0604030504040204" pitchFamily="34" charset="-120"/>
            <a:cs typeface="+mn-cs"/>
          </a:endParaRPr>
        </a:p>
      </dgm:t>
    </dgm:pt>
    <dgm:pt modelId="{EF9AE18C-5395-4C66-BFB6-04A2CC5A495E}" type="parTrans" cxnId="{638B20D7-71A8-4F27-8A2A-45A9BE31AED6}">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7EE22259-1837-432D-870C-A7F945446FF1}" type="sibTrans" cxnId="{638B20D7-71A8-4F27-8A2A-45A9BE31AED6}">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9EAB1F21-CE79-47BF-A962-32D9E246517C}">
      <dgm:prSet custT="1"/>
      <dgm:spPr>
        <a:xfrm>
          <a:off x="6421204" y="1359204"/>
          <a:ext cx="1498906" cy="786526"/>
        </a:xfrm>
        <a:prstGeom prst="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pPr>
            <a:lnSpc>
              <a:spcPts val="2000"/>
            </a:lnSpc>
            <a:spcAft>
              <a:spcPts val="0"/>
            </a:spcAft>
          </a:pPr>
          <a:r>
            <a:rPr lang="zh-TW" altLang="en-US" sz="1400" b="1"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內外</a:t>
          </a:r>
          <a:r>
            <a:rPr lang="zh-TW" alt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需不振，經濟下行</a:t>
          </a:r>
          <a:endParaRPr 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gm:t>
    </dgm:pt>
    <dgm:pt modelId="{87148BF4-11E7-46A2-AF05-0626F1F80A66}" type="parTrans" cxnId="{384DDEB4-888F-4C3B-B2AE-1EEC90B91B6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31C4712F-6EE6-42BA-A874-63188E300A2A}" type="sibTrans" cxnId="{384DDEB4-888F-4C3B-B2AE-1EEC90B91B6C}">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8674F1CB-2DF2-4D7A-A00D-7825B5B51BB3}">
      <dgm:prSet custT="1"/>
      <dgm:spPr>
        <a:xfrm>
          <a:off x="8052700" y="1071510"/>
          <a:ext cx="786133" cy="786133"/>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TW" altLang="en-US" sz="1400" b="1" dirty="0">
              <a:solidFill>
                <a:sysClr val="window" lastClr="FFFFFF"/>
              </a:solidFill>
              <a:latin typeface="Microsoft JhengHei" panose="020B0604030504040204" pitchFamily="34" charset="-120"/>
              <a:ea typeface="Microsoft JhengHei" panose="020B0604030504040204" pitchFamily="34" charset="-120"/>
              <a:cs typeface="+mn-cs"/>
            </a:rPr>
            <a:t>東協</a:t>
          </a:r>
          <a:endParaRPr lang="en-US" sz="1400" b="1" dirty="0">
            <a:solidFill>
              <a:sysClr val="window" lastClr="FFFFFF"/>
            </a:solidFill>
            <a:latin typeface="Microsoft JhengHei" panose="020B0604030504040204" pitchFamily="34" charset="-120"/>
            <a:ea typeface="Microsoft JhengHei" panose="020B0604030504040204" pitchFamily="34" charset="-120"/>
            <a:cs typeface="+mn-cs"/>
          </a:endParaRPr>
        </a:p>
      </dgm:t>
    </dgm:pt>
    <dgm:pt modelId="{FE354A81-D64E-4DDF-9889-D4FB1833F163}" type="parTrans" cxnId="{28CE903A-AAA3-47C9-A7AD-B3A7A904BA80}">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4AEEE8F2-270C-4563-A65D-3386422C2F28}" type="sibTrans" cxnId="{28CE903A-AAA3-47C9-A7AD-B3A7A904BA80}">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98A3C635-4695-4C75-AEBC-704F33F6D019}">
      <dgm:prSet custT="1"/>
      <dgm:spPr>
        <a:xfrm>
          <a:off x="8706244" y="1359204"/>
          <a:ext cx="1261602" cy="796444"/>
        </a:xfrm>
        <a:prstGeom prst="rect">
          <a:avLst/>
        </a:prstGeom>
        <a:solidFill>
          <a:srgbClr val="F79646">
            <a:tint val="40000"/>
            <a:alpha val="90000"/>
            <a:hueOff val="0"/>
            <a:satOff val="0"/>
            <a:lumOff val="0"/>
            <a:alphaOff val="0"/>
          </a:srgbClr>
        </a:solidFill>
        <a:ln w="25400" cap="flat" cmpd="sng" algn="ctr">
          <a:solidFill>
            <a:srgbClr val="F79646">
              <a:tint val="40000"/>
              <a:alpha val="90000"/>
              <a:hueOff val="0"/>
              <a:satOff val="0"/>
              <a:lumOff val="0"/>
              <a:alphaOff val="0"/>
            </a:srgbClr>
          </a:solidFill>
          <a:prstDash val="solid"/>
        </a:ln>
        <a:effectLst/>
      </dgm:spPr>
      <dgm:t>
        <a:bodyPr/>
        <a:lstStyle/>
        <a:p>
          <a:r>
            <a:rPr lang="zh-TW" alt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投資、貿易尚穩健，經濟成長溫和</a:t>
          </a:r>
          <a:endParaRPr lang="en-US" sz="1400" b="1"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gm:t>
    </dgm:pt>
    <dgm:pt modelId="{236B2CC9-228A-4E7B-A750-6D622D941E7A}" type="parTrans" cxnId="{8676FA47-A745-4C84-91A8-BC56FA28F23E}">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566E7620-F996-4A8C-B3BB-F74AB4F1B9F7}" type="sibTrans" cxnId="{8676FA47-A745-4C84-91A8-BC56FA28F23E}">
      <dgm:prSet/>
      <dgm:spPr/>
      <dgm:t>
        <a:bodyPr/>
        <a:lstStyle/>
        <a:p>
          <a:endParaRPr lang="en-US" sz="1400" b="1">
            <a:latin typeface="Microsoft JhengHei" panose="020B0604030504040204" pitchFamily="34" charset="-120"/>
            <a:ea typeface="Microsoft JhengHei" panose="020B0604030504040204" pitchFamily="34" charset="-120"/>
          </a:endParaRPr>
        </a:p>
      </dgm:t>
    </dgm:pt>
    <dgm:pt modelId="{EA66687F-D86A-473E-B04E-E37B64E6F5E6}" type="pres">
      <dgm:prSet presAssocID="{88CC52E6-F989-4A10-8CFE-9BA27EA12862}" presName="list" presStyleCnt="0">
        <dgm:presLayoutVars>
          <dgm:dir/>
          <dgm:animLvl val="lvl"/>
        </dgm:presLayoutVars>
      </dgm:prSet>
      <dgm:spPr/>
      <dgm:t>
        <a:bodyPr/>
        <a:lstStyle/>
        <a:p>
          <a:endParaRPr lang="zh-TW" altLang="en-US"/>
        </a:p>
      </dgm:t>
    </dgm:pt>
    <dgm:pt modelId="{2BAF9F67-77F2-43D6-B2F4-D29B58E1E12D}" type="pres">
      <dgm:prSet presAssocID="{5E42650E-06E8-42E7-A118-115EA0ABB760}" presName="posSpace" presStyleCnt="0"/>
      <dgm:spPr/>
    </dgm:pt>
    <dgm:pt modelId="{982A2C1C-2B96-43DE-85F5-1BE49BDC785C}" type="pres">
      <dgm:prSet presAssocID="{5E42650E-06E8-42E7-A118-115EA0ABB760}" presName="vertFlow" presStyleCnt="0"/>
      <dgm:spPr/>
    </dgm:pt>
    <dgm:pt modelId="{D4B93B26-29B1-4D67-A60B-4EA02E8174C9}" type="pres">
      <dgm:prSet presAssocID="{5E42650E-06E8-42E7-A118-115EA0ABB760}" presName="topSpace" presStyleCnt="0"/>
      <dgm:spPr/>
    </dgm:pt>
    <dgm:pt modelId="{E7FF33EF-B6C1-4A6F-82C1-613555BD2EC5}" type="pres">
      <dgm:prSet presAssocID="{5E42650E-06E8-42E7-A118-115EA0ABB760}" presName="firstComp" presStyleCnt="0"/>
      <dgm:spPr/>
    </dgm:pt>
    <dgm:pt modelId="{A0F0604D-FF79-480B-B593-A7E0EB486ECF}" type="pres">
      <dgm:prSet presAssocID="{5E42650E-06E8-42E7-A118-115EA0ABB760}" presName="firstChild" presStyleLbl="bgAccFollowNode1" presStyleIdx="0" presStyleCnt="5" custScaleX="105205" custScaleY="164818" custLinFactNeighborX="9682" custLinFactNeighborY="5420"/>
      <dgm:spPr/>
      <dgm:t>
        <a:bodyPr/>
        <a:lstStyle/>
        <a:p>
          <a:endParaRPr lang="zh-TW" altLang="en-US"/>
        </a:p>
      </dgm:t>
    </dgm:pt>
    <dgm:pt modelId="{6E488956-27F0-47FB-AFEC-C554F696AC1A}" type="pres">
      <dgm:prSet presAssocID="{5E42650E-06E8-42E7-A118-115EA0ABB760}" presName="firstChildTx" presStyleLbl="bgAccFollowNode1" presStyleIdx="0" presStyleCnt="5">
        <dgm:presLayoutVars>
          <dgm:bulletEnabled val="1"/>
        </dgm:presLayoutVars>
      </dgm:prSet>
      <dgm:spPr/>
      <dgm:t>
        <a:bodyPr/>
        <a:lstStyle/>
        <a:p>
          <a:endParaRPr lang="zh-TW" altLang="en-US"/>
        </a:p>
      </dgm:t>
    </dgm:pt>
    <dgm:pt modelId="{E9938374-A09B-4D8C-A732-CBA1635C1A61}" type="pres">
      <dgm:prSet presAssocID="{5E42650E-06E8-42E7-A118-115EA0ABB760}" presName="negSpace" presStyleCnt="0"/>
      <dgm:spPr/>
    </dgm:pt>
    <dgm:pt modelId="{36BC2483-3127-412E-881D-9A089B16D6CC}" type="pres">
      <dgm:prSet presAssocID="{5E42650E-06E8-42E7-A118-115EA0ABB760}" presName="circle" presStyleLbl="node1" presStyleIdx="0" presStyleCnt="5" custScaleX="104928" custScaleY="105088"/>
      <dgm:spPr/>
      <dgm:t>
        <a:bodyPr/>
        <a:lstStyle/>
        <a:p>
          <a:endParaRPr lang="zh-TW" altLang="en-US"/>
        </a:p>
      </dgm:t>
    </dgm:pt>
    <dgm:pt modelId="{AC909094-49D0-4C14-89F3-5F9C889A529A}" type="pres">
      <dgm:prSet presAssocID="{0E8B5AEA-1DCB-4E18-BF67-94BAF19C157D}" presName="transSpace" presStyleCnt="0"/>
      <dgm:spPr/>
    </dgm:pt>
    <dgm:pt modelId="{608F8681-E2E4-4A85-A3FC-EDB9DD7592FC}" type="pres">
      <dgm:prSet presAssocID="{1B149A7E-00C5-4FED-ACAE-35728CAC57D3}" presName="posSpace" presStyleCnt="0"/>
      <dgm:spPr/>
    </dgm:pt>
    <dgm:pt modelId="{76137AD8-229C-440F-A3E9-308AC8A25201}" type="pres">
      <dgm:prSet presAssocID="{1B149A7E-00C5-4FED-ACAE-35728CAC57D3}" presName="vertFlow" presStyleCnt="0"/>
      <dgm:spPr/>
    </dgm:pt>
    <dgm:pt modelId="{BA9C465B-E529-4342-96A2-FAC1201CD778}" type="pres">
      <dgm:prSet presAssocID="{1B149A7E-00C5-4FED-ACAE-35728CAC57D3}" presName="topSpace" presStyleCnt="0"/>
      <dgm:spPr/>
    </dgm:pt>
    <dgm:pt modelId="{ED905F88-AC14-44A2-9FDE-2B0E199046B0}" type="pres">
      <dgm:prSet presAssocID="{1B149A7E-00C5-4FED-ACAE-35728CAC57D3}" presName="firstComp" presStyleCnt="0"/>
      <dgm:spPr/>
    </dgm:pt>
    <dgm:pt modelId="{B283CD38-77C9-4240-8861-EF8464C0C040}" type="pres">
      <dgm:prSet presAssocID="{1B149A7E-00C5-4FED-ACAE-35728CAC57D3}" presName="firstChild" presStyleLbl="bgAccFollowNode1" presStyleIdx="1" presStyleCnt="5" custScaleY="164310"/>
      <dgm:spPr/>
      <dgm:t>
        <a:bodyPr/>
        <a:lstStyle/>
        <a:p>
          <a:endParaRPr lang="zh-TW" altLang="en-US"/>
        </a:p>
      </dgm:t>
    </dgm:pt>
    <dgm:pt modelId="{2658BBA3-77F5-4E2A-AA30-7F2B682BE997}" type="pres">
      <dgm:prSet presAssocID="{1B149A7E-00C5-4FED-ACAE-35728CAC57D3}" presName="firstChildTx" presStyleLbl="bgAccFollowNode1" presStyleIdx="1" presStyleCnt="5">
        <dgm:presLayoutVars>
          <dgm:bulletEnabled val="1"/>
        </dgm:presLayoutVars>
      </dgm:prSet>
      <dgm:spPr/>
      <dgm:t>
        <a:bodyPr/>
        <a:lstStyle/>
        <a:p>
          <a:endParaRPr lang="zh-TW" altLang="en-US"/>
        </a:p>
      </dgm:t>
    </dgm:pt>
    <dgm:pt modelId="{824EAB71-0222-4B1C-8E56-D8589167FD41}" type="pres">
      <dgm:prSet presAssocID="{1B149A7E-00C5-4FED-ACAE-35728CAC57D3}" presName="negSpace" presStyleCnt="0"/>
      <dgm:spPr/>
    </dgm:pt>
    <dgm:pt modelId="{50C94623-0D82-4307-828B-AAEBDAFBFD8A}" type="pres">
      <dgm:prSet presAssocID="{1B149A7E-00C5-4FED-ACAE-35728CAC57D3}" presName="circle" presStyleLbl="node1" presStyleIdx="1" presStyleCnt="5" custScaleX="105410" custScaleY="105410"/>
      <dgm:spPr/>
      <dgm:t>
        <a:bodyPr/>
        <a:lstStyle/>
        <a:p>
          <a:endParaRPr lang="zh-TW" altLang="en-US"/>
        </a:p>
      </dgm:t>
    </dgm:pt>
    <dgm:pt modelId="{1955FC55-8CDC-4777-A718-46E9A99722BC}" type="pres">
      <dgm:prSet presAssocID="{6C32A374-61D7-4C48-BE3C-0029DB515057}" presName="transSpace" presStyleCnt="0"/>
      <dgm:spPr/>
    </dgm:pt>
    <dgm:pt modelId="{EE70EAAC-C19D-4FC9-8BC1-68B3DC49656C}" type="pres">
      <dgm:prSet presAssocID="{7F2985B5-F5C9-4C74-8F30-E7FFA0C5C547}" presName="posSpace" presStyleCnt="0"/>
      <dgm:spPr/>
    </dgm:pt>
    <dgm:pt modelId="{7259B681-9940-4AA8-ACD2-BB56043A4E80}" type="pres">
      <dgm:prSet presAssocID="{7F2985B5-F5C9-4C74-8F30-E7FFA0C5C547}" presName="vertFlow" presStyleCnt="0"/>
      <dgm:spPr/>
    </dgm:pt>
    <dgm:pt modelId="{F6559CDF-F48F-4534-ADFF-5F7DD4112ACD}" type="pres">
      <dgm:prSet presAssocID="{7F2985B5-F5C9-4C74-8F30-E7FFA0C5C547}" presName="topSpace" presStyleCnt="0"/>
      <dgm:spPr/>
    </dgm:pt>
    <dgm:pt modelId="{9BE64728-D5CA-4CEF-952E-DE3A25C0BA1B}" type="pres">
      <dgm:prSet presAssocID="{7F2985B5-F5C9-4C74-8F30-E7FFA0C5C547}" presName="firstComp" presStyleCnt="0"/>
      <dgm:spPr/>
    </dgm:pt>
    <dgm:pt modelId="{7C2F93D9-819B-43C7-AFDF-AD863EFBF88A}" type="pres">
      <dgm:prSet presAssocID="{7F2985B5-F5C9-4C74-8F30-E7FFA0C5C547}" presName="firstChild" presStyleLbl="bgAccFollowNode1" presStyleIdx="2" presStyleCnt="5" custScaleY="164310"/>
      <dgm:spPr/>
      <dgm:t>
        <a:bodyPr/>
        <a:lstStyle/>
        <a:p>
          <a:endParaRPr lang="zh-TW" altLang="en-US"/>
        </a:p>
      </dgm:t>
    </dgm:pt>
    <dgm:pt modelId="{EC7B6843-1B69-4525-A1A9-B2F1C2A9E663}" type="pres">
      <dgm:prSet presAssocID="{7F2985B5-F5C9-4C74-8F30-E7FFA0C5C547}" presName="firstChildTx" presStyleLbl="bgAccFollowNode1" presStyleIdx="2" presStyleCnt="5">
        <dgm:presLayoutVars>
          <dgm:bulletEnabled val="1"/>
        </dgm:presLayoutVars>
      </dgm:prSet>
      <dgm:spPr/>
      <dgm:t>
        <a:bodyPr/>
        <a:lstStyle/>
        <a:p>
          <a:endParaRPr lang="zh-TW" altLang="en-US"/>
        </a:p>
      </dgm:t>
    </dgm:pt>
    <dgm:pt modelId="{D77AFFD7-BFEB-44E0-9060-089F500BBE49}" type="pres">
      <dgm:prSet presAssocID="{7F2985B5-F5C9-4C74-8F30-E7FFA0C5C547}" presName="negSpace" presStyleCnt="0"/>
      <dgm:spPr/>
    </dgm:pt>
    <dgm:pt modelId="{E3A80F9B-7A87-4E5A-B006-306807B08231}" type="pres">
      <dgm:prSet presAssocID="{7F2985B5-F5C9-4C74-8F30-E7FFA0C5C547}" presName="circle" presStyleLbl="node1" presStyleIdx="2" presStyleCnt="5" custScaleX="105896" custScaleY="105896"/>
      <dgm:spPr/>
      <dgm:t>
        <a:bodyPr/>
        <a:lstStyle/>
        <a:p>
          <a:endParaRPr lang="zh-TW" altLang="en-US"/>
        </a:p>
      </dgm:t>
    </dgm:pt>
    <dgm:pt modelId="{7E8F4019-C04C-4812-84A2-9739D2671B80}" type="pres">
      <dgm:prSet presAssocID="{474F3CA8-3411-4DE3-81D8-8341839AD9B2}" presName="transSpace" presStyleCnt="0"/>
      <dgm:spPr/>
    </dgm:pt>
    <dgm:pt modelId="{5B483BA8-6E76-463A-8A6A-B4B579F50A7A}" type="pres">
      <dgm:prSet presAssocID="{C333F4EC-E61E-4847-B0F9-4C78AB97C15D}" presName="posSpace" presStyleCnt="0"/>
      <dgm:spPr/>
    </dgm:pt>
    <dgm:pt modelId="{35CE9245-2D1D-4575-B5B6-4FE853E7F285}" type="pres">
      <dgm:prSet presAssocID="{C333F4EC-E61E-4847-B0F9-4C78AB97C15D}" presName="vertFlow" presStyleCnt="0"/>
      <dgm:spPr/>
    </dgm:pt>
    <dgm:pt modelId="{D31FC306-B658-46CB-BFF1-4F7627CA0976}" type="pres">
      <dgm:prSet presAssocID="{C333F4EC-E61E-4847-B0F9-4C78AB97C15D}" presName="topSpace" presStyleCnt="0"/>
      <dgm:spPr/>
    </dgm:pt>
    <dgm:pt modelId="{A23E6C49-4074-47A9-B31B-B9083F7B1ED3}" type="pres">
      <dgm:prSet presAssocID="{C333F4EC-E61E-4847-B0F9-4C78AB97C15D}" presName="firstComp" presStyleCnt="0"/>
      <dgm:spPr/>
    </dgm:pt>
    <dgm:pt modelId="{EAB633D7-7186-4080-8FBA-F982A004E6FB}" type="pres">
      <dgm:prSet presAssocID="{C333F4EC-E61E-4847-B0F9-4C78AB97C15D}" presName="firstChild" presStyleLbl="bgAccFollowNode1" presStyleIdx="3" presStyleCnt="5" custScaleX="105975" custScaleY="153710"/>
      <dgm:spPr/>
      <dgm:t>
        <a:bodyPr/>
        <a:lstStyle/>
        <a:p>
          <a:endParaRPr lang="zh-TW" altLang="en-US"/>
        </a:p>
      </dgm:t>
    </dgm:pt>
    <dgm:pt modelId="{4035FCC8-6785-4C3A-932E-1410A0AFB911}" type="pres">
      <dgm:prSet presAssocID="{C333F4EC-E61E-4847-B0F9-4C78AB97C15D}" presName="firstChildTx" presStyleLbl="bgAccFollowNode1" presStyleIdx="3" presStyleCnt="5">
        <dgm:presLayoutVars>
          <dgm:bulletEnabled val="1"/>
        </dgm:presLayoutVars>
      </dgm:prSet>
      <dgm:spPr/>
      <dgm:t>
        <a:bodyPr/>
        <a:lstStyle/>
        <a:p>
          <a:endParaRPr lang="zh-TW" altLang="en-US"/>
        </a:p>
      </dgm:t>
    </dgm:pt>
    <dgm:pt modelId="{02F16C48-F3A6-4A89-BC31-1289489E12E4}" type="pres">
      <dgm:prSet presAssocID="{C333F4EC-E61E-4847-B0F9-4C78AB97C15D}" presName="negSpace" presStyleCnt="0"/>
      <dgm:spPr/>
    </dgm:pt>
    <dgm:pt modelId="{771C331E-3147-48A9-B3D3-1684512FABDF}" type="pres">
      <dgm:prSet presAssocID="{C333F4EC-E61E-4847-B0F9-4C78AB97C15D}" presName="circle" presStyleLbl="node1" presStyleIdx="3" presStyleCnt="5" custScaleX="106552" custScaleY="106387" custLinFactNeighborX="-20736" custLinFactNeighborY="-1728"/>
      <dgm:spPr/>
      <dgm:t>
        <a:bodyPr/>
        <a:lstStyle/>
        <a:p>
          <a:endParaRPr lang="zh-TW" altLang="en-US"/>
        </a:p>
      </dgm:t>
    </dgm:pt>
    <dgm:pt modelId="{4A486298-B5E3-44FE-8EF6-B77A90BBC095}" type="pres">
      <dgm:prSet presAssocID="{7EE22259-1837-432D-870C-A7F945446FF1}" presName="transSpace" presStyleCnt="0"/>
      <dgm:spPr/>
    </dgm:pt>
    <dgm:pt modelId="{2A8C9868-45B3-4FDF-AABD-491D95E153EE}" type="pres">
      <dgm:prSet presAssocID="{8674F1CB-2DF2-4D7A-A00D-7825B5B51BB3}" presName="posSpace" presStyleCnt="0"/>
      <dgm:spPr/>
    </dgm:pt>
    <dgm:pt modelId="{9BF16946-5759-43B6-BEF0-E53C8552586D}" type="pres">
      <dgm:prSet presAssocID="{8674F1CB-2DF2-4D7A-A00D-7825B5B51BB3}" presName="vertFlow" presStyleCnt="0"/>
      <dgm:spPr/>
    </dgm:pt>
    <dgm:pt modelId="{6869A1CD-5A4C-44F3-8F03-ABABB6BCB92F}" type="pres">
      <dgm:prSet presAssocID="{8674F1CB-2DF2-4D7A-A00D-7825B5B51BB3}" presName="topSpace" presStyleCnt="0"/>
      <dgm:spPr/>
    </dgm:pt>
    <dgm:pt modelId="{056AE298-5169-4CB4-A2EF-56450ABA4877}" type="pres">
      <dgm:prSet presAssocID="{8674F1CB-2DF2-4D7A-A00D-7825B5B51BB3}" presName="firstComp" presStyleCnt="0"/>
      <dgm:spPr/>
    </dgm:pt>
    <dgm:pt modelId="{EC4CA9B4-8120-4B62-88C6-E2BA1E54C39D}" type="pres">
      <dgm:prSet presAssocID="{8674F1CB-2DF2-4D7A-A00D-7825B5B51BB3}" presName="firstChild" presStyleLbl="bgAccFollowNode1" presStyleIdx="4" presStyleCnt="5" custScaleX="101754" custScaleY="163054"/>
      <dgm:spPr/>
      <dgm:t>
        <a:bodyPr/>
        <a:lstStyle/>
        <a:p>
          <a:endParaRPr lang="zh-TW" altLang="en-US"/>
        </a:p>
      </dgm:t>
    </dgm:pt>
    <dgm:pt modelId="{07D9988F-81BF-4C5A-960E-4E40C292CC7D}" type="pres">
      <dgm:prSet presAssocID="{8674F1CB-2DF2-4D7A-A00D-7825B5B51BB3}" presName="firstChildTx" presStyleLbl="bgAccFollowNode1" presStyleIdx="4" presStyleCnt="5">
        <dgm:presLayoutVars>
          <dgm:bulletEnabled val="1"/>
        </dgm:presLayoutVars>
      </dgm:prSet>
      <dgm:spPr/>
      <dgm:t>
        <a:bodyPr/>
        <a:lstStyle/>
        <a:p>
          <a:endParaRPr lang="zh-TW" altLang="en-US"/>
        </a:p>
      </dgm:t>
    </dgm:pt>
    <dgm:pt modelId="{C58649E3-4929-413E-839B-450E1E50D84A}" type="pres">
      <dgm:prSet presAssocID="{8674F1CB-2DF2-4D7A-A00D-7825B5B51BB3}" presName="negSpace" presStyleCnt="0"/>
      <dgm:spPr/>
    </dgm:pt>
    <dgm:pt modelId="{304DD3D2-C1B1-4AE6-80FF-0B5EAFA217D8}" type="pres">
      <dgm:prSet presAssocID="{8674F1CB-2DF2-4D7A-A00D-7825B5B51BB3}" presName="circle" presStyleLbl="node1" presStyleIdx="4" presStyleCnt="5" custScaleX="107049" custScaleY="107049" custLinFactNeighborX="-7445" custLinFactNeighborY="-10575"/>
      <dgm:spPr/>
      <dgm:t>
        <a:bodyPr/>
        <a:lstStyle/>
        <a:p>
          <a:endParaRPr lang="zh-TW" altLang="en-US"/>
        </a:p>
      </dgm:t>
    </dgm:pt>
  </dgm:ptLst>
  <dgm:cxnLst>
    <dgm:cxn modelId="{5614A869-EFD4-42AF-A84F-9B676210BADF}" type="presOf" srcId="{7F2985B5-F5C9-4C74-8F30-E7FFA0C5C547}" destId="{E3A80F9B-7A87-4E5A-B006-306807B08231}" srcOrd="0" destOrd="0" presId="urn:microsoft.com/office/officeart/2005/8/layout/hList9"/>
    <dgm:cxn modelId="{A6B66EEE-5638-48E3-8BAA-23AD889C1A7D}" type="presOf" srcId="{0E88143E-10A0-424B-910F-8B7669220C00}" destId="{B283CD38-77C9-4240-8861-EF8464C0C040}" srcOrd="0" destOrd="0" presId="urn:microsoft.com/office/officeart/2005/8/layout/hList9"/>
    <dgm:cxn modelId="{C45ABA5A-4959-4103-AD2F-EEF9B0DFEFDF}" type="presOf" srcId="{C333F4EC-E61E-4847-B0F9-4C78AB97C15D}" destId="{771C331E-3147-48A9-B3D3-1684512FABDF}" srcOrd="0" destOrd="0" presId="urn:microsoft.com/office/officeart/2005/8/layout/hList9"/>
    <dgm:cxn modelId="{8676FA47-A745-4C84-91A8-BC56FA28F23E}" srcId="{8674F1CB-2DF2-4D7A-A00D-7825B5B51BB3}" destId="{98A3C635-4695-4C75-AEBC-704F33F6D019}" srcOrd="0" destOrd="0" parTransId="{236B2CC9-228A-4E7B-A750-6D622D941E7A}" sibTransId="{566E7620-F996-4A8C-B3BB-F74AB4F1B9F7}"/>
    <dgm:cxn modelId="{FBEFEF75-93EE-40BE-A06C-DA6649293102}" srcId="{88CC52E6-F989-4A10-8CFE-9BA27EA12862}" destId="{5E42650E-06E8-42E7-A118-115EA0ABB760}" srcOrd="0" destOrd="0" parTransId="{375C8672-1F97-49B6-8B5D-D15A3945A222}" sibTransId="{0E8B5AEA-1DCB-4E18-BF67-94BAF19C157D}"/>
    <dgm:cxn modelId="{384DDEB4-888F-4C3B-B2AE-1EEC90B91B6C}" srcId="{C333F4EC-E61E-4847-B0F9-4C78AB97C15D}" destId="{9EAB1F21-CE79-47BF-A962-32D9E246517C}" srcOrd="0" destOrd="0" parTransId="{87148BF4-11E7-46A2-AF05-0626F1F80A66}" sibTransId="{31C4712F-6EE6-42BA-A874-63188E300A2A}"/>
    <dgm:cxn modelId="{B92FCE38-3E3C-4E7A-A291-BA1A553456B6}" type="presOf" srcId="{9EAB1F21-CE79-47BF-A962-32D9E246517C}" destId="{4035FCC8-6785-4C3A-932E-1410A0AFB911}" srcOrd="1" destOrd="0" presId="urn:microsoft.com/office/officeart/2005/8/layout/hList9"/>
    <dgm:cxn modelId="{3C1B5C2F-BBE8-4E95-92B8-B8DBB1128825}" srcId="{88CC52E6-F989-4A10-8CFE-9BA27EA12862}" destId="{1B149A7E-00C5-4FED-ACAE-35728CAC57D3}" srcOrd="1" destOrd="0" parTransId="{D136B494-1030-4B59-906C-39274B0ADBDF}" sibTransId="{6C32A374-61D7-4C48-BE3C-0029DB515057}"/>
    <dgm:cxn modelId="{F991F59F-E6D8-4EC3-97AB-B05FE85675BF}" srcId="{88CC52E6-F989-4A10-8CFE-9BA27EA12862}" destId="{7F2985B5-F5C9-4C74-8F30-E7FFA0C5C547}" srcOrd="2" destOrd="0" parTransId="{8D864936-3CA2-492F-AA6E-7905CD0714F0}" sibTransId="{474F3CA8-3411-4DE3-81D8-8341839AD9B2}"/>
    <dgm:cxn modelId="{C3B1A1E6-D583-4627-BF01-FFEF0884C5CC}" srcId="{7F2985B5-F5C9-4C74-8F30-E7FFA0C5C547}" destId="{012247D8-5563-4F78-9CC2-FA8732250731}" srcOrd="0" destOrd="0" parTransId="{BD5130D0-0FB0-4981-95AB-110BD00439AF}" sibTransId="{7D309AFC-F484-42D1-8294-1E972321ED3F}"/>
    <dgm:cxn modelId="{AA38EA3E-E374-4B3A-B3D3-322BE3CC51BC}" type="presOf" srcId="{1B149A7E-00C5-4FED-ACAE-35728CAC57D3}" destId="{50C94623-0D82-4307-828B-AAEBDAFBFD8A}" srcOrd="0" destOrd="0" presId="urn:microsoft.com/office/officeart/2005/8/layout/hList9"/>
    <dgm:cxn modelId="{E99F15EF-1A8A-4BBA-881A-D231556184F2}" type="presOf" srcId="{1518A429-F41C-486E-A52B-F120F16B49F0}" destId="{6E488956-27F0-47FB-AFEC-C554F696AC1A}" srcOrd="1" destOrd="0" presId="urn:microsoft.com/office/officeart/2005/8/layout/hList9"/>
    <dgm:cxn modelId="{FD840093-C81C-40A4-9E98-666B08C010FC}" srcId="{5E42650E-06E8-42E7-A118-115EA0ABB760}" destId="{1518A429-F41C-486E-A52B-F120F16B49F0}" srcOrd="0" destOrd="0" parTransId="{1052E085-B286-4B5D-A252-F19E2990A447}" sibTransId="{E01BA0E4-72E4-450F-B0A2-D015CE31C56C}"/>
    <dgm:cxn modelId="{28CE903A-AAA3-47C9-A7AD-B3A7A904BA80}" srcId="{88CC52E6-F989-4A10-8CFE-9BA27EA12862}" destId="{8674F1CB-2DF2-4D7A-A00D-7825B5B51BB3}" srcOrd="4" destOrd="0" parTransId="{FE354A81-D64E-4DDF-9889-D4FB1833F163}" sibTransId="{4AEEE8F2-270C-4563-A65D-3386422C2F28}"/>
    <dgm:cxn modelId="{B47E494F-E349-4A68-BFEA-C7B7F05EA9F8}" type="presOf" srcId="{98A3C635-4695-4C75-AEBC-704F33F6D019}" destId="{EC4CA9B4-8120-4B62-88C6-E2BA1E54C39D}" srcOrd="0" destOrd="0" presId="urn:microsoft.com/office/officeart/2005/8/layout/hList9"/>
    <dgm:cxn modelId="{3F9A281D-B4B6-4DD4-AAE8-EDFC02974D59}" type="presOf" srcId="{5E42650E-06E8-42E7-A118-115EA0ABB760}" destId="{36BC2483-3127-412E-881D-9A089B16D6CC}" srcOrd="0" destOrd="0" presId="urn:microsoft.com/office/officeart/2005/8/layout/hList9"/>
    <dgm:cxn modelId="{D33DD54E-F90C-4B29-A3B8-7FD265E2E088}" type="presOf" srcId="{9EAB1F21-CE79-47BF-A962-32D9E246517C}" destId="{EAB633D7-7186-4080-8FBA-F982A004E6FB}" srcOrd="0" destOrd="0" presId="urn:microsoft.com/office/officeart/2005/8/layout/hList9"/>
    <dgm:cxn modelId="{5AE13393-0602-4A75-8BC3-CFF3D03B2D57}" type="presOf" srcId="{012247D8-5563-4F78-9CC2-FA8732250731}" destId="{7C2F93D9-819B-43C7-AFDF-AD863EFBF88A}" srcOrd="0" destOrd="0" presId="urn:microsoft.com/office/officeart/2005/8/layout/hList9"/>
    <dgm:cxn modelId="{D22B0036-8223-4388-B679-D2957F9C89E8}" type="presOf" srcId="{88CC52E6-F989-4A10-8CFE-9BA27EA12862}" destId="{EA66687F-D86A-473E-B04E-E37B64E6F5E6}" srcOrd="0" destOrd="0" presId="urn:microsoft.com/office/officeart/2005/8/layout/hList9"/>
    <dgm:cxn modelId="{638B20D7-71A8-4F27-8A2A-45A9BE31AED6}" srcId="{88CC52E6-F989-4A10-8CFE-9BA27EA12862}" destId="{C333F4EC-E61E-4847-B0F9-4C78AB97C15D}" srcOrd="3" destOrd="0" parTransId="{EF9AE18C-5395-4C66-BFB6-04A2CC5A495E}" sibTransId="{7EE22259-1837-432D-870C-A7F945446FF1}"/>
    <dgm:cxn modelId="{4D00E58A-3161-41ED-86F9-D55C90BFD92A}" type="presOf" srcId="{1518A429-F41C-486E-A52B-F120F16B49F0}" destId="{A0F0604D-FF79-480B-B593-A7E0EB486ECF}" srcOrd="0" destOrd="0" presId="urn:microsoft.com/office/officeart/2005/8/layout/hList9"/>
    <dgm:cxn modelId="{8DC45808-26EB-4281-9B95-910C32A04D59}" type="presOf" srcId="{012247D8-5563-4F78-9CC2-FA8732250731}" destId="{EC7B6843-1B69-4525-A1A9-B2F1C2A9E663}" srcOrd="1" destOrd="0" presId="urn:microsoft.com/office/officeart/2005/8/layout/hList9"/>
    <dgm:cxn modelId="{2DE0D635-DCAB-455F-B5D4-98980F678E43}" srcId="{1B149A7E-00C5-4FED-ACAE-35728CAC57D3}" destId="{0E88143E-10A0-424B-910F-8B7669220C00}" srcOrd="0" destOrd="0" parTransId="{0E0C8B43-AFA0-47CF-93CB-719005DE9A6D}" sibTransId="{FA9F0202-66D2-4435-9783-03E03E07AB42}"/>
    <dgm:cxn modelId="{2D20F75B-726C-43B1-A08C-E51B7C14E092}" type="presOf" srcId="{8674F1CB-2DF2-4D7A-A00D-7825B5B51BB3}" destId="{304DD3D2-C1B1-4AE6-80FF-0B5EAFA217D8}" srcOrd="0" destOrd="0" presId="urn:microsoft.com/office/officeart/2005/8/layout/hList9"/>
    <dgm:cxn modelId="{B59AE54F-39B7-450C-9BF7-0E337C3EEE23}" type="presOf" srcId="{98A3C635-4695-4C75-AEBC-704F33F6D019}" destId="{07D9988F-81BF-4C5A-960E-4E40C292CC7D}" srcOrd="1" destOrd="0" presId="urn:microsoft.com/office/officeart/2005/8/layout/hList9"/>
    <dgm:cxn modelId="{77B0D202-783A-45DF-B36F-F1CE183007C9}" type="presOf" srcId="{0E88143E-10A0-424B-910F-8B7669220C00}" destId="{2658BBA3-77F5-4E2A-AA30-7F2B682BE997}" srcOrd="1" destOrd="0" presId="urn:microsoft.com/office/officeart/2005/8/layout/hList9"/>
    <dgm:cxn modelId="{D3F0C7F8-B869-40E3-95F1-CADFCE2B0DB9}" type="presParOf" srcId="{EA66687F-D86A-473E-B04E-E37B64E6F5E6}" destId="{2BAF9F67-77F2-43D6-B2F4-D29B58E1E12D}" srcOrd="0" destOrd="0" presId="urn:microsoft.com/office/officeart/2005/8/layout/hList9"/>
    <dgm:cxn modelId="{399A74FD-7D80-4614-BEDF-58540D944525}" type="presParOf" srcId="{EA66687F-D86A-473E-B04E-E37B64E6F5E6}" destId="{982A2C1C-2B96-43DE-85F5-1BE49BDC785C}" srcOrd="1" destOrd="0" presId="urn:microsoft.com/office/officeart/2005/8/layout/hList9"/>
    <dgm:cxn modelId="{F9D89FEC-6B37-4BA8-886F-BAF6136A5D14}" type="presParOf" srcId="{982A2C1C-2B96-43DE-85F5-1BE49BDC785C}" destId="{D4B93B26-29B1-4D67-A60B-4EA02E8174C9}" srcOrd="0" destOrd="0" presId="urn:microsoft.com/office/officeart/2005/8/layout/hList9"/>
    <dgm:cxn modelId="{03F55518-849B-46C7-AA40-4DA031A91346}" type="presParOf" srcId="{982A2C1C-2B96-43DE-85F5-1BE49BDC785C}" destId="{E7FF33EF-B6C1-4A6F-82C1-613555BD2EC5}" srcOrd="1" destOrd="0" presId="urn:microsoft.com/office/officeart/2005/8/layout/hList9"/>
    <dgm:cxn modelId="{EB86CA91-3F04-4076-92A0-7D1BC790006B}" type="presParOf" srcId="{E7FF33EF-B6C1-4A6F-82C1-613555BD2EC5}" destId="{A0F0604D-FF79-480B-B593-A7E0EB486ECF}" srcOrd="0" destOrd="0" presId="urn:microsoft.com/office/officeart/2005/8/layout/hList9"/>
    <dgm:cxn modelId="{7C3500A5-E295-4DD4-8F09-77A616862A81}" type="presParOf" srcId="{E7FF33EF-B6C1-4A6F-82C1-613555BD2EC5}" destId="{6E488956-27F0-47FB-AFEC-C554F696AC1A}" srcOrd="1" destOrd="0" presId="urn:microsoft.com/office/officeart/2005/8/layout/hList9"/>
    <dgm:cxn modelId="{37129690-E634-4622-BB55-41C040DCA691}" type="presParOf" srcId="{EA66687F-D86A-473E-B04E-E37B64E6F5E6}" destId="{E9938374-A09B-4D8C-A732-CBA1635C1A61}" srcOrd="2" destOrd="0" presId="urn:microsoft.com/office/officeart/2005/8/layout/hList9"/>
    <dgm:cxn modelId="{6A4AEDB6-FBA6-4B29-BFBB-16EF35B3ED63}" type="presParOf" srcId="{EA66687F-D86A-473E-B04E-E37B64E6F5E6}" destId="{36BC2483-3127-412E-881D-9A089B16D6CC}" srcOrd="3" destOrd="0" presId="urn:microsoft.com/office/officeart/2005/8/layout/hList9"/>
    <dgm:cxn modelId="{165B7946-D576-4D94-9794-2894E54CB6C6}" type="presParOf" srcId="{EA66687F-D86A-473E-B04E-E37B64E6F5E6}" destId="{AC909094-49D0-4C14-89F3-5F9C889A529A}" srcOrd="4" destOrd="0" presId="urn:microsoft.com/office/officeart/2005/8/layout/hList9"/>
    <dgm:cxn modelId="{AF48D144-DA58-4A8B-AFEA-83932098D3E1}" type="presParOf" srcId="{EA66687F-D86A-473E-B04E-E37B64E6F5E6}" destId="{608F8681-E2E4-4A85-A3FC-EDB9DD7592FC}" srcOrd="5" destOrd="0" presId="urn:microsoft.com/office/officeart/2005/8/layout/hList9"/>
    <dgm:cxn modelId="{0BFDC5A7-92B4-4480-B11F-A2BB0BBAE932}" type="presParOf" srcId="{EA66687F-D86A-473E-B04E-E37B64E6F5E6}" destId="{76137AD8-229C-440F-A3E9-308AC8A25201}" srcOrd="6" destOrd="0" presId="urn:microsoft.com/office/officeart/2005/8/layout/hList9"/>
    <dgm:cxn modelId="{52134150-D27E-4B8B-AA4C-BFC493034658}" type="presParOf" srcId="{76137AD8-229C-440F-A3E9-308AC8A25201}" destId="{BA9C465B-E529-4342-96A2-FAC1201CD778}" srcOrd="0" destOrd="0" presId="urn:microsoft.com/office/officeart/2005/8/layout/hList9"/>
    <dgm:cxn modelId="{B78C7988-A2AB-464A-AE12-32D2FD2343FC}" type="presParOf" srcId="{76137AD8-229C-440F-A3E9-308AC8A25201}" destId="{ED905F88-AC14-44A2-9FDE-2B0E199046B0}" srcOrd="1" destOrd="0" presId="urn:microsoft.com/office/officeart/2005/8/layout/hList9"/>
    <dgm:cxn modelId="{2EC0D09E-0995-4817-B89C-765D914E888F}" type="presParOf" srcId="{ED905F88-AC14-44A2-9FDE-2B0E199046B0}" destId="{B283CD38-77C9-4240-8861-EF8464C0C040}" srcOrd="0" destOrd="0" presId="urn:microsoft.com/office/officeart/2005/8/layout/hList9"/>
    <dgm:cxn modelId="{D27AED86-8583-43DB-9D79-FE2E07A270C3}" type="presParOf" srcId="{ED905F88-AC14-44A2-9FDE-2B0E199046B0}" destId="{2658BBA3-77F5-4E2A-AA30-7F2B682BE997}" srcOrd="1" destOrd="0" presId="urn:microsoft.com/office/officeart/2005/8/layout/hList9"/>
    <dgm:cxn modelId="{14F131EC-1D1A-4775-862A-57845906BA28}" type="presParOf" srcId="{EA66687F-D86A-473E-B04E-E37B64E6F5E6}" destId="{824EAB71-0222-4B1C-8E56-D8589167FD41}" srcOrd="7" destOrd="0" presId="urn:microsoft.com/office/officeart/2005/8/layout/hList9"/>
    <dgm:cxn modelId="{F3422645-8D73-4243-9DB9-99FF8B38E221}" type="presParOf" srcId="{EA66687F-D86A-473E-B04E-E37B64E6F5E6}" destId="{50C94623-0D82-4307-828B-AAEBDAFBFD8A}" srcOrd="8" destOrd="0" presId="urn:microsoft.com/office/officeart/2005/8/layout/hList9"/>
    <dgm:cxn modelId="{969B8EAA-58EC-4ABD-BE1C-2AB142CB0D0F}" type="presParOf" srcId="{EA66687F-D86A-473E-B04E-E37B64E6F5E6}" destId="{1955FC55-8CDC-4777-A718-46E9A99722BC}" srcOrd="9" destOrd="0" presId="urn:microsoft.com/office/officeart/2005/8/layout/hList9"/>
    <dgm:cxn modelId="{881D2055-DD93-43D8-ABFC-7B6A32084711}" type="presParOf" srcId="{EA66687F-D86A-473E-B04E-E37B64E6F5E6}" destId="{EE70EAAC-C19D-4FC9-8BC1-68B3DC49656C}" srcOrd="10" destOrd="0" presId="urn:microsoft.com/office/officeart/2005/8/layout/hList9"/>
    <dgm:cxn modelId="{EE1194EB-DFE1-42BD-B5BC-729DD2288F58}" type="presParOf" srcId="{EA66687F-D86A-473E-B04E-E37B64E6F5E6}" destId="{7259B681-9940-4AA8-ACD2-BB56043A4E80}" srcOrd="11" destOrd="0" presId="urn:microsoft.com/office/officeart/2005/8/layout/hList9"/>
    <dgm:cxn modelId="{7393DF68-312E-4975-AABD-968E5082ABD0}" type="presParOf" srcId="{7259B681-9940-4AA8-ACD2-BB56043A4E80}" destId="{F6559CDF-F48F-4534-ADFF-5F7DD4112ACD}" srcOrd="0" destOrd="0" presId="urn:microsoft.com/office/officeart/2005/8/layout/hList9"/>
    <dgm:cxn modelId="{DF2796E6-91F5-45A6-AEAB-620B841C55F0}" type="presParOf" srcId="{7259B681-9940-4AA8-ACD2-BB56043A4E80}" destId="{9BE64728-D5CA-4CEF-952E-DE3A25C0BA1B}" srcOrd="1" destOrd="0" presId="urn:microsoft.com/office/officeart/2005/8/layout/hList9"/>
    <dgm:cxn modelId="{96618503-76E0-4F1B-B1FB-8F2D86D1818C}" type="presParOf" srcId="{9BE64728-D5CA-4CEF-952E-DE3A25C0BA1B}" destId="{7C2F93D9-819B-43C7-AFDF-AD863EFBF88A}" srcOrd="0" destOrd="0" presId="urn:microsoft.com/office/officeart/2005/8/layout/hList9"/>
    <dgm:cxn modelId="{BF08CD80-DAEC-4799-B28D-8ECB3823AEC8}" type="presParOf" srcId="{9BE64728-D5CA-4CEF-952E-DE3A25C0BA1B}" destId="{EC7B6843-1B69-4525-A1A9-B2F1C2A9E663}" srcOrd="1" destOrd="0" presId="urn:microsoft.com/office/officeart/2005/8/layout/hList9"/>
    <dgm:cxn modelId="{89A31821-366B-4B98-A13F-64E7C1D7D626}" type="presParOf" srcId="{EA66687F-D86A-473E-B04E-E37B64E6F5E6}" destId="{D77AFFD7-BFEB-44E0-9060-089F500BBE49}" srcOrd="12" destOrd="0" presId="urn:microsoft.com/office/officeart/2005/8/layout/hList9"/>
    <dgm:cxn modelId="{7D02B629-842A-4AEF-A8DE-383D05C9983B}" type="presParOf" srcId="{EA66687F-D86A-473E-B04E-E37B64E6F5E6}" destId="{E3A80F9B-7A87-4E5A-B006-306807B08231}" srcOrd="13" destOrd="0" presId="urn:microsoft.com/office/officeart/2005/8/layout/hList9"/>
    <dgm:cxn modelId="{2061F1B7-D292-459D-8CC8-5C8AE57C2613}" type="presParOf" srcId="{EA66687F-D86A-473E-B04E-E37B64E6F5E6}" destId="{7E8F4019-C04C-4812-84A2-9739D2671B80}" srcOrd="14" destOrd="0" presId="urn:microsoft.com/office/officeart/2005/8/layout/hList9"/>
    <dgm:cxn modelId="{0B35CEC9-3DE8-4368-B36A-4D7A4109023C}" type="presParOf" srcId="{EA66687F-D86A-473E-B04E-E37B64E6F5E6}" destId="{5B483BA8-6E76-463A-8A6A-B4B579F50A7A}" srcOrd="15" destOrd="0" presId="urn:microsoft.com/office/officeart/2005/8/layout/hList9"/>
    <dgm:cxn modelId="{C1431690-0BA4-40AF-A034-F222A025A985}" type="presParOf" srcId="{EA66687F-D86A-473E-B04E-E37B64E6F5E6}" destId="{35CE9245-2D1D-4575-B5B6-4FE853E7F285}" srcOrd="16" destOrd="0" presId="urn:microsoft.com/office/officeart/2005/8/layout/hList9"/>
    <dgm:cxn modelId="{AEB2483C-9BA8-4371-B59A-BB6E6B140514}" type="presParOf" srcId="{35CE9245-2D1D-4575-B5B6-4FE853E7F285}" destId="{D31FC306-B658-46CB-BFF1-4F7627CA0976}" srcOrd="0" destOrd="0" presId="urn:microsoft.com/office/officeart/2005/8/layout/hList9"/>
    <dgm:cxn modelId="{4027E1CD-9361-4330-8D5F-54812561EF9B}" type="presParOf" srcId="{35CE9245-2D1D-4575-B5B6-4FE853E7F285}" destId="{A23E6C49-4074-47A9-B31B-B9083F7B1ED3}" srcOrd="1" destOrd="0" presId="urn:microsoft.com/office/officeart/2005/8/layout/hList9"/>
    <dgm:cxn modelId="{2FFBE07F-0199-4D2A-A59B-9980DAA34FE8}" type="presParOf" srcId="{A23E6C49-4074-47A9-B31B-B9083F7B1ED3}" destId="{EAB633D7-7186-4080-8FBA-F982A004E6FB}" srcOrd="0" destOrd="0" presId="urn:microsoft.com/office/officeart/2005/8/layout/hList9"/>
    <dgm:cxn modelId="{AF8F6306-C379-43B4-AA1A-CEA05AA26246}" type="presParOf" srcId="{A23E6C49-4074-47A9-B31B-B9083F7B1ED3}" destId="{4035FCC8-6785-4C3A-932E-1410A0AFB911}" srcOrd="1" destOrd="0" presId="urn:microsoft.com/office/officeart/2005/8/layout/hList9"/>
    <dgm:cxn modelId="{BEC31AEF-14BF-423F-A8EB-3B205B05D35A}" type="presParOf" srcId="{EA66687F-D86A-473E-B04E-E37B64E6F5E6}" destId="{02F16C48-F3A6-4A89-BC31-1289489E12E4}" srcOrd="17" destOrd="0" presId="urn:microsoft.com/office/officeart/2005/8/layout/hList9"/>
    <dgm:cxn modelId="{E154769E-AD13-4022-9BE6-DC537F1B1A0D}" type="presParOf" srcId="{EA66687F-D86A-473E-B04E-E37B64E6F5E6}" destId="{771C331E-3147-48A9-B3D3-1684512FABDF}" srcOrd="18" destOrd="0" presId="urn:microsoft.com/office/officeart/2005/8/layout/hList9"/>
    <dgm:cxn modelId="{4DB66F61-938A-4B0C-B333-8B42B6B741AC}" type="presParOf" srcId="{EA66687F-D86A-473E-B04E-E37B64E6F5E6}" destId="{4A486298-B5E3-44FE-8EF6-B77A90BBC095}" srcOrd="19" destOrd="0" presId="urn:microsoft.com/office/officeart/2005/8/layout/hList9"/>
    <dgm:cxn modelId="{F9196CC9-D2FC-421C-A2E7-FDAB22E149FA}" type="presParOf" srcId="{EA66687F-D86A-473E-B04E-E37B64E6F5E6}" destId="{2A8C9868-45B3-4FDF-AABD-491D95E153EE}" srcOrd="20" destOrd="0" presId="urn:microsoft.com/office/officeart/2005/8/layout/hList9"/>
    <dgm:cxn modelId="{EEF2DAF8-F383-4F2A-B05A-B19A64DDC743}" type="presParOf" srcId="{EA66687F-D86A-473E-B04E-E37B64E6F5E6}" destId="{9BF16946-5759-43B6-BEF0-E53C8552586D}" srcOrd="21" destOrd="0" presId="urn:microsoft.com/office/officeart/2005/8/layout/hList9"/>
    <dgm:cxn modelId="{D303FAB6-B2AD-4E66-A470-186E0227AB24}" type="presParOf" srcId="{9BF16946-5759-43B6-BEF0-E53C8552586D}" destId="{6869A1CD-5A4C-44F3-8F03-ABABB6BCB92F}" srcOrd="0" destOrd="0" presId="urn:microsoft.com/office/officeart/2005/8/layout/hList9"/>
    <dgm:cxn modelId="{E70F2EC6-CD09-4861-9BB1-C125776DA443}" type="presParOf" srcId="{9BF16946-5759-43B6-BEF0-E53C8552586D}" destId="{056AE298-5169-4CB4-A2EF-56450ABA4877}" srcOrd="1" destOrd="0" presId="urn:microsoft.com/office/officeart/2005/8/layout/hList9"/>
    <dgm:cxn modelId="{4FC32C87-EB01-4BD8-8149-354D512AC0B4}" type="presParOf" srcId="{056AE298-5169-4CB4-A2EF-56450ABA4877}" destId="{EC4CA9B4-8120-4B62-88C6-E2BA1E54C39D}" srcOrd="0" destOrd="0" presId="urn:microsoft.com/office/officeart/2005/8/layout/hList9"/>
    <dgm:cxn modelId="{68EC05B9-4D97-473E-8231-86B60CBFC746}" type="presParOf" srcId="{056AE298-5169-4CB4-A2EF-56450ABA4877}" destId="{07D9988F-81BF-4C5A-960E-4E40C292CC7D}" srcOrd="1" destOrd="0" presId="urn:microsoft.com/office/officeart/2005/8/layout/hList9"/>
    <dgm:cxn modelId="{8A79B257-723B-424A-9471-3C7CDC4A3D4E}" type="presParOf" srcId="{EA66687F-D86A-473E-B04E-E37B64E6F5E6}" destId="{C58649E3-4929-413E-839B-450E1E50D84A}" srcOrd="22" destOrd="0" presId="urn:microsoft.com/office/officeart/2005/8/layout/hList9"/>
    <dgm:cxn modelId="{FF21BE80-A4D1-4292-A9C2-8177AF72B383}" type="presParOf" srcId="{EA66687F-D86A-473E-B04E-E37B64E6F5E6}" destId="{304DD3D2-C1B1-4AE6-80FF-0B5EAFA217D8}" srcOrd="2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922B0-523F-42CC-914A-5936A5D550A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9829A7CE-6B37-44EB-8F1B-9E13A329708F}">
      <dgm:prSet custT="1"/>
      <dgm:spPr>
        <a:solidFill>
          <a:schemeClr val="accent2">
            <a:lumMod val="20000"/>
            <a:lumOff val="80000"/>
            <a:alpha val="90000"/>
          </a:schemeClr>
        </a:solidFill>
      </dgm:spPr>
      <dgm:t>
        <a:bodyPr/>
        <a:lstStyle/>
        <a:p>
          <a:pPr algn="just">
            <a:lnSpc>
              <a:spcPts val="2700"/>
            </a:lnSpc>
            <a:spcAft>
              <a:spcPts val="600"/>
            </a:spcAft>
          </a:pPr>
          <a:r>
            <a:rPr lang="zh-TW" altLang="en-US" sz="1800" b="1" dirty="0" smtClean="0">
              <a:latin typeface="Microsoft JhengHei" panose="020B0604030504040204" pitchFamily="34" charset="-120"/>
              <a:ea typeface="Microsoft JhengHei" panose="020B0604030504040204" pitchFamily="34" charset="-120"/>
            </a:rPr>
            <a:t>多數央行已積極緊縮貨幣，若通膨未能快速降溫，勢將加大升息力道，使融資成本大幅增加，致經濟活動承壓，尤其</a:t>
          </a:r>
          <a:r>
            <a:rPr lang="en-US" altLang="en-US" sz="1800" b="1" dirty="0" smtClean="0">
              <a:solidFill>
                <a:srgbClr val="0000FF"/>
              </a:solidFill>
              <a:latin typeface="Microsoft JhengHei" panose="020B0604030504040204" pitchFamily="34" charset="-120"/>
              <a:ea typeface="Microsoft JhengHei" panose="020B0604030504040204" pitchFamily="34" charset="-120"/>
            </a:rPr>
            <a:t>Fed</a:t>
          </a:r>
          <a:r>
            <a:rPr lang="zh-TW" altLang="en-US" sz="1800" b="1" dirty="0" smtClean="0">
              <a:solidFill>
                <a:srgbClr val="0000FF"/>
              </a:solidFill>
              <a:latin typeface="Microsoft JhengHei" panose="020B0604030504040204" pitchFamily="34" charset="-120"/>
              <a:ea typeface="Microsoft JhengHei" panose="020B0604030504040204" pitchFamily="34" charset="-120"/>
            </a:rPr>
            <a:t>若持續大幅升息，美國經濟衰退機率恐攀升</a:t>
          </a:r>
          <a:r>
            <a:rPr lang="zh-TW" altLang="en-US" sz="1800" b="1" dirty="0" smtClean="0">
              <a:latin typeface="Microsoft JhengHei" panose="020B0604030504040204" pitchFamily="34" charset="-120"/>
              <a:ea typeface="Microsoft JhengHei" panose="020B0604030504040204" pitchFamily="34" charset="-120"/>
            </a:rPr>
            <a:t>。</a:t>
          </a:r>
          <a:endParaRPr lang="en-US" sz="1800" b="1" dirty="0">
            <a:solidFill>
              <a:srgbClr val="0000FF"/>
            </a:solidFill>
            <a:latin typeface="Microsoft JhengHei" panose="020B0604030504040204" pitchFamily="34" charset="-120"/>
            <a:ea typeface="Microsoft JhengHei" panose="020B0604030504040204" pitchFamily="34" charset="-120"/>
          </a:endParaRPr>
        </a:p>
      </dgm:t>
    </dgm:pt>
    <dgm:pt modelId="{78C92C28-7CCD-4796-8837-322E64A5BE04}" type="parTrans" cxnId="{63C0E862-E75A-4D92-9BDF-44018F0B0305}">
      <dgm:prSet/>
      <dgm:spPr/>
      <dgm:t>
        <a:bodyPr/>
        <a:lstStyle/>
        <a:p>
          <a:endParaRPr lang="en-US" sz="1400"/>
        </a:p>
      </dgm:t>
    </dgm:pt>
    <dgm:pt modelId="{305C8C7C-EFB8-4BEF-8C7C-F214EC4863DB}" type="sibTrans" cxnId="{63C0E862-E75A-4D92-9BDF-44018F0B0305}">
      <dgm:prSet/>
      <dgm:spPr/>
      <dgm:t>
        <a:bodyPr/>
        <a:lstStyle/>
        <a:p>
          <a:endParaRPr lang="en-US" sz="1400"/>
        </a:p>
      </dgm:t>
    </dgm:pt>
    <dgm:pt modelId="{5E7A7979-0824-4801-BEA2-35970E849FCD}">
      <dgm:prSet custT="1">
        <dgm:style>
          <a:lnRef idx="2">
            <a:schemeClr val="accent2"/>
          </a:lnRef>
          <a:fillRef idx="1">
            <a:schemeClr val="lt1"/>
          </a:fillRef>
          <a:effectRef idx="0">
            <a:schemeClr val="accent2"/>
          </a:effectRef>
          <a:fontRef idx="minor">
            <a:schemeClr val="dk1"/>
          </a:fontRef>
        </dgm:style>
      </dgm:prSet>
      <dgm:spPr>
        <a:ln w="28575">
          <a:solidFill>
            <a:schemeClr val="accent2">
              <a:lumMod val="75000"/>
            </a:schemeClr>
          </a:solidFill>
        </a:ln>
      </dgm:spPr>
      <dgm:t>
        <a:bodyPr/>
        <a:lstStyle/>
        <a:p>
          <a:r>
            <a:rPr lang="zh-TW" altLang="en-US" sz="1800" b="1" dirty="0" smtClean="0">
              <a:latin typeface="Microsoft JhengHei" panose="020B0604030504040204" pitchFamily="34" charset="-120"/>
              <a:ea typeface="Microsoft JhengHei" panose="020B0604030504040204" pitchFamily="34" charset="-120"/>
            </a:rPr>
            <a:t>主要經濟體</a:t>
          </a:r>
          <a:r>
            <a:rPr lang="en-US" sz="1800" b="1" dirty="0" smtClean="0">
              <a:latin typeface="Microsoft JhengHei" panose="020B0604030504040204" pitchFamily="34" charset="-120"/>
              <a:ea typeface="Microsoft JhengHei" panose="020B0604030504040204" pitchFamily="34" charset="-120"/>
            </a:rPr>
            <a:t/>
          </a:r>
          <a:br>
            <a:rPr lang="en-US" sz="1800" b="1" dirty="0" smtClean="0">
              <a:latin typeface="Microsoft JhengHei" panose="020B0604030504040204" pitchFamily="34" charset="-120"/>
              <a:ea typeface="Microsoft JhengHei" panose="020B0604030504040204" pitchFamily="34" charset="-120"/>
            </a:rPr>
          </a:br>
          <a:r>
            <a:rPr lang="zh-TW" altLang="en-US" sz="1800" b="1" dirty="0" smtClean="0">
              <a:latin typeface="Microsoft JhengHei" panose="020B0604030504040204" pitchFamily="34" charset="-120"/>
              <a:ea typeface="Microsoft JhengHei" panose="020B0604030504040204" pitchFamily="34" charset="-120"/>
            </a:rPr>
            <a:t>貨幣政策</a:t>
          </a:r>
          <a:r>
            <a:rPr lang="en-US" altLang="zh-TW" sz="1800" b="1" dirty="0" smtClean="0">
              <a:latin typeface="Microsoft JhengHei" panose="020B0604030504040204" pitchFamily="34" charset="-120"/>
              <a:ea typeface="Microsoft JhengHei" panose="020B0604030504040204" pitchFamily="34" charset="-120"/>
            </a:rPr>
            <a:t/>
          </a:r>
          <a:br>
            <a:rPr lang="en-US" altLang="zh-TW" sz="1800" b="1" dirty="0" smtClean="0">
              <a:latin typeface="Microsoft JhengHei" panose="020B0604030504040204" pitchFamily="34" charset="-120"/>
              <a:ea typeface="Microsoft JhengHei" panose="020B0604030504040204" pitchFamily="34" charset="-120"/>
            </a:rPr>
          </a:br>
          <a:r>
            <a:rPr lang="zh-TW" altLang="en-US" sz="1800" b="1" dirty="0" smtClean="0">
              <a:latin typeface="Microsoft JhengHei" panose="020B0604030504040204" pitchFamily="34" charset="-120"/>
              <a:ea typeface="Microsoft JhengHei" panose="020B0604030504040204" pitchFamily="34" charset="-120"/>
            </a:rPr>
            <a:t>走向</a:t>
          </a:r>
          <a:r>
            <a:rPr lang="en-US" altLang="zh-TW" sz="1800" b="1" dirty="0" smtClean="0">
              <a:latin typeface="Microsoft JhengHei" panose="020B0604030504040204" pitchFamily="34" charset="-120"/>
              <a:ea typeface="Microsoft JhengHei" panose="020B0604030504040204" pitchFamily="34" charset="-120"/>
            </a:rPr>
            <a:t/>
          </a:r>
          <a:br>
            <a:rPr lang="en-US" altLang="zh-TW" sz="1800" b="1" dirty="0" smtClean="0">
              <a:latin typeface="Microsoft JhengHei" panose="020B0604030504040204" pitchFamily="34" charset="-120"/>
              <a:ea typeface="Microsoft JhengHei" panose="020B0604030504040204" pitchFamily="34" charset="-120"/>
            </a:rPr>
          </a:br>
          <a:r>
            <a:rPr lang="zh-TW" altLang="en-US" sz="1800" b="1" dirty="0" smtClean="0">
              <a:solidFill>
                <a:schemeClr val="tx1"/>
              </a:solidFill>
              <a:latin typeface="Microsoft JhengHei" panose="020B0604030504040204" pitchFamily="34" charset="-120"/>
              <a:ea typeface="Microsoft JhengHei" panose="020B0604030504040204" pitchFamily="34" charset="-120"/>
            </a:rPr>
            <a:t>及其影響</a:t>
          </a:r>
          <a:endParaRPr lang="en-US" sz="1800" dirty="0">
            <a:solidFill>
              <a:schemeClr val="tx1"/>
            </a:solidFill>
          </a:endParaRPr>
        </a:p>
      </dgm:t>
    </dgm:pt>
    <dgm:pt modelId="{A8E9DEE6-5C3C-44FC-8598-36EEC7C342B4}" type="parTrans" cxnId="{124A8A10-C689-46FB-8880-4D376A354A97}">
      <dgm:prSet/>
      <dgm:spPr/>
      <dgm:t>
        <a:bodyPr/>
        <a:lstStyle/>
        <a:p>
          <a:endParaRPr lang="en-US" sz="1400"/>
        </a:p>
      </dgm:t>
    </dgm:pt>
    <dgm:pt modelId="{685DA938-1093-46AA-A285-7C2F536F7FB4}" type="sibTrans" cxnId="{124A8A10-C689-46FB-8880-4D376A354A97}">
      <dgm:prSet/>
      <dgm:spPr/>
      <dgm:t>
        <a:bodyPr/>
        <a:lstStyle/>
        <a:p>
          <a:endParaRPr lang="en-US" sz="1400"/>
        </a:p>
      </dgm:t>
    </dgm:pt>
    <dgm:pt modelId="{18858389-9352-4890-95AC-A53D64DF5B74}">
      <dgm:prSet custT="1"/>
      <dgm:spPr/>
      <dgm:t>
        <a:bodyPr/>
        <a:lstStyle/>
        <a:p>
          <a:pPr algn="just"/>
          <a:r>
            <a:rPr lang="zh-TW" altLang="en-US" sz="1800" b="1" dirty="0" smtClean="0">
              <a:solidFill>
                <a:srgbClr val="0000FF"/>
              </a:solidFill>
              <a:latin typeface="Microsoft JhengHei" panose="020B0604030504040204" pitchFamily="34" charset="-120"/>
              <a:ea typeface="Microsoft JhengHei" panose="020B0604030504040204" pitchFamily="34" charset="-120"/>
            </a:rPr>
            <a:t>若干經濟體以美元計價之外債規模龐大</a:t>
          </a:r>
          <a:r>
            <a:rPr lang="zh-TW" altLang="en-US" sz="1800" b="1" dirty="0" smtClean="0">
              <a:latin typeface="Microsoft JhengHei" panose="020B0604030504040204" pitchFamily="34" charset="-120"/>
              <a:ea typeface="Microsoft JhengHei" panose="020B0604030504040204" pitchFamily="34" charset="-120"/>
            </a:rPr>
            <a:t>，渠等政府財政狀況已捉襟見肘，美元走強下，若再伴隨資本外流，政府</a:t>
          </a:r>
          <a:r>
            <a:rPr lang="zh-TW" altLang="en-US" sz="1800" b="1" dirty="0" smtClean="0">
              <a:solidFill>
                <a:srgbClr val="0000FF"/>
              </a:solidFill>
              <a:latin typeface="Microsoft JhengHei" panose="020B0604030504040204" pitchFamily="34" charset="-120"/>
              <a:ea typeface="Microsoft JhengHei" panose="020B0604030504040204" pitchFamily="34" charset="-120"/>
            </a:rPr>
            <a:t>債務違約風險將大幅升高</a:t>
          </a:r>
          <a:r>
            <a:rPr lang="zh-TW" altLang="en-US" sz="1800" b="1" dirty="0" smtClean="0">
              <a:latin typeface="Microsoft JhengHei" panose="020B0604030504040204" pitchFamily="34" charset="-120"/>
              <a:ea typeface="Microsoft JhengHei" panose="020B0604030504040204" pitchFamily="34" charset="-120"/>
            </a:rPr>
            <a:t>。</a:t>
          </a:r>
        </a:p>
      </dgm:t>
    </dgm:pt>
    <dgm:pt modelId="{FDA7FE90-D3B5-4885-9DA9-4C2553B2D3F8}" type="parTrans" cxnId="{1954C981-F785-41BD-9637-F2DBABAF013F}">
      <dgm:prSet/>
      <dgm:spPr/>
      <dgm:t>
        <a:bodyPr/>
        <a:lstStyle/>
        <a:p>
          <a:endParaRPr lang="zh-TW" altLang="en-US"/>
        </a:p>
      </dgm:t>
    </dgm:pt>
    <dgm:pt modelId="{9A10916D-AF96-465C-8534-F2DCE343E3DC}" type="sibTrans" cxnId="{1954C981-F785-41BD-9637-F2DBABAF013F}">
      <dgm:prSet/>
      <dgm:spPr/>
      <dgm:t>
        <a:bodyPr/>
        <a:lstStyle/>
        <a:p>
          <a:endParaRPr lang="zh-TW" altLang="en-US"/>
        </a:p>
      </dgm:t>
    </dgm:pt>
    <dgm:pt modelId="{BC903DCB-D064-47EB-9F23-C1CFB8087F1C}">
      <dgm:prSet custT="1"/>
      <dgm:spPr/>
      <dgm:t>
        <a:bodyPr/>
        <a:lstStyle/>
        <a:p>
          <a:pPr algn="just"/>
          <a:r>
            <a:rPr lang="zh-TW" altLang="en-US" sz="1800" b="1" dirty="0" smtClean="0">
              <a:latin typeface="Microsoft JhengHei" panose="020B0604030504040204" pitchFamily="34" charset="-120"/>
              <a:ea typeface="Microsoft JhengHei" panose="020B0604030504040204" pitchFamily="34" charset="-120"/>
            </a:rPr>
            <a:t>若經濟大幅衰退，</a:t>
          </a:r>
          <a:r>
            <a:rPr lang="en-US" altLang="en-US" sz="1800" b="1" dirty="0" smtClean="0">
              <a:latin typeface="Microsoft JhengHei" panose="020B0604030504040204" pitchFamily="34" charset="-120"/>
              <a:ea typeface="Microsoft JhengHei" panose="020B0604030504040204" pitchFamily="34" charset="-120"/>
            </a:rPr>
            <a:t>Fed</a:t>
          </a:r>
          <a:r>
            <a:rPr lang="zh-TW" altLang="en-US" sz="1800" b="1" dirty="0" smtClean="0">
              <a:latin typeface="Microsoft JhengHei" panose="020B0604030504040204" pitchFamily="34" charset="-120"/>
              <a:ea typeface="Microsoft JhengHei" panose="020B0604030504040204" pitchFamily="34" charset="-120"/>
            </a:rPr>
            <a:t>等主要央行將被迫</a:t>
          </a:r>
          <a:r>
            <a:rPr lang="zh-TW" altLang="en-US" sz="1800" b="1" dirty="0" smtClean="0">
              <a:solidFill>
                <a:srgbClr val="0000FF"/>
              </a:solidFill>
              <a:latin typeface="Microsoft JhengHei" panose="020B0604030504040204" pitchFamily="34" charset="-120"/>
              <a:ea typeface="Microsoft JhengHei" panose="020B0604030504040204" pitchFamily="34" charset="-120"/>
            </a:rPr>
            <a:t>調整升息步伐</a:t>
          </a:r>
          <a:r>
            <a:rPr lang="zh-TW" altLang="en-US" sz="1800" b="1" dirty="0" smtClean="0">
              <a:latin typeface="Microsoft JhengHei" panose="020B0604030504040204" pitchFamily="34" charset="-120"/>
              <a:ea typeface="Microsoft JhengHei" panose="020B0604030504040204" pitchFamily="34" charset="-120"/>
            </a:rPr>
            <a:t>，</a:t>
          </a:r>
          <a:r>
            <a:rPr lang="zh-TW" altLang="en-US" sz="1800" b="1" dirty="0" smtClean="0">
              <a:solidFill>
                <a:srgbClr val="0000FF"/>
              </a:solidFill>
              <a:latin typeface="Microsoft JhengHei" panose="020B0604030504040204" pitchFamily="34" charset="-120"/>
              <a:ea typeface="Microsoft JhengHei" panose="020B0604030504040204" pitchFamily="34" charset="-120"/>
            </a:rPr>
            <a:t>國際金融市場勢將面臨震盪格局</a:t>
          </a:r>
          <a:r>
            <a:rPr lang="zh-TW" altLang="en-US" sz="1800" b="1" dirty="0" smtClean="0">
              <a:latin typeface="Microsoft JhengHei" panose="020B0604030504040204" pitchFamily="34" charset="-120"/>
              <a:ea typeface="Microsoft JhengHei" panose="020B0604030504040204" pitchFamily="34" charset="-120"/>
            </a:rPr>
            <a:t>。</a:t>
          </a:r>
        </a:p>
      </dgm:t>
    </dgm:pt>
    <dgm:pt modelId="{20F552C5-C740-490D-B5DD-730E587C0CA3}" type="parTrans" cxnId="{D85F0B2C-B3D0-4AF5-95E1-F275DC219B27}">
      <dgm:prSet/>
      <dgm:spPr/>
      <dgm:t>
        <a:bodyPr/>
        <a:lstStyle/>
        <a:p>
          <a:endParaRPr lang="zh-TW" altLang="en-US"/>
        </a:p>
      </dgm:t>
    </dgm:pt>
    <dgm:pt modelId="{3B8AAC36-A440-477B-8E11-120B0DF800F7}" type="sibTrans" cxnId="{D85F0B2C-B3D0-4AF5-95E1-F275DC219B27}">
      <dgm:prSet/>
      <dgm:spPr/>
      <dgm:t>
        <a:bodyPr/>
        <a:lstStyle/>
        <a:p>
          <a:endParaRPr lang="zh-TW" altLang="en-US"/>
        </a:p>
      </dgm:t>
    </dgm:pt>
    <dgm:pt modelId="{11759164-9FC1-47B8-A81E-20497C34F6E6}" type="pres">
      <dgm:prSet presAssocID="{93D922B0-523F-42CC-914A-5936A5D550A8}" presName="Name0" presStyleCnt="0">
        <dgm:presLayoutVars>
          <dgm:dir/>
          <dgm:animLvl val="lvl"/>
          <dgm:resizeHandles val="exact"/>
        </dgm:presLayoutVars>
      </dgm:prSet>
      <dgm:spPr/>
      <dgm:t>
        <a:bodyPr/>
        <a:lstStyle/>
        <a:p>
          <a:endParaRPr lang="zh-TW" altLang="en-US"/>
        </a:p>
      </dgm:t>
    </dgm:pt>
    <dgm:pt modelId="{25E2448C-96F0-4545-AE14-B1E3673B1BD7}" type="pres">
      <dgm:prSet presAssocID="{5E7A7979-0824-4801-BEA2-35970E849FCD}" presName="linNode" presStyleCnt="0"/>
      <dgm:spPr/>
    </dgm:pt>
    <dgm:pt modelId="{835E9F84-C919-4785-A0FA-FB27168C1CC3}" type="pres">
      <dgm:prSet presAssocID="{5E7A7979-0824-4801-BEA2-35970E849FCD}" presName="parentText" presStyleLbl="node1" presStyleIdx="0" presStyleCnt="1" custScaleX="43618" custScaleY="100098" custLinFactNeighborX="1019" custLinFactNeighborY="0">
        <dgm:presLayoutVars>
          <dgm:chMax val="1"/>
          <dgm:bulletEnabled val="1"/>
        </dgm:presLayoutVars>
      </dgm:prSet>
      <dgm:spPr/>
      <dgm:t>
        <a:bodyPr/>
        <a:lstStyle/>
        <a:p>
          <a:endParaRPr lang="zh-TW" altLang="en-US"/>
        </a:p>
      </dgm:t>
    </dgm:pt>
    <dgm:pt modelId="{B1F8BC59-BA48-4B4F-8735-4B42935AE046}" type="pres">
      <dgm:prSet presAssocID="{5E7A7979-0824-4801-BEA2-35970E849FCD}" presName="descendantText" presStyleLbl="alignAccFollowNode1" presStyleIdx="0" presStyleCnt="1" custScaleX="100729" custScaleY="124472" custLinFactNeighborX="-2911" custLinFactNeighborY="-325">
        <dgm:presLayoutVars>
          <dgm:bulletEnabled val="1"/>
        </dgm:presLayoutVars>
      </dgm:prSet>
      <dgm:spPr/>
      <dgm:t>
        <a:bodyPr/>
        <a:lstStyle/>
        <a:p>
          <a:endParaRPr lang="zh-TW" altLang="en-US"/>
        </a:p>
      </dgm:t>
    </dgm:pt>
  </dgm:ptLst>
  <dgm:cxnLst>
    <dgm:cxn modelId="{63C0E862-E75A-4D92-9BDF-44018F0B0305}" srcId="{5E7A7979-0824-4801-BEA2-35970E849FCD}" destId="{9829A7CE-6B37-44EB-8F1B-9E13A329708F}" srcOrd="0" destOrd="0" parTransId="{78C92C28-7CCD-4796-8837-322E64A5BE04}" sibTransId="{305C8C7C-EFB8-4BEF-8C7C-F214EC4863DB}"/>
    <dgm:cxn modelId="{45C27CE4-171D-4D41-8725-678AAA3122C2}" type="presOf" srcId="{93D922B0-523F-42CC-914A-5936A5D550A8}" destId="{11759164-9FC1-47B8-A81E-20497C34F6E6}" srcOrd="0" destOrd="0" presId="urn:microsoft.com/office/officeart/2005/8/layout/vList5"/>
    <dgm:cxn modelId="{1A8A5A1C-E84D-4963-A535-1A57F6E5025F}" type="presOf" srcId="{9829A7CE-6B37-44EB-8F1B-9E13A329708F}" destId="{B1F8BC59-BA48-4B4F-8735-4B42935AE046}" srcOrd="0" destOrd="0" presId="urn:microsoft.com/office/officeart/2005/8/layout/vList5"/>
    <dgm:cxn modelId="{1954C981-F785-41BD-9637-F2DBABAF013F}" srcId="{5E7A7979-0824-4801-BEA2-35970E849FCD}" destId="{18858389-9352-4890-95AC-A53D64DF5B74}" srcOrd="1" destOrd="0" parTransId="{FDA7FE90-D3B5-4885-9DA9-4C2553B2D3F8}" sibTransId="{9A10916D-AF96-465C-8534-F2DCE343E3DC}"/>
    <dgm:cxn modelId="{D85F0B2C-B3D0-4AF5-95E1-F275DC219B27}" srcId="{5E7A7979-0824-4801-BEA2-35970E849FCD}" destId="{BC903DCB-D064-47EB-9F23-C1CFB8087F1C}" srcOrd="2" destOrd="0" parTransId="{20F552C5-C740-490D-B5DD-730E587C0CA3}" sibTransId="{3B8AAC36-A440-477B-8E11-120B0DF800F7}"/>
    <dgm:cxn modelId="{7D8EC799-1A23-41FD-B1DE-1A984FC8A4EF}" type="presOf" srcId="{18858389-9352-4890-95AC-A53D64DF5B74}" destId="{B1F8BC59-BA48-4B4F-8735-4B42935AE046}" srcOrd="0" destOrd="1" presId="urn:microsoft.com/office/officeart/2005/8/layout/vList5"/>
    <dgm:cxn modelId="{CBA471E0-AB4A-45A0-A2C9-9564386ACF64}" type="presOf" srcId="{5E7A7979-0824-4801-BEA2-35970E849FCD}" destId="{835E9F84-C919-4785-A0FA-FB27168C1CC3}" srcOrd="0" destOrd="0" presId="urn:microsoft.com/office/officeart/2005/8/layout/vList5"/>
    <dgm:cxn modelId="{44EB4496-AC08-4500-BC83-3DC2258B2BDA}" type="presOf" srcId="{BC903DCB-D064-47EB-9F23-C1CFB8087F1C}" destId="{B1F8BC59-BA48-4B4F-8735-4B42935AE046}" srcOrd="0" destOrd="2" presId="urn:microsoft.com/office/officeart/2005/8/layout/vList5"/>
    <dgm:cxn modelId="{124A8A10-C689-46FB-8880-4D376A354A97}" srcId="{93D922B0-523F-42CC-914A-5936A5D550A8}" destId="{5E7A7979-0824-4801-BEA2-35970E849FCD}" srcOrd="0" destOrd="0" parTransId="{A8E9DEE6-5C3C-44FC-8598-36EEC7C342B4}" sibTransId="{685DA938-1093-46AA-A285-7C2F536F7FB4}"/>
    <dgm:cxn modelId="{FBD0F0EC-7795-4F35-AE84-83954D7D1A39}" type="presParOf" srcId="{11759164-9FC1-47B8-A81E-20497C34F6E6}" destId="{25E2448C-96F0-4545-AE14-B1E3673B1BD7}" srcOrd="0" destOrd="0" presId="urn:microsoft.com/office/officeart/2005/8/layout/vList5"/>
    <dgm:cxn modelId="{550F2D0A-7BCF-4DEE-B242-E668A3BC5420}" type="presParOf" srcId="{25E2448C-96F0-4545-AE14-B1E3673B1BD7}" destId="{835E9F84-C919-4785-A0FA-FB27168C1CC3}" srcOrd="0" destOrd="0" presId="urn:microsoft.com/office/officeart/2005/8/layout/vList5"/>
    <dgm:cxn modelId="{382DFEF8-C1B5-4F58-A37C-639854948186}" type="presParOf" srcId="{25E2448C-96F0-4545-AE14-B1E3673B1BD7}" destId="{B1F8BC59-BA48-4B4F-8735-4B42935AE046}" srcOrd="1" destOrd="0" presId="urn:microsoft.com/office/officeart/2005/8/layout/vList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D922B0-523F-42CC-914A-5936A5D550A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ED23308-5F20-48F1-85AA-B16262CA9803}">
      <dgm:prSet phldrT="[文字]" custT="1"/>
      <dgm:spPr>
        <a:solidFill>
          <a:schemeClr val="accent2">
            <a:lumMod val="20000"/>
            <a:lumOff val="80000"/>
            <a:alpha val="90000"/>
          </a:schemeClr>
        </a:solidFill>
      </dgm:spPr>
      <dgm:t>
        <a:bodyPr/>
        <a:lstStyle/>
        <a:p>
          <a:pPr>
            <a:lnSpc>
              <a:spcPts val="2800"/>
            </a:lnSpc>
            <a:spcAft>
              <a:spcPts val="0"/>
            </a:spcAft>
          </a:pPr>
          <a:r>
            <a:rPr lang="zh-TW" altLang="en-US" sz="1800" b="1" dirty="0">
              <a:latin typeface="微軟正黑體" panose="020B0604030504040204" pitchFamily="34" charset="-120"/>
              <a:ea typeface="微軟正黑體" panose="020B0604030504040204" pitchFamily="34" charset="-120"/>
            </a:rPr>
            <a:t>日本央行堅守寬鬆貨幣政策，致</a:t>
          </a:r>
          <a:r>
            <a:rPr lang="zh-TW" altLang="en-US" sz="1800" b="1" dirty="0">
              <a:solidFill>
                <a:srgbClr val="0000FF"/>
              </a:solidFill>
              <a:latin typeface="微軟正黑體" panose="020B0604030504040204" pitchFamily="34" charset="-120"/>
              <a:ea typeface="微軟正黑體" panose="020B0604030504040204" pitchFamily="34" charset="-120"/>
            </a:rPr>
            <a:t>日圓持續弱勢</a:t>
          </a:r>
          <a:r>
            <a:rPr lang="zh-TW" altLang="en-US" sz="1800" b="1" dirty="0">
              <a:latin typeface="微軟正黑體" panose="020B0604030504040204" pitchFamily="34" charset="-120"/>
              <a:ea typeface="微軟正黑體" panose="020B0604030504040204" pitchFamily="34" charset="-120"/>
            </a:rPr>
            <a:t>，將</a:t>
          </a:r>
          <a:r>
            <a:rPr lang="zh-TW" altLang="en-US" sz="1800" b="1" dirty="0">
              <a:solidFill>
                <a:srgbClr val="0000FF"/>
              </a:solidFill>
              <a:latin typeface="微軟正黑體" panose="020B0604030504040204" pitchFamily="34" charset="-120"/>
              <a:ea typeface="微軟正黑體" panose="020B0604030504040204" pitchFamily="34" charset="-120"/>
            </a:rPr>
            <a:t>影響鄰近國家之出口競爭力</a:t>
          </a:r>
          <a:r>
            <a:rPr lang="zh-TW" altLang="en-US" sz="1800" b="1" dirty="0">
              <a:latin typeface="微軟正黑體" panose="020B0604030504040204" pitchFamily="34" charset="-120"/>
              <a:ea typeface="微軟正黑體" panose="020B0604030504040204" pitchFamily="34" charset="-120"/>
            </a:rPr>
            <a:t>。</a:t>
          </a:r>
          <a:endParaRPr lang="en-US" sz="1800" b="1" dirty="0">
            <a:latin typeface="微軟正黑體" panose="020B0604030504040204" pitchFamily="34" charset="-120"/>
            <a:ea typeface="微軟正黑體" panose="020B0604030504040204" pitchFamily="34" charset="-120"/>
          </a:endParaRPr>
        </a:p>
      </dgm:t>
    </dgm:pt>
    <dgm:pt modelId="{6ABAF2C9-3C15-4171-9820-C7BA9162037D}" type="parTrans" cxnId="{25ADB7E1-1CCA-40FD-8949-7AADDFDCAA7F}">
      <dgm:prSet/>
      <dgm:spPr/>
      <dgm:t>
        <a:bodyPr/>
        <a:lstStyle/>
        <a:p>
          <a:endParaRPr lang="en-US" sz="1800">
            <a:latin typeface="微軟正黑體" panose="020B0604030504040204" pitchFamily="34" charset="-120"/>
            <a:ea typeface="微軟正黑體" panose="020B0604030504040204" pitchFamily="34" charset="-120"/>
          </a:endParaRPr>
        </a:p>
      </dgm:t>
    </dgm:pt>
    <dgm:pt modelId="{C3ED62B9-D951-4338-8AE8-3B4FB3C03303}" type="sibTrans" cxnId="{25ADB7E1-1CCA-40FD-8949-7AADDFDCAA7F}">
      <dgm:prSet/>
      <dgm:spPr/>
      <dgm:t>
        <a:bodyPr/>
        <a:lstStyle/>
        <a:p>
          <a:endParaRPr lang="en-US" sz="1800">
            <a:latin typeface="微軟正黑體" panose="020B0604030504040204" pitchFamily="34" charset="-120"/>
            <a:ea typeface="微軟正黑體" panose="020B0604030504040204" pitchFamily="34" charset="-120"/>
          </a:endParaRPr>
        </a:p>
      </dgm:t>
    </dgm:pt>
    <dgm:pt modelId="{881B2E41-F5A2-4DB4-A754-6337FD760B36}">
      <dgm:prSet phldrT="[文字]" custT="1">
        <dgm:style>
          <a:lnRef idx="2">
            <a:schemeClr val="accent6"/>
          </a:lnRef>
          <a:fillRef idx="1">
            <a:schemeClr val="lt1"/>
          </a:fillRef>
          <a:effectRef idx="0">
            <a:schemeClr val="accent6"/>
          </a:effectRef>
          <a:fontRef idx="minor">
            <a:schemeClr val="dk1"/>
          </a:fontRef>
        </dgm:style>
      </dgm:prSet>
      <dgm:spPr>
        <a:ln w="28575">
          <a:solidFill>
            <a:schemeClr val="accent2">
              <a:lumMod val="75000"/>
            </a:schemeClr>
          </a:solidFill>
        </a:ln>
      </dgm:spPr>
      <dgm:t>
        <a:bodyPr/>
        <a:lstStyle/>
        <a:p>
          <a:r>
            <a:rPr lang="zh-TW" altLang="en-US" sz="1800" b="1" spc="-100" baseline="0" dirty="0" smtClean="0">
              <a:latin typeface="微軟正黑體" panose="020B0604030504040204" pitchFamily="34" charset="-120"/>
              <a:ea typeface="微軟正黑體" panose="020B0604030504040204" pitchFamily="34" charset="-120"/>
            </a:rPr>
            <a:t>極端氣候</a:t>
          </a:r>
        </a:p>
        <a:p>
          <a:pPr>
            <a:lnSpc>
              <a:spcPts val="2600"/>
            </a:lnSpc>
            <a:spcAft>
              <a:spcPts val="200"/>
            </a:spcAft>
          </a:pPr>
          <a:r>
            <a:rPr lang="zh-TW" altLang="en-US" sz="1800" b="1" spc="-100" baseline="0" dirty="0" smtClean="0">
              <a:latin typeface="微軟正黑體" panose="020B0604030504040204" pitchFamily="34" charset="-120"/>
              <a:ea typeface="微軟正黑體" panose="020B0604030504040204" pitchFamily="34" charset="-120"/>
            </a:rPr>
            <a:t>事件頻仍</a:t>
          </a:r>
        </a:p>
      </dgm:t>
    </dgm:pt>
    <dgm:pt modelId="{E7419F0F-914B-497F-B458-EE9F1A8477A2}" type="parTrans" cxnId="{0B2BC98B-7463-491F-830B-C6A1E0F821A6}">
      <dgm:prSet/>
      <dgm:spPr/>
      <dgm:t>
        <a:bodyPr/>
        <a:lstStyle/>
        <a:p>
          <a:endParaRPr lang="en-US" sz="1800">
            <a:latin typeface="微軟正黑體" panose="020B0604030504040204" pitchFamily="34" charset="-120"/>
            <a:ea typeface="微軟正黑體" panose="020B0604030504040204" pitchFamily="34" charset="-120"/>
          </a:endParaRPr>
        </a:p>
      </dgm:t>
    </dgm:pt>
    <dgm:pt modelId="{8B942705-1776-461F-8B78-1CDA87DD4B04}" type="sibTrans" cxnId="{0B2BC98B-7463-491F-830B-C6A1E0F821A6}">
      <dgm:prSet/>
      <dgm:spPr/>
      <dgm:t>
        <a:bodyPr/>
        <a:lstStyle/>
        <a:p>
          <a:endParaRPr lang="en-US" sz="1800">
            <a:latin typeface="微軟正黑體" panose="020B0604030504040204" pitchFamily="34" charset="-120"/>
            <a:ea typeface="微軟正黑體" panose="020B0604030504040204" pitchFamily="34" charset="-120"/>
          </a:endParaRPr>
        </a:p>
      </dgm:t>
    </dgm:pt>
    <dgm:pt modelId="{67E2A759-C9C7-4DF6-93CD-FE243136D753}">
      <dgm:prSet phldrT="[文字]" custT="1"/>
      <dgm:spPr>
        <a:solidFill>
          <a:schemeClr val="accent2">
            <a:lumMod val="20000"/>
            <a:lumOff val="80000"/>
          </a:schemeClr>
        </a:solidFill>
      </dgm:spPr>
      <dgm:t>
        <a:bodyPr/>
        <a:lstStyle/>
        <a:p>
          <a:pPr>
            <a:lnSpc>
              <a:spcPts val="2800"/>
            </a:lnSpc>
            <a:spcAft>
              <a:spcPts val="0"/>
            </a:spcAft>
          </a:pPr>
          <a:r>
            <a:rPr lang="zh-TW" altLang="en-US" sz="1800" b="1" dirty="0" smtClean="0">
              <a:latin typeface="微軟正黑體" panose="020B0604030504040204" pitchFamily="34" charset="-120"/>
              <a:ea typeface="微軟正黑體" panose="020B0604030504040204" pitchFamily="34" charset="-120"/>
            </a:rPr>
            <a:t>今年以來各地</a:t>
          </a:r>
          <a:r>
            <a:rPr lang="zh-TW" altLang="en-US" sz="1800" b="1" dirty="0" smtClean="0">
              <a:solidFill>
                <a:srgbClr val="0000FF"/>
              </a:solidFill>
              <a:latin typeface="微軟正黑體" panose="020B0604030504040204" pitchFamily="34" charset="-120"/>
              <a:ea typeface="微軟正黑體" panose="020B0604030504040204" pitchFamily="34" charset="-120"/>
            </a:rPr>
            <a:t>高溫</a:t>
          </a:r>
          <a:r>
            <a:rPr lang="zh-TW" altLang="en-US" sz="1800" b="1" dirty="0" smtClean="0">
              <a:latin typeface="微軟正黑體" panose="020B0604030504040204" pitchFamily="34" charset="-120"/>
              <a:ea typeface="微軟正黑體" panose="020B0604030504040204" pitchFamily="34" charset="-120"/>
            </a:rPr>
            <a:t>、</a:t>
          </a:r>
          <a:r>
            <a:rPr lang="zh-TW" altLang="en-US" sz="1800" b="1" dirty="0" smtClean="0">
              <a:solidFill>
                <a:srgbClr val="0000FF"/>
              </a:solidFill>
              <a:latin typeface="微軟正黑體" panose="020B0604030504040204" pitchFamily="34" charset="-120"/>
              <a:ea typeface="微軟正黑體" panose="020B0604030504040204" pitchFamily="34" charset="-120"/>
            </a:rPr>
            <a:t>乾旱</a:t>
          </a:r>
          <a:r>
            <a:rPr lang="zh-TW" altLang="en-US" sz="1800" b="1" dirty="0" smtClean="0">
              <a:latin typeface="微軟正黑體" panose="020B0604030504040204" pitchFamily="34" charset="-120"/>
              <a:ea typeface="微軟正黑體" panose="020B0604030504040204" pitchFamily="34" charset="-120"/>
            </a:rPr>
            <a:t>、</a:t>
          </a:r>
          <a:r>
            <a:rPr lang="zh-TW" altLang="en-US" sz="1800" b="1" dirty="0" smtClean="0">
              <a:solidFill>
                <a:srgbClr val="0000FF"/>
              </a:solidFill>
              <a:latin typeface="微軟正黑體" panose="020B0604030504040204" pitchFamily="34" charset="-120"/>
              <a:ea typeface="微軟正黑體" panose="020B0604030504040204" pitchFamily="34" charset="-120"/>
            </a:rPr>
            <a:t>洪水</a:t>
          </a:r>
          <a:r>
            <a:rPr lang="zh-TW" altLang="en-US" sz="1800" b="1" dirty="0" smtClean="0">
              <a:latin typeface="微軟正黑體" panose="020B0604030504040204" pitchFamily="34" charset="-120"/>
              <a:ea typeface="微軟正黑體" panose="020B0604030504040204" pitchFamily="34" charset="-120"/>
            </a:rPr>
            <a:t>等極端氣候事件頻仍，影響</a:t>
          </a:r>
          <a:r>
            <a:rPr lang="zh-TW" altLang="en-US" sz="1800" b="1" dirty="0" smtClean="0">
              <a:solidFill>
                <a:srgbClr val="0000FF"/>
              </a:solidFill>
              <a:latin typeface="微軟正黑體" panose="020B0604030504040204" pitchFamily="34" charset="-120"/>
              <a:ea typeface="微軟正黑體" panose="020B0604030504040204" pitchFamily="34" charset="-120"/>
            </a:rPr>
            <a:t>糧食及能源供應</a:t>
          </a:r>
          <a:r>
            <a:rPr lang="zh-TW" altLang="en-US" sz="1800" b="1" dirty="0" smtClean="0">
              <a:latin typeface="微軟正黑體" panose="020B0604030504040204" pitchFamily="34" charset="-120"/>
              <a:ea typeface="微軟正黑體" panose="020B0604030504040204" pitchFamily="34" charset="-120"/>
            </a:rPr>
            <a:t>，亦對多國</a:t>
          </a:r>
          <a:r>
            <a:rPr lang="zh-TW" altLang="en-US" sz="1800" b="1" dirty="0" smtClean="0">
              <a:solidFill>
                <a:srgbClr val="0000FF"/>
              </a:solidFill>
              <a:latin typeface="微軟正黑體" panose="020B0604030504040204" pitchFamily="34" charset="-120"/>
              <a:ea typeface="微軟正黑體" panose="020B0604030504040204" pitchFamily="34" charset="-120"/>
            </a:rPr>
            <a:t>經濟民生</a:t>
          </a:r>
          <a:r>
            <a:rPr lang="zh-TW" altLang="en-US" sz="1800" b="1" dirty="0" smtClean="0">
              <a:latin typeface="微軟正黑體" panose="020B0604030504040204" pitchFamily="34" charset="-120"/>
              <a:ea typeface="微軟正黑體" panose="020B0604030504040204" pitchFamily="34" charset="-120"/>
            </a:rPr>
            <a:t>造成衝擊。</a:t>
          </a:r>
          <a:endParaRPr lang="en-US" sz="1800" b="1" dirty="0">
            <a:latin typeface="微軟正黑體" panose="020B0604030504040204" pitchFamily="34" charset="-120"/>
            <a:ea typeface="微軟正黑體" panose="020B0604030504040204" pitchFamily="34" charset="-120"/>
          </a:endParaRPr>
        </a:p>
      </dgm:t>
    </dgm:pt>
    <dgm:pt modelId="{34D9B998-DDA9-40C9-AE4C-8D3BE3477F57}" type="parTrans" cxnId="{FCBA2650-4DBA-4230-A494-6D4EF338B183}">
      <dgm:prSet/>
      <dgm:spPr/>
      <dgm:t>
        <a:bodyPr/>
        <a:lstStyle/>
        <a:p>
          <a:endParaRPr lang="en-US" sz="1800">
            <a:latin typeface="微軟正黑體" panose="020B0604030504040204" pitchFamily="34" charset="-120"/>
            <a:ea typeface="微軟正黑體" panose="020B0604030504040204" pitchFamily="34" charset="-120"/>
          </a:endParaRPr>
        </a:p>
      </dgm:t>
    </dgm:pt>
    <dgm:pt modelId="{334695E8-CC83-4FEA-8A22-E54DC00FC75C}" type="sibTrans" cxnId="{FCBA2650-4DBA-4230-A494-6D4EF338B183}">
      <dgm:prSet/>
      <dgm:spPr/>
      <dgm:t>
        <a:bodyPr/>
        <a:lstStyle/>
        <a:p>
          <a:endParaRPr lang="en-US" sz="1800">
            <a:latin typeface="微軟正黑體" panose="020B0604030504040204" pitchFamily="34" charset="-120"/>
            <a:ea typeface="微軟正黑體" panose="020B0604030504040204" pitchFamily="34" charset="-120"/>
          </a:endParaRPr>
        </a:p>
      </dgm:t>
    </dgm:pt>
    <dgm:pt modelId="{05951DCD-C37A-4121-8E5B-CB40EEBAB670}">
      <dgm:prSet phldrT="[文字]" custT="1">
        <dgm:style>
          <a:lnRef idx="2">
            <a:schemeClr val="accent2"/>
          </a:lnRef>
          <a:fillRef idx="1">
            <a:schemeClr val="lt1"/>
          </a:fillRef>
          <a:effectRef idx="0">
            <a:schemeClr val="accent2"/>
          </a:effectRef>
          <a:fontRef idx="minor">
            <a:schemeClr val="dk1"/>
          </a:fontRef>
        </dgm:style>
      </dgm:prSet>
      <dgm:spPr>
        <a:ln w="28575">
          <a:solidFill>
            <a:schemeClr val="accent2">
              <a:lumMod val="75000"/>
            </a:schemeClr>
          </a:solidFill>
        </a:ln>
      </dgm:spPr>
      <dgm:t>
        <a:bodyPr/>
        <a:lstStyle/>
        <a:p>
          <a:r>
            <a:rPr lang="en-US" altLang="en-US" sz="1800" b="1" spc="-100" baseline="0" dirty="0" smtClean="0">
              <a:latin typeface="微軟正黑體" panose="020B0604030504040204" pitchFamily="34" charset="-120"/>
              <a:ea typeface="微軟正黑體" panose="020B0604030504040204" pitchFamily="34" charset="-120"/>
            </a:rPr>
            <a:t>COVID-19</a:t>
          </a:r>
          <a:r>
            <a:rPr lang="zh-TW" altLang="en-US" sz="1800" b="1" spc="-100" baseline="0" dirty="0" smtClean="0">
              <a:latin typeface="微軟正黑體" panose="020B0604030504040204" pitchFamily="34" charset="-120"/>
              <a:ea typeface="微軟正黑體" panose="020B0604030504040204" pitchFamily="34" charset="-120"/>
            </a:rPr>
            <a:t>疫情反覆</a:t>
          </a:r>
        </a:p>
      </dgm:t>
    </dgm:pt>
    <dgm:pt modelId="{4A98436E-1C58-4F1A-9F4E-B99B802AA729}" type="parTrans" cxnId="{867CBD10-081B-4B8B-BA63-B973E2C96B30}">
      <dgm:prSet/>
      <dgm:spPr/>
      <dgm:t>
        <a:bodyPr/>
        <a:lstStyle/>
        <a:p>
          <a:endParaRPr lang="en-US" sz="1800">
            <a:latin typeface="微軟正黑體" panose="020B0604030504040204" pitchFamily="34" charset="-120"/>
            <a:ea typeface="微軟正黑體" panose="020B0604030504040204" pitchFamily="34" charset="-120"/>
          </a:endParaRPr>
        </a:p>
      </dgm:t>
    </dgm:pt>
    <dgm:pt modelId="{B98632B7-2406-482A-8565-803C46B6B646}" type="sibTrans" cxnId="{867CBD10-081B-4B8B-BA63-B973E2C96B30}">
      <dgm:prSet/>
      <dgm:spPr/>
      <dgm:t>
        <a:bodyPr/>
        <a:lstStyle/>
        <a:p>
          <a:endParaRPr lang="en-US" sz="1800">
            <a:latin typeface="微軟正黑體" panose="020B0604030504040204" pitchFamily="34" charset="-120"/>
            <a:ea typeface="微軟正黑體" panose="020B0604030504040204" pitchFamily="34" charset="-120"/>
          </a:endParaRPr>
        </a:p>
      </dgm:t>
    </dgm:pt>
    <dgm:pt modelId="{C6234518-0A4B-4A5E-9D6E-1001E6EAEFCC}">
      <dgm:prSet phldrT="[文字]" custT="1"/>
      <dgm:spPr>
        <a:solidFill>
          <a:schemeClr val="accent2">
            <a:lumMod val="20000"/>
            <a:lumOff val="80000"/>
            <a:alpha val="60000"/>
          </a:schemeClr>
        </a:solidFill>
        <a:ln>
          <a:solidFill>
            <a:schemeClr val="accent4">
              <a:tint val="40000"/>
              <a:hueOff val="0"/>
              <a:satOff val="0"/>
              <a:lumOff val="0"/>
              <a:alpha val="60000"/>
            </a:schemeClr>
          </a:solidFill>
        </a:ln>
      </dgm:spPr>
      <dgm:t>
        <a:bodyPr/>
        <a:lstStyle/>
        <a:p>
          <a:pPr algn="just">
            <a:lnSpc>
              <a:spcPts val="2800"/>
            </a:lnSpc>
            <a:spcAft>
              <a:spcPts val="0"/>
            </a:spcAft>
          </a:pPr>
          <a:r>
            <a:rPr lang="en-US" altLang="zh-TW" sz="1800" b="1" spc="-50" baseline="0" dirty="0" smtClean="0">
              <a:latin typeface="微軟正黑體" panose="020B0604030504040204" pitchFamily="34" charset="-120"/>
              <a:ea typeface="微軟正黑體" panose="020B0604030504040204" pitchFamily="34" charset="-120"/>
            </a:rPr>
            <a:t>COVID-19</a:t>
          </a:r>
          <a:r>
            <a:rPr lang="zh-TW" altLang="en-US" sz="1800" b="1" spc="-50" baseline="0" dirty="0" smtClean="0">
              <a:latin typeface="微軟正黑體" panose="020B0604030504040204" pitchFamily="34" charset="-120"/>
              <a:ea typeface="微軟正黑體" panose="020B0604030504040204" pitchFamily="34" charset="-120"/>
            </a:rPr>
            <a:t>變種病毒致疫情反覆，</a:t>
          </a:r>
          <a:r>
            <a:rPr lang="zh-TW" altLang="en-US" sz="1800" b="1" dirty="0" smtClean="0">
              <a:solidFill>
                <a:srgbClr val="0000FF"/>
              </a:solidFill>
              <a:latin typeface="微軟正黑體" panose="020B0604030504040204" pitchFamily="34" charset="-120"/>
              <a:ea typeface="微軟正黑體" panose="020B0604030504040204" pitchFamily="34" charset="-120"/>
            </a:rPr>
            <a:t>影響勞動力供給</a:t>
          </a:r>
          <a:r>
            <a:rPr lang="zh-TW" altLang="en-US" sz="1800" b="1" spc="-50" baseline="0" dirty="0" smtClean="0">
              <a:latin typeface="微軟正黑體" panose="020B0604030504040204" pitchFamily="34" charset="-120"/>
              <a:ea typeface="微軟正黑體" panose="020B0604030504040204" pitchFamily="34" charset="-120"/>
            </a:rPr>
            <a:t>與</a:t>
          </a:r>
          <a:r>
            <a:rPr lang="zh-TW" altLang="en-US" sz="1800" b="1" dirty="0" smtClean="0">
              <a:solidFill>
                <a:srgbClr val="0000FF"/>
              </a:solidFill>
              <a:latin typeface="微軟正黑體" panose="020B0604030504040204" pitchFamily="34" charset="-120"/>
              <a:ea typeface="微軟正黑體" panose="020B0604030504040204" pitchFamily="34" charset="-120"/>
            </a:rPr>
            <a:t>產銷活動</a:t>
          </a:r>
          <a:r>
            <a:rPr lang="zh-TW" altLang="en-US" sz="1800" b="1" spc="-50" baseline="0" dirty="0" smtClean="0">
              <a:latin typeface="微軟正黑體" panose="020B0604030504040204" pitchFamily="34" charset="-120"/>
              <a:ea typeface="微軟正黑體" panose="020B0604030504040204" pitchFamily="34" charset="-120"/>
            </a:rPr>
            <a:t>，威脅經濟復甦。</a:t>
          </a:r>
          <a:endParaRPr lang="en-US" sz="1800" b="1" spc="-50" baseline="0" dirty="0">
            <a:latin typeface="微軟正黑體" panose="020B0604030504040204" pitchFamily="34" charset="-120"/>
            <a:ea typeface="微軟正黑體" panose="020B0604030504040204" pitchFamily="34" charset="-120"/>
          </a:endParaRPr>
        </a:p>
      </dgm:t>
    </dgm:pt>
    <dgm:pt modelId="{E2DA4E50-8FC6-4501-BBA8-275955CB40A4}" type="parTrans" cxnId="{112503CA-74F4-4FED-8A07-5C1F689B7D9C}">
      <dgm:prSet/>
      <dgm:spPr/>
      <dgm:t>
        <a:bodyPr/>
        <a:lstStyle/>
        <a:p>
          <a:endParaRPr lang="en-US" sz="1800">
            <a:latin typeface="微軟正黑體" panose="020B0604030504040204" pitchFamily="34" charset="-120"/>
            <a:ea typeface="微軟正黑體" panose="020B0604030504040204" pitchFamily="34" charset="-120"/>
          </a:endParaRPr>
        </a:p>
      </dgm:t>
    </dgm:pt>
    <dgm:pt modelId="{C8226CA0-9ECB-4E8B-B879-6B65F6CF983D}" type="sibTrans" cxnId="{112503CA-74F4-4FED-8A07-5C1F689B7D9C}">
      <dgm:prSet/>
      <dgm:spPr/>
      <dgm:t>
        <a:bodyPr/>
        <a:lstStyle/>
        <a:p>
          <a:endParaRPr lang="en-US" sz="1800">
            <a:latin typeface="微軟正黑體" panose="020B0604030504040204" pitchFamily="34" charset="-120"/>
            <a:ea typeface="微軟正黑體" panose="020B0604030504040204" pitchFamily="34" charset="-120"/>
          </a:endParaRPr>
        </a:p>
      </dgm:t>
    </dgm:pt>
    <dgm:pt modelId="{BE02B199-02B6-45FA-9F98-520F6B367185}">
      <dgm:prSet phldrT="[文字]" custT="1">
        <dgm:style>
          <a:lnRef idx="2">
            <a:schemeClr val="accent5"/>
          </a:lnRef>
          <a:fillRef idx="1">
            <a:schemeClr val="lt1"/>
          </a:fillRef>
          <a:effectRef idx="0">
            <a:schemeClr val="accent5"/>
          </a:effectRef>
          <a:fontRef idx="minor">
            <a:schemeClr val="dk1"/>
          </a:fontRef>
        </dgm:style>
      </dgm:prSet>
      <dgm:spPr>
        <a:ln w="28575">
          <a:solidFill>
            <a:schemeClr val="accent2">
              <a:lumMod val="75000"/>
            </a:schemeClr>
          </a:solidFill>
        </a:ln>
      </dgm:spPr>
      <dgm:t>
        <a:bodyPr/>
        <a:lstStyle/>
        <a:p>
          <a:pPr>
            <a:lnSpc>
              <a:spcPts val="2600"/>
            </a:lnSpc>
            <a:spcAft>
              <a:spcPts val="200"/>
            </a:spcAft>
          </a:pPr>
          <a:r>
            <a:rPr lang="zh-TW" altLang="en-US" sz="1800" b="1" spc="-100" baseline="0" dirty="0">
              <a:latin typeface="微軟正黑體" panose="020B0604030504040204" pitchFamily="34" charset="-120"/>
              <a:ea typeface="微軟正黑體" panose="020B0604030504040204" pitchFamily="34" charset="-120"/>
            </a:rPr>
            <a:t>日圓</a:t>
          </a:r>
          <a:r>
            <a:rPr lang="zh-TW" altLang="en-US" sz="1800" b="1" spc="-100" baseline="0" dirty="0" smtClean="0">
              <a:latin typeface="微軟正黑體" panose="020B0604030504040204" pitchFamily="34" charset="-120"/>
              <a:ea typeface="微軟正黑體" panose="020B0604030504040204" pitchFamily="34" charset="-120"/>
            </a:rPr>
            <a:t>貶值</a:t>
          </a:r>
          <a:r>
            <a:rPr lang="en-US" altLang="zh-TW" sz="1800" b="1" spc="-100" baseline="0" dirty="0" smtClean="0">
              <a:latin typeface="微軟正黑體" panose="020B0604030504040204" pitchFamily="34" charset="-120"/>
              <a:ea typeface="微軟正黑體" panose="020B0604030504040204" pitchFamily="34" charset="-120"/>
            </a:rPr>
            <a:t/>
          </a:r>
          <a:br>
            <a:rPr lang="en-US" altLang="zh-TW" sz="1800" b="1" spc="-100" baseline="0" dirty="0" smtClean="0">
              <a:latin typeface="微軟正黑體" panose="020B0604030504040204" pitchFamily="34" charset="-120"/>
              <a:ea typeface="微軟正黑體" panose="020B0604030504040204" pitchFamily="34" charset="-120"/>
            </a:rPr>
          </a:br>
          <a:r>
            <a:rPr lang="zh-TW" altLang="en-US" sz="1800" b="1" spc="-100" baseline="0" dirty="0" smtClean="0">
              <a:latin typeface="微軟正黑體" panose="020B0604030504040204" pitchFamily="34" charset="-120"/>
              <a:ea typeface="微軟正黑體" panose="020B0604030504040204" pitchFamily="34" charset="-120"/>
            </a:rPr>
            <a:t>影響鄰國</a:t>
          </a:r>
          <a:r>
            <a:rPr lang="en-US" altLang="zh-TW" sz="1800" b="1" spc="-100" baseline="0" dirty="0" smtClean="0">
              <a:latin typeface="微軟正黑體" panose="020B0604030504040204" pitchFamily="34" charset="-120"/>
              <a:ea typeface="微軟正黑體" panose="020B0604030504040204" pitchFamily="34" charset="-120"/>
            </a:rPr>
            <a:t/>
          </a:r>
          <a:br>
            <a:rPr lang="en-US" altLang="zh-TW" sz="1800" b="1" spc="-100" baseline="0" dirty="0" smtClean="0">
              <a:latin typeface="微軟正黑體" panose="020B0604030504040204" pitchFamily="34" charset="-120"/>
              <a:ea typeface="微軟正黑體" panose="020B0604030504040204" pitchFamily="34" charset="-120"/>
            </a:rPr>
          </a:br>
          <a:r>
            <a:rPr lang="zh-TW" altLang="en-US" sz="1800" b="1" spc="-100" baseline="0" dirty="0" smtClean="0">
              <a:latin typeface="微軟正黑體" panose="020B0604030504040204" pitchFamily="34" charset="-120"/>
              <a:ea typeface="微軟正黑體" panose="020B0604030504040204" pitchFamily="34" charset="-120"/>
            </a:rPr>
            <a:t>出口</a:t>
          </a:r>
          <a:r>
            <a:rPr lang="zh-TW" altLang="en-US" sz="1800" b="1" spc="-100" baseline="0" dirty="0">
              <a:latin typeface="微軟正黑體" panose="020B0604030504040204" pitchFamily="34" charset="-120"/>
              <a:ea typeface="微軟正黑體" panose="020B0604030504040204" pitchFamily="34" charset="-120"/>
            </a:rPr>
            <a:t>競爭力</a:t>
          </a:r>
          <a:endParaRPr lang="en-US" sz="1800" dirty="0">
            <a:latin typeface="微軟正黑體" panose="020B0604030504040204" pitchFamily="34" charset="-120"/>
            <a:ea typeface="微軟正黑體" panose="020B0604030504040204" pitchFamily="34" charset="-120"/>
          </a:endParaRPr>
        </a:p>
      </dgm:t>
    </dgm:pt>
    <dgm:pt modelId="{9E5E4302-FB67-417D-B6F6-DAF43CA73D81}" type="sibTrans" cxnId="{6E2FE96F-3655-4187-923D-260F5FCFB923}">
      <dgm:prSet/>
      <dgm:spPr/>
      <dgm:t>
        <a:bodyPr/>
        <a:lstStyle/>
        <a:p>
          <a:endParaRPr lang="en-US" sz="1800">
            <a:latin typeface="微軟正黑體" panose="020B0604030504040204" pitchFamily="34" charset="-120"/>
            <a:ea typeface="微軟正黑體" panose="020B0604030504040204" pitchFamily="34" charset="-120"/>
          </a:endParaRPr>
        </a:p>
      </dgm:t>
    </dgm:pt>
    <dgm:pt modelId="{DC91F171-E039-4F8E-B011-2E8F3A1D7482}" type="parTrans" cxnId="{6E2FE96F-3655-4187-923D-260F5FCFB923}">
      <dgm:prSet/>
      <dgm:spPr/>
      <dgm:t>
        <a:bodyPr/>
        <a:lstStyle/>
        <a:p>
          <a:endParaRPr lang="en-US" sz="1800">
            <a:latin typeface="微軟正黑體" panose="020B0604030504040204" pitchFamily="34" charset="-120"/>
            <a:ea typeface="微軟正黑體" panose="020B0604030504040204" pitchFamily="34" charset="-120"/>
          </a:endParaRPr>
        </a:p>
      </dgm:t>
    </dgm:pt>
    <dgm:pt modelId="{11759164-9FC1-47B8-A81E-20497C34F6E6}" type="pres">
      <dgm:prSet presAssocID="{93D922B0-523F-42CC-914A-5936A5D550A8}" presName="Name0" presStyleCnt="0">
        <dgm:presLayoutVars>
          <dgm:dir/>
          <dgm:animLvl val="lvl"/>
          <dgm:resizeHandles val="exact"/>
        </dgm:presLayoutVars>
      </dgm:prSet>
      <dgm:spPr/>
      <dgm:t>
        <a:bodyPr/>
        <a:lstStyle/>
        <a:p>
          <a:endParaRPr lang="zh-TW" altLang="en-US"/>
        </a:p>
      </dgm:t>
    </dgm:pt>
    <dgm:pt modelId="{A97F7898-A160-43BE-9510-3D654C5A9B24}" type="pres">
      <dgm:prSet presAssocID="{BE02B199-02B6-45FA-9F98-520F6B367185}" presName="linNode" presStyleCnt="0"/>
      <dgm:spPr/>
    </dgm:pt>
    <dgm:pt modelId="{249362BB-6E22-4348-9301-2F9D9740E121}" type="pres">
      <dgm:prSet presAssocID="{BE02B199-02B6-45FA-9F98-520F6B367185}" presName="parentText" presStyleLbl="node1" presStyleIdx="0" presStyleCnt="3" custScaleX="43347" custScaleY="38292" custLinFactNeighborX="-1075">
        <dgm:presLayoutVars>
          <dgm:chMax val="1"/>
          <dgm:bulletEnabled val="1"/>
        </dgm:presLayoutVars>
      </dgm:prSet>
      <dgm:spPr/>
      <dgm:t>
        <a:bodyPr/>
        <a:lstStyle/>
        <a:p>
          <a:endParaRPr lang="zh-TW" altLang="en-US"/>
        </a:p>
      </dgm:t>
    </dgm:pt>
    <dgm:pt modelId="{1D27B065-A81E-40D6-A668-CFAEE6BC62DD}" type="pres">
      <dgm:prSet presAssocID="{BE02B199-02B6-45FA-9F98-520F6B367185}" presName="descendantText" presStyleLbl="alignAccFollowNode1" presStyleIdx="0" presStyleCnt="3" custScaleX="104516" custScaleY="43834" custLinFactNeighborX="-2511" custLinFactNeighborY="-85">
        <dgm:presLayoutVars>
          <dgm:bulletEnabled val="1"/>
        </dgm:presLayoutVars>
      </dgm:prSet>
      <dgm:spPr/>
      <dgm:t>
        <a:bodyPr/>
        <a:lstStyle/>
        <a:p>
          <a:endParaRPr lang="zh-TW" altLang="en-US"/>
        </a:p>
      </dgm:t>
    </dgm:pt>
    <dgm:pt modelId="{3B2D920C-8F41-4FCD-9FE4-E86DAE158690}" type="pres">
      <dgm:prSet presAssocID="{9E5E4302-FB67-417D-B6F6-DAF43CA73D81}" presName="sp" presStyleCnt="0"/>
      <dgm:spPr/>
    </dgm:pt>
    <dgm:pt modelId="{C35E8F96-7BF9-4483-8CCB-225C20E7BA19}" type="pres">
      <dgm:prSet presAssocID="{881B2E41-F5A2-4DB4-A754-6337FD760B36}" presName="linNode" presStyleCnt="0"/>
      <dgm:spPr/>
    </dgm:pt>
    <dgm:pt modelId="{5DD8CA56-25EE-4180-9FB1-38530413809F}" type="pres">
      <dgm:prSet presAssocID="{881B2E41-F5A2-4DB4-A754-6337FD760B36}" presName="parentText" presStyleLbl="node1" presStyleIdx="1" presStyleCnt="3" custScaleX="43347" custScaleY="38958" custLinFactNeighborX="-1128" custLinFactNeighborY="-407">
        <dgm:presLayoutVars>
          <dgm:chMax val="1"/>
          <dgm:bulletEnabled val="1"/>
        </dgm:presLayoutVars>
      </dgm:prSet>
      <dgm:spPr/>
      <dgm:t>
        <a:bodyPr/>
        <a:lstStyle/>
        <a:p>
          <a:endParaRPr lang="zh-TW" altLang="en-US"/>
        </a:p>
      </dgm:t>
    </dgm:pt>
    <dgm:pt modelId="{9AFB5CCA-04EF-4C00-9376-C06825649C53}" type="pres">
      <dgm:prSet presAssocID="{881B2E41-F5A2-4DB4-A754-6337FD760B36}" presName="descendantText" presStyleLbl="alignAccFollowNode1" presStyleIdx="1" presStyleCnt="3" custScaleX="104672" custScaleY="41216" custLinFactNeighborX="-344" custLinFactNeighborY="-1861">
        <dgm:presLayoutVars>
          <dgm:bulletEnabled val="1"/>
        </dgm:presLayoutVars>
      </dgm:prSet>
      <dgm:spPr/>
      <dgm:t>
        <a:bodyPr/>
        <a:lstStyle/>
        <a:p>
          <a:endParaRPr lang="zh-TW" altLang="en-US"/>
        </a:p>
      </dgm:t>
    </dgm:pt>
    <dgm:pt modelId="{05C60D43-CAEA-47C3-AEDA-75A24FA8AC3B}" type="pres">
      <dgm:prSet presAssocID="{8B942705-1776-461F-8B78-1CDA87DD4B04}" presName="sp" presStyleCnt="0"/>
      <dgm:spPr/>
    </dgm:pt>
    <dgm:pt modelId="{361C8EB9-22BB-4DBD-8EC2-0515B3FB2298}" type="pres">
      <dgm:prSet presAssocID="{05951DCD-C37A-4121-8E5B-CB40EEBAB670}" presName="linNode" presStyleCnt="0"/>
      <dgm:spPr/>
    </dgm:pt>
    <dgm:pt modelId="{F0F0DFF8-F631-418F-B2ED-DDCF6DF87ADA}" type="pres">
      <dgm:prSet presAssocID="{05951DCD-C37A-4121-8E5B-CB40EEBAB670}" presName="parentText" presStyleLbl="node1" presStyleIdx="2" presStyleCnt="3" custScaleX="43347" custScaleY="36006" custLinFactNeighborX="-1004" custLinFactNeighborY="4374">
        <dgm:presLayoutVars>
          <dgm:chMax val="1"/>
          <dgm:bulletEnabled val="1"/>
        </dgm:presLayoutVars>
      </dgm:prSet>
      <dgm:spPr/>
      <dgm:t>
        <a:bodyPr/>
        <a:lstStyle/>
        <a:p>
          <a:endParaRPr lang="zh-TW" altLang="en-US"/>
        </a:p>
      </dgm:t>
    </dgm:pt>
    <dgm:pt modelId="{F237D24B-5EEE-40FE-BABC-A387498C72AD}" type="pres">
      <dgm:prSet presAssocID="{05951DCD-C37A-4121-8E5B-CB40EEBAB670}" presName="descendantText" presStyleLbl="alignAccFollowNode1" presStyleIdx="2" presStyleCnt="3" custScaleX="104672" custScaleY="40421" custLinFactNeighborX="-2511" custLinFactNeighborY="-780">
        <dgm:presLayoutVars>
          <dgm:bulletEnabled val="1"/>
        </dgm:presLayoutVars>
      </dgm:prSet>
      <dgm:spPr/>
      <dgm:t>
        <a:bodyPr/>
        <a:lstStyle/>
        <a:p>
          <a:endParaRPr lang="zh-TW" altLang="en-US"/>
        </a:p>
      </dgm:t>
    </dgm:pt>
  </dgm:ptLst>
  <dgm:cxnLst>
    <dgm:cxn modelId="{867CBD10-081B-4B8B-BA63-B973E2C96B30}" srcId="{93D922B0-523F-42CC-914A-5936A5D550A8}" destId="{05951DCD-C37A-4121-8E5B-CB40EEBAB670}" srcOrd="2" destOrd="0" parTransId="{4A98436E-1C58-4F1A-9F4E-B99B802AA729}" sibTransId="{B98632B7-2406-482A-8565-803C46B6B646}"/>
    <dgm:cxn modelId="{9E7EE167-1473-41E8-AA52-0FCDA69FE069}" type="presOf" srcId="{05951DCD-C37A-4121-8E5B-CB40EEBAB670}" destId="{F0F0DFF8-F631-418F-B2ED-DDCF6DF87ADA}" srcOrd="0" destOrd="0" presId="urn:microsoft.com/office/officeart/2005/8/layout/vList5"/>
    <dgm:cxn modelId="{8C13E080-085C-4AB0-BD3F-CC748FA5B625}" type="presOf" srcId="{881B2E41-F5A2-4DB4-A754-6337FD760B36}" destId="{5DD8CA56-25EE-4180-9FB1-38530413809F}" srcOrd="0" destOrd="0" presId="urn:microsoft.com/office/officeart/2005/8/layout/vList5"/>
    <dgm:cxn modelId="{721ED06D-8A42-4E01-9A3A-34FE10487602}" type="presOf" srcId="{BE02B199-02B6-45FA-9F98-520F6B367185}" destId="{249362BB-6E22-4348-9301-2F9D9740E121}" srcOrd="0" destOrd="0" presId="urn:microsoft.com/office/officeart/2005/8/layout/vList5"/>
    <dgm:cxn modelId="{FCBA2650-4DBA-4230-A494-6D4EF338B183}" srcId="{881B2E41-F5A2-4DB4-A754-6337FD760B36}" destId="{67E2A759-C9C7-4DF6-93CD-FE243136D753}" srcOrd="0" destOrd="0" parTransId="{34D9B998-DDA9-40C9-AE4C-8D3BE3477F57}" sibTransId="{334695E8-CC83-4FEA-8A22-E54DC00FC75C}"/>
    <dgm:cxn modelId="{3083B242-9AF1-4476-8A2A-9432F3F8661D}" type="presOf" srcId="{67E2A759-C9C7-4DF6-93CD-FE243136D753}" destId="{9AFB5CCA-04EF-4C00-9376-C06825649C53}" srcOrd="0" destOrd="0" presId="urn:microsoft.com/office/officeart/2005/8/layout/vList5"/>
    <dgm:cxn modelId="{1AEE5100-EC5E-40AC-BA32-3F48BA80C2D9}" type="presOf" srcId="{C6234518-0A4B-4A5E-9D6E-1001E6EAEFCC}" destId="{F237D24B-5EEE-40FE-BABC-A387498C72AD}" srcOrd="0" destOrd="0" presId="urn:microsoft.com/office/officeart/2005/8/layout/vList5"/>
    <dgm:cxn modelId="{6E2FE96F-3655-4187-923D-260F5FCFB923}" srcId="{93D922B0-523F-42CC-914A-5936A5D550A8}" destId="{BE02B199-02B6-45FA-9F98-520F6B367185}" srcOrd="0" destOrd="0" parTransId="{DC91F171-E039-4F8E-B011-2E8F3A1D7482}" sibTransId="{9E5E4302-FB67-417D-B6F6-DAF43CA73D81}"/>
    <dgm:cxn modelId="{45C27CE4-171D-4D41-8725-678AAA3122C2}" type="presOf" srcId="{93D922B0-523F-42CC-914A-5936A5D550A8}" destId="{11759164-9FC1-47B8-A81E-20497C34F6E6}" srcOrd="0" destOrd="0" presId="urn:microsoft.com/office/officeart/2005/8/layout/vList5"/>
    <dgm:cxn modelId="{0B2BC98B-7463-491F-830B-C6A1E0F821A6}" srcId="{93D922B0-523F-42CC-914A-5936A5D550A8}" destId="{881B2E41-F5A2-4DB4-A754-6337FD760B36}" srcOrd="1" destOrd="0" parTransId="{E7419F0F-914B-497F-B458-EE9F1A8477A2}" sibTransId="{8B942705-1776-461F-8B78-1CDA87DD4B04}"/>
    <dgm:cxn modelId="{112503CA-74F4-4FED-8A07-5C1F689B7D9C}" srcId="{05951DCD-C37A-4121-8E5B-CB40EEBAB670}" destId="{C6234518-0A4B-4A5E-9D6E-1001E6EAEFCC}" srcOrd="0" destOrd="0" parTransId="{E2DA4E50-8FC6-4501-BBA8-275955CB40A4}" sibTransId="{C8226CA0-9ECB-4E8B-B879-6B65F6CF983D}"/>
    <dgm:cxn modelId="{25ADB7E1-1CCA-40FD-8949-7AADDFDCAA7F}" srcId="{BE02B199-02B6-45FA-9F98-520F6B367185}" destId="{0ED23308-5F20-48F1-85AA-B16262CA9803}" srcOrd="0" destOrd="0" parTransId="{6ABAF2C9-3C15-4171-9820-C7BA9162037D}" sibTransId="{C3ED62B9-D951-4338-8AE8-3B4FB3C03303}"/>
    <dgm:cxn modelId="{24495D89-B9AC-4877-A1BC-E007B5DD51D1}" type="presOf" srcId="{0ED23308-5F20-48F1-85AA-B16262CA9803}" destId="{1D27B065-A81E-40D6-A668-CFAEE6BC62DD}" srcOrd="0" destOrd="0" presId="urn:microsoft.com/office/officeart/2005/8/layout/vList5"/>
    <dgm:cxn modelId="{B92EDBC6-B28D-4965-BA78-D61B59D16CDE}" type="presParOf" srcId="{11759164-9FC1-47B8-A81E-20497C34F6E6}" destId="{A97F7898-A160-43BE-9510-3D654C5A9B24}" srcOrd="0" destOrd="0" presId="urn:microsoft.com/office/officeart/2005/8/layout/vList5"/>
    <dgm:cxn modelId="{053460AB-3D24-4273-8F91-E0561A8D47CF}" type="presParOf" srcId="{A97F7898-A160-43BE-9510-3D654C5A9B24}" destId="{249362BB-6E22-4348-9301-2F9D9740E121}" srcOrd="0" destOrd="0" presId="urn:microsoft.com/office/officeart/2005/8/layout/vList5"/>
    <dgm:cxn modelId="{1052030A-3352-4400-B379-822BF8CFC132}" type="presParOf" srcId="{A97F7898-A160-43BE-9510-3D654C5A9B24}" destId="{1D27B065-A81E-40D6-A668-CFAEE6BC62DD}" srcOrd="1" destOrd="0" presId="urn:microsoft.com/office/officeart/2005/8/layout/vList5"/>
    <dgm:cxn modelId="{76F2CBCB-4591-4DE9-8F2B-390C22C13977}" type="presParOf" srcId="{11759164-9FC1-47B8-A81E-20497C34F6E6}" destId="{3B2D920C-8F41-4FCD-9FE4-E86DAE158690}" srcOrd="1" destOrd="0" presId="urn:microsoft.com/office/officeart/2005/8/layout/vList5"/>
    <dgm:cxn modelId="{D0EE2E5C-F10D-49E1-803A-C6FF92AB8573}" type="presParOf" srcId="{11759164-9FC1-47B8-A81E-20497C34F6E6}" destId="{C35E8F96-7BF9-4483-8CCB-225C20E7BA19}" srcOrd="2" destOrd="0" presId="urn:microsoft.com/office/officeart/2005/8/layout/vList5"/>
    <dgm:cxn modelId="{3B06AFFF-60CE-44D9-90D1-B3CC19C97644}" type="presParOf" srcId="{C35E8F96-7BF9-4483-8CCB-225C20E7BA19}" destId="{5DD8CA56-25EE-4180-9FB1-38530413809F}" srcOrd="0" destOrd="0" presId="urn:microsoft.com/office/officeart/2005/8/layout/vList5"/>
    <dgm:cxn modelId="{BBE81EDB-7AC4-4B7D-A87C-14DFD89791E3}" type="presParOf" srcId="{C35E8F96-7BF9-4483-8CCB-225C20E7BA19}" destId="{9AFB5CCA-04EF-4C00-9376-C06825649C53}" srcOrd="1" destOrd="0" presId="urn:microsoft.com/office/officeart/2005/8/layout/vList5"/>
    <dgm:cxn modelId="{63E17D4E-7D91-40ED-AAAE-376D0CFE260E}" type="presParOf" srcId="{11759164-9FC1-47B8-A81E-20497C34F6E6}" destId="{05C60D43-CAEA-47C3-AEDA-75A24FA8AC3B}" srcOrd="3" destOrd="0" presId="urn:microsoft.com/office/officeart/2005/8/layout/vList5"/>
    <dgm:cxn modelId="{1C1C2451-FD44-44A1-8442-F8305D98A029}" type="presParOf" srcId="{11759164-9FC1-47B8-A81E-20497C34F6E6}" destId="{361C8EB9-22BB-4DBD-8EC2-0515B3FB2298}" srcOrd="4" destOrd="0" presId="urn:microsoft.com/office/officeart/2005/8/layout/vList5"/>
    <dgm:cxn modelId="{1D224FDD-2A12-48CE-84B4-2412A1719F4E}" type="presParOf" srcId="{361C8EB9-22BB-4DBD-8EC2-0515B3FB2298}" destId="{F0F0DFF8-F631-418F-B2ED-DDCF6DF87ADA}" srcOrd="0" destOrd="0" presId="urn:microsoft.com/office/officeart/2005/8/layout/vList5"/>
    <dgm:cxn modelId="{300C273A-16FA-4EBA-9EAE-E9F79AE5D8B7}" type="presParOf" srcId="{361C8EB9-22BB-4DBD-8EC2-0515B3FB2298}" destId="{F237D24B-5EEE-40FE-BABC-A387498C72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99355-F999-4757-8780-F9D662FB6E15}">
      <dsp:nvSpPr>
        <dsp:cNvPr id="0" name=""/>
        <dsp:cNvSpPr/>
      </dsp:nvSpPr>
      <dsp:spPr>
        <a:xfrm>
          <a:off x="63742" y="863030"/>
          <a:ext cx="1532632" cy="2002764"/>
        </a:xfrm>
        <a:prstGeom prst="roundRect">
          <a:avLst>
            <a:gd name="adj" fmla="val 10000"/>
          </a:avLst>
        </a:prstGeom>
        <a:solidFill>
          <a:schemeClr val="accent3">
            <a:lumMod val="20000"/>
            <a:lumOff val="80000"/>
          </a:schemeClr>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lvl="0" algn="l" defTabSz="711200">
            <a:lnSpc>
              <a:spcPts val="2600"/>
            </a:lnSpc>
            <a:spcBef>
              <a:spcPct val="0"/>
            </a:spcBef>
            <a:spcAft>
              <a:spcPts val="0"/>
            </a:spcAft>
          </a:pP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主要</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經濟體因應高通膨而加速升息，抑制需求以緩和物價上漲壓力</a:t>
          </a:r>
        </a:p>
      </dsp:txBody>
      <dsp:txXfrm>
        <a:off x="108631" y="907919"/>
        <a:ext cx="1442854" cy="1912986"/>
      </dsp:txXfrm>
    </dsp:sp>
    <dsp:sp modelId="{A97C4007-6DB0-49C4-AF47-126C86055963}">
      <dsp:nvSpPr>
        <dsp:cNvPr id="0" name=""/>
        <dsp:cNvSpPr/>
      </dsp:nvSpPr>
      <dsp:spPr>
        <a:xfrm rot="18729783">
          <a:off x="1468903" y="1549744"/>
          <a:ext cx="775473" cy="54526"/>
        </a:xfrm>
        <a:custGeom>
          <a:avLst/>
          <a:gdLst/>
          <a:ahLst/>
          <a:cxnLst/>
          <a:rect l="0" t="0" r="0" b="0"/>
          <a:pathLst>
            <a:path>
              <a:moveTo>
                <a:pt x="0" y="27263"/>
              </a:moveTo>
              <a:lnTo>
                <a:pt x="775473" y="27263"/>
              </a:lnTo>
            </a:path>
          </a:pathLst>
        </a:custGeom>
        <a:noFill/>
        <a:ln w="28575" cap="flat" cmpd="sng" algn="ctr">
          <a:solidFill>
            <a:schemeClr val="bg1">
              <a:lumMod val="65000"/>
            </a:schemeClr>
          </a:solidFill>
          <a:prstDash val="solid"/>
          <a:miter lim="800000"/>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1837253" y="1557620"/>
        <a:ext cx="38773" cy="38773"/>
      </dsp:txXfrm>
    </dsp:sp>
    <dsp:sp modelId="{95559B3B-DE4B-45D6-AF53-39470F2C3393}">
      <dsp:nvSpPr>
        <dsp:cNvPr id="0" name=""/>
        <dsp:cNvSpPr/>
      </dsp:nvSpPr>
      <dsp:spPr>
        <a:xfrm>
          <a:off x="2116905" y="716459"/>
          <a:ext cx="3131994" cy="114628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en-US" altLang="zh-TW" sz="1600" b="1" kern="1200" dirty="0">
            <a:solidFill>
              <a:sysClr val="windowText" lastClr="000000"/>
            </a:solidFill>
            <a:latin typeface="Microsoft JhengHei" panose="020B0604030504040204" pitchFamily="34" charset="-120"/>
            <a:ea typeface="Microsoft JhengHei" panose="020B0604030504040204" pitchFamily="34" charset="-120"/>
          </a:endParaRPr>
        </a:p>
        <a:p>
          <a:pPr lvl="0" algn="l" defTabSz="711200">
            <a:lnSpc>
              <a:spcPts val="2000"/>
            </a:lnSpc>
            <a:spcBef>
              <a:spcPct val="0"/>
            </a:spcBef>
            <a:spcAft>
              <a:spcPts val="600"/>
            </a:spcAft>
          </a:pPr>
          <a:r>
            <a:rPr lang="en-US" altLang="zh-TW" sz="1600" b="1" kern="1200" dirty="0">
              <a:solidFill>
                <a:sysClr val="windowText" lastClr="000000"/>
              </a:solidFill>
              <a:latin typeface="Microsoft JhengHei" panose="020B0604030504040204" pitchFamily="34" charset="-120"/>
              <a:ea typeface="Microsoft JhengHei" panose="020B0604030504040204" pitchFamily="34" charset="-120"/>
            </a:rPr>
            <a:t>1.</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 國際大宗商品價格回落</a:t>
          </a:r>
          <a:endParaRPr lang="en-US" altLang="zh-TW" sz="1600" b="1" kern="1200" dirty="0">
            <a:solidFill>
              <a:sysClr val="windowText" lastClr="000000"/>
            </a:solidFill>
            <a:latin typeface="Microsoft JhengHei" panose="020B0604030504040204" pitchFamily="34" charset="-120"/>
            <a:ea typeface="Microsoft JhengHei" panose="020B0604030504040204" pitchFamily="34" charset="-120"/>
          </a:endParaRPr>
        </a:p>
        <a:p>
          <a:pPr lvl="0" algn="l" defTabSz="711200">
            <a:lnSpc>
              <a:spcPts val="2000"/>
            </a:lnSpc>
            <a:spcBef>
              <a:spcPct val="0"/>
            </a:spcBef>
            <a:spcAft>
              <a:spcPts val="600"/>
            </a:spcAft>
          </a:pPr>
          <a:r>
            <a:rPr lang="en-US" altLang="zh-TW" sz="1600" b="1" kern="1200" dirty="0">
              <a:solidFill>
                <a:sysClr val="windowText" lastClr="000000"/>
              </a:solidFill>
              <a:latin typeface="Microsoft JhengHei" panose="020B0604030504040204" pitchFamily="34" charset="-120"/>
              <a:ea typeface="Microsoft JhengHei" panose="020B0604030504040204" pitchFamily="34" charset="-120"/>
            </a:rPr>
            <a:t>2.</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 全球供應鏈瓶頸可望紓解</a:t>
          </a:r>
          <a:endParaRPr lang="zh-TW" altLang="en-US" sz="1600" kern="1200" dirty="0">
            <a:solidFill>
              <a:sysClr val="windowText" lastClr="000000"/>
            </a:solidFill>
          </a:endParaRPr>
        </a:p>
      </dsp:txBody>
      <dsp:txXfrm>
        <a:off x="2150479" y="750033"/>
        <a:ext cx="3064846" cy="1079137"/>
      </dsp:txXfrm>
    </dsp:sp>
    <dsp:sp modelId="{B3325E8D-3199-49DA-87ED-0E7C7FF4612A}">
      <dsp:nvSpPr>
        <dsp:cNvPr id="0" name=""/>
        <dsp:cNvSpPr/>
      </dsp:nvSpPr>
      <dsp:spPr>
        <a:xfrm rot="337427">
          <a:off x="5247399" y="1292888"/>
          <a:ext cx="623478" cy="54526"/>
        </a:xfrm>
        <a:custGeom>
          <a:avLst/>
          <a:gdLst/>
          <a:ahLst/>
          <a:cxnLst/>
          <a:rect l="0" t="0" r="0" b="0"/>
          <a:pathLst>
            <a:path>
              <a:moveTo>
                <a:pt x="0" y="27263"/>
              </a:moveTo>
              <a:lnTo>
                <a:pt x="623478" y="27263"/>
              </a:lnTo>
            </a:path>
          </a:pathLst>
        </a:custGeom>
        <a:noFill/>
        <a:ln w="28575" cap="flat" cmpd="sng" algn="ctr">
          <a:solidFill>
            <a:schemeClr val="bg1">
              <a:lumMod val="65000"/>
            </a:schemeClr>
          </a:solidFill>
          <a:prstDash val="solid"/>
          <a:miter lim="800000"/>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5543552" y="1304565"/>
        <a:ext cx="31173" cy="31173"/>
      </dsp:txXfrm>
    </dsp:sp>
    <dsp:sp modelId="{10D83385-B091-4EAA-B834-29CADFCCFBA9}">
      <dsp:nvSpPr>
        <dsp:cNvPr id="0" name=""/>
        <dsp:cNvSpPr/>
      </dsp:nvSpPr>
      <dsp:spPr>
        <a:xfrm>
          <a:off x="5869378" y="749548"/>
          <a:ext cx="2233197" cy="1202304"/>
        </a:xfrm>
        <a:prstGeom prst="roundRect">
          <a:avLst>
            <a:gd name="adj" fmla="val 10000"/>
          </a:avLst>
        </a:prstGeom>
        <a:solidFill>
          <a:schemeClr val="accent2">
            <a:lumMod val="20000"/>
            <a:lumOff val="80000"/>
          </a:schemeClr>
        </a:solidFill>
        <a:ln w="12700" cap="flat" cmpd="sng" algn="ctr">
          <a:solidFill>
            <a:schemeClr val="accent2">
              <a:lumMod val="75000"/>
            </a:schemeClr>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ts val="2500"/>
            </a:lnSpc>
            <a:spcBef>
              <a:spcPct val="0"/>
            </a:spcBef>
            <a:spcAft>
              <a:spcPts val="600"/>
            </a:spcAft>
          </a:pP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預期今、</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明兩年</a:t>
          </a: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全球</a:t>
          </a:r>
          <a: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經濟續</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降溫</a:t>
          </a: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a:t>
          </a:r>
          <a: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通</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膨率自高點回落</a:t>
          </a:r>
          <a:endParaRPr lang="zh-TW" altLang="en-US" sz="1600" kern="1200" dirty="0">
            <a:solidFill>
              <a:sysClr val="windowText" lastClr="000000"/>
            </a:solidFill>
          </a:endParaRPr>
        </a:p>
      </dsp:txBody>
      <dsp:txXfrm>
        <a:off x="5904592" y="784762"/>
        <a:ext cx="2162769" cy="1131876"/>
      </dsp:txXfrm>
    </dsp:sp>
    <dsp:sp modelId="{5679A362-3F4F-473F-9860-2132D2953EF1}">
      <dsp:nvSpPr>
        <dsp:cNvPr id="0" name=""/>
        <dsp:cNvSpPr/>
      </dsp:nvSpPr>
      <dsp:spPr>
        <a:xfrm rot="3040202">
          <a:off x="1446636" y="2153423"/>
          <a:ext cx="817764" cy="54526"/>
        </a:xfrm>
        <a:custGeom>
          <a:avLst/>
          <a:gdLst/>
          <a:ahLst/>
          <a:cxnLst/>
          <a:rect l="0" t="0" r="0" b="0"/>
          <a:pathLst>
            <a:path>
              <a:moveTo>
                <a:pt x="0" y="27263"/>
              </a:moveTo>
              <a:lnTo>
                <a:pt x="817764" y="27263"/>
              </a:lnTo>
            </a:path>
          </a:pathLst>
        </a:custGeom>
        <a:noFill/>
        <a:ln w="28575" cap="flat" cmpd="sng" algn="ctr">
          <a:solidFill>
            <a:schemeClr val="bg1">
              <a:lumMod val="65000"/>
            </a:schemeClr>
          </a:solidFill>
          <a:prstDash val="solid"/>
          <a:miter lim="800000"/>
          <a:headEnd type="none" w="med" len="med"/>
          <a:tailEnd type="triangl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1835074" y="2160242"/>
        <a:ext cx="40888" cy="40888"/>
      </dsp:txXfrm>
    </dsp:sp>
    <dsp:sp modelId="{8C000446-3380-497A-AACF-756D4F13FC63}">
      <dsp:nvSpPr>
        <dsp:cNvPr id="0" name=""/>
        <dsp:cNvSpPr/>
      </dsp:nvSpPr>
      <dsp:spPr>
        <a:xfrm>
          <a:off x="2114662" y="1956273"/>
          <a:ext cx="3131994" cy="1081375"/>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en-US" altLang="zh-TW" sz="1600" b="1" kern="1200" dirty="0">
            <a:solidFill>
              <a:sysClr val="windowText" lastClr="000000"/>
            </a:solidFill>
            <a:latin typeface="Microsoft JhengHei" panose="020B0604030504040204" pitchFamily="34" charset="-120"/>
            <a:ea typeface="Microsoft JhengHei" panose="020B0604030504040204" pitchFamily="34" charset="-120"/>
          </a:endParaRPr>
        </a:p>
        <a:p>
          <a:pPr lvl="0" algn="l" defTabSz="711200">
            <a:lnSpc>
              <a:spcPts val="2400"/>
            </a:lnSpc>
            <a:spcBef>
              <a:spcPct val="0"/>
            </a:spcBef>
            <a:spcAft>
              <a:spcPts val="0"/>
            </a:spcAft>
          </a:pP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美、英、歐緊俏</a:t>
          </a: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情勢可望漸</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緩解</a:t>
          </a: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a:t>
          </a:r>
          <a: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t/>
          </a:r>
          <a:br>
            <a:rPr lang="en-US" altLang="zh-TW" sz="1600" b="1" kern="1200" dirty="0" smtClean="0">
              <a:solidFill>
                <a:sysClr val="windowText" lastClr="000000"/>
              </a:solidFill>
              <a:latin typeface="Microsoft JhengHei" panose="020B0604030504040204" pitchFamily="34" charset="-120"/>
              <a:ea typeface="Microsoft JhengHei" panose="020B0604030504040204" pitchFamily="34" charset="-120"/>
            </a:rPr>
          </a:br>
          <a:r>
            <a:rPr lang="zh-TW" altLang="en-US" sz="1600" b="1" kern="1200" dirty="0" smtClean="0">
              <a:solidFill>
                <a:sysClr val="windowText" lastClr="000000"/>
              </a:solidFill>
              <a:latin typeface="Microsoft JhengHei" panose="020B0604030504040204" pitchFamily="34" charset="-120"/>
              <a:ea typeface="Microsoft JhengHei" panose="020B0604030504040204" pitchFamily="34" charset="-120"/>
            </a:rPr>
            <a:t>失業率</a:t>
          </a:r>
          <a:r>
            <a:rPr lang="zh-TW" altLang="en-US" sz="1600" b="1" kern="1200" dirty="0">
              <a:solidFill>
                <a:sysClr val="windowText" lastClr="000000"/>
              </a:solidFill>
              <a:latin typeface="Microsoft JhengHei" panose="020B0604030504040204" pitchFamily="34" charset="-120"/>
              <a:ea typeface="Microsoft JhengHei" panose="020B0604030504040204" pitchFamily="34" charset="-120"/>
            </a:rPr>
            <a:t>將上升且薪資成長減速</a:t>
          </a:r>
          <a:endParaRPr lang="zh-TW" altLang="en-US" sz="1600" kern="1200" dirty="0">
            <a:solidFill>
              <a:sysClr val="windowText" lastClr="000000"/>
            </a:solidFill>
          </a:endParaRPr>
        </a:p>
      </dsp:txBody>
      <dsp:txXfrm>
        <a:off x="2146334" y="1987945"/>
        <a:ext cx="3068650" cy="1018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0604D-FF79-480B-B593-A7E0EB486ECF}">
      <dsp:nvSpPr>
        <dsp:cNvPr id="0" name=""/>
        <dsp:cNvSpPr/>
      </dsp:nvSpPr>
      <dsp:spPr>
        <a:xfrm>
          <a:off x="578458" y="582780"/>
          <a:ext cx="1116638" cy="1109099"/>
        </a:xfrm>
        <a:prstGeom prst="rect">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ts val="2000"/>
            </a:lnSpc>
            <a:spcBef>
              <a:spcPct val="0"/>
            </a:spcBef>
            <a:spcAft>
              <a:spcPts val="0"/>
            </a:spcAft>
          </a:pPr>
          <a:r>
            <a:rPr lang="zh-TW" alt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通</a:t>
          </a:r>
          <a:r>
            <a:rPr lang="zh-TW" altLang="en-US" sz="1400" b="1" kern="1200"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膨緩降但景氣將快速降溫</a:t>
          </a:r>
          <a:endParaRPr 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sp:txBody>
      <dsp:txXfrm>
        <a:off x="757120" y="582780"/>
        <a:ext cx="937976" cy="1109099"/>
      </dsp:txXfrm>
    </dsp:sp>
    <dsp:sp modelId="{36BC2483-3127-412E-881D-9A089B16D6CC}">
      <dsp:nvSpPr>
        <dsp:cNvPr id="0" name=""/>
        <dsp:cNvSpPr/>
      </dsp:nvSpPr>
      <dsp:spPr>
        <a:xfrm>
          <a:off x="45381" y="277273"/>
          <a:ext cx="705732" cy="706808"/>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TW" altLang="en-US" sz="1400" b="1" kern="1200" dirty="0" smtClean="0">
              <a:solidFill>
                <a:sysClr val="window" lastClr="FFFFFF"/>
              </a:solidFill>
              <a:latin typeface="Microsoft JhengHei" panose="020B0604030504040204" pitchFamily="34" charset="-120"/>
              <a:ea typeface="Microsoft JhengHei" panose="020B0604030504040204" pitchFamily="34" charset="-120"/>
              <a:cs typeface="+mn-cs"/>
            </a:rPr>
            <a:t>美國</a:t>
          </a:r>
          <a:endParaRPr lang="en-US" sz="1400" b="1" kern="1200" dirty="0">
            <a:solidFill>
              <a:sysClr val="window" lastClr="FFFFFF"/>
            </a:solidFill>
            <a:latin typeface="Microsoft JhengHei" panose="020B0604030504040204" pitchFamily="34" charset="-120"/>
            <a:ea typeface="Microsoft JhengHei" panose="020B0604030504040204" pitchFamily="34" charset="-120"/>
            <a:cs typeface="+mn-cs"/>
          </a:endParaRPr>
        </a:p>
      </dsp:txBody>
      <dsp:txXfrm>
        <a:off x="148733" y="380783"/>
        <a:ext cx="499028" cy="499788"/>
      </dsp:txXfrm>
    </dsp:sp>
    <dsp:sp modelId="{B283CD38-77C9-4240-8861-EF8464C0C040}">
      <dsp:nvSpPr>
        <dsp:cNvPr id="0" name=""/>
        <dsp:cNvSpPr/>
      </dsp:nvSpPr>
      <dsp:spPr>
        <a:xfrm>
          <a:off x="2298065" y="546308"/>
          <a:ext cx="1008881" cy="1105680"/>
        </a:xfrm>
        <a:prstGeom prst="rect">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TW" alt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經濟低成長伴隨持續高通膨</a:t>
          </a:r>
          <a:endParaRPr 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sp:txBody>
      <dsp:txXfrm>
        <a:off x="2459486" y="546308"/>
        <a:ext cx="847460" cy="1105680"/>
      </dsp:txXfrm>
    </dsp:sp>
    <dsp:sp modelId="{50C94623-0D82-4307-828B-AAEBDAFBFD8A}">
      <dsp:nvSpPr>
        <dsp:cNvPr id="0" name=""/>
        <dsp:cNvSpPr/>
      </dsp:nvSpPr>
      <dsp:spPr>
        <a:xfrm>
          <a:off x="1759995" y="277273"/>
          <a:ext cx="708974" cy="708974"/>
        </a:xfrm>
        <a:prstGeom prst="ellipse">
          <a:avLst/>
        </a:prstGeom>
        <a:solidFill>
          <a:schemeClr val="accent2">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TW" altLang="en-US" sz="1400" b="1" kern="1200" spc="-100" baseline="0" dirty="0">
              <a:solidFill>
                <a:sysClr val="window" lastClr="FFFFFF"/>
              </a:solidFill>
              <a:latin typeface="Microsoft JhengHei" panose="020B0604030504040204" pitchFamily="34" charset="-120"/>
              <a:ea typeface="Microsoft JhengHei" panose="020B0604030504040204" pitchFamily="34" charset="-120"/>
              <a:cs typeface="+mn-cs"/>
            </a:rPr>
            <a:t>英國、歐元區</a:t>
          </a:r>
          <a:endParaRPr lang="en-US" sz="1400" b="1" kern="1200" spc="-100" baseline="0" dirty="0">
            <a:solidFill>
              <a:sysClr val="window" lastClr="FFFFFF"/>
            </a:solidFill>
            <a:latin typeface="Microsoft JhengHei" panose="020B0604030504040204" pitchFamily="34" charset="-120"/>
            <a:ea typeface="Microsoft JhengHei" panose="020B0604030504040204" pitchFamily="34" charset="-120"/>
            <a:cs typeface="+mn-cs"/>
          </a:endParaRPr>
        </a:p>
      </dsp:txBody>
      <dsp:txXfrm>
        <a:off x="1863822" y="381100"/>
        <a:ext cx="501320" cy="501320"/>
      </dsp:txXfrm>
    </dsp:sp>
    <dsp:sp modelId="{7C2F93D9-819B-43C7-AFDF-AD863EFBF88A}">
      <dsp:nvSpPr>
        <dsp:cNvPr id="0" name=""/>
        <dsp:cNvSpPr/>
      </dsp:nvSpPr>
      <dsp:spPr>
        <a:xfrm>
          <a:off x="4015921" y="546308"/>
          <a:ext cx="1008881" cy="1105680"/>
        </a:xfrm>
        <a:prstGeom prst="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TW" altLang="en-US" sz="1400" b="1" kern="1200"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經濟復甦且通膨升溫</a:t>
          </a:r>
          <a:endParaRPr 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sp:txBody>
      <dsp:txXfrm>
        <a:off x="4177341" y="546308"/>
        <a:ext cx="847460" cy="1105680"/>
      </dsp:txXfrm>
    </dsp:sp>
    <dsp:sp modelId="{E3A80F9B-7A87-4E5A-B006-306807B08231}">
      <dsp:nvSpPr>
        <dsp:cNvPr id="0" name=""/>
        <dsp:cNvSpPr/>
      </dsp:nvSpPr>
      <dsp:spPr>
        <a:xfrm>
          <a:off x="3477851" y="277273"/>
          <a:ext cx="712243" cy="712243"/>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TW" altLang="en-US" sz="1400" b="1" kern="1200" dirty="0">
              <a:solidFill>
                <a:sysClr val="window" lastClr="FFFFFF"/>
              </a:solidFill>
              <a:latin typeface="Microsoft JhengHei" panose="020B0604030504040204" pitchFamily="34" charset="-120"/>
              <a:ea typeface="Microsoft JhengHei" panose="020B0604030504040204" pitchFamily="34" charset="-120"/>
              <a:cs typeface="+mn-cs"/>
            </a:rPr>
            <a:t>日本</a:t>
          </a:r>
          <a:endParaRPr lang="en-US" sz="1400" b="1" kern="1200" dirty="0">
            <a:solidFill>
              <a:sysClr val="window" lastClr="FFFFFF"/>
            </a:solidFill>
            <a:latin typeface="Microsoft JhengHei" panose="020B0604030504040204" pitchFamily="34" charset="-120"/>
            <a:ea typeface="Microsoft JhengHei" panose="020B0604030504040204" pitchFamily="34" charset="-120"/>
            <a:cs typeface="+mn-cs"/>
          </a:endParaRPr>
        </a:p>
      </dsp:txBody>
      <dsp:txXfrm>
        <a:off x="3582157" y="381579"/>
        <a:ext cx="503631" cy="503631"/>
      </dsp:txXfrm>
    </dsp:sp>
    <dsp:sp modelId="{EAB633D7-7186-4080-8FBA-F982A004E6FB}">
      <dsp:nvSpPr>
        <dsp:cNvPr id="0" name=""/>
        <dsp:cNvSpPr/>
      </dsp:nvSpPr>
      <dsp:spPr>
        <a:xfrm>
          <a:off x="5737045" y="546308"/>
          <a:ext cx="1133044" cy="1034351"/>
        </a:xfrm>
        <a:prstGeom prst="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ts val="2000"/>
            </a:lnSpc>
            <a:spcBef>
              <a:spcPct val="0"/>
            </a:spcBef>
            <a:spcAft>
              <a:spcPts val="0"/>
            </a:spcAft>
          </a:pPr>
          <a:r>
            <a:rPr lang="zh-TW" altLang="en-US" sz="1400" b="1" kern="1200" dirty="0" smtClean="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內外</a:t>
          </a:r>
          <a:r>
            <a:rPr lang="zh-TW" alt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需不振，經濟下行</a:t>
          </a:r>
          <a:endParaRPr 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sp:txBody>
      <dsp:txXfrm>
        <a:off x="5918332" y="546308"/>
        <a:ext cx="951757" cy="1034351"/>
      </dsp:txXfrm>
    </dsp:sp>
    <dsp:sp modelId="{771C331E-3147-48A9-B3D3-1684512FABDF}">
      <dsp:nvSpPr>
        <dsp:cNvPr id="0" name=""/>
        <dsp:cNvSpPr/>
      </dsp:nvSpPr>
      <dsp:spPr>
        <a:xfrm>
          <a:off x="5113936" y="265651"/>
          <a:ext cx="716655" cy="715545"/>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0"/>
            </a:spcAft>
          </a:pPr>
          <a:r>
            <a:rPr lang="zh-TW" altLang="en-US" sz="1400" b="1" kern="1200" dirty="0">
              <a:solidFill>
                <a:sysClr val="window" lastClr="FFFFFF"/>
              </a:solidFill>
              <a:latin typeface="Microsoft JhengHei" panose="020B0604030504040204" pitchFamily="34" charset="-120"/>
              <a:ea typeface="Microsoft JhengHei" panose="020B0604030504040204" pitchFamily="34" charset="-120"/>
              <a:cs typeface="+mn-cs"/>
            </a:rPr>
            <a:t>中國</a:t>
          </a:r>
          <a:endParaRPr lang="en-US" altLang="zh-TW" sz="1400" b="1" kern="1200" dirty="0">
            <a:solidFill>
              <a:sysClr val="window" lastClr="FFFFFF"/>
            </a:solidFill>
            <a:latin typeface="Microsoft JhengHei" panose="020B0604030504040204" pitchFamily="34" charset="-120"/>
            <a:ea typeface="Microsoft JhengHei" panose="020B0604030504040204" pitchFamily="34" charset="-120"/>
            <a:cs typeface="+mn-cs"/>
          </a:endParaRPr>
        </a:p>
        <a:p>
          <a:pPr lvl="0" algn="ctr" defTabSz="622300">
            <a:lnSpc>
              <a:spcPct val="90000"/>
            </a:lnSpc>
            <a:spcBef>
              <a:spcPct val="0"/>
            </a:spcBef>
            <a:spcAft>
              <a:spcPts val="0"/>
            </a:spcAft>
          </a:pPr>
          <a:r>
            <a:rPr lang="zh-TW" altLang="en-US" sz="1400" b="1" kern="1200" dirty="0">
              <a:solidFill>
                <a:sysClr val="window" lastClr="FFFFFF"/>
              </a:solidFill>
              <a:latin typeface="Microsoft JhengHei" panose="020B0604030504040204" pitchFamily="34" charset="-120"/>
              <a:ea typeface="Microsoft JhengHei" panose="020B0604030504040204" pitchFamily="34" charset="-120"/>
              <a:cs typeface="+mn-cs"/>
            </a:rPr>
            <a:t>大陸</a:t>
          </a:r>
          <a:endParaRPr lang="en-US" sz="1400" b="1" kern="1200" dirty="0">
            <a:solidFill>
              <a:sysClr val="window" lastClr="FFFFFF"/>
            </a:solidFill>
            <a:latin typeface="Microsoft JhengHei" panose="020B0604030504040204" pitchFamily="34" charset="-120"/>
            <a:ea typeface="Microsoft JhengHei" panose="020B0604030504040204" pitchFamily="34" charset="-120"/>
            <a:cs typeface="+mn-cs"/>
          </a:endParaRPr>
        </a:p>
      </dsp:txBody>
      <dsp:txXfrm>
        <a:off x="5218888" y="370440"/>
        <a:ext cx="506751" cy="505967"/>
      </dsp:txXfrm>
    </dsp:sp>
    <dsp:sp modelId="{EC4CA9B4-8120-4B62-88C6-E2BA1E54C39D}">
      <dsp:nvSpPr>
        <dsp:cNvPr id="0" name=""/>
        <dsp:cNvSpPr/>
      </dsp:nvSpPr>
      <dsp:spPr>
        <a:xfrm>
          <a:off x="7586744" y="546308"/>
          <a:ext cx="1044583" cy="1097229"/>
        </a:xfrm>
        <a:prstGeom prst="rect">
          <a:avLst/>
        </a:prstGeom>
        <a:solidFill>
          <a:srgbClr val="F79646">
            <a:tint val="40000"/>
            <a:alpha val="90000"/>
            <a:hueOff val="0"/>
            <a:satOff val="0"/>
            <a:lumOff val="0"/>
            <a:alphaOff val="0"/>
          </a:srgbClr>
        </a:solidFill>
        <a:ln w="25400" cap="flat" cmpd="sng" algn="ctr">
          <a:solidFill>
            <a:srgbClr val="F7964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zh-TW" alt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rPr>
            <a:t>投資、貿易尚穩健，經濟成長溫和</a:t>
          </a:r>
          <a:endParaRPr lang="en-US" sz="1400" b="1" kern="1200" dirty="0">
            <a:solidFill>
              <a:sysClr val="windowText" lastClr="000000">
                <a:hueOff val="0"/>
                <a:satOff val="0"/>
                <a:lumOff val="0"/>
                <a:alphaOff val="0"/>
              </a:sysClr>
            </a:solidFill>
            <a:latin typeface="Microsoft JhengHei" panose="020B0604030504040204" pitchFamily="34" charset="-120"/>
            <a:ea typeface="Microsoft JhengHei" panose="020B0604030504040204" pitchFamily="34" charset="-120"/>
            <a:cs typeface="+mn-cs"/>
          </a:endParaRPr>
        </a:p>
      </dsp:txBody>
      <dsp:txXfrm>
        <a:off x="7753878" y="546308"/>
        <a:ext cx="877449" cy="1097229"/>
      </dsp:txXfrm>
    </dsp:sp>
    <dsp:sp modelId="{304DD3D2-C1B1-4AE6-80FF-0B5EAFA217D8}">
      <dsp:nvSpPr>
        <dsp:cNvPr id="0" name=""/>
        <dsp:cNvSpPr/>
      </dsp:nvSpPr>
      <dsp:spPr>
        <a:xfrm>
          <a:off x="6969206" y="206147"/>
          <a:ext cx="719998" cy="719998"/>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zh-TW" altLang="en-US" sz="1400" b="1" kern="1200" dirty="0">
              <a:solidFill>
                <a:sysClr val="window" lastClr="FFFFFF"/>
              </a:solidFill>
              <a:latin typeface="Microsoft JhengHei" panose="020B0604030504040204" pitchFamily="34" charset="-120"/>
              <a:ea typeface="Microsoft JhengHei" panose="020B0604030504040204" pitchFamily="34" charset="-120"/>
              <a:cs typeface="+mn-cs"/>
            </a:rPr>
            <a:t>東協</a:t>
          </a:r>
          <a:endParaRPr lang="en-US" sz="1400" b="1" kern="1200" dirty="0">
            <a:solidFill>
              <a:sysClr val="window" lastClr="FFFFFF"/>
            </a:solidFill>
            <a:latin typeface="Microsoft JhengHei" panose="020B0604030504040204" pitchFamily="34" charset="-120"/>
            <a:ea typeface="Microsoft JhengHei" panose="020B0604030504040204" pitchFamily="34" charset="-120"/>
            <a:cs typeface="+mn-cs"/>
          </a:endParaRPr>
        </a:p>
      </dsp:txBody>
      <dsp:txXfrm>
        <a:off x="7074647" y="311588"/>
        <a:ext cx="509116" cy="509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8BC59-BA48-4B4F-8735-4B42935AE046}">
      <dsp:nvSpPr>
        <dsp:cNvPr id="0" name=""/>
        <dsp:cNvSpPr/>
      </dsp:nvSpPr>
      <dsp:spPr>
        <a:xfrm rot="5400000">
          <a:off x="4062730" y="-1635643"/>
          <a:ext cx="3077243" cy="6351560"/>
        </a:xfrm>
        <a:prstGeom prst="round2Same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ts val="2700"/>
            </a:lnSpc>
            <a:spcBef>
              <a:spcPct val="0"/>
            </a:spcBef>
            <a:spcAft>
              <a:spcPts val="600"/>
            </a:spcAft>
            <a:buChar char="••"/>
          </a:pPr>
          <a:r>
            <a:rPr lang="zh-TW" altLang="en-US" sz="1800" b="1" kern="1200" dirty="0" smtClean="0">
              <a:latin typeface="Microsoft JhengHei" panose="020B0604030504040204" pitchFamily="34" charset="-120"/>
              <a:ea typeface="Microsoft JhengHei" panose="020B0604030504040204" pitchFamily="34" charset="-120"/>
            </a:rPr>
            <a:t>多數央行已積極緊縮貨幣，若通膨未能快速降溫，勢將加大升息力道，使融資成本大幅增加，致經濟活動承壓，尤其</a:t>
          </a:r>
          <a:r>
            <a:rPr lang="en-US" altLang="en-US" sz="1800" b="1" kern="1200" dirty="0" smtClean="0">
              <a:solidFill>
                <a:srgbClr val="0000FF"/>
              </a:solidFill>
              <a:latin typeface="Microsoft JhengHei" panose="020B0604030504040204" pitchFamily="34" charset="-120"/>
              <a:ea typeface="Microsoft JhengHei" panose="020B0604030504040204" pitchFamily="34" charset="-120"/>
            </a:rPr>
            <a:t>Fed</a:t>
          </a: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若持續大幅升息，美國經濟衰退機率恐攀升</a:t>
          </a:r>
          <a:r>
            <a:rPr lang="zh-TW" altLang="en-US" sz="1800" b="1" kern="1200" dirty="0" smtClean="0">
              <a:latin typeface="Microsoft JhengHei" panose="020B0604030504040204" pitchFamily="34" charset="-120"/>
              <a:ea typeface="Microsoft JhengHei" panose="020B0604030504040204" pitchFamily="34" charset="-120"/>
            </a:rPr>
            <a:t>。</a:t>
          </a:r>
          <a:endParaRPr lang="en-US" sz="1800" b="1" kern="1200" dirty="0">
            <a:solidFill>
              <a:srgbClr val="0000FF"/>
            </a:solidFill>
            <a:latin typeface="Microsoft JhengHei" panose="020B0604030504040204" pitchFamily="34" charset="-120"/>
            <a:ea typeface="Microsoft JhengHei" panose="020B0604030504040204" pitchFamily="34" charset="-120"/>
          </a:endParaRPr>
        </a:p>
        <a:p>
          <a:pPr marL="171450" lvl="1" indent="-171450" algn="just" defTabSz="800100">
            <a:lnSpc>
              <a:spcPct val="90000"/>
            </a:lnSpc>
            <a:spcBef>
              <a:spcPct val="0"/>
            </a:spcBef>
            <a:spcAft>
              <a:spcPct val="15000"/>
            </a:spcAft>
            <a:buChar char="••"/>
          </a:pP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若干經濟體以美元計價之外債規模龐大</a:t>
          </a:r>
          <a:r>
            <a:rPr lang="zh-TW" altLang="en-US" sz="1800" b="1" kern="1200" dirty="0" smtClean="0">
              <a:latin typeface="Microsoft JhengHei" panose="020B0604030504040204" pitchFamily="34" charset="-120"/>
              <a:ea typeface="Microsoft JhengHei" panose="020B0604030504040204" pitchFamily="34" charset="-120"/>
            </a:rPr>
            <a:t>，渠等政府財政狀況已捉襟見肘，美元走強下，若再伴隨資本外流，政府</a:t>
          </a: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債務違約風險將大幅升高</a:t>
          </a:r>
          <a:r>
            <a:rPr lang="zh-TW" altLang="en-US" sz="1800" b="1" kern="1200" dirty="0" smtClean="0">
              <a:latin typeface="Microsoft JhengHei" panose="020B0604030504040204" pitchFamily="34" charset="-120"/>
              <a:ea typeface="Microsoft JhengHei" panose="020B0604030504040204" pitchFamily="34" charset="-120"/>
            </a:rPr>
            <a:t>。</a:t>
          </a:r>
        </a:p>
        <a:p>
          <a:pPr marL="171450" lvl="1" indent="-171450" algn="just" defTabSz="800100">
            <a:lnSpc>
              <a:spcPct val="90000"/>
            </a:lnSpc>
            <a:spcBef>
              <a:spcPct val="0"/>
            </a:spcBef>
            <a:spcAft>
              <a:spcPct val="15000"/>
            </a:spcAft>
            <a:buChar char="••"/>
          </a:pPr>
          <a:r>
            <a:rPr lang="zh-TW" altLang="en-US" sz="1800" b="1" kern="1200" dirty="0" smtClean="0">
              <a:latin typeface="Microsoft JhengHei" panose="020B0604030504040204" pitchFamily="34" charset="-120"/>
              <a:ea typeface="Microsoft JhengHei" panose="020B0604030504040204" pitchFamily="34" charset="-120"/>
            </a:rPr>
            <a:t>若經濟大幅衰退，</a:t>
          </a:r>
          <a:r>
            <a:rPr lang="en-US" altLang="en-US" sz="1800" b="1" kern="1200" dirty="0" smtClean="0">
              <a:latin typeface="Microsoft JhengHei" panose="020B0604030504040204" pitchFamily="34" charset="-120"/>
              <a:ea typeface="Microsoft JhengHei" panose="020B0604030504040204" pitchFamily="34" charset="-120"/>
            </a:rPr>
            <a:t>Fed</a:t>
          </a:r>
          <a:r>
            <a:rPr lang="zh-TW" altLang="en-US" sz="1800" b="1" kern="1200" dirty="0" smtClean="0">
              <a:latin typeface="Microsoft JhengHei" panose="020B0604030504040204" pitchFamily="34" charset="-120"/>
              <a:ea typeface="Microsoft JhengHei" panose="020B0604030504040204" pitchFamily="34" charset="-120"/>
            </a:rPr>
            <a:t>等主要央行將被迫</a:t>
          </a: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調整升息步伐</a:t>
          </a:r>
          <a:r>
            <a:rPr lang="zh-TW" altLang="en-US" sz="1800" b="1" kern="1200" dirty="0" smtClean="0">
              <a:latin typeface="Microsoft JhengHei" panose="020B0604030504040204" pitchFamily="34" charset="-120"/>
              <a:ea typeface="Microsoft JhengHei" panose="020B0604030504040204" pitchFamily="34" charset="-120"/>
            </a:rPr>
            <a:t>，</a:t>
          </a: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國際金融市場勢將面臨震盪格局</a:t>
          </a:r>
          <a:r>
            <a:rPr lang="zh-TW" altLang="en-US" sz="1800" b="1" kern="1200" dirty="0" smtClean="0">
              <a:latin typeface="Microsoft JhengHei" panose="020B0604030504040204" pitchFamily="34" charset="-120"/>
              <a:ea typeface="Microsoft JhengHei" panose="020B0604030504040204" pitchFamily="34" charset="-120"/>
            </a:rPr>
            <a:t>。</a:t>
          </a:r>
        </a:p>
      </dsp:txBody>
      <dsp:txXfrm rot="-5400000">
        <a:off x="2425572" y="151734"/>
        <a:ext cx="6201341" cy="2776805"/>
      </dsp:txXfrm>
    </dsp:sp>
    <dsp:sp modelId="{835E9F84-C919-4785-A0FA-FB27168C1CC3}">
      <dsp:nvSpPr>
        <dsp:cNvPr id="0" name=""/>
        <dsp:cNvSpPr/>
      </dsp:nvSpPr>
      <dsp:spPr>
        <a:xfrm>
          <a:off x="1045991" y="1509"/>
          <a:ext cx="1547085" cy="3093324"/>
        </a:xfrm>
        <a:prstGeom prst="roundRect">
          <a:avLst/>
        </a:prstGeom>
        <a:solidFill>
          <a:schemeClr val="lt1"/>
        </a:solidFill>
        <a:ln w="28575" cap="flat" cmpd="sng" algn="ctr">
          <a:solidFill>
            <a:schemeClr val="accent2">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icrosoft JhengHei" panose="020B0604030504040204" pitchFamily="34" charset="-120"/>
              <a:ea typeface="Microsoft JhengHei" panose="020B0604030504040204" pitchFamily="34" charset="-120"/>
            </a:rPr>
            <a:t>主要經濟體</a:t>
          </a:r>
          <a:r>
            <a:rPr lang="en-US" sz="1800" b="1" kern="1200" dirty="0" smtClean="0">
              <a:latin typeface="Microsoft JhengHei" panose="020B0604030504040204" pitchFamily="34" charset="-120"/>
              <a:ea typeface="Microsoft JhengHei" panose="020B0604030504040204" pitchFamily="34" charset="-120"/>
            </a:rPr>
            <a:t/>
          </a:r>
          <a:br>
            <a:rPr lang="en-US" sz="1800" b="1" kern="1200" dirty="0" smtClean="0">
              <a:latin typeface="Microsoft JhengHei" panose="020B0604030504040204" pitchFamily="34" charset="-120"/>
              <a:ea typeface="Microsoft JhengHei" panose="020B0604030504040204" pitchFamily="34" charset="-120"/>
            </a:rPr>
          </a:br>
          <a:r>
            <a:rPr lang="zh-TW" altLang="en-US" sz="1800" b="1" kern="1200" dirty="0" smtClean="0">
              <a:latin typeface="Microsoft JhengHei" panose="020B0604030504040204" pitchFamily="34" charset="-120"/>
              <a:ea typeface="Microsoft JhengHei" panose="020B0604030504040204" pitchFamily="34" charset="-120"/>
            </a:rPr>
            <a:t>貨幣政策</a:t>
          </a:r>
          <a:r>
            <a:rPr lang="en-US" altLang="zh-TW" sz="1800" b="1" kern="1200" dirty="0" smtClean="0">
              <a:latin typeface="Microsoft JhengHei" panose="020B0604030504040204" pitchFamily="34" charset="-120"/>
              <a:ea typeface="Microsoft JhengHei" panose="020B0604030504040204" pitchFamily="34" charset="-120"/>
            </a:rPr>
            <a:t/>
          </a:r>
          <a:br>
            <a:rPr lang="en-US" altLang="zh-TW" sz="1800" b="1" kern="1200" dirty="0" smtClean="0">
              <a:latin typeface="Microsoft JhengHei" panose="020B0604030504040204" pitchFamily="34" charset="-120"/>
              <a:ea typeface="Microsoft JhengHei" panose="020B0604030504040204" pitchFamily="34" charset="-120"/>
            </a:rPr>
          </a:br>
          <a:r>
            <a:rPr lang="zh-TW" altLang="en-US" sz="1800" b="1" kern="1200" dirty="0" smtClean="0">
              <a:latin typeface="Microsoft JhengHei" panose="020B0604030504040204" pitchFamily="34" charset="-120"/>
              <a:ea typeface="Microsoft JhengHei" panose="020B0604030504040204" pitchFamily="34" charset="-120"/>
            </a:rPr>
            <a:t>走向</a:t>
          </a:r>
          <a:r>
            <a:rPr lang="en-US" altLang="zh-TW" sz="1800" b="1" kern="1200" dirty="0" smtClean="0">
              <a:latin typeface="Microsoft JhengHei" panose="020B0604030504040204" pitchFamily="34" charset="-120"/>
              <a:ea typeface="Microsoft JhengHei" panose="020B0604030504040204" pitchFamily="34" charset="-120"/>
            </a:rPr>
            <a:t/>
          </a:r>
          <a:br>
            <a:rPr lang="en-US" altLang="zh-TW" sz="1800" b="1" kern="1200" dirty="0" smtClean="0">
              <a:latin typeface="Microsoft JhengHei" panose="020B0604030504040204" pitchFamily="34" charset="-120"/>
              <a:ea typeface="Microsoft JhengHei" panose="020B0604030504040204" pitchFamily="34" charset="-120"/>
            </a:rPr>
          </a:br>
          <a:r>
            <a:rPr lang="zh-TW" altLang="en-US" sz="1800" b="1" kern="1200" dirty="0" smtClean="0">
              <a:solidFill>
                <a:schemeClr val="tx1"/>
              </a:solidFill>
              <a:latin typeface="Microsoft JhengHei" panose="020B0604030504040204" pitchFamily="34" charset="-120"/>
              <a:ea typeface="Microsoft JhengHei" panose="020B0604030504040204" pitchFamily="34" charset="-120"/>
            </a:rPr>
            <a:t>及其影響</a:t>
          </a:r>
          <a:endParaRPr lang="en-US" sz="1800" kern="1200" dirty="0">
            <a:solidFill>
              <a:schemeClr val="tx1"/>
            </a:solidFill>
          </a:endParaRPr>
        </a:p>
      </dsp:txBody>
      <dsp:txXfrm>
        <a:off x="1121513" y="77031"/>
        <a:ext cx="1396041" cy="2942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7B065-A81E-40D6-A668-CFAEE6BC62DD}">
      <dsp:nvSpPr>
        <dsp:cNvPr id="0" name=""/>
        <dsp:cNvSpPr/>
      </dsp:nvSpPr>
      <dsp:spPr>
        <a:xfrm rot="5400000">
          <a:off x="4495273" y="-2266270"/>
          <a:ext cx="1504177" cy="6174250"/>
        </a:xfrm>
        <a:prstGeom prst="round2Same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日本央行堅守寬鬆貨幣政策，致</a:t>
          </a:r>
          <a:r>
            <a:rPr lang="zh-TW" altLang="en-US" sz="1800" b="1" kern="1200" dirty="0">
              <a:solidFill>
                <a:srgbClr val="0000FF"/>
              </a:solidFill>
              <a:latin typeface="微軟正黑體" panose="020B0604030504040204" pitchFamily="34" charset="-120"/>
              <a:ea typeface="微軟正黑體" panose="020B0604030504040204" pitchFamily="34" charset="-120"/>
            </a:rPr>
            <a:t>日圓持續弱勢</a:t>
          </a:r>
          <a:r>
            <a:rPr lang="zh-TW" altLang="en-US" sz="1800" b="1" kern="1200" dirty="0">
              <a:latin typeface="微軟正黑體" panose="020B0604030504040204" pitchFamily="34" charset="-120"/>
              <a:ea typeface="微軟正黑體" panose="020B0604030504040204" pitchFamily="34" charset="-120"/>
            </a:rPr>
            <a:t>，將</a:t>
          </a:r>
          <a:r>
            <a:rPr lang="zh-TW" altLang="en-US" sz="1800" b="1" kern="1200" dirty="0">
              <a:solidFill>
                <a:srgbClr val="0000FF"/>
              </a:solidFill>
              <a:latin typeface="微軟正黑體" panose="020B0604030504040204" pitchFamily="34" charset="-120"/>
              <a:ea typeface="微軟正黑體" panose="020B0604030504040204" pitchFamily="34" charset="-120"/>
            </a:rPr>
            <a:t>影響鄰近國家之出口競爭力</a:t>
          </a:r>
          <a:r>
            <a:rPr lang="zh-TW" altLang="en-US" sz="1800" b="1" kern="1200" dirty="0">
              <a:latin typeface="微軟正黑體" panose="020B0604030504040204" pitchFamily="34" charset="-120"/>
              <a:ea typeface="微軟正黑體" panose="020B0604030504040204" pitchFamily="34" charset="-120"/>
            </a:rPr>
            <a:t>。</a:t>
          </a:r>
          <a:endParaRPr lang="en-US" sz="1800" b="1" kern="1200" dirty="0">
            <a:latin typeface="微軟正黑體" panose="020B0604030504040204" pitchFamily="34" charset="-120"/>
            <a:ea typeface="微軟正黑體" panose="020B0604030504040204" pitchFamily="34" charset="-120"/>
          </a:endParaRPr>
        </a:p>
      </dsp:txBody>
      <dsp:txXfrm rot="-5400000">
        <a:off x="2160237" y="142194"/>
        <a:ext cx="6100822" cy="1357321"/>
      </dsp:txXfrm>
    </dsp:sp>
    <dsp:sp modelId="{249362BB-6E22-4348-9301-2F9D9740E121}">
      <dsp:nvSpPr>
        <dsp:cNvPr id="0" name=""/>
        <dsp:cNvSpPr/>
      </dsp:nvSpPr>
      <dsp:spPr>
        <a:xfrm>
          <a:off x="739772" y="2519"/>
          <a:ext cx="1440399" cy="1642502"/>
        </a:xfrm>
        <a:prstGeom prst="roundRect">
          <a:avLst/>
        </a:prstGeom>
        <a:solidFill>
          <a:schemeClr val="lt1"/>
        </a:solidFill>
        <a:ln w="28575" cap="flat" cmpd="sng" algn="ctr">
          <a:solidFill>
            <a:schemeClr val="accent2">
              <a:lumMod val="75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34290" rIns="68580" bIns="34290" numCol="1" spcCol="1270" anchor="ctr" anchorCtr="0">
          <a:noAutofit/>
        </a:bodyPr>
        <a:lstStyle/>
        <a:p>
          <a:pPr lvl="0" algn="ctr" defTabSz="800100">
            <a:lnSpc>
              <a:spcPts val="2600"/>
            </a:lnSpc>
            <a:spcBef>
              <a:spcPct val="0"/>
            </a:spcBef>
            <a:spcAft>
              <a:spcPts val="200"/>
            </a:spcAft>
          </a:pPr>
          <a:r>
            <a:rPr lang="zh-TW" altLang="en-US" sz="1800" b="1" kern="1200" spc="-100" baseline="0" dirty="0">
              <a:latin typeface="微軟正黑體" panose="020B0604030504040204" pitchFamily="34" charset="-120"/>
              <a:ea typeface="微軟正黑體" panose="020B0604030504040204" pitchFamily="34" charset="-120"/>
            </a:rPr>
            <a:t>日圓</a:t>
          </a:r>
          <a:r>
            <a:rPr lang="zh-TW" altLang="en-US" sz="1800" b="1" kern="1200" spc="-100" baseline="0" dirty="0" smtClean="0">
              <a:latin typeface="微軟正黑體" panose="020B0604030504040204" pitchFamily="34" charset="-120"/>
              <a:ea typeface="微軟正黑體" panose="020B0604030504040204" pitchFamily="34" charset="-120"/>
            </a:rPr>
            <a:t>貶值</a:t>
          </a:r>
          <a:r>
            <a:rPr lang="en-US" altLang="zh-TW" sz="1800" b="1" kern="1200" spc="-100" baseline="0" dirty="0" smtClean="0">
              <a:latin typeface="微軟正黑體" panose="020B0604030504040204" pitchFamily="34" charset="-120"/>
              <a:ea typeface="微軟正黑體" panose="020B0604030504040204" pitchFamily="34" charset="-120"/>
            </a:rPr>
            <a:t/>
          </a:r>
          <a:br>
            <a:rPr lang="en-US" altLang="zh-TW" sz="1800" b="1" kern="1200" spc="-100" baseline="0" dirty="0" smtClean="0">
              <a:latin typeface="微軟正黑體" panose="020B0604030504040204" pitchFamily="34" charset="-120"/>
              <a:ea typeface="微軟正黑體" panose="020B0604030504040204" pitchFamily="34" charset="-120"/>
            </a:rPr>
          </a:br>
          <a:r>
            <a:rPr lang="zh-TW" altLang="en-US" sz="1800" b="1" kern="1200" spc="-100" baseline="0" dirty="0" smtClean="0">
              <a:latin typeface="微軟正黑體" panose="020B0604030504040204" pitchFamily="34" charset="-120"/>
              <a:ea typeface="微軟正黑體" panose="020B0604030504040204" pitchFamily="34" charset="-120"/>
            </a:rPr>
            <a:t>影響鄰國</a:t>
          </a:r>
          <a:r>
            <a:rPr lang="en-US" altLang="zh-TW" sz="1800" b="1" kern="1200" spc="-100" baseline="0" dirty="0" smtClean="0">
              <a:latin typeface="微軟正黑體" panose="020B0604030504040204" pitchFamily="34" charset="-120"/>
              <a:ea typeface="微軟正黑體" panose="020B0604030504040204" pitchFamily="34" charset="-120"/>
            </a:rPr>
            <a:t/>
          </a:r>
          <a:br>
            <a:rPr lang="en-US" altLang="zh-TW" sz="1800" b="1" kern="1200" spc="-100" baseline="0" dirty="0" smtClean="0">
              <a:latin typeface="微軟正黑體" panose="020B0604030504040204" pitchFamily="34" charset="-120"/>
              <a:ea typeface="微軟正黑體" panose="020B0604030504040204" pitchFamily="34" charset="-120"/>
            </a:rPr>
          </a:br>
          <a:r>
            <a:rPr lang="zh-TW" altLang="en-US" sz="1800" b="1" kern="1200" spc="-100" baseline="0" dirty="0" smtClean="0">
              <a:latin typeface="微軟正黑體" panose="020B0604030504040204" pitchFamily="34" charset="-120"/>
              <a:ea typeface="微軟正黑體" panose="020B0604030504040204" pitchFamily="34" charset="-120"/>
            </a:rPr>
            <a:t>出口</a:t>
          </a:r>
          <a:r>
            <a:rPr lang="zh-TW" altLang="en-US" sz="1800" b="1" kern="1200" spc="-100" baseline="0" dirty="0">
              <a:latin typeface="微軟正黑體" panose="020B0604030504040204" pitchFamily="34" charset="-120"/>
              <a:ea typeface="微軟正黑體" panose="020B0604030504040204" pitchFamily="34" charset="-120"/>
            </a:rPr>
            <a:t>競爭力</a:t>
          </a:r>
          <a:endParaRPr lang="en-US" sz="1800" kern="1200" dirty="0">
            <a:latin typeface="微軟正黑體" panose="020B0604030504040204" pitchFamily="34" charset="-120"/>
            <a:ea typeface="微軟正黑體" panose="020B0604030504040204" pitchFamily="34" charset="-120"/>
          </a:endParaRPr>
        </a:p>
      </dsp:txBody>
      <dsp:txXfrm>
        <a:off x="810086" y="72833"/>
        <a:ext cx="1299771" cy="1501874"/>
      </dsp:txXfrm>
    </dsp:sp>
    <dsp:sp modelId="{9AFB5CCA-04EF-4C00-9376-C06825649C53}">
      <dsp:nvSpPr>
        <dsp:cNvPr id="0" name=""/>
        <dsp:cNvSpPr/>
      </dsp:nvSpPr>
      <dsp:spPr>
        <a:xfrm rot="5400000">
          <a:off x="4616808" y="-460565"/>
          <a:ext cx="1414339" cy="6183465"/>
        </a:xfrm>
        <a:prstGeom prst="round2SameRect">
          <a:avLst/>
        </a:prstGeom>
        <a:solidFill>
          <a:schemeClr val="accent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kern="1200" dirty="0" smtClean="0">
              <a:latin typeface="微軟正黑體" panose="020B0604030504040204" pitchFamily="34" charset="-120"/>
              <a:ea typeface="微軟正黑體" panose="020B0604030504040204" pitchFamily="34" charset="-120"/>
            </a:rPr>
            <a:t>今年以來各地</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高溫</a:t>
          </a:r>
          <a:r>
            <a:rPr lang="zh-TW" altLang="en-US" sz="1800" b="1" kern="1200" dirty="0" smtClean="0">
              <a:latin typeface="微軟正黑體" panose="020B0604030504040204" pitchFamily="34" charset="-120"/>
              <a:ea typeface="微軟正黑體" panose="020B0604030504040204" pitchFamily="34" charset="-120"/>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乾旱</a:t>
          </a:r>
          <a:r>
            <a:rPr lang="zh-TW" altLang="en-US" sz="1800" b="1" kern="1200" dirty="0" smtClean="0">
              <a:latin typeface="微軟正黑體" panose="020B0604030504040204" pitchFamily="34" charset="-120"/>
              <a:ea typeface="微軟正黑體" panose="020B0604030504040204" pitchFamily="34" charset="-120"/>
            </a:rPr>
            <a:t>、</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洪水</a:t>
          </a:r>
          <a:r>
            <a:rPr lang="zh-TW" altLang="en-US" sz="1800" b="1" kern="1200" dirty="0" smtClean="0">
              <a:latin typeface="微軟正黑體" panose="020B0604030504040204" pitchFamily="34" charset="-120"/>
              <a:ea typeface="微軟正黑體" panose="020B0604030504040204" pitchFamily="34" charset="-120"/>
            </a:rPr>
            <a:t>等極端氣候事件頻仍，影響</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糧食及能源供應</a:t>
          </a:r>
          <a:r>
            <a:rPr lang="zh-TW" altLang="en-US" sz="1800" b="1" kern="1200" dirty="0" smtClean="0">
              <a:latin typeface="微軟正黑體" panose="020B0604030504040204" pitchFamily="34" charset="-120"/>
              <a:ea typeface="微軟正黑體" panose="020B0604030504040204" pitchFamily="34" charset="-120"/>
            </a:rPr>
            <a:t>，亦對多國</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經濟民生</a:t>
          </a:r>
          <a:r>
            <a:rPr lang="zh-TW" altLang="en-US" sz="1800" b="1" kern="1200" dirty="0" smtClean="0">
              <a:latin typeface="微軟正黑體" panose="020B0604030504040204" pitchFamily="34" charset="-120"/>
              <a:ea typeface="微軟正黑體" panose="020B0604030504040204" pitchFamily="34" charset="-120"/>
            </a:rPr>
            <a:t>造成衝擊。</a:t>
          </a:r>
          <a:endParaRPr lang="en-US" sz="1800" b="1" kern="1200" dirty="0">
            <a:latin typeface="微軟正黑體" panose="020B0604030504040204" pitchFamily="34" charset="-120"/>
            <a:ea typeface="微軟正黑體" panose="020B0604030504040204" pitchFamily="34" charset="-120"/>
          </a:endParaRPr>
        </a:p>
      </dsp:txBody>
      <dsp:txXfrm rot="-5400000">
        <a:off x="2232245" y="1993040"/>
        <a:ext cx="6114423" cy="1276255"/>
      </dsp:txXfrm>
    </dsp:sp>
    <dsp:sp modelId="{5DD8CA56-25EE-4180-9FB1-38530413809F}">
      <dsp:nvSpPr>
        <dsp:cNvPr id="0" name=""/>
        <dsp:cNvSpPr/>
      </dsp:nvSpPr>
      <dsp:spPr>
        <a:xfrm>
          <a:off x="736641" y="1842035"/>
          <a:ext cx="1440399" cy="1671069"/>
        </a:xfrm>
        <a:prstGeom prst="roundRect">
          <a:avLst/>
        </a:prstGeom>
        <a:solidFill>
          <a:schemeClr val="lt1"/>
        </a:solidFill>
        <a:ln w="28575" cap="flat" cmpd="sng" algn="ctr">
          <a:solidFill>
            <a:schemeClr val="accent2">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34290" rIns="68580" bIns="34290" numCol="1" spcCol="1270" anchor="ctr" anchorCtr="0">
          <a:noAutofit/>
        </a:bodyPr>
        <a:lstStyle/>
        <a:p>
          <a:pPr lvl="0" algn="ctr" defTabSz="800100">
            <a:spcBef>
              <a:spcPct val="0"/>
            </a:spcBef>
          </a:pPr>
          <a:r>
            <a:rPr lang="zh-TW" altLang="en-US" sz="1800" b="1" kern="1200" spc="-100" baseline="0" dirty="0" smtClean="0">
              <a:latin typeface="微軟正黑體" panose="020B0604030504040204" pitchFamily="34" charset="-120"/>
              <a:ea typeface="微軟正黑體" panose="020B0604030504040204" pitchFamily="34" charset="-120"/>
            </a:rPr>
            <a:t>極端氣候</a:t>
          </a:r>
        </a:p>
        <a:p>
          <a:pPr lvl="0" algn="ctr" defTabSz="800100">
            <a:lnSpc>
              <a:spcPts val="2600"/>
            </a:lnSpc>
            <a:spcBef>
              <a:spcPct val="0"/>
            </a:spcBef>
            <a:spcAft>
              <a:spcPts val="200"/>
            </a:spcAft>
          </a:pPr>
          <a:r>
            <a:rPr lang="zh-TW" altLang="en-US" sz="1800" b="1" kern="1200" spc="-100" baseline="0" dirty="0" smtClean="0">
              <a:latin typeface="微軟正黑體" panose="020B0604030504040204" pitchFamily="34" charset="-120"/>
              <a:ea typeface="微軟正黑體" panose="020B0604030504040204" pitchFamily="34" charset="-120"/>
            </a:rPr>
            <a:t>事件頻仍</a:t>
          </a:r>
        </a:p>
      </dsp:txBody>
      <dsp:txXfrm>
        <a:off x="806955" y="1912349"/>
        <a:ext cx="1299771" cy="1530441"/>
      </dsp:txXfrm>
    </dsp:sp>
    <dsp:sp modelId="{F237D24B-5EEE-40FE-BABC-A387498C72AD}">
      <dsp:nvSpPr>
        <dsp:cNvPr id="0" name=""/>
        <dsp:cNvSpPr/>
      </dsp:nvSpPr>
      <dsp:spPr>
        <a:xfrm rot="5400000">
          <a:off x="4558440" y="1398758"/>
          <a:ext cx="1387059" cy="6183465"/>
        </a:xfrm>
        <a:prstGeom prst="round2SameRect">
          <a:avLst/>
        </a:prstGeom>
        <a:solidFill>
          <a:schemeClr val="accent2">
            <a:lumMod val="20000"/>
            <a:lumOff val="80000"/>
            <a:alpha val="60000"/>
          </a:schemeClr>
        </a:solidFill>
        <a:ln w="12700" cap="flat" cmpd="sng" algn="ctr">
          <a:solidFill>
            <a:schemeClr val="accent4">
              <a:tint val="40000"/>
              <a:hueOff val="0"/>
              <a:satOff val="0"/>
              <a:lumOff val="0"/>
              <a:alpha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ts val="2800"/>
            </a:lnSpc>
            <a:spcBef>
              <a:spcPct val="0"/>
            </a:spcBef>
            <a:spcAft>
              <a:spcPts val="0"/>
            </a:spcAft>
            <a:buChar char="••"/>
          </a:pPr>
          <a:r>
            <a:rPr lang="en-US" altLang="zh-TW" sz="1800" b="1" kern="1200" spc="-50" baseline="0" dirty="0" smtClean="0">
              <a:latin typeface="微軟正黑體" panose="020B0604030504040204" pitchFamily="34" charset="-120"/>
              <a:ea typeface="微軟正黑體" panose="020B0604030504040204" pitchFamily="34" charset="-120"/>
            </a:rPr>
            <a:t>COVID-19</a:t>
          </a:r>
          <a:r>
            <a:rPr lang="zh-TW" altLang="en-US" sz="1800" b="1" kern="1200" spc="-50" baseline="0" dirty="0" smtClean="0">
              <a:latin typeface="微軟正黑體" panose="020B0604030504040204" pitchFamily="34" charset="-120"/>
              <a:ea typeface="微軟正黑體" panose="020B0604030504040204" pitchFamily="34" charset="-120"/>
            </a:rPr>
            <a:t>變種病毒致疫情反覆，</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影響勞動力供給</a:t>
          </a:r>
          <a:r>
            <a:rPr lang="zh-TW" altLang="en-US" sz="1800" b="1" kern="1200" spc="-50" baseline="0" dirty="0" smtClean="0">
              <a:latin typeface="微軟正黑體" panose="020B0604030504040204" pitchFamily="34" charset="-120"/>
              <a:ea typeface="微軟正黑體" panose="020B0604030504040204" pitchFamily="34" charset="-120"/>
            </a:rPr>
            <a:t>與</a:t>
          </a:r>
          <a:r>
            <a:rPr lang="zh-TW" altLang="en-US" sz="1800" b="1" kern="1200" dirty="0" smtClean="0">
              <a:solidFill>
                <a:srgbClr val="0000FF"/>
              </a:solidFill>
              <a:latin typeface="微軟正黑體" panose="020B0604030504040204" pitchFamily="34" charset="-120"/>
              <a:ea typeface="微軟正黑體" panose="020B0604030504040204" pitchFamily="34" charset="-120"/>
            </a:rPr>
            <a:t>產銷活動</a:t>
          </a:r>
          <a:r>
            <a:rPr lang="zh-TW" altLang="en-US" sz="1800" b="1" kern="1200" spc="-50" baseline="0" dirty="0" smtClean="0">
              <a:latin typeface="微軟正黑體" panose="020B0604030504040204" pitchFamily="34" charset="-120"/>
              <a:ea typeface="微軟正黑體" panose="020B0604030504040204" pitchFamily="34" charset="-120"/>
            </a:rPr>
            <a:t>，威脅經濟復甦。</a:t>
          </a:r>
          <a:endParaRPr lang="en-US" sz="1800" b="1" kern="1200" spc="-50" baseline="0" dirty="0">
            <a:latin typeface="微軟正黑體" panose="020B0604030504040204" pitchFamily="34" charset="-120"/>
            <a:ea typeface="微軟正黑體" panose="020B0604030504040204" pitchFamily="34" charset="-120"/>
          </a:endParaRPr>
        </a:p>
      </dsp:txBody>
      <dsp:txXfrm rot="-5400000">
        <a:off x="2160238" y="3864672"/>
        <a:ext cx="6115754" cy="1251637"/>
      </dsp:txXfrm>
    </dsp:sp>
    <dsp:sp modelId="{F0F0DFF8-F631-418F-B2ED-DDCF6DF87ADA}">
      <dsp:nvSpPr>
        <dsp:cNvPr id="0" name=""/>
        <dsp:cNvSpPr/>
      </dsp:nvSpPr>
      <dsp:spPr>
        <a:xfrm>
          <a:off x="743966" y="3747553"/>
          <a:ext cx="1440399" cy="1544446"/>
        </a:xfrm>
        <a:prstGeom prst="roundRect">
          <a:avLst/>
        </a:prstGeom>
        <a:solidFill>
          <a:schemeClr val="lt1"/>
        </a:solidFill>
        <a:ln w="28575" cap="flat" cmpd="sng" algn="ctr">
          <a:solidFill>
            <a:schemeClr val="accent2">
              <a:lumMod val="75000"/>
            </a:schemeClr>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en-US" sz="1800" b="1" kern="1200" spc="-100" baseline="0" dirty="0" smtClean="0">
              <a:latin typeface="微軟正黑體" panose="020B0604030504040204" pitchFamily="34" charset="-120"/>
              <a:ea typeface="微軟正黑體" panose="020B0604030504040204" pitchFamily="34" charset="-120"/>
            </a:rPr>
            <a:t>COVID-19</a:t>
          </a:r>
          <a:r>
            <a:rPr lang="zh-TW" altLang="en-US" sz="1800" b="1" kern="1200" spc="-100" baseline="0" dirty="0" smtClean="0">
              <a:latin typeface="微軟正黑體" panose="020B0604030504040204" pitchFamily="34" charset="-120"/>
              <a:ea typeface="微軟正黑體" panose="020B0604030504040204" pitchFamily="34" charset="-120"/>
            </a:rPr>
            <a:t>疫情反覆</a:t>
          </a:r>
        </a:p>
      </dsp:txBody>
      <dsp:txXfrm>
        <a:off x="814280" y="3817867"/>
        <a:ext cx="1299771" cy="14038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0.03903</cdr:y>
    </cdr:from>
    <cdr:to>
      <cdr:x>0.08886</cdr:x>
      <cdr:y>0.15309</cdr:y>
    </cdr:to>
    <cdr:sp macro="" textlink="">
      <cdr:nvSpPr>
        <cdr:cNvPr id="2" name="文字方塊 1"/>
        <cdr:cNvSpPr txBox="1"/>
      </cdr:nvSpPr>
      <cdr:spPr>
        <a:xfrm xmlns:a="http://schemas.openxmlformats.org/drawingml/2006/main">
          <a:off x="-1482187" y="97306"/>
          <a:ext cx="572170" cy="284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dirty="0" smtClean="0"/>
            <a:t>%</a:t>
          </a:r>
          <a:endParaRPr lang="zh-TW" altLang="en-US" sz="1000" dirty="0"/>
        </a:p>
      </cdr:txBody>
    </cdr:sp>
  </cdr:relSizeAnchor>
  <cdr:relSizeAnchor xmlns:cdr="http://schemas.openxmlformats.org/drawingml/2006/chartDrawing">
    <cdr:from>
      <cdr:x>0.85713</cdr:x>
      <cdr:y>0.04007</cdr:y>
    </cdr:from>
    <cdr:to>
      <cdr:x>0.99601</cdr:x>
      <cdr:y>0.1477</cdr:y>
    </cdr:to>
    <cdr:sp macro="" textlink="">
      <cdr:nvSpPr>
        <cdr:cNvPr id="3" name="文字方塊 1"/>
        <cdr:cNvSpPr txBox="1"/>
      </cdr:nvSpPr>
      <cdr:spPr>
        <a:xfrm xmlns:a="http://schemas.openxmlformats.org/drawingml/2006/main">
          <a:off x="4411371" y="93422"/>
          <a:ext cx="714767" cy="2509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TW" altLang="en-US" sz="1000" dirty="0">
              <a:latin typeface="微軟正黑體" panose="020B0604030504040204" pitchFamily="34" charset="-120"/>
              <a:ea typeface="微軟正黑體" panose="020B0604030504040204" pitchFamily="34" charset="-120"/>
            </a:rPr>
            <a:t>兆元</a:t>
          </a:r>
        </a:p>
      </cdr:txBody>
    </cdr:sp>
  </cdr:relSizeAnchor>
  <cdr:relSizeAnchor xmlns:cdr="http://schemas.openxmlformats.org/drawingml/2006/chartDrawing">
    <cdr:from>
      <cdr:x>0.49451</cdr:x>
      <cdr:y>0.23741</cdr:y>
    </cdr:from>
    <cdr:to>
      <cdr:x>0.49451</cdr:x>
      <cdr:y>0.87948</cdr:y>
    </cdr:to>
    <cdr:cxnSp macro="">
      <cdr:nvCxnSpPr>
        <cdr:cNvPr id="5" name="直線接點 4"/>
        <cdr:cNvCxnSpPr/>
      </cdr:nvCxnSpPr>
      <cdr:spPr>
        <a:xfrm xmlns:a="http://schemas.openxmlformats.org/drawingml/2006/main" flipH="1">
          <a:off x="2610240" y="572378"/>
          <a:ext cx="0" cy="1548000"/>
        </a:xfrm>
        <a:prstGeom xmlns:a="http://schemas.openxmlformats.org/drawingml/2006/main" prst="line">
          <a:avLst/>
        </a:prstGeom>
        <a:ln xmlns:a="http://schemas.openxmlformats.org/drawingml/2006/main">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0.06806</cdr:x>
      <cdr:y>0.02849</cdr:y>
    </cdr:from>
    <cdr:to>
      <cdr:x>0.3961</cdr:x>
      <cdr:y>0.20005</cdr:y>
    </cdr:to>
    <cdr:sp macro="" textlink="">
      <cdr:nvSpPr>
        <cdr:cNvPr id="2" name="文字方塊 1"/>
        <cdr:cNvSpPr txBox="1"/>
      </cdr:nvSpPr>
      <cdr:spPr>
        <a:xfrm xmlns:a="http://schemas.openxmlformats.org/drawingml/2006/main">
          <a:off x="311150" y="76200"/>
          <a:ext cx="1499817" cy="4588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000">
              <a:solidFill>
                <a:sysClr val="windowText" lastClr="000000"/>
              </a:solidFill>
              <a:latin typeface="微軟正黑體" panose="020B0604030504040204" pitchFamily="34" charset="-120"/>
              <a:ea typeface="微軟正黑體" panose="020B0604030504040204" pitchFamily="34" charset="-120"/>
            </a:rPr>
            <a:t>亞洲金融危機，</a:t>
          </a:r>
          <a:endParaRPr lang="en-US" altLang="zh-TW" sz="1000">
            <a:solidFill>
              <a:sysClr val="windowText" lastClr="000000"/>
            </a:solidFill>
            <a:latin typeface="微軟正黑體" panose="020B0604030504040204" pitchFamily="34" charset="-120"/>
            <a:ea typeface="微軟正黑體" panose="020B0604030504040204" pitchFamily="34" charset="-120"/>
          </a:endParaRPr>
        </a:p>
        <a:p xmlns:a="http://schemas.openxmlformats.org/drawingml/2006/main">
          <a:r>
            <a:rPr lang="zh-TW" altLang="en-US" sz="1000">
              <a:solidFill>
                <a:sysClr val="windowText" lastClr="000000"/>
              </a:solidFill>
              <a:latin typeface="微軟正黑體" panose="020B0604030504040204" pitchFamily="34" charset="-120"/>
              <a:ea typeface="微軟正黑體" panose="020B0604030504040204" pitchFamily="34" charset="-120"/>
            </a:rPr>
            <a:t>匯率波動度擴大</a:t>
          </a:r>
        </a:p>
      </cdr:txBody>
    </cdr:sp>
  </cdr:relSizeAnchor>
  <cdr:relSizeAnchor xmlns:cdr="http://schemas.openxmlformats.org/drawingml/2006/chartDrawing">
    <cdr:from>
      <cdr:x>0.33472</cdr:x>
      <cdr:y>0.02849</cdr:y>
    </cdr:from>
    <cdr:to>
      <cdr:x>0.66277</cdr:x>
      <cdr:y>0.20005</cdr:y>
    </cdr:to>
    <cdr:sp macro="" textlink="">
      <cdr:nvSpPr>
        <cdr:cNvPr id="3" name="文字方塊 1"/>
        <cdr:cNvSpPr txBox="1"/>
      </cdr:nvSpPr>
      <cdr:spPr>
        <a:xfrm xmlns:a="http://schemas.openxmlformats.org/drawingml/2006/main">
          <a:off x="1530350" y="76200"/>
          <a:ext cx="1499817" cy="4588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000">
              <a:solidFill>
                <a:sysClr val="windowText" lastClr="000000"/>
              </a:solidFill>
              <a:latin typeface="微軟正黑體" panose="020B0604030504040204" pitchFamily="34" charset="-120"/>
              <a:ea typeface="微軟正黑體" panose="020B0604030504040204" pitchFamily="34" charset="-120"/>
            </a:rPr>
            <a:t>全球金融危機，</a:t>
          </a:r>
          <a:endParaRPr lang="en-US" altLang="zh-TW" sz="1000">
            <a:solidFill>
              <a:sysClr val="windowText" lastClr="000000"/>
            </a:solidFill>
            <a:latin typeface="微軟正黑體" panose="020B0604030504040204" pitchFamily="34" charset="-120"/>
            <a:ea typeface="微軟正黑體" panose="020B0604030504040204" pitchFamily="34" charset="-120"/>
          </a:endParaRPr>
        </a:p>
        <a:p xmlns:a="http://schemas.openxmlformats.org/drawingml/2006/main">
          <a:r>
            <a:rPr lang="zh-TW" altLang="en-US" sz="1000">
              <a:solidFill>
                <a:sysClr val="windowText" lastClr="000000"/>
              </a:solidFill>
              <a:latin typeface="微軟正黑體" panose="020B0604030504040204" pitchFamily="34" charset="-120"/>
              <a:ea typeface="微軟正黑體" panose="020B0604030504040204" pitchFamily="34" charset="-120"/>
            </a:rPr>
            <a:t>匯率波動度擴大</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0.01945</cdr:y>
    </cdr:from>
    <cdr:to>
      <cdr:x>0.10556</cdr:x>
      <cdr:y>0.09507</cdr:y>
    </cdr:to>
    <cdr:sp macro="" textlink="">
      <cdr:nvSpPr>
        <cdr:cNvPr id="2" name="文字方塊 1"/>
        <cdr:cNvSpPr txBox="1"/>
      </cdr:nvSpPr>
      <cdr:spPr>
        <a:xfrm xmlns:a="http://schemas.openxmlformats.org/drawingml/2006/main">
          <a:off x="0" y="58258"/>
          <a:ext cx="421865" cy="226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zh-TW" sz="1050" dirty="0">
              <a:solidFill>
                <a:schemeClr val="tx1"/>
              </a:solidFill>
              <a:latin typeface="Times New Roman" panose="02020603050405020304" pitchFamily="18" charset="0"/>
              <a:cs typeface="Times New Roman" panose="02020603050405020304" pitchFamily="18" charset="0"/>
            </a:rPr>
            <a:t>%</a:t>
          </a:r>
          <a:endParaRPr lang="zh-TW" altLang="en-US" sz="105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0.77348</cdr:x>
      <cdr:y>0.19565</cdr:y>
    </cdr:from>
    <cdr:to>
      <cdr:x>1</cdr:x>
      <cdr:y>0.57468</cdr:y>
    </cdr:to>
    <cdr:sp macro="" textlink="">
      <cdr:nvSpPr>
        <cdr:cNvPr id="7" name="文字方塊 6"/>
        <cdr:cNvSpPr txBox="1"/>
      </cdr:nvSpPr>
      <cdr:spPr>
        <a:xfrm xmlns:a="http://schemas.openxmlformats.org/drawingml/2006/main">
          <a:off x="3091173" y="586028"/>
          <a:ext cx="905272" cy="113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TW"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1998~</a:t>
          </a:r>
          <a:br>
            <a:rPr lang="en-US" altLang="zh-TW"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pPr algn="ctr"/>
          <a:r>
            <a:rPr lang="zh-TW" altLang="en-US"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經濟成長率</a:t>
          </a:r>
          <a:endParaRPr lang="en-US" altLang="zh-TW" sz="105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pPr algn="ctr"/>
          <a:r>
            <a:rPr lang="zh-TW" altLang="en-US" sz="1050" b="1" u="sng"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rPr>
            <a:t>平均值</a:t>
          </a:r>
          <a:endParaRPr lang="en-US" altLang="zh-TW" sz="1050" b="1" u="sng"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pPr algn="ctr"/>
          <a:endParaRPr lang="en-US" altLang="zh-TW" sz="1100" b="1" dirty="0" smtClean="0">
            <a:solidFill>
              <a:schemeClr val="tx1">
                <a:lumMod val="95000"/>
                <a:lumOff val="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pPr algn="ctr"/>
          <a:r>
            <a:rPr lang="zh-TW" altLang="en-US" sz="1050" b="1"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en-US" altLang="zh-TW" sz="105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4.0%</a:t>
          </a:r>
          <a:endParaRPr lang="zh-TW" altLang="en-US" sz="105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0.77477</cdr:x>
      <cdr:y>0.53222</cdr:y>
    </cdr:from>
    <cdr:to>
      <cdr:x>1</cdr:x>
      <cdr:y>0.63702</cdr:y>
    </cdr:to>
    <cdr:sp macro="" textlink="">
      <cdr:nvSpPr>
        <cdr:cNvPr id="11" name="文字方塊 1"/>
        <cdr:cNvSpPr txBox="1"/>
      </cdr:nvSpPr>
      <cdr:spPr>
        <a:xfrm xmlns:a="http://schemas.openxmlformats.org/drawingml/2006/main">
          <a:off x="3096344" y="1594140"/>
          <a:ext cx="900101" cy="3139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00" b="1"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全球</a:t>
          </a:r>
          <a:r>
            <a:rPr lang="en-US" altLang="zh-TW" sz="1000" b="1"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2.7%</a:t>
          </a:r>
          <a:endParaRPr lang="zh-TW" altLang="en-US" sz="1000" b="1" dirty="0">
            <a:solidFill>
              <a:schemeClr val="accent2">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0.74966</cdr:x>
      <cdr:y>0.92058</cdr:y>
    </cdr:from>
    <cdr:to>
      <cdr:x>0.89032</cdr:x>
      <cdr:y>0.98071</cdr:y>
    </cdr:to>
    <cdr:sp macro="" textlink="">
      <cdr:nvSpPr>
        <cdr:cNvPr id="3" name="文字方塊 2"/>
        <cdr:cNvSpPr txBox="1"/>
      </cdr:nvSpPr>
      <cdr:spPr>
        <a:xfrm xmlns:a="http://schemas.openxmlformats.org/drawingml/2006/main">
          <a:off x="2995975" y="2757377"/>
          <a:ext cx="562140" cy="180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zh-TW" sz="1000" dirty="0" smtClean="0">
              <a:latin typeface="微軟正黑體" panose="020B0604030504040204" pitchFamily="34" charset="-120"/>
              <a:ea typeface="微軟正黑體" panose="020B0604030504040204" pitchFamily="34" charset="-120"/>
            </a:rPr>
            <a:t>2021</a:t>
          </a:r>
          <a:endParaRPr lang="zh-TW" altLang="en-US" sz="1000" dirty="0">
            <a:latin typeface="微軟正黑體" panose="020B0604030504040204" pitchFamily="34" charset="-120"/>
            <a:ea typeface="微軟正黑體" panose="020B0604030504040204" pitchFamily="34" charset="-12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0.87841</cdr:x>
      <cdr:y>0.22919</cdr:y>
    </cdr:from>
    <cdr:to>
      <cdr:x>0.87841</cdr:x>
      <cdr:y>0.91531</cdr:y>
    </cdr:to>
    <cdr:cxnSp macro="">
      <cdr:nvCxnSpPr>
        <cdr:cNvPr id="4" name="直線接點 3"/>
        <cdr:cNvCxnSpPr/>
      </cdr:nvCxnSpPr>
      <cdr:spPr>
        <a:xfrm xmlns:a="http://schemas.openxmlformats.org/drawingml/2006/main">
          <a:off x="6554510" y="655364"/>
          <a:ext cx="0" cy="1961925"/>
        </a:xfrm>
        <a:prstGeom xmlns:a="http://schemas.openxmlformats.org/drawingml/2006/main" prst="line">
          <a:avLst/>
        </a:prstGeom>
        <a:ln xmlns:a="http://schemas.openxmlformats.org/drawingml/2006/main">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0.60795</cdr:x>
      <cdr:y>0.56767</cdr:y>
    </cdr:from>
    <cdr:to>
      <cdr:x>0.75518</cdr:x>
      <cdr:y>0.8118</cdr:y>
    </cdr:to>
    <cdr:cxnSp macro="">
      <cdr:nvCxnSpPr>
        <cdr:cNvPr id="3" name="直線單箭頭接點 2">
          <a:extLst xmlns:a="http://schemas.openxmlformats.org/drawingml/2006/main">
            <a:ext uri="{FF2B5EF4-FFF2-40B4-BE49-F238E27FC236}">
              <a16:creationId xmlns:a16="http://schemas.microsoft.com/office/drawing/2014/main" id="{E3383EE0-CE0A-0009-12D3-01428DC65701}"/>
            </a:ext>
          </a:extLst>
        </cdr:cNvPr>
        <cdr:cNvCxnSpPr/>
      </cdr:nvCxnSpPr>
      <cdr:spPr>
        <a:xfrm xmlns:a="http://schemas.openxmlformats.org/drawingml/2006/main">
          <a:off x="2789474" y="1989316"/>
          <a:ext cx="675542" cy="85553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cdr:x>
      <cdr:y>0.00601</cdr:y>
    </cdr:from>
    <cdr:to>
      <cdr:x>0.11047</cdr:x>
      <cdr:y>0.09692</cdr:y>
    </cdr:to>
    <cdr:sp macro="" textlink="">
      <cdr:nvSpPr>
        <cdr:cNvPr id="2" name="文字方塊 1"/>
        <cdr:cNvSpPr txBox="1"/>
      </cdr:nvSpPr>
      <cdr:spPr>
        <a:xfrm xmlns:a="http://schemas.openxmlformats.org/drawingml/2006/main">
          <a:off x="0" y="17401"/>
          <a:ext cx="550525" cy="263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000">
              <a:latin typeface="微軟正黑體" panose="020B0604030504040204" pitchFamily="34" charset="-120"/>
              <a:ea typeface="微軟正黑體" panose="020B0604030504040204" pitchFamily="34" charset="-120"/>
            </a:rPr>
            <a:t>指數</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0.0448</cdr:x>
      <cdr:y>0.07368</cdr:y>
    </cdr:to>
    <cdr:sp macro="" textlink="">
      <cdr:nvSpPr>
        <cdr:cNvPr id="2" name="文字方塊 1"/>
        <cdr:cNvSpPr txBox="1"/>
      </cdr:nvSpPr>
      <cdr:spPr>
        <a:xfrm xmlns:a="http://schemas.openxmlformats.org/drawingml/2006/main">
          <a:off x="0" y="0"/>
          <a:ext cx="277555" cy="193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800">
              <a:latin typeface="Microsoft JhengHei" panose="020B0604030504040204" pitchFamily="34" charset="-120"/>
              <a:ea typeface="Microsoft JhengHei" panose="020B0604030504040204" pitchFamily="34" charset="-120"/>
              <a:cs typeface="Times New Roman" panose="02020603050405020304" pitchFamily="18" charset="0"/>
            </a:rPr>
            <a:t>%</a:t>
          </a:r>
          <a:endParaRPr lang="zh-TW" altLang="en-US" sz="800">
            <a:latin typeface="Microsoft JhengHei" panose="020B0604030504040204" pitchFamily="34" charset="-120"/>
            <a:ea typeface="Microsoft JhengHei" panose="020B0604030504040204" pitchFamily="34" charset="-120"/>
            <a:cs typeface="Times New Roman" panose="02020603050405020304" pitchFamily="18" charset="0"/>
          </a:endParaRPr>
        </a:p>
      </cdr:txBody>
    </cdr:sp>
  </cdr:relSizeAnchor>
  <cdr:relSizeAnchor xmlns:cdr="http://schemas.openxmlformats.org/drawingml/2006/chartDrawing">
    <cdr:from>
      <cdr:x>0.89969</cdr:x>
      <cdr:y>0.60759</cdr:y>
    </cdr:from>
    <cdr:to>
      <cdr:x>0.97969</cdr:x>
      <cdr:y>0.69069</cdr:y>
    </cdr:to>
    <cdr:sp macro="" textlink="">
      <cdr:nvSpPr>
        <cdr:cNvPr id="6" name="文字方塊 5"/>
        <cdr:cNvSpPr txBox="1"/>
      </cdr:nvSpPr>
      <cdr:spPr>
        <a:xfrm xmlns:a="http://schemas.openxmlformats.org/drawingml/2006/main">
          <a:off x="5573973" y="1593119"/>
          <a:ext cx="495634" cy="217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a:solidFill>
                <a:schemeClr val="accent6">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60.1</a:t>
          </a:r>
          <a:endParaRPr lang="zh-TW" altLang="en-US" sz="1000">
            <a:solidFill>
              <a:schemeClr val="accent6">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endParaRPr>
        </a:p>
      </cdr:txBody>
    </cdr:sp>
  </cdr:relSizeAnchor>
  <cdr:relSizeAnchor xmlns:cdr="http://schemas.openxmlformats.org/drawingml/2006/chartDrawing">
    <cdr:from>
      <cdr:x>0.50839</cdr:x>
      <cdr:y>0.25729</cdr:y>
    </cdr:from>
    <cdr:to>
      <cdr:x>0.58831</cdr:x>
      <cdr:y>0.34642</cdr:y>
    </cdr:to>
    <cdr:sp macro="" textlink="">
      <cdr:nvSpPr>
        <cdr:cNvPr id="7" name="文字方塊 6"/>
        <cdr:cNvSpPr txBox="1"/>
      </cdr:nvSpPr>
      <cdr:spPr>
        <a:xfrm xmlns:a="http://schemas.openxmlformats.org/drawingml/2006/main">
          <a:off x="3149705" y="674636"/>
          <a:ext cx="495138" cy="233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0">
              <a:solidFill>
                <a:schemeClr val="accent6">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70.7</a:t>
          </a:r>
          <a:endParaRPr lang="zh-TW" altLang="en-US" sz="1000" b="0">
            <a:solidFill>
              <a:schemeClr val="accent6">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endParaRPr>
        </a:p>
      </cdr:txBody>
    </cdr:sp>
  </cdr:relSizeAnchor>
  <cdr:relSizeAnchor xmlns:cdr="http://schemas.openxmlformats.org/drawingml/2006/chartDrawing">
    <cdr:from>
      <cdr:x>0.50935</cdr:x>
      <cdr:y>0.52393</cdr:y>
    </cdr:from>
    <cdr:to>
      <cdr:x>0.59768</cdr:x>
      <cdr:y>0.62139</cdr:y>
    </cdr:to>
    <cdr:sp macro="" textlink="">
      <cdr:nvSpPr>
        <cdr:cNvPr id="8" name="文字方塊 1"/>
        <cdr:cNvSpPr txBox="1"/>
      </cdr:nvSpPr>
      <cdr:spPr>
        <a:xfrm xmlns:a="http://schemas.openxmlformats.org/drawingml/2006/main">
          <a:off x="2970859" y="1229478"/>
          <a:ext cx="515197" cy="22870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zh-TW" sz="1000" dirty="0">
              <a:solidFill>
                <a:schemeClr val="accent4">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rPr>
            <a:t>64.7</a:t>
          </a:r>
          <a:endParaRPr lang="zh-TW" altLang="en-US" sz="1000" dirty="0">
            <a:solidFill>
              <a:schemeClr val="accent4">
                <a:lumMod val="75000"/>
              </a:schemeClr>
            </a:solidFill>
            <a:latin typeface="Microsoft JhengHei" panose="020B0604030504040204" pitchFamily="34" charset="-120"/>
            <a:ea typeface="Microsoft JhengHei" panose="020B0604030504040204" pitchFamily="34" charset="-120"/>
            <a:cs typeface="Times New Roman" panose="02020603050405020304" pitchFamily="18" charset="0"/>
          </a:endParaRPr>
        </a:p>
      </cdr:txBody>
    </cdr:sp>
  </cdr:relSizeAnchor>
  <cdr:relSizeAnchor xmlns:cdr="http://schemas.openxmlformats.org/drawingml/2006/chartDrawing">
    <cdr:from>
      <cdr:x>0.50868</cdr:x>
      <cdr:y>0.47826</cdr:y>
    </cdr:from>
    <cdr:to>
      <cdr:x>0.59513</cdr:x>
      <cdr:y>0.55209</cdr:y>
    </cdr:to>
    <cdr:sp macro="" textlink="">
      <cdr:nvSpPr>
        <cdr:cNvPr id="9" name="文字方塊 1"/>
        <cdr:cNvSpPr txBox="1"/>
      </cdr:nvSpPr>
      <cdr:spPr>
        <a:xfrm xmlns:a="http://schemas.openxmlformats.org/drawingml/2006/main">
          <a:off x="3151478" y="1254006"/>
          <a:ext cx="535594" cy="19359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zh-TW" sz="1000" dirty="0">
              <a:solidFill>
                <a:srgbClr val="C00000"/>
              </a:solidFill>
              <a:latin typeface="Microsoft JhengHei" panose="020B0604030504040204" pitchFamily="34" charset="-120"/>
              <a:ea typeface="Microsoft JhengHei" panose="020B0604030504040204" pitchFamily="34" charset="-120"/>
              <a:cs typeface="Times New Roman" panose="02020603050405020304" pitchFamily="18" charset="0"/>
            </a:rPr>
            <a:t>64.7</a:t>
          </a:r>
          <a:endParaRPr lang="zh-TW" altLang="en-US" sz="1000" dirty="0">
            <a:solidFill>
              <a:srgbClr val="C00000"/>
            </a:solidFill>
            <a:latin typeface="Microsoft JhengHei" panose="020B0604030504040204" pitchFamily="34" charset="-120"/>
            <a:ea typeface="Microsoft JhengHei" panose="020B0604030504040204" pitchFamily="34" charset="-12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0.07554</cdr:y>
    </cdr:from>
    <cdr:to>
      <cdr:x>0.07524</cdr:x>
      <cdr:y>0.18599</cdr:y>
    </cdr:to>
    <cdr:sp macro="" textlink="">
      <cdr:nvSpPr>
        <cdr:cNvPr id="2" name="文字方塊 1"/>
        <cdr:cNvSpPr txBox="1"/>
      </cdr:nvSpPr>
      <cdr:spPr>
        <a:xfrm xmlns:a="http://schemas.openxmlformats.org/drawingml/2006/main">
          <a:off x="-1956591" y="152202"/>
          <a:ext cx="351972" cy="2225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zh-TW" sz="8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800"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0.0973</cdr:x>
      <cdr:y>0.0972</cdr:y>
    </cdr:from>
    <cdr:to>
      <cdr:x>0.36338</cdr:x>
      <cdr:y>0.20484</cdr:y>
    </cdr:to>
    <cdr:sp macro="" textlink="">
      <cdr:nvSpPr>
        <cdr:cNvPr id="6" name="文字方塊 5"/>
        <cdr:cNvSpPr txBox="1"/>
      </cdr:nvSpPr>
      <cdr:spPr>
        <a:xfrm xmlns:a="http://schemas.openxmlformats.org/drawingml/2006/main">
          <a:off x="455169" y="195852"/>
          <a:ext cx="1244720" cy="216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1998-2007</a:t>
          </a:r>
          <a:r>
            <a:rPr lang="zh-TW" altLang="en-US" sz="1000" b="0" dirty="0">
              <a:latin typeface="微軟正黑體" panose="020B0604030504040204" pitchFamily="34" charset="-120"/>
              <a:ea typeface="微軟正黑體" panose="020B0604030504040204" pitchFamily="34" charset="-120"/>
              <a:cs typeface="Times New Roman" panose="02020603050405020304" pitchFamily="18" charset="0"/>
            </a:rPr>
            <a:t>年平均</a:t>
          </a:r>
        </a:p>
      </cdr:txBody>
    </cdr:sp>
  </cdr:relSizeAnchor>
  <cdr:relSizeAnchor xmlns:cdr="http://schemas.openxmlformats.org/drawingml/2006/chartDrawing">
    <cdr:from>
      <cdr:x>0.44639</cdr:x>
      <cdr:y>0.08921</cdr:y>
    </cdr:from>
    <cdr:to>
      <cdr:x>0.73648</cdr:x>
      <cdr:y>0.1986</cdr:y>
    </cdr:to>
    <cdr:sp macro="" textlink="">
      <cdr:nvSpPr>
        <cdr:cNvPr id="7" name="文字方塊 6"/>
        <cdr:cNvSpPr txBox="1"/>
      </cdr:nvSpPr>
      <cdr:spPr>
        <a:xfrm xmlns:a="http://schemas.openxmlformats.org/drawingml/2006/main">
          <a:off x="2088232" y="179749"/>
          <a:ext cx="1357039" cy="220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0" dirty="0">
              <a:latin typeface="微軟正黑體" panose="020B0604030504040204" pitchFamily="34" charset="-120"/>
              <a:ea typeface="微軟正黑體" panose="020B0604030504040204" pitchFamily="34" charset="-120"/>
              <a:cs typeface="Times New Roman" panose="02020603050405020304" pitchFamily="18" charset="0"/>
            </a:rPr>
            <a:t>2008-2015</a:t>
          </a:r>
          <a:r>
            <a:rPr lang="zh-TW" altLang="en-US" sz="1000" b="0" dirty="0">
              <a:latin typeface="微軟正黑體" panose="020B0604030504040204" pitchFamily="34" charset="-120"/>
              <a:ea typeface="微軟正黑體" panose="020B0604030504040204" pitchFamily="34" charset="-120"/>
              <a:cs typeface="Times New Roman" panose="02020603050405020304" pitchFamily="18" charset="0"/>
            </a:rPr>
            <a:t>年平均</a:t>
          </a:r>
        </a:p>
      </cdr:txBody>
    </cdr:sp>
  </cdr:relSizeAnchor>
  <cdr:relSizeAnchor xmlns:cdr="http://schemas.openxmlformats.org/drawingml/2006/chartDrawing">
    <cdr:from>
      <cdr:x>0.74135</cdr:x>
      <cdr:y>0.09017</cdr:y>
    </cdr:from>
    <cdr:to>
      <cdr:x>1</cdr:x>
      <cdr:y>0.19087</cdr:y>
    </cdr:to>
    <cdr:sp macro="" textlink="">
      <cdr:nvSpPr>
        <cdr:cNvPr id="8" name="文字方塊 7"/>
        <cdr:cNvSpPr txBox="1"/>
      </cdr:nvSpPr>
      <cdr:spPr>
        <a:xfrm xmlns:a="http://schemas.openxmlformats.org/drawingml/2006/main">
          <a:off x="3468030" y="181670"/>
          <a:ext cx="1209963" cy="202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0" dirty="0">
              <a:latin typeface="微軟正黑體" panose="020B0604030504040204" pitchFamily="34" charset="-120"/>
              <a:ea typeface="微軟正黑體" panose="020B0604030504040204" pitchFamily="34" charset="-120"/>
              <a:cs typeface="Times New Roman" panose="02020603050405020304" pitchFamily="18" charset="0"/>
            </a:rPr>
            <a:t>2016-2021</a:t>
          </a:r>
          <a:r>
            <a:rPr lang="zh-TW" altLang="en-US" sz="1000" b="0" dirty="0">
              <a:latin typeface="微軟正黑體" panose="020B0604030504040204" pitchFamily="34" charset="-120"/>
              <a:ea typeface="微軟正黑體" panose="020B0604030504040204" pitchFamily="34" charset="-120"/>
              <a:cs typeface="Times New Roman" panose="02020603050405020304" pitchFamily="18" charset="0"/>
            </a:rPr>
            <a:t>年平均</a:t>
          </a:r>
        </a:p>
      </cdr:txBody>
    </cdr:sp>
  </cdr:relSizeAnchor>
  <cdr:relSizeAnchor xmlns:cdr="http://schemas.openxmlformats.org/drawingml/2006/chartDrawing">
    <cdr:from>
      <cdr:x>0.04685</cdr:x>
      <cdr:y>0.21398</cdr:y>
    </cdr:from>
    <cdr:to>
      <cdr:x>0.95315</cdr:x>
      <cdr:y>0.21398</cdr:y>
    </cdr:to>
    <cdr:cxnSp macro="">
      <cdr:nvCxnSpPr>
        <cdr:cNvPr id="4" name="直線接點 3"/>
        <cdr:cNvCxnSpPr/>
      </cdr:nvCxnSpPr>
      <cdr:spPr>
        <a:xfrm xmlns:a="http://schemas.openxmlformats.org/drawingml/2006/main">
          <a:off x="219163" y="431144"/>
          <a:ext cx="4239665" cy="0"/>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0.43594</cdr:x>
      <cdr:y>0.17824</cdr:y>
    </cdr:from>
    <cdr:to>
      <cdr:x>0.43594</cdr:x>
      <cdr:y>0.23044</cdr:y>
    </cdr:to>
    <cdr:cxnSp macro="">
      <cdr:nvCxnSpPr>
        <cdr:cNvPr id="11" name="直線接點 10"/>
        <cdr:cNvCxnSpPr/>
      </cdr:nvCxnSpPr>
      <cdr:spPr>
        <a:xfrm xmlns:a="http://schemas.openxmlformats.org/drawingml/2006/main">
          <a:off x="2039345" y="359136"/>
          <a:ext cx="0" cy="105175"/>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0.7592</cdr:x>
      <cdr:y>0.17824</cdr:y>
    </cdr:from>
    <cdr:to>
      <cdr:x>0.7592</cdr:x>
      <cdr:y>0.23044</cdr:y>
    </cdr:to>
    <cdr:cxnSp macro="">
      <cdr:nvCxnSpPr>
        <cdr:cNvPr id="14" name="直線接點 13"/>
        <cdr:cNvCxnSpPr/>
      </cdr:nvCxnSpPr>
      <cdr:spPr>
        <a:xfrm xmlns:a="http://schemas.openxmlformats.org/drawingml/2006/main">
          <a:off x="3551513" y="359136"/>
          <a:ext cx="0" cy="105175"/>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0.17087</cdr:x>
      <cdr:y>0.40944</cdr:y>
    </cdr:from>
    <cdr:to>
      <cdr:x>0.33214</cdr:x>
      <cdr:y>0.49186</cdr:y>
    </cdr:to>
    <cdr:sp macro="" textlink="">
      <cdr:nvSpPr>
        <cdr:cNvPr id="18" name="文字方塊 17"/>
        <cdr:cNvSpPr txBox="1"/>
      </cdr:nvSpPr>
      <cdr:spPr>
        <a:xfrm xmlns:a="http://schemas.openxmlformats.org/drawingml/2006/main">
          <a:off x="788379" y="831982"/>
          <a:ext cx="744085" cy="167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3.2%</a:t>
          </a:r>
          <a:endParaRPr lang="zh-TW" altLang="en-US" sz="1000" b="1">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0.16979</cdr:x>
      <cdr:y>0.5756</cdr:y>
    </cdr:from>
    <cdr:to>
      <cdr:x>0.34682</cdr:x>
      <cdr:y>0.69594</cdr:y>
    </cdr:to>
    <cdr:sp macro="" textlink="">
      <cdr:nvSpPr>
        <cdr:cNvPr id="19" name="文字方塊 18"/>
        <cdr:cNvSpPr txBox="1"/>
      </cdr:nvSpPr>
      <cdr:spPr>
        <a:xfrm xmlns:a="http://schemas.openxmlformats.org/drawingml/2006/main">
          <a:off x="783396" y="1169627"/>
          <a:ext cx="816800" cy="244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rPr>
            <a:t>2.6%</a:t>
          </a:r>
          <a:endParaRPr lang="zh-TW" altLang="en-US"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0.79832</cdr:x>
      <cdr:y>0.3205</cdr:y>
    </cdr:from>
    <cdr:to>
      <cdr:x>0.93739</cdr:x>
      <cdr:y>0.41569</cdr:y>
    </cdr:to>
    <cdr:sp macro="" textlink="">
      <cdr:nvSpPr>
        <cdr:cNvPr id="20" name="文字方塊 19"/>
        <cdr:cNvSpPr txBox="1"/>
      </cdr:nvSpPr>
      <cdr:spPr>
        <a:xfrm xmlns:a="http://schemas.openxmlformats.org/drawingml/2006/main">
          <a:off x="4138973" y="806863"/>
          <a:ext cx="721019" cy="239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4.0%</a:t>
          </a:r>
          <a:endParaRPr lang="zh-TW" altLang="en-US" sz="1000" b="1">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0.17426</cdr:x>
      <cdr:y>0.18871</cdr:y>
    </cdr:from>
    <cdr:to>
      <cdr:x>0.28598</cdr:x>
      <cdr:y>0.29372</cdr:y>
    </cdr:to>
    <cdr:sp macro="" textlink="">
      <cdr:nvSpPr>
        <cdr:cNvPr id="21" name="文字方塊 20"/>
        <cdr:cNvSpPr txBox="1"/>
      </cdr:nvSpPr>
      <cdr:spPr>
        <a:xfrm xmlns:a="http://schemas.openxmlformats.org/drawingml/2006/main">
          <a:off x="815209" y="380232"/>
          <a:ext cx="522626" cy="2115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5.3%</a:t>
          </a:r>
          <a:endParaRPr lang="zh-TW" altLang="en-US" sz="1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0.54935</cdr:x>
      <cdr:y>0.20382</cdr:y>
    </cdr:from>
    <cdr:to>
      <cdr:x>0.66207</cdr:x>
      <cdr:y>0.34337</cdr:y>
    </cdr:to>
    <cdr:sp macro="" textlink="">
      <cdr:nvSpPr>
        <cdr:cNvPr id="22" name="文字方塊 21"/>
        <cdr:cNvSpPr txBox="1"/>
      </cdr:nvSpPr>
      <cdr:spPr>
        <a:xfrm xmlns:a="http://schemas.openxmlformats.org/drawingml/2006/main">
          <a:off x="2957791" y="513125"/>
          <a:ext cx="606902" cy="3513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5.0%</a:t>
          </a:r>
          <a:endParaRPr lang="zh-TW" altLang="en-US" sz="1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0.55009</cdr:x>
      <cdr:y>0.51051</cdr:y>
    </cdr:from>
    <cdr:to>
      <cdr:x>0.67896</cdr:x>
      <cdr:y>0.61368</cdr:y>
    </cdr:to>
    <cdr:sp macro="" textlink="">
      <cdr:nvSpPr>
        <cdr:cNvPr id="24" name="文字方塊 23"/>
        <cdr:cNvSpPr txBox="1"/>
      </cdr:nvSpPr>
      <cdr:spPr>
        <a:xfrm xmlns:a="http://schemas.openxmlformats.org/drawingml/2006/main">
          <a:off x="2538066" y="1037349"/>
          <a:ext cx="594594" cy="209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2.4%</a:t>
          </a:r>
          <a:endParaRPr lang="zh-TW" altLang="en-US" sz="1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0.79898</cdr:x>
      <cdr:y>0.498</cdr:y>
    </cdr:from>
    <cdr:to>
      <cdr:x>0.92669</cdr:x>
      <cdr:y>0.62032</cdr:y>
    </cdr:to>
    <cdr:sp macro="" textlink="">
      <cdr:nvSpPr>
        <cdr:cNvPr id="26" name="文字方塊 25"/>
        <cdr:cNvSpPr txBox="1"/>
      </cdr:nvSpPr>
      <cdr:spPr>
        <a:xfrm xmlns:a="http://schemas.openxmlformats.org/drawingml/2006/main">
          <a:off x="3686422" y="1011930"/>
          <a:ext cx="589242" cy="2485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2.4%</a:t>
          </a:r>
          <a:endParaRPr lang="zh-TW" altLang="en-US" sz="1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0.54826</cdr:x>
      <cdr:y>0.74387</cdr:y>
    </cdr:from>
    <cdr:to>
      <cdr:x>0.68079</cdr:x>
      <cdr:y>0.89302</cdr:y>
    </cdr:to>
    <cdr:sp macro="" textlink="">
      <cdr:nvSpPr>
        <cdr:cNvPr id="28" name="文字方塊 27"/>
        <cdr:cNvSpPr txBox="1"/>
      </cdr:nvSpPr>
      <cdr:spPr>
        <a:xfrm xmlns:a="http://schemas.openxmlformats.org/drawingml/2006/main">
          <a:off x="2564756" y="1498786"/>
          <a:ext cx="619975" cy="300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rPr>
            <a:t>1.0%</a:t>
          </a:r>
          <a:endParaRPr lang="zh-TW" altLang="en-US"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0.79936</cdr:x>
      <cdr:y>0.71684</cdr:y>
    </cdr:from>
    <cdr:to>
      <cdr:x>0.93954</cdr:x>
      <cdr:y>0.82083</cdr:y>
    </cdr:to>
    <cdr:sp macro="" textlink="">
      <cdr:nvSpPr>
        <cdr:cNvPr id="29" name="文字方塊 28"/>
        <cdr:cNvSpPr txBox="1"/>
      </cdr:nvSpPr>
      <cdr:spPr>
        <a:xfrm xmlns:a="http://schemas.openxmlformats.org/drawingml/2006/main">
          <a:off x="3688175" y="1456619"/>
          <a:ext cx="646778" cy="2113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rPr>
            <a:t>1.5%</a:t>
          </a:r>
          <a:endParaRPr lang="zh-TW" altLang="en-US" sz="1000" b="1" dirty="0">
            <a:solidFill>
              <a:srgbClr val="FF66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0.00376</cdr:x>
      <cdr:y>0.024</cdr:y>
    </cdr:from>
    <cdr:to>
      <cdr:x>0.11529</cdr:x>
      <cdr:y>0.0969</cdr:y>
    </cdr:to>
    <cdr:sp macro="" textlink="">
      <cdr:nvSpPr>
        <cdr:cNvPr id="2" name="文字方塊 1"/>
        <cdr:cNvSpPr txBox="1"/>
      </cdr:nvSpPr>
      <cdr:spPr>
        <a:xfrm xmlns:a="http://schemas.openxmlformats.org/drawingml/2006/main">
          <a:off x="22861" y="78156"/>
          <a:ext cx="678180" cy="237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900">
              <a:latin typeface="微軟正黑體" panose="020B0604030504040204" pitchFamily="34" charset="-120"/>
              <a:ea typeface="微軟正黑體" panose="020B0604030504040204" pitchFamily="34" charset="-120"/>
            </a:rPr>
            <a:t>美元</a:t>
          </a:r>
        </a:p>
      </cdr:txBody>
    </cdr:sp>
  </cdr:relSizeAnchor>
  <cdr:relSizeAnchor xmlns:cdr="http://schemas.openxmlformats.org/drawingml/2006/chartDrawing">
    <cdr:from>
      <cdr:x>0.06</cdr:x>
      <cdr:y>0.90867</cdr:y>
    </cdr:from>
    <cdr:to>
      <cdr:x>0.15599</cdr:x>
      <cdr:y>0.9715</cdr:y>
    </cdr:to>
    <cdr:sp macro="" textlink="">
      <cdr:nvSpPr>
        <cdr:cNvPr id="3" name="文字方塊 2"/>
        <cdr:cNvSpPr txBox="1"/>
      </cdr:nvSpPr>
      <cdr:spPr>
        <a:xfrm xmlns:a="http://schemas.openxmlformats.org/drawingml/2006/main">
          <a:off x="360040" y="2809219"/>
          <a:ext cx="576037" cy="19424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r"/>
          <a:r>
            <a:rPr lang="en-US" altLang="zh-TW" sz="950" dirty="0">
              <a:latin typeface="微軟正黑體" panose="020B0604030504040204" pitchFamily="34" charset="-120"/>
              <a:ea typeface="微軟正黑體" panose="020B0604030504040204" pitchFamily="34" charset="-120"/>
            </a:rPr>
            <a:t>1997</a:t>
          </a:r>
          <a:endParaRPr lang="zh-TW" altLang="en-US" sz="95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0.85709</cdr:x>
      <cdr:y>0.23881</cdr:y>
    </cdr:from>
    <cdr:to>
      <cdr:x>0.99373</cdr:x>
      <cdr:y>0.32509</cdr:y>
    </cdr:to>
    <cdr:sp macro="" textlink="">
      <cdr:nvSpPr>
        <cdr:cNvPr id="4" name="文字方塊 3"/>
        <cdr:cNvSpPr txBox="1"/>
      </cdr:nvSpPr>
      <cdr:spPr>
        <a:xfrm xmlns:a="http://schemas.openxmlformats.org/drawingml/2006/main">
          <a:off x="5143419" y="738296"/>
          <a:ext cx="819998" cy="26675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zh-TW" altLang="en-US" sz="1100" dirty="0" smtClean="0"/>
            <a:t>          </a:t>
          </a:r>
          <a:r>
            <a:rPr lang="en-US" altLang="zh-TW" sz="1100" u="sng" dirty="0" smtClean="0"/>
            <a:t>2022(f)</a:t>
          </a:r>
          <a:r>
            <a:rPr lang="zh-TW" altLang="en-US" sz="1100" u="sng" dirty="0" smtClean="0"/>
            <a:t>  </a:t>
          </a:r>
          <a:endParaRPr lang="zh-TW" altLang="en-US" sz="1100" u="sng" dirty="0"/>
        </a:p>
      </cdr:txBody>
    </cdr:sp>
  </cdr:relSizeAnchor>
  <cdr:relSizeAnchor xmlns:cdr="http://schemas.openxmlformats.org/drawingml/2006/chartDrawing">
    <cdr:from>
      <cdr:x>0.04094</cdr:x>
      <cdr:y>0.28936</cdr:y>
    </cdr:from>
    <cdr:to>
      <cdr:x>0.15748</cdr:x>
      <cdr:y>0.37942</cdr:y>
    </cdr:to>
    <cdr:sp macro="" textlink="">
      <cdr:nvSpPr>
        <cdr:cNvPr id="6" name="文字方塊 1"/>
        <cdr:cNvSpPr txBox="1"/>
      </cdr:nvSpPr>
      <cdr:spPr>
        <a:xfrm xmlns:a="http://schemas.openxmlformats.org/drawingml/2006/main">
          <a:off x="248920" y="942340"/>
          <a:ext cx="708660" cy="2932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TW" sz="1100" u="sng"/>
            <a:t>1997</a:t>
          </a:r>
          <a:endParaRPr lang="zh-TW" altLang="en-US" sz="1100" u="sng"/>
        </a:p>
      </cdr:txBody>
    </cdr:sp>
  </cdr:relSizeAnchor>
</c:userShapes>
</file>

<file path=ppt/drawings/drawing4.xml><?xml version="1.0" encoding="utf-8"?>
<c:userShapes xmlns:c="http://schemas.openxmlformats.org/drawingml/2006/chart">
  <cdr:relSizeAnchor xmlns:cdr="http://schemas.openxmlformats.org/drawingml/2006/chartDrawing">
    <cdr:from>
      <cdr:x>0.00846</cdr:x>
      <cdr:y>0.02061</cdr:y>
    </cdr:from>
    <cdr:to>
      <cdr:x>0.07946</cdr:x>
      <cdr:y>0.10884</cdr:y>
    </cdr:to>
    <cdr:sp macro="" textlink="">
      <cdr:nvSpPr>
        <cdr:cNvPr id="2" name="文字方塊 1"/>
        <cdr:cNvSpPr txBox="1"/>
      </cdr:nvSpPr>
      <cdr:spPr>
        <a:xfrm xmlns:a="http://schemas.openxmlformats.org/drawingml/2006/main">
          <a:off x="38079" y="52804"/>
          <a:ext cx="319734" cy="226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TW" sz="7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7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0.40679</cdr:x>
      <cdr:y>0.70857</cdr:y>
    </cdr:from>
    <cdr:to>
      <cdr:x>0.80986</cdr:x>
      <cdr:y>0.82375</cdr:y>
    </cdr:to>
    <cdr:sp macro="" textlink="">
      <cdr:nvSpPr>
        <cdr:cNvPr id="7" name="文字方塊 6"/>
        <cdr:cNvSpPr txBox="1"/>
      </cdr:nvSpPr>
      <cdr:spPr>
        <a:xfrm xmlns:a="http://schemas.openxmlformats.org/drawingml/2006/main">
          <a:off x="1831896" y="2339653"/>
          <a:ext cx="1815143" cy="380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zh-TW" altLang="en-US" sz="105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臺灣政策利率</a:t>
          </a:r>
        </a:p>
      </cdr:txBody>
    </cdr:sp>
  </cdr:relSizeAnchor>
  <cdr:relSizeAnchor xmlns:cdr="http://schemas.openxmlformats.org/drawingml/2006/chartDrawing">
    <cdr:from>
      <cdr:x>0.43877</cdr:x>
      <cdr:y>0.50158</cdr:y>
    </cdr:from>
    <cdr:to>
      <cdr:x>0.83561</cdr:x>
      <cdr:y>0.59109</cdr:y>
    </cdr:to>
    <cdr:sp macro="" textlink="">
      <cdr:nvSpPr>
        <cdr:cNvPr id="11" name="文字方塊 1"/>
        <cdr:cNvSpPr txBox="1"/>
      </cdr:nvSpPr>
      <cdr:spPr>
        <a:xfrm xmlns:a="http://schemas.openxmlformats.org/drawingml/2006/main">
          <a:off x="1975912" y="1656184"/>
          <a:ext cx="1787087" cy="2955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50" b="1" dirty="0">
              <a:solidFill>
                <a:schemeClr val="accent3">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全球政策利率</a:t>
          </a:r>
        </a:p>
      </cdr:txBody>
    </cdr:sp>
  </cdr:relSizeAnchor>
  <cdr:relSizeAnchor xmlns:cdr="http://schemas.openxmlformats.org/drawingml/2006/chartDrawing">
    <cdr:from>
      <cdr:x>0.2835</cdr:x>
      <cdr:y>0.16233</cdr:y>
    </cdr:from>
    <cdr:to>
      <cdr:x>0.54348</cdr:x>
      <cdr:y>0.37325</cdr:y>
    </cdr:to>
    <cdr:sp macro="" textlink="">
      <cdr:nvSpPr>
        <cdr:cNvPr id="5" name="文字方塊 4"/>
        <cdr:cNvSpPr txBox="1"/>
      </cdr:nvSpPr>
      <cdr:spPr>
        <a:xfrm xmlns:a="http://schemas.openxmlformats.org/drawingml/2006/main">
          <a:off x="1276681" y="415996"/>
          <a:ext cx="1170766" cy="5405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zh-TW" altLang="en-US" sz="1100" b="1" u="none" dirty="0">
              <a:latin typeface="微軟正黑體" panose="020B0604030504040204" pitchFamily="34" charset="-120"/>
              <a:ea typeface="微軟正黑體" panose="020B0604030504040204" pitchFamily="34" charset="-120"/>
            </a:rPr>
            <a:t>全球金融</a:t>
          </a:r>
          <a:r>
            <a:rPr lang="en-US" altLang="zh-TW" sz="1100" b="1" u="none" dirty="0">
              <a:latin typeface="微軟正黑體" panose="020B0604030504040204" pitchFamily="34" charset="-120"/>
              <a:ea typeface="微軟正黑體" panose="020B0604030504040204" pitchFamily="34" charset="-120"/>
            </a:rPr>
            <a:t/>
          </a:r>
          <a:br>
            <a:rPr lang="en-US" altLang="zh-TW" sz="1100" b="1" u="none" dirty="0">
              <a:latin typeface="微軟正黑體" panose="020B0604030504040204" pitchFamily="34" charset="-120"/>
              <a:ea typeface="微軟正黑體" panose="020B0604030504040204" pitchFamily="34" charset="-120"/>
            </a:rPr>
          </a:br>
          <a:r>
            <a:rPr lang="zh-TW" altLang="en-US" sz="1100" b="1" u="none" dirty="0">
              <a:latin typeface="微軟正黑體" panose="020B0604030504040204" pitchFamily="34" charset="-120"/>
              <a:ea typeface="微軟正黑體" panose="020B0604030504040204" pitchFamily="34" charset="-120"/>
            </a:rPr>
            <a:t>危機</a:t>
          </a:r>
        </a:p>
      </cdr:txBody>
    </cdr:sp>
  </cdr:relSizeAnchor>
  <cdr:relSizeAnchor xmlns:cdr="http://schemas.openxmlformats.org/drawingml/2006/chartDrawing">
    <cdr:from>
      <cdr:x>0.46473</cdr:x>
      <cdr:y>0.32199</cdr:y>
    </cdr:from>
    <cdr:to>
      <cdr:x>0.89698</cdr:x>
      <cdr:y>0.59162</cdr:y>
    </cdr:to>
    <cdr:cxnSp macro="">
      <cdr:nvCxnSpPr>
        <cdr:cNvPr id="8" name="直線單箭頭接點 7"/>
        <cdr:cNvCxnSpPr/>
      </cdr:nvCxnSpPr>
      <cdr:spPr>
        <a:xfrm xmlns:a="http://schemas.openxmlformats.org/drawingml/2006/main">
          <a:off x="2092816" y="825155"/>
          <a:ext cx="1946549" cy="6909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0.06936</cdr:x>
      <cdr:y>0.77858</cdr:y>
    </cdr:from>
    <cdr:to>
      <cdr:x>0.4662</cdr:x>
      <cdr:y>0.8877</cdr:y>
    </cdr:to>
    <cdr:sp macro="" textlink="">
      <cdr:nvSpPr>
        <cdr:cNvPr id="12" name="文字方塊 1"/>
        <cdr:cNvSpPr txBox="1"/>
      </cdr:nvSpPr>
      <cdr:spPr>
        <a:xfrm xmlns:a="http://schemas.openxmlformats.org/drawingml/2006/main">
          <a:off x="249736" y="2156229"/>
          <a:ext cx="1428782" cy="302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5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先進經濟體政策利率</a:t>
          </a:r>
        </a:p>
      </cdr:txBody>
    </cdr:sp>
  </cdr:relSizeAnchor>
  <cdr:relSizeAnchor xmlns:cdr="http://schemas.openxmlformats.org/drawingml/2006/chartDrawing">
    <cdr:from>
      <cdr:x>0.83924</cdr:x>
      <cdr:y>0.88359</cdr:y>
    </cdr:from>
    <cdr:to>
      <cdr:x>0.98906</cdr:x>
      <cdr:y>0.9456</cdr:y>
    </cdr:to>
    <cdr:sp macro="" textlink="">
      <cdr:nvSpPr>
        <cdr:cNvPr id="3" name="文字方塊 2"/>
        <cdr:cNvSpPr txBox="1"/>
      </cdr:nvSpPr>
      <cdr:spPr>
        <a:xfrm xmlns:a="http://schemas.openxmlformats.org/drawingml/2006/main">
          <a:off x="3021602" y="2447040"/>
          <a:ext cx="539418" cy="171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800" dirty="0" smtClean="0">
              <a:latin typeface="微軟正黑體" panose="020B0604030504040204" pitchFamily="34" charset="-120"/>
              <a:ea typeface="微軟正黑體" panose="020B0604030504040204" pitchFamily="34" charset="-120"/>
            </a:rPr>
            <a:t>2021</a:t>
          </a:r>
          <a:endParaRPr lang="zh-TW" altLang="en-US" sz="800" dirty="0">
            <a:latin typeface="微軟正黑體" panose="020B0604030504040204" pitchFamily="34" charset="-120"/>
            <a:ea typeface="微軟正黑體" panose="020B0604030504040204" pitchFamily="34" charset="-12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0.00091</cdr:x>
      <cdr:y>0</cdr:y>
    </cdr:from>
    <cdr:to>
      <cdr:x>0.06006</cdr:x>
      <cdr:y>0.09437</cdr:y>
    </cdr:to>
    <cdr:sp macro="" textlink="">
      <cdr:nvSpPr>
        <cdr:cNvPr id="4" name="文字方塊 1"/>
        <cdr:cNvSpPr txBox="1"/>
      </cdr:nvSpPr>
      <cdr:spPr>
        <a:xfrm xmlns:a="http://schemas.openxmlformats.org/drawingml/2006/main">
          <a:off x="6076" y="0"/>
          <a:ext cx="39495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90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90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0.90268</cdr:x>
      <cdr:y>0.47445</cdr:y>
    </cdr:from>
    <cdr:to>
      <cdr:x>0.99628</cdr:x>
      <cdr:y>0.71999</cdr:y>
    </cdr:to>
    <cdr:sp macro="" textlink="">
      <cdr:nvSpPr>
        <cdr:cNvPr id="2" name="文字方塊 1"/>
        <cdr:cNvSpPr txBox="1"/>
      </cdr:nvSpPr>
      <cdr:spPr>
        <a:xfrm xmlns:a="http://schemas.openxmlformats.org/drawingml/2006/main">
          <a:off x="6205039" y="1571891"/>
          <a:ext cx="643429" cy="81349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zh-TW" altLang="en-US" sz="1000" b="1" dirty="0">
              <a:solidFill>
                <a:srgbClr val="0070C0"/>
              </a:solidFill>
              <a:latin typeface="微軟正黑體" panose="020B0604030504040204" pitchFamily="34" charset="-120"/>
              <a:ea typeface="微軟正黑體" panose="020B0604030504040204" pitchFamily="34" charset="-120"/>
            </a:rPr>
            <a:t>臺灣</a:t>
          </a:r>
          <a:endParaRPr lang="en-US" altLang="zh-TW" sz="1000" b="1" dirty="0">
            <a:solidFill>
              <a:srgbClr val="0070C0"/>
            </a:solidFill>
            <a:latin typeface="微軟正黑體" panose="020B0604030504040204" pitchFamily="34" charset="-120"/>
            <a:ea typeface="微軟正黑體" panose="020B0604030504040204" pitchFamily="34" charset="-120"/>
          </a:endParaRPr>
        </a:p>
        <a:p xmlns:a="http://schemas.openxmlformats.org/drawingml/2006/main">
          <a:r>
            <a:rPr lang="zh-TW" altLang="en-US" sz="1000" b="1" dirty="0">
              <a:solidFill>
                <a:srgbClr val="7030A0"/>
              </a:solidFill>
              <a:latin typeface="微軟正黑體" panose="020B0604030504040204" pitchFamily="34" charset="-120"/>
              <a:ea typeface="微軟正黑體" panose="020B0604030504040204" pitchFamily="34" charset="-120"/>
            </a:rPr>
            <a:t>日本</a:t>
          </a:r>
          <a:endParaRPr lang="en-US" altLang="zh-TW" sz="1000" b="1" dirty="0">
            <a:solidFill>
              <a:srgbClr val="7030A0"/>
            </a:solidFill>
            <a:latin typeface="微軟正黑體" panose="020B0604030504040204" pitchFamily="34" charset="-120"/>
            <a:ea typeface="微軟正黑體" panose="020B0604030504040204" pitchFamily="34" charset="-120"/>
          </a:endParaRPr>
        </a:p>
        <a:p xmlns:a="http://schemas.openxmlformats.org/drawingml/2006/main">
          <a:r>
            <a:rPr lang="zh-TW" altLang="en-US" sz="1000" b="1" dirty="0">
              <a:solidFill>
                <a:schemeClr val="accent6">
                  <a:lumMod val="75000"/>
                </a:schemeClr>
              </a:solidFill>
              <a:latin typeface="微軟正黑體" panose="020B0604030504040204" pitchFamily="34" charset="-120"/>
              <a:ea typeface="微軟正黑體" panose="020B0604030504040204" pitchFamily="34" charset="-120"/>
            </a:rPr>
            <a:t>南韓</a:t>
          </a:r>
          <a:endParaRPr lang="en-US" altLang="zh-TW" sz="1000" b="1" dirty="0">
            <a:solidFill>
              <a:schemeClr val="accent6">
                <a:lumMod val="75000"/>
              </a:schemeClr>
            </a:solidFill>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0.86945</cdr:x>
      <cdr:y>0.38687</cdr:y>
    </cdr:from>
    <cdr:to>
      <cdr:x>0.97908</cdr:x>
      <cdr:y>0.47316</cdr:y>
    </cdr:to>
    <cdr:sp macro="" textlink="">
      <cdr:nvSpPr>
        <cdr:cNvPr id="3" name="文字方塊 2"/>
        <cdr:cNvSpPr txBox="1"/>
      </cdr:nvSpPr>
      <cdr:spPr>
        <a:xfrm xmlns:a="http://schemas.openxmlformats.org/drawingml/2006/main">
          <a:off x="5976664" y="1281753"/>
          <a:ext cx="753601" cy="285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(2022/6)</a:t>
          </a:r>
          <a:endPar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0.81493</cdr:x>
      <cdr:y>0.78136</cdr:y>
    </cdr:from>
    <cdr:to>
      <cdr:x>0.91821</cdr:x>
      <cdr:y>0.87338</cdr:y>
    </cdr:to>
    <cdr:sp macro="" textlink="">
      <cdr:nvSpPr>
        <cdr:cNvPr id="5" name="文字方塊 4"/>
        <cdr:cNvSpPr txBox="1"/>
      </cdr:nvSpPr>
      <cdr:spPr>
        <a:xfrm xmlns:a="http://schemas.openxmlformats.org/drawingml/2006/main">
          <a:off x="5601881" y="2588722"/>
          <a:ext cx="709951" cy="304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dirty="0">
              <a:latin typeface="微軟正黑體" panose="020B0604030504040204" pitchFamily="34" charset="-120"/>
              <a:ea typeface="微軟正黑體" panose="020B0604030504040204" pitchFamily="34" charset="-120"/>
              <a:cs typeface="Times New Roman" panose="02020603050405020304" pitchFamily="18" charset="0"/>
            </a:rPr>
            <a:t>-6.680</a:t>
          </a:r>
          <a:endParaRPr lang="zh-TW" altLang="en-US" sz="1000" b="1"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0.90088</cdr:x>
      <cdr:y>0.75636</cdr:y>
    </cdr:from>
    <cdr:to>
      <cdr:x>0.98968</cdr:x>
      <cdr:y>0.87508</cdr:y>
    </cdr:to>
    <cdr:sp macro="" textlink="">
      <cdr:nvSpPr>
        <cdr:cNvPr id="6" name="文字方塊 1"/>
        <cdr:cNvSpPr txBox="1"/>
      </cdr:nvSpPr>
      <cdr:spPr>
        <a:xfrm xmlns:a="http://schemas.openxmlformats.org/drawingml/2006/main">
          <a:off x="6192687" y="2505889"/>
          <a:ext cx="610395" cy="39335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TW" altLang="en-US" sz="1000" b="1" dirty="0">
              <a:solidFill>
                <a:srgbClr val="669900"/>
              </a:solidFill>
              <a:latin typeface="微軟正黑體" panose="020B0604030504040204" pitchFamily="34" charset="-120"/>
              <a:ea typeface="微軟正黑體" panose="020B0604030504040204" pitchFamily="34" charset="-120"/>
            </a:rPr>
            <a:t>歐元區</a:t>
          </a:r>
          <a:endParaRPr lang="en-US" altLang="zh-TW" sz="1000" b="1" dirty="0">
            <a:solidFill>
              <a:srgbClr val="669900"/>
            </a:solidFill>
            <a:latin typeface="微軟正黑體" panose="020B0604030504040204" pitchFamily="34" charset="-120"/>
            <a:ea typeface="微軟正黑體" panose="020B0604030504040204" pitchFamily="34" charset="-120"/>
          </a:endParaRPr>
        </a:p>
        <a:p xmlns:a="http://schemas.openxmlformats.org/drawingml/2006/main">
          <a:r>
            <a:rPr lang="zh-TW" altLang="en-US" sz="1000" b="1" dirty="0">
              <a:solidFill>
                <a:schemeClr val="tx1"/>
              </a:solidFill>
              <a:latin typeface="微軟正黑體" panose="020B0604030504040204" pitchFamily="34" charset="-120"/>
              <a:ea typeface="微軟正黑體" panose="020B0604030504040204" pitchFamily="34" charset="-120"/>
            </a:rPr>
            <a:t>美國</a:t>
          </a:r>
        </a:p>
        <a:p xmlns:a="http://schemas.openxmlformats.org/drawingml/2006/main">
          <a:endParaRPr lang="zh-TW" altLang="en-US" sz="1100" b="1" dirty="0">
            <a:latin typeface="微軟正黑體" panose="020B0604030504040204" pitchFamily="34" charset="-120"/>
            <a:ea typeface="微軟正黑體" panose="020B0604030504040204" pitchFamily="34" charset="-12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0.01787</cdr:x>
      <cdr:y>0.03646</cdr:y>
    </cdr:from>
    <cdr:to>
      <cdr:x>0.20287</cdr:x>
      <cdr:y>0.14479</cdr:y>
    </cdr:to>
    <cdr:sp macro="" textlink="">
      <cdr:nvSpPr>
        <cdr:cNvPr id="2" name="文字方塊 1"/>
        <cdr:cNvSpPr txBox="1"/>
      </cdr:nvSpPr>
      <cdr:spPr>
        <a:xfrm xmlns:a="http://schemas.openxmlformats.org/drawingml/2006/main">
          <a:off x="94907" y="106680"/>
          <a:ext cx="982561" cy="31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800" dirty="0">
              <a:latin typeface="微軟正黑體" panose="020B0604030504040204" pitchFamily="34" charset="-120"/>
              <a:ea typeface="微軟正黑體" panose="020B0604030504040204" pitchFamily="34" charset="-120"/>
              <a:cs typeface="Times New Roman" panose="02020603050405020304" pitchFamily="18" charset="0"/>
            </a:rPr>
            <a:t>NTD/USD</a:t>
          </a:r>
          <a:endParaRPr lang="zh-TW" altLang="en-US" sz="800"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0.02281</cdr:x>
      <cdr:y>0.07655</cdr:y>
    </cdr:from>
    <cdr:to>
      <cdr:x>0.06586</cdr:x>
      <cdr:y>0.9585</cdr:y>
    </cdr:to>
    <cdr:sp macro="" textlink="">
      <cdr:nvSpPr>
        <cdr:cNvPr id="3" name="文字方塊 2"/>
        <cdr:cNvSpPr txBox="1"/>
      </cdr:nvSpPr>
      <cdr:spPr>
        <a:xfrm xmlns:a="http://schemas.openxmlformats.org/drawingml/2006/main">
          <a:off x="93613" y="200931"/>
          <a:ext cx="176696" cy="2315110"/>
        </a:xfrm>
        <a:prstGeom xmlns:a="http://schemas.openxmlformats.org/drawingml/2006/main" prst="rect">
          <a:avLst/>
        </a:prstGeom>
      </cdr:spPr>
      <cdr:txBody>
        <a:bodyPr xmlns:a="http://schemas.openxmlformats.org/drawingml/2006/main" vertOverflow="clip" vert="horz" wrap="square" lIns="0" tIns="0" rIns="0" bIns="0" rtlCol="0" anchor="ctr"/>
        <a:lstStyle xmlns:a="http://schemas.openxmlformats.org/drawingml/2006/main"/>
        <a:p xmlns:a="http://schemas.openxmlformats.org/drawingml/2006/main">
          <a:pPr algn="ctr"/>
          <a:r>
            <a:rPr lang="zh-TW" altLang="en-US"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新臺幣升值</a:t>
          </a:r>
          <a:r>
            <a:rPr lang="en-US" altLang="zh-TW"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xmlns:a="http://schemas.openxmlformats.org/drawingml/2006/main">
          <a:pPr algn="ctr"/>
          <a:r>
            <a:rPr lang="zh-TW" altLang="en-US" sz="1050" b="1" dirty="0">
              <a:solidFill>
                <a:schemeClr val="accent1">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新臺幣貶值</a:t>
          </a:r>
        </a:p>
      </cdr:txBody>
    </cdr:sp>
  </cdr:relSizeAnchor>
  <cdr:relSizeAnchor xmlns:cdr="http://schemas.openxmlformats.org/drawingml/2006/chartDrawing">
    <cdr:from>
      <cdr:x>0.84227</cdr:x>
      <cdr:y>0.21657</cdr:y>
    </cdr:from>
    <cdr:to>
      <cdr:x>0.95167</cdr:x>
      <cdr:y>0.31749</cdr:y>
    </cdr:to>
    <cdr:sp macro="" textlink="">
      <cdr:nvSpPr>
        <cdr:cNvPr id="4" name="文字方塊 3"/>
        <cdr:cNvSpPr txBox="1"/>
      </cdr:nvSpPr>
      <cdr:spPr>
        <a:xfrm xmlns:a="http://schemas.openxmlformats.org/drawingml/2006/main">
          <a:off x="3786535" y="568504"/>
          <a:ext cx="491825" cy="264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zh-TW" sz="1100" dirty="0"/>
            <a:t>27.7</a:t>
          </a:r>
          <a:endParaRPr lang="zh-TW" altLang="en-US" sz="1100" dirty="0"/>
        </a:p>
      </cdr:txBody>
    </cdr:sp>
  </cdr:relSizeAnchor>
  <cdr:relSizeAnchor xmlns:cdr="http://schemas.openxmlformats.org/drawingml/2006/chartDrawing">
    <cdr:from>
      <cdr:x>0.14035</cdr:x>
      <cdr:y>0.73991</cdr:y>
    </cdr:from>
    <cdr:to>
      <cdr:x>0.24975</cdr:x>
      <cdr:y>0.84082</cdr:y>
    </cdr:to>
    <cdr:sp macro="" textlink="">
      <cdr:nvSpPr>
        <cdr:cNvPr id="5" name="文字方塊 1"/>
        <cdr:cNvSpPr txBox="1"/>
      </cdr:nvSpPr>
      <cdr:spPr>
        <a:xfrm xmlns:a="http://schemas.openxmlformats.org/drawingml/2006/main">
          <a:off x="576064" y="1942254"/>
          <a:ext cx="449028" cy="2648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TW" sz="1100" dirty="0"/>
            <a:t>34.9</a:t>
          </a:r>
          <a:endParaRPr lang="zh-TW" altLang="en-US" sz="1100" dirty="0"/>
        </a:p>
      </cdr:txBody>
    </cdr:sp>
  </cdr:relSizeAnchor>
  <cdr:relSizeAnchor xmlns:cdr="http://schemas.openxmlformats.org/drawingml/2006/chartDrawing">
    <cdr:from>
      <cdr:x>0.83465</cdr:x>
      <cdr:y>0.86658</cdr:y>
    </cdr:from>
    <cdr:to>
      <cdr:x>0.97604</cdr:x>
      <cdr:y>0.97851</cdr:y>
    </cdr:to>
    <cdr:sp macro="" textlink="">
      <cdr:nvSpPr>
        <cdr:cNvPr id="6" name="文字方塊 5"/>
        <cdr:cNvSpPr txBox="1"/>
      </cdr:nvSpPr>
      <cdr:spPr>
        <a:xfrm xmlns:a="http://schemas.openxmlformats.org/drawingml/2006/main">
          <a:off x="3425771" y="2274768"/>
          <a:ext cx="580337" cy="293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zh-TW" sz="900" dirty="0"/>
            <a:t>2021</a:t>
          </a:r>
          <a:endParaRPr lang="zh-TW" altLang="en-US" sz="900" dirty="0"/>
        </a:p>
      </cdr:txBody>
    </cdr:sp>
  </cdr:relSizeAnchor>
</c:userShapes>
</file>

<file path=ppt/drawings/drawing7.xml><?xml version="1.0" encoding="utf-8"?>
<c:userShapes xmlns:c="http://schemas.openxmlformats.org/drawingml/2006/chart">
  <cdr:relSizeAnchor xmlns:cdr="http://schemas.openxmlformats.org/drawingml/2006/chartDrawing">
    <cdr:from>
      <cdr:x>0.01378</cdr:x>
      <cdr:y>0.01483</cdr:y>
    </cdr:from>
    <cdr:to>
      <cdr:x>0.3535</cdr:x>
      <cdr:y>0.10806</cdr:y>
    </cdr:to>
    <cdr:sp macro="" textlink="">
      <cdr:nvSpPr>
        <cdr:cNvPr id="2" name="文字方塊 1"/>
        <cdr:cNvSpPr txBox="1"/>
      </cdr:nvSpPr>
      <cdr:spPr>
        <a:xfrm xmlns:a="http://schemas.openxmlformats.org/drawingml/2006/main">
          <a:off x="56140" y="33609"/>
          <a:ext cx="1384020" cy="21128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l"/>
          <a:r>
            <a:rPr lang="zh-TW" altLang="en-US" sz="8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月平均</a:t>
          </a:r>
          <a:r>
            <a:rPr lang="en-US" altLang="zh-TW" sz="8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en-US" sz="8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8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=100)</a:t>
          </a:r>
          <a:endParaRPr lang="zh-TW" altLang="en-US" sz="8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0.67505</cdr:x>
      <cdr:y>0.10691</cdr:y>
    </cdr:from>
    <cdr:to>
      <cdr:x>0.92272</cdr:x>
      <cdr:y>0.20135</cdr:y>
    </cdr:to>
    <cdr:sp macro="" textlink="">
      <cdr:nvSpPr>
        <cdr:cNvPr id="4" name="文字方塊 2"/>
        <cdr:cNvSpPr txBox="1"/>
      </cdr:nvSpPr>
      <cdr:spPr>
        <a:xfrm xmlns:a="http://schemas.openxmlformats.org/drawingml/2006/main">
          <a:off x="2750154" y="242290"/>
          <a:ext cx="1008989" cy="21401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altLang="zh-TW" sz="900" b="1" u="sng" dirty="0">
              <a:latin typeface="微軟正黑體" panose="020B0604030504040204" pitchFamily="34" charset="-120"/>
              <a:ea typeface="微軟正黑體" panose="020B0604030504040204" pitchFamily="34" charset="-120"/>
              <a:cs typeface="Times New Roman" panose="02020603050405020304" pitchFamily="18" charset="0"/>
            </a:rPr>
            <a:t>2021/12</a:t>
          </a:r>
          <a:endParaRPr lang="zh-TW" altLang="en-US" sz="900" b="1" u="sng"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0.75255</cdr:x>
      <cdr:y>0.202</cdr:y>
    </cdr:from>
    <cdr:to>
      <cdr:x>0.95749</cdr:x>
      <cdr:y>0.2722</cdr:y>
    </cdr:to>
    <cdr:sp macro="" textlink="">
      <cdr:nvSpPr>
        <cdr:cNvPr id="5" name="文字方塊 1"/>
        <cdr:cNvSpPr txBox="1"/>
      </cdr:nvSpPr>
      <cdr:spPr>
        <a:xfrm xmlns:a="http://schemas.openxmlformats.org/drawingml/2006/main">
          <a:off x="3065877" y="457795"/>
          <a:ext cx="834948" cy="1590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00" b="1" dirty="0">
              <a:solidFill>
                <a:srgbClr val="0070C0"/>
              </a:solidFill>
              <a:latin typeface="微軟正黑體" panose="020B0604030504040204" pitchFamily="34" charset="-120"/>
              <a:ea typeface="微軟正黑體" panose="020B0604030504040204" pitchFamily="34" charset="-120"/>
            </a:rPr>
            <a:t>新臺幣</a:t>
          </a:r>
        </a:p>
      </cdr:txBody>
    </cdr:sp>
  </cdr:relSizeAnchor>
  <cdr:relSizeAnchor xmlns:cdr="http://schemas.openxmlformats.org/drawingml/2006/chartDrawing">
    <cdr:from>
      <cdr:x>0.7879</cdr:x>
      <cdr:y>0.3706</cdr:y>
    </cdr:from>
    <cdr:to>
      <cdr:x>0.89849</cdr:x>
      <cdr:y>0.43628</cdr:y>
    </cdr:to>
    <cdr:sp macro="" textlink="">
      <cdr:nvSpPr>
        <cdr:cNvPr id="7" name="文字方塊 1"/>
        <cdr:cNvSpPr txBox="1"/>
      </cdr:nvSpPr>
      <cdr:spPr>
        <a:xfrm xmlns:a="http://schemas.openxmlformats.org/drawingml/2006/main">
          <a:off x="3209897" y="839876"/>
          <a:ext cx="450542" cy="148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00" b="1" dirty="0">
              <a:solidFill>
                <a:schemeClr val="accent4">
                  <a:lumMod val="50000"/>
                </a:schemeClr>
              </a:solidFill>
              <a:latin typeface="微軟正黑體" panose="020B0604030504040204" pitchFamily="34" charset="-120"/>
              <a:ea typeface="微軟正黑體" panose="020B0604030504040204" pitchFamily="34" charset="-120"/>
            </a:rPr>
            <a:t>韓元</a:t>
          </a:r>
        </a:p>
      </cdr:txBody>
    </cdr:sp>
  </cdr:relSizeAnchor>
  <cdr:relSizeAnchor xmlns:cdr="http://schemas.openxmlformats.org/drawingml/2006/chartDrawing">
    <cdr:from>
      <cdr:x>0.7879</cdr:x>
      <cdr:y>0.65657</cdr:y>
    </cdr:from>
    <cdr:to>
      <cdr:x>0.8985</cdr:x>
      <cdr:y>0.72225</cdr:y>
    </cdr:to>
    <cdr:sp macro="" textlink="">
      <cdr:nvSpPr>
        <cdr:cNvPr id="9" name="文字方塊 1"/>
        <cdr:cNvSpPr txBox="1"/>
      </cdr:nvSpPr>
      <cdr:spPr>
        <a:xfrm xmlns:a="http://schemas.openxmlformats.org/drawingml/2006/main">
          <a:off x="3209893" y="1487955"/>
          <a:ext cx="450583" cy="148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TW" altLang="en-US" sz="1000" b="1" dirty="0">
              <a:solidFill>
                <a:schemeClr val="tx1">
                  <a:lumMod val="95000"/>
                  <a:lumOff val="5000"/>
                </a:schemeClr>
              </a:solidFill>
              <a:latin typeface="微軟正黑體" panose="020B0604030504040204" pitchFamily="34" charset="-120"/>
              <a:ea typeface="微軟正黑體" panose="020B0604030504040204" pitchFamily="34" charset="-120"/>
            </a:rPr>
            <a:t>日圓</a:t>
          </a:r>
        </a:p>
      </cdr:txBody>
    </cdr:sp>
  </cdr:relSizeAnchor>
</c:userShapes>
</file>

<file path=ppt/drawings/drawing8.xml><?xml version="1.0" encoding="utf-8"?>
<c:userShapes xmlns:c="http://schemas.openxmlformats.org/drawingml/2006/chart">
  <cdr:relSizeAnchor xmlns:cdr="http://schemas.openxmlformats.org/drawingml/2006/chartDrawing">
    <cdr:from>
      <cdr:x>0.87522</cdr:x>
      <cdr:y>0.57937</cdr:y>
    </cdr:from>
    <cdr:to>
      <cdr:x>0.92837</cdr:x>
      <cdr:y>0.62678</cdr:y>
    </cdr:to>
    <cdr:sp macro="" textlink="">
      <cdr:nvSpPr>
        <cdr:cNvPr id="24580" name="Text Box 4"/>
        <cdr:cNvSpPr txBox="1">
          <a:spLocks xmlns:a="http://schemas.openxmlformats.org/drawingml/2006/main" noChangeArrowheads="1"/>
        </cdr:cNvSpPr>
      </cdr:nvSpPr>
      <cdr:spPr bwMode="auto">
        <a:xfrm xmlns:a="http://schemas.openxmlformats.org/drawingml/2006/main">
          <a:off x="5990339" y="2391523"/>
          <a:ext cx="362064" cy="1881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0.61076</cdr:x>
      <cdr:y>0.59736</cdr:y>
    </cdr:from>
    <cdr:to>
      <cdr:x>0.64865</cdr:x>
      <cdr:y>0.62678</cdr:y>
    </cdr:to>
    <cdr:sp macro="" textlink="">
      <cdr:nvSpPr>
        <cdr:cNvPr id="24581" name="Text Box 5"/>
        <cdr:cNvSpPr txBox="1">
          <a:spLocks xmlns:a="http://schemas.openxmlformats.org/drawingml/2006/main" noChangeArrowheads="1"/>
        </cdr:cNvSpPr>
      </cdr:nvSpPr>
      <cdr:spPr bwMode="auto">
        <a:xfrm xmlns:a="http://schemas.openxmlformats.org/drawingml/2006/main">
          <a:off x="4183385" y="2462307"/>
          <a:ext cx="259339" cy="11732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0.67989</cdr:x>
      <cdr:y>0.55822</cdr:y>
    </cdr:from>
    <cdr:to>
      <cdr:x>0.71508</cdr:x>
      <cdr:y>0.58545</cdr:y>
    </cdr:to>
    <cdr:sp macro="" textlink="">
      <cdr:nvSpPr>
        <cdr:cNvPr id="24582" name="Text Box 6"/>
        <cdr:cNvSpPr txBox="1">
          <a:spLocks xmlns:a="http://schemas.openxmlformats.org/drawingml/2006/main" noChangeArrowheads="1"/>
        </cdr:cNvSpPr>
      </cdr:nvSpPr>
      <cdr:spPr bwMode="auto">
        <a:xfrm xmlns:a="http://schemas.openxmlformats.org/drawingml/2006/main">
          <a:off x="4656595" y="2308134"/>
          <a:ext cx="239131" cy="1076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0.82036</cdr:x>
      <cdr:y>0.69584</cdr:y>
    </cdr:from>
    <cdr:to>
      <cdr:x>0.85604</cdr:x>
      <cdr:y>0.72137</cdr:y>
    </cdr:to>
    <cdr:sp macro="" textlink="">
      <cdr:nvSpPr>
        <cdr:cNvPr id="24583" name="Text Box 7"/>
        <cdr:cNvSpPr txBox="1">
          <a:spLocks xmlns:a="http://schemas.openxmlformats.org/drawingml/2006/main" noChangeArrowheads="1"/>
        </cdr:cNvSpPr>
      </cdr:nvSpPr>
      <cdr:spPr bwMode="auto">
        <a:xfrm xmlns:a="http://schemas.openxmlformats.org/drawingml/2006/main">
          <a:off x="5614802" y="2852104"/>
          <a:ext cx="245867"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0.77658</cdr:x>
      <cdr:y>0.68976</cdr:y>
    </cdr:from>
    <cdr:to>
      <cdr:x>0.8125</cdr:x>
      <cdr:y>0.71529</cdr:y>
    </cdr:to>
    <cdr:sp macro="" textlink="">
      <cdr:nvSpPr>
        <cdr:cNvPr id="24584" name="Text Box 8"/>
        <cdr:cNvSpPr txBox="1">
          <a:spLocks xmlns:a="http://schemas.openxmlformats.org/drawingml/2006/main" noChangeArrowheads="1"/>
        </cdr:cNvSpPr>
      </cdr:nvSpPr>
      <cdr:spPr bwMode="auto">
        <a:xfrm xmlns:a="http://schemas.openxmlformats.org/drawingml/2006/main">
          <a:off x="5316731" y="2828833"/>
          <a:ext cx="245866"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cdr:x>
      <cdr:y>0.01617</cdr:y>
    </cdr:from>
    <cdr:to>
      <cdr:x>0.07957</cdr:x>
      <cdr:y>0.09986</cdr:y>
    </cdr:to>
    <cdr:sp macro="" textlink="">
      <cdr:nvSpPr>
        <cdr:cNvPr id="8" name="文字方塊 1"/>
        <cdr:cNvSpPr txBox="1"/>
      </cdr:nvSpPr>
      <cdr:spPr>
        <a:xfrm xmlns:a="http://schemas.openxmlformats.org/drawingml/2006/main">
          <a:off x="0" y="42280"/>
          <a:ext cx="333588" cy="2188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zh-TW" sz="700" b="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700" b="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0.87945</cdr:x>
      <cdr:y>0.00993</cdr:y>
    </cdr:from>
    <cdr:to>
      <cdr:x>0.98824</cdr:x>
      <cdr:y>0.0893</cdr:y>
    </cdr:to>
    <cdr:sp macro="" textlink="">
      <cdr:nvSpPr>
        <cdr:cNvPr id="11" name="文字方塊 1"/>
        <cdr:cNvSpPr txBox="1"/>
      </cdr:nvSpPr>
      <cdr:spPr>
        <a:xfrm xmlns:a="http://schemas.openxmlformats.org/drawingml/2006/main">
          <a:off x="2987722" y="25400"/>
          <a:ext cx="369587" cy="2029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altLang="zh-TW" sz="800" b="0">
              <a:solidFill>
                <a:schemeClr val="accent6">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800" b="0">
            <a:solidFill>
              <a:schemeClr val="accent6">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0.87522</cdr:x>
      <cdr:y>0.57937</cdr:y>
    </cdr:from>
    <cdr:to>
      <cdr:x>0.92837</cdr:x>
      <cdr:y>0.62678</cdr:y>
    </cdr:to>
    <cdr:sp macro="" textlink="">
      <cdr:nvSpPr>
        <cdr:cNvPr id="2" name="Text Box 4"/>
        <cdr:cNvSpPr txBox="1">
          <a:spLocks xmlns:a="http://schemas.openxmlformats.org/drawingml/2006/main" noChangeArrowheads="1"/>
        </cdr:cNvSpPr>
      </cdr:nvSpPr>
      <cdr:spPr bwMode="auto">
        <a:xfrm xmlns:a="http://schemas.openxmlformats.org/drawingml/2006/main">
          <a:off x="5990339" y="2391523"/>
          <a:ext cx="362064" cy="1881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0.61076</cdr:x>
      <cdr:y>0.59736</cdr:y>
    </cdr:from>
    <cdr:to>
      <cdr:x>0.64865</cdr:x>
      <cdr:y>0.62678</cdr:y>
    </cdr:to>
    <cdr:sp macro="" textlink="">
      <cdr:nvSpPr>
        <cdr:cNvPr id="3" name="Text Box 5"/>
        <cdr:cNvSpPr txBox="1">
          <a:spLocks xmlns:a="http://schemas.openxmlformats.org/drawingml/2006/main" noChangeArrowheads="1"/>
        </cdr:cNvSpPr>
      </cdr:nvSpPr>
      <cdr:spPr bwMode="auto">
        <a:xfrm xmlns:a="http://schemas.openxmlformats.org/drawingml/2006/main">
          <a:off x="4183385" y="2462307"/>
          <a:ext cx="259339" cy="11732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0.67989</cdr:x>
      <cdr:y>0.55822</cdr:y>
    </cdr:from>
    <cdr:to>
      <cdr:x>0.71508</cdr:x>
      <cdr:y>0.58545</cdr:y>
    </cdr:to>
    <cdr:sp macro="" textlink="">
      <cdr:nvSpPr>
        <cdr:cNvPr id="4" name="Text Box 6"/>
        <cdr:cNvSpPr txBox="1">
          <a:spLocks xmlns:a="http://schemas.openxmlformats.org/drawingml/2006/main" noChangeArrowheads="1"/>
        </cdr:cNvSpPr>
      </cdr:nvSpPr>
      <cdr:spPr bwMode="auto">
        <a:xfrm xmlns:a="http://schemas.openxmlformats.org/drawingml/2006/main">
          <a:off x="4656595" y="2308134"/>
          <a:ext cx="239131" cy="1076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0.82036</cdr:x>
      <cdr:y>0.69584</cdr:y>
    </cdr:from>
    <cdr:to>
      <cdr:x>0.85604</cdr:x>
      <cdr:y>0.72137</cdr:y>
    </cdr:to>
    <cdr:sp macro="" textlink="">
      <cdr:nvSpPr>
        <cdr:cNvPr id="5" name="Text Box 7"/>
        <cdr:cNvSpPr txBox="1">
          <a:spLocks xmlns:a="http://schemas.openxmlformats.org/drawingml/2006/main" noChangeArrowheads="1"/>
        </cdr:cNvSpPr>
      </cdr:nvSpPr>
      <cdr:spPr bwMode="auto">
        <a:xfrm xmlns:a="http://schemas.openxmlformats.org/drawingml/2006/main">
          <a:off x="5614802" y="2852104"/>
          <a:ext cx="245867"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0.77658</cdr:x>
      <cdr:y>0.68976</cdr:y>
    </cdr:from>
    <cdr:to>
      <cdr:x>0.8125</cdr:x>
      <cdr:y>0.71529</cdr:y>
    </cdr:to>
    <cdr:sp macro="" textlink="">
      <cdr:nvSpPr>
        <cdr:cNvPr id="6" name="Text Box 8"/>
        <cdr:cNvSpPr txBox="1">
          <a:spLocks xmlns:a="http://schemas.openxmlformats.org/drawingml/2006/main" noChangeArrowheads="1"/>
        </cdr:cNvSpPr>
      </cdr:nvSpPr>
      <cdr:spPr bwMode="auto">
        <a:xfrm xmlns:a="http://schemas.openxmlformats.org/drawingml/2006/main">
          <a:off x="5316731" y="2828833"/>
          <a:ext cx="245866"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0.87522</cdr:x>
      <cdr:y>0.57937</cdr:y>
    </cdr:from>
    <cdr:to>
      <cdr:x>0.92837</cdr:x>
      <cdr:y>0.62678</cdr:y>
    </cdr:to>
    <cdr:sp macro="" textlink="">
      <cdr:nvSpPr>
        <cdr:cNvPr id="19" name="Text Box 4"/>
        <cdr:cNvSpPr txBox="1">
          <a:spLocks xmlns:a="http://schemas.openxmlformats.org/drawingml/2006/main" noChangeArrowheads="1"/>
        </cdr:cNvSpPr>
      </cdr:nvSpPr>
      <cdr:spPr bwMode="auto">
        <a:xfrm xmlns:a="http://schemas.openxmlformats.org/drawingml/2006/main">
          <a:off x="5990339" y="2391523"/>
          <a:ext cx="362064" cy="1881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0.61076</cdr:x>
      <cdr:y>0.59736</cdr:y>
    </cdr:from>
    <cdr:to>
      <cdr:x>0.64865</cdr:x>
      <cdr:y>0.62678</cdr:y>
    </cdr:to>
    <cdr:sp macro="" textlink="">
      <cdr:nvSpPr>
        <cdr:cNvPr id="20" name="Text Box 5"/>
        <cdr:cNvSpPr txBox="1">
          <a:spLocks xmlns:a="http://schemas.openxmlformats.org/drawingml/2006/main" noChangeArrowheads="1"/>
        </cdr:cNvSpPr>
      </cdr:nvSpPr>
      <cdr:spPr bwMode="auto">
        <a:xfrm xmlns:a="http://schemas.openxmlformats.org/drawingml/2006/main">
          <a:off x="4183385" y="2462307"/>
          <a:ext cx="259339" cy="11732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0.67989</cdr:x>
      <cdr:y>0.55822</cdr:y>
    </cdr:from>
    <cdr:to>
      <cdr:x>0.71508</cdr:x>
      <cdr:y>0.58545</cdr:y>
    </cdr:to>
    <cdr:sp macro="" textlink="">
      <cdr:nvSpPr>
        <cdr:cNvPr id="21" name="Text Box 6"/>
        <cdr:cNvSpPr txBox="1">
          <a:spLocks xmlns:a="http://schemas.openxmlformats.org/drawingml/2006/main" noChangeArrowheads="1"/>
        </cdr:cNvSpPr>
      </cdr:nvSpPr>
      <cdr:spPr bwMode="auto">
        <a:xfrm xmlns:a="http://schemas.openxmlformats.org/drawingml/2006/main">
          <a:off x="4656595" y="2308134"/>
          <a:ext cx="239131" cy="1076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0.82036</cdr:x>
      <cdr:y>0.69584</cdr:y>
    </cdr:from>
    <cdr:to>
      <cdr:x>0.85604</cdr:x>
      <cdr:y>0.72137</cdr:y>
    </cdr:to>
    <cdr:sp macro="" textlink="">
      <cdr:nvSpPr>
        <cdr:cNvPr id="22" name="Text Box 7"/>
        <cdr:cNvSpPr txBox="1">
          <a:spLocks xmlns:a="http://schemas.openxmlformats.org/drawingml/2006/main" noChangeArrowheads="1"/>
        </cdr:cNvSpPr>
      </cdr:nvSpPr>
      <cdr:spPr bwMode="auto">
        <a:xfrm xmlns:a="http://schemas.openxmlformats.org/drawingml/2006/main">
          <a:off x="5614802" y="2852104"/>
          <a:ext cx="245867"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0.77658</cdr:x>
      <cdr:y>0.68976</cdr:y>
    </cdr:from>
    <cdr:to>
      <cdr:x>0.8125</cdr:x>
      <cdr:y>0.71529</cdr:y>
    </cdr:to>
    <cdr:sp macro="" textlink="">
      <cdr:nvSpPr>
        <cdr:cNvPr id="23" name="Text Box 8"/>
        <cdr:cNvSpPr txBox="1">
          <a:spLocks xmlns:a="http://schemas.openxmlformats.org/drawingml/2006/main" noChangeArrowheads="1"/>
        </cdr:cNvSpPr>
      </cdr:nvSpPr>
      <cdr:spPr bwMode="auto">
        <a:xfrm xmlns:a="http://schemas.openxmlformats.org/drawingml/2006/main">
          <a:off x="5316731" y="2828833"/>
          <a:ext cx="245866"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0.87522</cdr:x>
      <cdr:y>0.57937</cdr:y>
    </cdr:from>
    <cdr:to>
      <cdr:x>0.92837</cdr:x>
      <cdr:y>0.62678</cdr:y>
    </cdr:to>
    <cdr:sp macro="" textlink="">
      <cdr:nvSpPr>
        <cdr:cNvPr id="30" name="Text Box 4"/>
        <cdr:cNvSpPr txBox="1">
          <a:spLocks xmlns:a="http://schemas.openxmlformats.org/drawingml/2006/main" noChangeArrowheads="1"/>
        </cdr:cNvSpPr>
      </cdr:nvSpPr>
      <cdr:spPr bwMode="auto">
        <a:xfrm xmlns:a="http://schemas.openxmlformats.org/drawingml/2006/main">
          <a:off x="5990339" y="2391523"/>
          <a:ext cx="362064" cy="1881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0.61076</cdr:x>
      <cdr:y>0.59736</cdr:y>
    </cdr:from>
    <cdr:to>
      <cdr:x>0.64865</cdr:x>
      <cdr:y>0.62678</cdr:y>
    </cdr:to>
    <cdr:sp macro="" textlink="">
      <cdr:nvSpPr>
        <cdr:cNvPr id="31" name="Text Box 5"/>
        <cdr:cNvSpPr txBox="1">
          <a:spLocks xmlns:a="http://schemas.openxmlformats.org/drawingml/2006/main" noChangeArrowheads="1"/>
        </cdr:cNvSpPr>
      </cdr:nvSpPr>
      <cdr:spPr bwMode="auto">
        <a:xfrm xmlns:a="http://schemas.openxmlformats.org/drawingml/2006/main">
          <a:off x="4183385" y="2462307"/>
          <a:ext cx="259339" cy="11732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0.67989</cdr:x>
      <cdr:y>0.55822</cdr:y>
    </cdr:from>
    <cdr:to>
      <cdr:x>0.71508</cdr:x>
      <cdr:y>0.58545</cdr:y>
    </cdr:to>
    <cdr:sp macro="" textlink="">
      <cdr:nvSpPr>
        <cdr:cNvPr id="32" name="Text Box 6"/>
        <cdr:cNvSpPr txBox="1">
          <a:spLocks xmlns:a="http://schemas.openxmlformats.org/drawingml/2006/main" noChangeArrowheads="1"/>
        </cdr:cNvSpPr>
      </cdr:nvSpPr>
      <cdr:spPr bwMode="auto">
        <a:xfrm xmlns:a="http://schemas.openxmlformats.org/drawingml/2006/main">
          <a:off x="4656595" y="2308134"/>
          <a:ext cx="239131" cy="1076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0.82036</cdr:x>
      <cdr:y>0.69584</cdr:y>
    </cdr:from>
    <cdr:to>
      <cdr:x>0.85604</cdr:x>
      <cdr:y>0.72137</cdr:y>
    </cdr:to>
    <cdr:sp macro="" textlink="">
      <cdr:nvSpPr>
        <cdr:cNvPr id="33" name="Text Box 7"/>
        <cdr:cNvSpPr txBox="1">
          <a:spLocks xmlns:a="http://schemas.openxmlformats.org/drawingml/2006/main" noChangeArrowheads="1"/>
        </cdr:cNvSpPr>
      </cdr:nvSpPr>
      <cdr:spPr bwMode="auto">
        <a:xfrm xmlns:a="http://schemas.openxmlformats.org/drawingml/2006/main">
          <a:off x="5614802" y="2852104"/>
          <a:ext cx="245867"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0.77658</cdr:x>
      <cdr:y>0.68976</cdr:y>
    </cdr:from>
    <cdr:to>
      <cdr:x>0.8125</cdr:x>
      <cdr:y>0.71529</cdr:y>
    </cdr:to>
    <cdr:sp macro="" textlink="">
      <cdr:nvSpPr>
        <cdr:cNvPr id="34" name="Text Box 8"/>
        <cdr:cNvSpPr txBox="1">
          <a:spLocks xmlns:a="http://schemas.openxmlformats.org/drawingml/2006/main" noChangeArrowheads="1"/>
        </cdr:cNvSpPr>
      </cdr:nvSpPr>
      <cdr:spPr bwMode="auto">
        <a:xfrm xmlns:a="http://schemas.openxmlformats.org/drawingml/2006/main">
          <a:off x="5316731" y="2828833"/>
          <a:ext cx="245866" cy="1008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zh-TW" altLang="en-US"/>
        </a:p>
      </cdr:txBody>
    </cdr:sp>
  </cdr:relSizeAnchor>
  <cdr:relSizeAnchor xmlns:cdr="http://schemas.openxmlformats.org/drawingml/2006/chartDrawing">
    <cdr:from>
      <cdr:x>0.72956</cdr:x>
      <cdr:y>0.32673</cdr:y>
    </cdr:from>
    <cdr:to>
      <cdr:x>0.90885</cdr:x>
      <cdr:y>0.40642</cdr:y>
    </cdr:to>
    <cdr:sp macro="" textlink="">
      <cdr:nvSpPr>
        <cdr:cNvPr id="7" name="文字方塊 6"/>
        <cdr:cNvSpPr txBox="1"/>
      </cdr:nvSpPr>
      <cdr:spPr>
        <a:xfrm xmlns:a="http://schemas.openxmlformats.org/drawingml/2006/main">
          <a:off x="2057620" y="661321"/>
          <a:ext cx="505664" cy="161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altLang="zh-TW" sz="7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8.03</a:t>
          </a:r>
          <a:endParaRPr lang="zh-TW" altLang="en-US" sz="7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0.83105</cdr:x>
      <cdr:y>0.90394</cdr:y>
    </cdr:from>
    <cdr:to>
      <cdr:x>0.98424</cdr:x>
      <cdr:y>0.98706</cdr:y>
    </cdr:to>
    <cdr:sp macro="" textlink="">
      <cdr:nvSpPr>
        <cdr:cNvPr id="25" name="文字方塊 1"/>
        <cdr:cNvSpPr txBox="1"/>
      </cdr:nvSpPr>
      <cdr:spPr>
        <a:xfrm xmlns:a="http://schemas.openxmlformats.org/drawingml/2006/main">
          <a:off x="2313437" y="1829614"/>
          <a:ext cx="426437" cy="168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zh-TW" sz="700" dirty="0">
              <a:latin typeface="微軟正黑體" panose="020B0604030504040204" pitchFamily="34" charset="-120"/>
              <a:ea typeface="微軟正黑體" panose="020B0604030504040204" pitchFamily="34" charset="-120"/>
              <a:cs typeface="Times New Roman" panose="02020603050405020304" pitchFamily="18" charset="0"/>
            </a:rPr>
            <a:t>2021</a:t>
          </a:r>
          <a:endParaRPr lang="zh-TW" altLang="en-US" sz="700" dirty="0">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0.01111</cdr:x>
      <cdr:y>0.02193</cdr:y>
    </cdr:from>
    <cdr:to>
      <cdr:x>0.06964</cdr:x>
      <cdr:y>0.13234</cdr:y>
    </cdr:to>
    <cdr:sp macro="" textlink="">
      <cdr:nvSpPr>
        <cdr:cNvPr id="2" name="Text Box 4"/>
        <cdr:cNvSpPr txBox="1">
          <a:spLocks xmlns:a="http://schemas.openxmlformats.org/drawingml/2006/main" noChangeArrowheads="1"/>
        </cdr:cNvSpPr>
      </cdr:nvSpPr>
      <cdr:spPr bwMode="auto">
        <a:xfrm xmlns:a="http://schemas.openxmlformats.org/drawingml/2006/main">
          <a:off x="68319" y="63835"/>
          <a:ext cx="373641" cy="3171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altLang="zh-TW" sz="800" b="0" i="0" u="none" strike="noStrike" baseline="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0.8546</cdr:x>
      <cdr:y>0.37738</cdr:y>
    </cdr:from>
    <cdr:to>
      <cdr:x>0.98915</cdr:x>
      <cdr:y>0.59685</cdr:y>
    </cdr:to>
    <cdr:sp macro="" textlink="">
      <cdr:nvSpPr>
        <cdr:cNvPr id="4" name="Text Box 4"/>
        <cdr:cNvSpPr txBox="1">
          <a:spLocks xmlns:a="http://schemas.openxmlformats.org/drawingml/2006/main" noChangeArrowheads="1"/>
        </cdr:cNvSpPr>
      </cdr:nvSpPr>
      <cdr:spPr bwMode="auto">
        <a:xfrm xmlns:a="http://schemas.openxmlformats.org/drawingml/2006/main">
          <a:off x="4389104" y="1098507"/>
          <a:ext cx="691033" cy="6388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altLang="zh-TW" sz="900" b="1" i="0" u="none" strike="noStrike" baseline="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37.1</a:t>
          </a:r>
        </a:p>
        <a:p xmlns:a="http://schemas.openxmlformats.org/drawingml/2006/main">
          <a:pPr algn="ctr" rtl="0">
            <a:defRPr sz="1000"/>
          </a:pPr>
          <a:r>
            <a:rPr lang="en-US" altLang="zh-TW" sz="900" b="1" i="0" u="none" strike="noStrike" baseline="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(2022/7)</a:t>
          </a:r>
          <a:endParaRPr lang="zh-TW" altLang="en-US" sz="105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0.08809</cdr:x>
      <cdr:y>0.19538</cdr:y>
    </cdr:from>
    <cdr:to>
      <cdr:x>0.52273</cdr:x>
      <cdr:y>0.29742</cdr:y>
    </cdr:to>
    <cdr:sp macro="" textlink="">
      <cdr:nvSpPr>
        <cdr:cNvPr id="7" name="Text Box 4"/>
        <cdr:cNvSpPr txBox="1">
          <a:spLocks xmlns:a="http://schemas.openxmlformats.org/drawingml/2006/main" noChangeArrowheads="1"/>
        </cdr:cNvSpPr>
      </cdr:nvSpPr>
      <cdr:spPr bwMode="auto">
        <a:xfrm xmlns:a="http://schemas.openxmlformats.org/drawingml/2006/main">
          <a:off x="363602" y="389941"/>
          <a:ext cx="1794094" cy="2036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1828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zh-TW" altLang="en-US" sz="1050" b="1" i="0" u="none" strike="noStrike"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歷史高點</a:t>
          </a:r>
          <a:r>
            <a:rPr lang="en-US" altLang="zh-TW" sz="1050" b="1" i="0" u="none" strike="noStrike"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2009/10</a:t>
          </a:r>
          <a:r>
            <a:rPr lang="zh-TW" altLang="en-US" sz="1050" b="1" i="0" u="none" strike="noStrike"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050" b="1" i="0" u="none" strike="noStrike"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37.9%</a:t>
          </a:r>
          <a:endPar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cdr:txBody>
    </cdr:sp>
  </cdr:relSizeAnchor>
  <cdr:relSizeAnchor xmlns:cdr="http://schemas.openxmlformats.org/drawingml/2006/chartDrawing">
    <cdr:from>
      <cdr:x>0.76142</cdr:x>
      <cdr:y>0.242</cdr:y>
    </cdr:from>
    <cdr:to>
      <cdr:x>0.97076</cdr:x>
      <cdr:y>0.34435</cdr:y>
    </cdr:to>
    <cdr:sp macro="" textlink="">
      <cdr:nvSpPr>
        <cdr:cNvPr id="5" name="文字方塊 4"/>
        <cdr:cNvSpPr txBox="1"/>
      </cdr:nvSpPr>
      <cdr:spPr>
        <a:xfrm xmlns:a="http://schemas.openxmlformats.org/drawingml/2006/main">
          <a:off x="3142952" y="482984"/>
          <a:ext cx="864107" cy="20426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zh-TW" sz="1100" dirty="0" smtClean="0">
              <a:solidFill>
                <a:srgbClr val="0070C0"/>
              </a:solidFill>
            </a:rPr>
            <a:t>(2021/12)</a:t>
          </a:r>
          <a:endParaRPr lang="zh-TW" altLang="en-US" sz="1100" dirty="0">
            <a:solidFill>
              <a:srgbClr val="0070C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6247" cy="498247"/>
          </a:xfrm>
          <a:prstGeom prst="rect">
            <a:avLst/>
          </a:prstGeom>
        </p:spPr>
        <p:txBody>
          <a:bodyPr vert="horz" lIns="92086" tIns="46044" rIns="92086" bIns="46044" rtlCol="0"/>
          <a:lstStyle>
            <a:lvl1pPr algn="l">
              <a:defRPr sz="1200"/>
            </a:lvl1pPr>
          </a:lstStyle>
          <a:p>
            <a:endParaRPr lang="zh-TW" altLang="en-US"/>
          </a:p>
        </p:txBody>
      </p:sp>
      <p:sp>
        <p:nvSpPr>
          <p:cNvPr id="3" name="日期版面配置區 2"/>
          <p:cNvSpPr>
            <a:spLocks noGrp="1"/>
          </p:cNvSpPr>
          <p:nvPr>
            <p:ph type="dt" sz="quarter" idx="1"/>
          </p:nvPr>
        </p:nvSpPr>
        <p:spPr>
          <a:xfrm>
            <a:off x="3849826" y="2"/>
            <a:ext cx="2946246" cy="498247"/>
          </a:xfrm>
          <a:prstGeom prst="rect">
            <a:avLst/>
          </a:prstGeom>
        </p:spPr>
        <p:txBody>
          <a:bodyPr vert="horz" lIns="92086" tIns="46044" rIns="92086" bIns="46044" rtlCol="0"/>
          <a:lstStyle>
            <a:lvl1pPr algn="r">
              <a:defRPr sz="1200"/>
            </a:lvl1pPr>
          </a:lstStyle>
          <a:p>
            <a:fld id="{D4914C29-8E82-414C-9C05-3809A3DD3C30}" type="datetimeFigureOut">
              <a:rPr lang="zh-TW" altLang="en-US" smtClean="0"/>
              <a:t>2022/9/8</a:t>
            </a:fld>
            <a:endParaRPr lang="zh-TW" altLang="en-US"/>
          </a:p>
        </p:txBody>
      </p:sp>
      <p:sp>
        <p:nvSpPr>
          <p:cNvPr id="4" name="頁尾版面配置區 3"/>
          <p:cNvSpPr>
            <a:spLocks noGrp="1"/>
          </p:cNvSpPr>
          <p:nvPr>
            <p:ph type="ftr" sz="quarter" idx="2"/>
          </p:nvPr>
        </p:nvSpPr>
        <p:spPr>
          <a:xfrm>
            <a:off x="2" y="9429978"/>
            <a:ext cx="2946247" cy="498247"/>
          </a:xfrm>
          <a:prstGeom prst="rect">
            <a:avLst/>
          </a:prstGeom>
        </p:spPr>
        <p:txBody>
          <a:bodyPr vert="horz" lIns="92086" tIns="46044" rIns="92086" bIns="4604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826" y="9429978"/>
            <a:ext cx="2946246" cy="498247"/>
          </a:xfrm>
          <a:prstGeom prst="rect">
            <a:avLst/>
          </a:prstGeom>
        </p:spPr>
        <p:txBody>
          <a:bodyPr vert="horz" lIns="92086" tIns="46044" rIns="92086" bIns="46044" rtlCol="0" anchor="b"/>
          <a:lstStyle>
            <a:lvl1pPr algn="r">
              <a:defRPr sz="1200"/>
            </a:lvl1pPr>
          </a:lstStyle>
          <a:p>
            <a:fld id="{7F4C2B7B-D3B5-4876-984A-A497ACAF3935}" type="slidenum">
              <a:rPr lang="zh-TW" altLang="en-US" smtClean="0"/>
              <a:t>‹#›</a:t>
            </a:fld>
            <a:endParaRPr lang="zh-TW" altLang="en-US"/>
          </a:p>
        </p:txBody>
      </p:sp>
    </p:spTree>
    <p:extLst>
      <p:ext uri="{BB962C8B-B14F-4D97-AF65-F5344CB8AC3E}">
        <p14:creationId xmlns:p14="http://schemas.microsoft.com/office/powerpoint/2010/main" val="176998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6410"/>
          </a:xfrm>
          <a:prstGeom prst="rect">
            <a:avLst/>
          </a:prstGeom>
        </p:spPr>
        <p:txBody>
          <a:bodyPr vert="horz" lIns="92086" tIns="46044" rIns="92086" bIns="46044"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6410"/>
          </a:xfrm>
          <a:prstGeom prst="rect">
            <a:avLst/>
          </a:prstGeom>
        </p:spPr>
        <p:txBody>
          <a:bodyPr vert="horz" lIns="92086" tIns="46044" rIns="92086" bIns="46044" rtlCol="0"/>
          <a:lstStyle>
            <a:lvl1pPr algn="r">
              <a:defRPr sz="1200"/>
            </a:lvl1pPr>
          </a:lstStyle>
          <a:p>
            <a:fld id="{41F14B2C-64C1-486F-8056-451B00CC56EF}" type="datetimeFigureOut">
              <a:rPr lang="zh-TW" altLang="en-US" smtClean="0"/>
              <a:t>2022/9/8</a:t>
            </a:fld>
            <a:endParaRPr lang="zh-TW" altLang="en-US"/>
          </a:p>
        </p:txBody>
      </p:sp>
      <p:sp>
        <p:nvSpPr>
          <p:cNvPr id="4" name="投影片圖像版面配置區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2086" tIns="46044" rIns="92086" bIns="46044" rtlCol="0" anchor="ctr"/>
          <a:lstStyle/>
          <a:p>
            <a:endParaRPr lang="zh-TW" altLang="en-US"/>
          </a:p>
        </p:txBody>
      </p:sp>
      <p:sp>
        <p:nvSpPr>
          <p:cNvPr id="5" name="備忘稿版面配置區 4"/>
          <p:cNvSpPr>
            <a:spLocks noGrp="1"/>
          </p:cNvSpPr>
          <p:nvPr>
            <p:ph type="body" sz="quarter" idx="3"/>
          </p:nvPr>
        </p:nvSpPr>
        <p:spPr>
          <a:xfrm>
            <a:off x="679768" y="4715909"/>
            <a:ext cx="5438140" cy="4467702"/>
          </a:xfrm>
          <a:prstGeom prst="rect">
            <a:avLst/>
          </a:prstGeom>
        </p:spPr>
        <p:txBody>
          <a:bodyPr vert="horz" lIns="92086" tIns="46044" rIns="92086" bIns="4604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30093"/>
            <a:ext cx="2945659" cy="496410"/>
          </a:xfrm>
          <a:prstGeom prst="rect">
            <a:avLst/>
          </a:prstGeom>
        </p:spPr>
        <p:txBody>
          <a:bodyPr vert="horz" lIns="92086" tIns="46044" rIns="92086" bIns="46044"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3"/>
            <a:ext cx="2945659" cy="496410"/>
          </a:xfrm>
          <a:prstGeom prst="rect">
            <a:avLst/>
          </a:prstGeom>
        </p:spPr>
        <p:txBody>
          <a:bodyPr vert="horz" lIns="92086" tIns="46044" rIns="92086" bIns="46044" rtlCol="0" anchor="b"/>
          <a:lstStyle>
            <a:lvl1pPr algn="r">
              <a:defRPr sz="1200"/>
            </a:lvl1pPr>
          </a:lstStyle>
          <a:p>
            <a:fld id="{82590E4D-FBA2-47B2-8619-CCA10D205A9C}" type="slidenum">
              <a:rPr lang="zh-TW" altLang="en-US" smtClean="0"/>
              <a:t>‹#›</a:t>
            </a:fld>
            <a:endParaRPr lang="zh-TW" altLang="en-US"/>
          </a:p>
        </p:txBody>
      </p:sp>
    </p:spTree>
    <p:extLst>
      <p:ext uri="{BB962C8B-B14F-4D97-AF65-F5344CB8AC3E}">
        <p14:creationId xmlns:p14="http://schemas.microsoft.com/office/powerpoint/2010/main" val="157715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2590E4D-FBA2-47B2-8619-CCA10D205A9C}" type="slidenum">
              <a:rPr lang="zh-TW" altLang="en-US" smtClean="0"/>
              <a:t>0</a:t>
            </a:fld>
            <a:endParaRPr lang="zh-TW" altLang="en-US"/>
          </a:p>
        </p:txBody>
      </p:sp>
    </p:spTree>
    <p:extLst>
      <p:ext uri="{BB962C8B-B14F-4D97-AF65-F5344CB8AC3E}">
        <p14:creationId xmlns:p14="http://schemas.microsoft.com/office/powerpoint/2010/main" val="155340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FF0DD4C-0A46-4BBF-9117-1DB90198878E}" type="datetime8">
              <a:rPr lang="en-US" altLang="zh-TW" smtClean="0"/>
              <a:t>9/8/2022 9:24 AM</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97347283"/>
      </p:ext>
    </p:extLst>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A9C60DDC-5AB8-47A8-A2B4-59CFB038654D}" type="datetime1">
              <a:rPr lang="zh-TW" altLang="en-US" smtClean="0"/>
              <a:t>2022/9/8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325558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24348AC-825B-4155-B3EF-C4F97E45992B}" type="datetime1">
              <a:rPr lang="zh-TW" altLang="en-US" smtClean="0"/>
              <a:t>2022/9/8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0458972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3EE5EE9-F1BD-4081-A188-4BC94441F34C}" type="datetime1">
              <a:rPr lang="zh-TW" altLang="en-US" smtClean="0"/>
              <a:t>2022/9/8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16730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FA4DB6B-03C7-49C4-9836-5F8A42327173}" type="datetime1">
              <a:rPr lang="zh-TW" altLang="en-US" smtClean="0"/>
              <a:t>2022/9/8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69075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7B3CCA5-F6A5-42F2-A2EE-0F1AAA0D7115}" type="datetime1">
              <a:rPr lang="zh-TW" altLang="en-US" smtClean="0"/>
              <a:t>2022/9/8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238770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50D485-BC09-443A-9C16-8A9C7220DD28}" type="datetime1">
              <a:rPr lang="zh-TW" altLang="en-US" smtClean="0"/>
              <a:t>2022/9/8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228184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6A396FFB-8113-4736-9EBD-181B9326C5B1}" type="datetime1">
              <a:rPr lang="zh-TW" altLang="en-US" smtClean="0"/>
              <a:t>2022/9/8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1618452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C7905BB-4560-48F7-8603-34EA43EED07A}" type="datetime1">
              <a:rPr lang="zh-TW" altLang="en-US" smtClean="0"/>
              <a:t>2022/9/8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3533353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AA736A9-3ADD-4AC0-B716-BA99875D3386}" type="datetime1">
              <a:rPr lang="zh-TW" altLang="en-US" smtClean="0"/>
              <a:t>2022/9/8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381740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CF02315-8E38-4262-A8B9-BCD541BBB305}" type="datetime1">
              <a:rPr lang="zh-TW" altLang="en-US" smtClean="0"/>
              <a:t>2022/9/8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341007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文字方塊 7"/>
          <p:cNvSpPr txBox="1"/>
          <p:nvPr userDrawn="1"/>
        </p:nvSpPr>
        <p:spPr>
          <a:xfrm rot="16200000">
            <a:off x="4316831" y="2062328"/>
            <a:ext cx="492443" cy="9129679"/>
          </a:xfrm>
          <a:prstGeom prst="rect">
            <a:avLst/>
          </a:prstGeom>
          <a:solidFill>
            <a:schemeClr val="bg1">
              <a:lumMod val="75000"/>
            </a:schemeClr>
          </a:solidFill>
        </p:spPr>
        <p:txBody>
          <a:bodyPr vert="eaVert" wrap="squar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     近</a:t>
            </a:r>
            <a:r>
              <a:rPr lang="en-US" altLang="zh-TW" b="1" dirty="0" smtClean="0">
                <a:solidFill>
                  <a:schemeClr val="bg1"/>
                </a:solidFill>
                <a:latin typeface="微軟正黑體" panose="020B0604030504040204" pitchFamily="34" charset="-120"/>
                <a:ea typeface="微軟正黑體" panose="020B0604030504040204" pitchFamily="34" charset="-120"/>
              </a:rPr>
              <a:t>20</a:t>
            </a:r>
            <a:r>
              <a:rPr lang="zh-TW" altLang="en-US" b="1" dirty="0" smtClean="0">
                <a:solidFill>
                  <a:schemeClr val="bg1"/>
                </a:solidFill>
                <a:latin typeface="微軟正黑體" panose="020B0604030504040204" pitchFamily="34" charset="-120"/>
                <a:ea typeface="微軟正黑體" panose="020B0604030504040204" pitchFamily="34" charset="-120"/>
              </a:rPr>
              <a:t>多年來  臺灣的經濟發展 </a:t>
            </a:r>
            <a:r>
              <a:rPr lang="zh-TW" altLang="en-US" sz="2000" b="1" dirty="0" smtClean="0">
                <a:solidFill>
                  <a:schemeClr val="bg1"/>
                </a:solidFill>
                <a:latin typeface="標楷體" panose="03000509000000000000" pitchFamily="65" charset="-120"/>
                <a:ea typeface="標楷體" panose="03000509000000000000" pitchFamily="65" charset="-120"/>
              </a:rPr>
              <a:t>與</a:t>
            </a:r>
            <a:r>
              <a:rPr lang="zh-TW" altLang="en-US" b="1" dirty="0" smtClean="0">
                <a:solidFill>
                  <a:schemeClr val="bg1"/>
                </a:solidFill>
                <a:latin typeface="微軟正黑體" panose="020B0604030504040204" pitchFamily="34" charset="-120"/>
                <a:ea typeface="微軟正黑體" panose="020B0604030504040204" pitchFamily="34" charset="-120"/>
              </a:rPr>
              <a:t> 央行扮演的角色</a:t>
            </a: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9" name="Slide Number Placeholder 5"/>
          <p:cNvSpPr>
            <a:spLocks noGrp="1"/>
          </p:cNvSpPr>
          <p:nvPr>
            <p:ph type="sldNum" sz="quarter" idx="12"/>
          </p:nvPr>
        </p:nvSpPr>
        <p:spPr>
          <a:xfrm>
            <a:off x="6948264" y="6597352"/>
            <a:ext cx="2016224" cy="260648"/>
          </a:xfrm>
        </p:spPr>
        <p:txBody>
          <a:bodyPr/>
          <a:lstStyle>
            <a:lvl1pPr>
              <a:defRPr sz="1100" b="1">
                <a:solidFill>
                  <a:schemeClr val="bg1"/>
                </a:solidFill>
                <a:latin typeface="微軟正黑體" panose="020B0604030504040204" pitchFamily="34" charset="-120"/>
                <a:ea typeface="微軟正黑體" panose="020B0604030504040204" pitchFamily="34" charset="-120"/>
              </a:defRPr>
            </a:lvl1pPr>
          </a:lstStyle>
          <a:p>
            <a:fld id="{BB1C85A4-6A84-4618-80D9-5A61A43F67A3}" type="slidenum">
              <a:rPr lang="zh-TW" altLang="en-US" smtClean="0"/>
              <a:pPr/>
              <a:t>‹#›</a:t>
            </a:fld>
            <a:endParaRPr lang="zh-TW" altLang="en-US" dirty="0"/>
          </a:p>
        </p:txBody>
      </p:sp>
    </p:spTree>
    <p:extLst>
      <p:ext uri="{BB962C8B-B14F-4D97-AF65-F5344CB8AC3E}">
        <p14:creationId xmlns:p14="http://schemas.microsoft.com/office/powerpoint/2010/main" val="20932092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2C4907-5F92-4DA3-B70C-39F3361BFEAD}" type="datetime1">
              <a:rPr lang="zh-TW" altLang="en-US" smtClean="0"/>
              <a:t>2022/9/8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281822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594F2396-5A54-4E18-9092-CC7896EE5425}" type="datetime1">
              <a:rPr lang="zh-TW" altLang="en-US" smtClean="0"/>
              <a:t>2022/9/8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303543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BEBCE1A2-B489-4302-94C0-43098ABB7C30}" type="datetime1">
              <a:rPr lang="zh-TW" altLang="en-US" smtClean="0"/>
              <a:t>2022/9/8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886652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2116D06-0682-48C5-8AE1-3DF71DD3BFBF}" type="datetime1">
              <a:rPr lang="zh-TW" altLang="en-US" smtClean="0"/>
              <a:t>2022/9/8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491657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09F6F2-9C8F-4177-9B15-1EA8726A510A}" type="datetime1">
              <a:rPr lang="zh-TW" altLang="en-US" smtClean="0"/>
              <a:t>2022/9/8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223630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5DC2990-1DF5-439A-AE49-BDD277C6FE83}" type="datetime1">
              <a:rPr lang="zh-TW" altLang="en-US" smtClean="0"/>
              <a:t>2022/9/8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393425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9DA6B19-05B7-4756-8418-74F47A424E18}" type="datetime1">
              <a:rPr lang="zh-TW" altLang="en-US" smtClean="0"/>
              <a:t>2022/9/8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38630704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0336413-5352-4B56-AE59-572611E4F221}" type="datetime1">
              <a:rPr lang="zh-TW" altLang="en-US" smtClean="0"/>
              <a:t>2022/9/8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683112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BFC4500-2461-460A-AE81-95396D9328DA}" type="datetime1">
              <a:rPr lang="zh-TW" altLang="en-US" smtClean="0"/>
              <a:t>2022/9/8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893438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9168DF9-EBCE-4ED1-A8CF-BA9E59D16D9D}" type="datetime1">
              <a:rPr lang="zh-TW" altLang="en-US" smtClean="0"/>
              <a:t>2022/9/8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17170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980F05-6121-4BE1-BC5A-62C074C278B6}" type="datetime1">
              <a:rPr lang="zh-TW" altLang="en-US" smtClean="0"/>
              <a:t>2022/9/8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2851144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7B6D-3B31-4A25-9996-3A7F769D6F0A}" type="datetime1">
              <a:rPr lang="zh-TW" altLang="en-US" smtClean="0"/>
              <a:t>2022/9/8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0766043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32821-CCEA-45D3-8A5F-CBF42630C558}" type="datetime1">
              <a:rPr lang="zh-TW" altLang="en-US" smtClean="0"/>
              <a:t>2022/9/8</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C85A4-6A84-4618-80D9-5A61A43F67A3}" type="slidenum">
              <a:rPr lang="zh-TW" altLang="en-US" smtClean="0"/>
              <a:t>‹#›</a:t>
            </a:fld>
            <a:endParaRPr lang="zh-TW" altLang="en-US"/>
          </a:p>
        </p:txBody>
      </p:sp>
    </p:spTree>
    <p:extLst>
      <p:ext uri="{BB962C8B-B14F-4D97-AF65-F5344CB8AC3E}">
        <p14:creationId xmlns:p14="http://schemas.microsoft.com/office/powerpoint/2010/main" val="2726925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9"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7476E-E640-45FE-BFC2-FCBA1A2632F7}" type="datetime1">
              <a:rPr lang="zh-TW" altLang="en-US" smtClean="0"/>
              <a:t>2022/9/8</a:t>
            </a:fld>
            <a:endParaRPr lang="zh-TW" altLang="en-US"/>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AE60B-4490-4ACE-BACD-E3828F048C6D}" type="slidenum">
              <a:rPr lang="zh-TW" altLang="en-US" smtClean="0"/>
              <a:t>‹#›</a:t>
            </a:fld>
            <a:endParaRPr lang="zh-TW" altLang="en-US"/>
          </a:p>
        </p:txBody>
      </p:sp>
    </p:spTree>
    <p:extLst>
      <p:ext uri="{BB962C8B-B14F-4D97-AF65-F5344CB8AC3E}">
        <p14:creationId xmlns:p14="http://schemas.microsoft.com/office/powerpoint/2010/main" val="16343392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a:stretch>
            <a:fillRect/>
          </a:stretch>
        </p:blipFill>
        <p:spPr>
          <a:xfrm>
            <a:off x="107504" y="764704"/>
            <a:ext cx="8877300" cy="5527548"/>
          </a:xfrm>
          <a:prstGeom prst="rect">
            <a:avLst/>
          </a:prstGeom>
        </p:spPr>
      </p:pic>
    </p:spTree>
    <p:extLst>
      <p:ext uri="{BB962C8B-B14F-4D97-AF65-F5344CB8AC3E}">
        <p14:creationId xmlns:p14="http://schemas.microsoft.com/office/powerpoint/2010/main" val="53126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9</a:t>
            </a:fld>
            <a:endParaRPr lang="zh-TW" altLang="en-US" dirty="0"/>
          </a:p>
        </p:txBody>
      </p:sp>
      <p:sp>
        <p:nvSpPr>
          <p:cNvPr id="19" name="矩形 18"/>
          <p:cNvSpPr/>
          <p:nvPr/>
        </p:nvSpPr>
        <p:spPr>
          <a:xfrm>
            <a:off x="467544" y="605161"/>
            <a:ext cx="8192908" cy="147674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6088" indent="-271463" algn="just" defTabSz="914400">
              <a:lnSpc>
                <a:spcPts val="3200"/>
              </a:lnSpc>
              <a:spcBef>
                <a:spcPts val="600"/>
              </a:spcBef>
              <a:buFont typeface="Arial" panose="020B0604020202020204" pitchFamily="34" charset="0"/>
              <a:buChar char="•"/>
            </a:pP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尤其</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年全球金融危機</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後至</a:t>
            </a:r>
            <a:r>
              <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年間，</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經濟均有</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投資不足</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低通</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膨</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低利率</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現象。</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臺灣為小型開放經濟體，</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經濟表</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現</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易</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受國際經濟</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情勢的影響。</a:t>
            </a:r>
            <a:endParaRPr lang="en-US" altLang="zh-TW"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2"/>
          <p:cNvSpPr txBox="1">
            <a:spLocks noChangeArrowheads="1"/>
          </p:cNvSpPr>
          <p:nvPr/>
        </p:nvSpPr>
        <p:spPr bwMode="auto">
          <a:xfrm>
            <a:off x="281030" y="5767714"/>
            <a:ext cx="2490770" cy="368156"/>
          </a:xfrm>
          <a:prstGeom prst="rect">
            <a:avLst/>
          </a:prstGeom>
          <a:noFill/>
          <a:ln w="9525">
            <a:noFill/>
            <a:miter lim="800000"/>
            <a:headEnd/>
            <a:tailEnd/>
          </a:ln>
        </p:spPr>
        <p:txBody>
          <a:bodyPr rot="0" vert="horz" wrap="square" lIns="91440" tIns="45720" rIns="91440" bIns="45720" anchor="t" anchorCtr="0">
            <a:noAutofit/>
          </a:bodyPr>
          <a:lstStyle/>
          <a:p>
            <a:pPr marL="541338" indent="-541338">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Market Intelligence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2022/</a:t>
            </a:r>
            <a:r>
              <a:rPr lang="en-US" alt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7" name="文字方塊 2"/>
          <p:cNvSpPr txBox="1">
            <a:spLocks noChangeArrowheads="1"/>
          </p:cNvSpPr>
          <p:nvPr/>
        </p:nvSpPr>
        <p:spPr bwMode="auto">
          <a:xfrm>
            <a:off x="562472" y="2450057"/>
            <a:ext cx="2592288" cy="614040"/>
          </a:xfrm>
          <a:prstGeom prst="rect">
            <a:avLst/>
          </a:prstGeom>
          <a:noFill/>
          <a:ln w="9525">
            <a:noFill/>
            <a:miter lim="800000"/>
            <a:headEnd/>
            <a:tailEnd/>
          </a:ln>
        </p:spPr>
        <p:txBody>
          <a:bodyPr rot="0" vert="horz" wrap="square" lIns="91440" tIns="45720" rIns="91440" bIns="45720" anchor="t" anchorCtr="0">
            <a:noAutofit/>
          </a:bodyPr>
          <a:lstStyle/>
          <a:p>
            <a:pPr algn="ct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全球</a:t>
            </a:r>
            <a:r>
              <a:rPr lang="zh-TW" sz="1600" b="1" kern="100" dirty="0">
                <a:effectLst/>
                <a:latin typeface="微軟正黑體" panose="020B0604030504040204" pitchFamily="34" charset="-120"/>
                <a:ea typeface="微軟正黑體" panose="020B0604030504040204" pitchFamily="34" charset="-120"/>
                <a:cs typeface="新細明體" panose="02020500000000000000" pitchFamily="18" charset="-120"/>
              </a:rPr>
              <a:t>、先進及</a:t>
            </a: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新興市場</a:t>
            </a:r>
            <a:endParaRPr lang="en-US" alt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a:p>
            <a:pPr algn="ct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實質</a:t>
            </a:r>
            <a:r>
              <a:rPr lang="zh-TW" sz="1600" b="1" kern="100" dirty="0">
                <a:effectLst/>
                <a:latin typeface="微軟正黑體" panose="020B0604030504040204" pitchFamily="34" charset="-120"/>
                <a:ea typeface="微軟正黑體" panose="020B0604030504040204" pitchFamily="34" charset="-120"/>
                <a:cs typeface="新細明體" panose="02020500000000000000" pitchFamily="18" charset="-120"/>
              </a:rPr>
              <a:t>投資</a:t>
            </a: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成長率</a:t>
            </a:r>
            <a:endParaRPr lang="zh-TW" sz="16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2" name="文字方塊 2"/>
          <p:cNvSpPr txBox="1">
            <a:spLocks noChangeArrowheads="1"/>
          </p:cNvSpPr>
          <p:nvPr/>
        </p:nvSpPr>
        <p:spPr bwMode="auto">
          <a:xfrm>
            <a:off x="3247957" y="2450057"/>
            <a:ext cx="2880457" cy="610096"/>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全球、先進及新興市場</a:t>
            </a:r>
            <a:r>
              <a:rPr lang="en-US" alt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
            </a:r>
            <a:br>
              <a:rPr lang="en-US" alt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b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消費者</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物價指數</a:t>
            </a:r>
            <a:r>
              <a:rPr lang="en-US" alt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(CPI)</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年</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增</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率</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5" name="文字方塊 2"/>
          <p:cNvSpPr txBox="1">
            <a:spLocks noChangeArrowheads="1"/>
          </p:cNvSpPr>
          <p:nvPr/>
        </p:nvSpPr>
        <p:spPr bwMode="auto">
          <a:xfrm>
            <a:off x="6396238" y="2450057"/>
            <a:ext cx="2352909" cy="607955"/>
          </a:xfrm>
          <a:prstGeom prst="rect">
            <a:avLst/>
          </a:prstGeom>
          <a:noFill/>
          <a:ln w="9525">
            <a:noFill/>
            <a:miter lim="800000"/>
            <a:headEnd/>
            <a:tailEnd/>
          </a:ln>
        </p:spPr>
        <p:txBody>
          <a:bodyPr rot="0" vert="horz" wrap="square" lIns="91440" tIns="45720" rIns="91440" bIns="45720" anchor="t" anchorCtr="0">
            <a:noAutofit/>
          </a:bodyPr>
          <a:lstStyle/>
          <a:p>
            <a:pPr marL="449263" indent="-449263" algn="ct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先進及</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新興市場</a:t>
            </a:r>
            <a:endParaRPr lang="en-US" alt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endParaRPr>
          </a:p>
          <a:p>
            <a:pPr marL="449263" indent="-449263" algn="ct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政策</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利率</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指數</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6" name="文字方塊 2"/>
          <p:cNvSpPr txBox="1">
            <a:spLocks noChangeArrowheads="1"/>
          </p:cNvSpPr>
          <p:nvPr/>
        </p:nvSpPr>
        <p:spPr bwMode="auto">
          <a:xfrm>
            <a:off x="6206170" y="5767714"/>
            <a:ext cx="2830326" cy="685622"/>
          </a:xfrm>
          <a:prstGeom prst="rect">
            <a:avLst/>
          </a:prstGeom>
          <a:noFill/>
          <a:ln w="9525">
            <a:noFill/>
            <a:miter lim="800000"/>
            <a:headEnd/>
            <a:tailEnd/>
          </a:ln>
        </p:spPr>
        <p:txBody>
          <a:bodyPr rot="0" vert="horz" wrap="square" lIns="91440" tIns="45720" rIns="91440" bIns="45720" anchor="t" anchorCtr="0">
            <a:noAutofit/>
          </a:bodyPr>
          <a:lstStyle/>
          <a:p>
            <a:pPr marL="254000" indent="-254000">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註</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上</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圖</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以</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所</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編製之政策利率指數分別表達先進及新興市場之平均政策利率趨勢</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marL="541338" indent="-541338"/>
            <a:r>
              <a:rPr lang="zh-TW" sz="900" kern="100" dirty="0">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latin typeface="微軟正黑體" panose="020B0604030504040204" pitchFamily="34" charset="-120"/>
                <a:ea typeface="微軟正黑體" panose="020B0604030504040204" pitchFamily="34" charset="-120"/>
                <a:cs typeface="新細明體" panose="02020500000000000000" pitchFamily="18" charset="-120"/>
              </a:rPr>
              <a:t>S&amp;P Global Market Intelligence (</a:t>
            </a:r>
            <a:r>
              <a:rPr lang="en-US" sz="900" kern="100" dirty="0" smtClean="0">
                <a:latin typeface="微軟正黑體" panose="020B0604030504040204" pitchFamily="34" charset="-120"/>
                <a:ea typeface="微軟正黑體" panose="020B0604030504040204" pitchFamily="34" charset="-120"/>
                <a:cs typeface="新細明體" panose="02020500000000000000" pitchFamily="18" charset="-120"/>
              </a:rPr>
              <a:t>2022/</a:t>
            </a:r>
            <a:r>
              <a:rPr lang="en-US" altLang="zh-TW" sz="900" kern="100" dirty="0" smtClean="0">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latin typeface="微軟正黑體" panose="020B0604030504040204" pitchFamily="34" charset="-120"/>
                <a:ea typeface="微軟正黑體" panose="020B0604030504040204" pitchFamily="34" charset="-120"/>
                <a:cs typeface="新細明體" panose="02020500000000000000" pitchFamily="18" charset="-120"/>
              </a:rPr>
              <a:t>)                             </a:t>
            </a:r>
            <a:endParaRPr lang="zh-TW" sz="900"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7" name="文字方塊 2"/>
          <p:cNvSpPr txBox="1">
            <a:spLocks noChangeArrowheads="1"/>
          </p:cNvSpPr>
          <p:nvPr/>
        </p:nvSpPr>
        <p:spPr bwMode="auto">
          <a:xfrm>
            <a:off x="3247957" y="5732024"/>
            <a:ext cx="2490770" cy="368156"/>
          </a:xfrm>
          <a:prstGeom prst="rect">
            <a:avLst/>
          </a:prstGeom>
          <a:noFill/>
          <a:ln w="9525">
            <a:noFill/>
            <a:miter lim="800000"/>
            <a:headEnd/>
            <a:tailEnd/>
          </a:ln>
        </p:spPr>
        <p:txBody>
          <a:bodyPr rot="0" vert="horz" wrap="square" lIns="91440" tIns="45720" rIns="91440" bIns="45720" anchor="t" anchorCtr="0">
            <a:noAutofit/>
          </a:bodyPr>
          <a:lstStyle/>
          <a:p>
            <a:pPr marL="541338" indent="-541338">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Market Intelligence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2022/</a:t>
            </a:r>
            <a:r>
              <a:rPr lang="en-US" alt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3" name="圖片 2"/>
          <p:cNvPicPr>
            <a:picLocks noChangeAspect="1"/>
          </p:cNvPicPr>
          <p:nvPr/>
        </p:nvPicPr>
        <p:blipFill>
          <a:blip r:embed="rId2"/>
          <a:stretch>
            <a:fillRect/>
          </a:stretch>
        </p:blipFill>
        <p:spPr>
          <a:xfrm>
            <a:off x="233208" y="3158679"/>
            <a:ext cx="2921552" cy="2609035"/>
          </a:xfrm>
          <a:prstGeom prst="rect">
            <a:avLst/>
          </a:prstGeom>
        </p:spPr>
      </p:pic>
      <p:pic>
        <p:nvPicPr>
          <p:cNvPr id="8" name="圖片 7"/>
          <p:cNvPicPr>
            <a:picLocks noChangeAspect="1"/>
          </p:cNvPicPr>
          <p:nvPr/>
        </p:nvPicPr>
        <p:blipFill>
          <a:blip r:embed="rId3"/>
          <a:stretch>
            <a:fillRect/>
          </a:stretch>
        </p:blipFill>
        <p:spPr>
          <a:xfrm>
            <a:off x="3154760" y="3166043"/>
            <a:ext cx="2929408" cy="2509018"/>
          </a:xfrm>
          <a:prstGeom prst="rect">
            <a:avLst/>
          </a:prstGeom>
        </p:spPr>
      </p:pic>
      <p:pic>
        <p:nvPicPr>
          <p:cNvPr id="13" name="圖片 12"/>
          <p:cNvPicPr>
            <a:picLocks noChangeAspect="1"/>
          </p:cNvPicPr>
          <p:nvPr/>
        </p:nvPicPr>
        <p:blipFill>
          <a:blip r:embed="rId4"/>
          <a:stretch>
            <a:fillRect/>
          </a:stretch>
        </p:blipFill>
        <p:spPr>
          <a:xfrm>
            <a:off x="6099230" y="3275909"/>
            <a:ext cx="2991367" cy="2399152"/>
          </a:xfrm>
          <a:prstGeom prst="rect">
            <a:avLst/>
          </a:prstGeom>
        </p:spPr>
      </p:pic>
    </p:spTree>
    <p:extLst>
      <p:ext uri="{BB962C8B-B14F-4D97-AF65-F5344CB8AC3E}">
        <p14:creationId xmlns:p14="http://schemas.microsoft.com/office/powerpoint/2010/main" val="273549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5794" y="6492875"/>
            <a:ext cx="2057400" cy="365125"/>
          </a:xfrm>
        </p:spPr>
        <p:txBody>
          <a:bodyPr/>
          <a:lstStyle/>
          <a:p>
            <a:fld id="{BB1C85A4-6A84-4618-80D9-5A61A43F67A3}" type="slidenum">
              <a:rPr lang="zh-TW" altLang="en-US" smtClean="0"/>
              <a:t>10</a:t>
            </a:fld>
            <a:endParaRPr lang="zh-TW" altLang="en-US" dirty="0"/>
          </a:p>
        </p:txBody>
      </p:sp>
      <p:sp>
        <p:nvSpPr>
          <p:cNvPr id="19" name="矩形 18"/>
          <p:cNvSpPr/>
          <p:nvPr/>
        </p:nvSpPr>
        <p:spPr>
          <a:xfrm>
            <a:off x="464814" y="326908"/>
            <a:ext cx="8427294" cy="22054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447675" algn="just" defTabSz="914400">
              <a:lnSpc>
                <a:spcPts val="3200"/>
              </a:lnSpc>
              <a:spcBef>
                <a:spcPts val="600"/>
              </a:spcBef>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4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4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4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4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臺灣物價相對穩定，經濟表現亦</a:t>
            </a:r>
            <a:r>
              <a:rPr lang="zh-TW" altLang="en-US" sz="24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優於韓、日</a:t>
            </a:r>
            <a:endParaRPr lang="en-US" altLang="zh-TW" sz="24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3400" indent="-261938" algn="just" defTabSz="914400">
              <a:lnSpc>
                <a:spcPts val="3200"/>
              </a:lnSpc>
              <a:spcBef>
                <a:spcPts val="600"/>
              </a:spcBef>
              <a:buFont typeface="Arial" panose="020B0604020202020204" pitchFamily="34" charset="0"/>
              <a:buChar char="•"/>
            </a:pP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過去</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餘年，</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臺灣通膨率平均約</a:t>
            </a:r>
            <a:r>
              <a:rPr lang="en-US" altLang="zh-TW"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南韓</a:t>
            </a: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較</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，平均約</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偏</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低，平均</a:t>
            </a: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僅</a:t>
            </a:r>
            <a:r>
              <a:rPr lang="en-US" altLang="zh-TW"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0.1</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，無法擺脫長年</a:t>
            </a:r>
            <a:r>
              <a:rPr lang="zh-TW" altLang="en-US" sz="22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縮</a:t>
            </a: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問題。</a:t>
            </a:r>
            <a:endPar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algn="just" defTabSz="914400">
              <a:lnSpc>
                <a:spcPts val="3200"/>
              </a:lnSpc>
              <a:spcBef>
                <a:spcPts val="600"/>
              </a:spcBef>
            </a:pP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同</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期間，</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臺灣平均經濟成長率為</a:t>
            </a:r>
            <a:r>
              <a:rPr lang="en-US" altLang="zh-TW"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高於全球</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高於南韓</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(3.8%)</a:t>
            </a:r>
            <a:r>
              <a:rPr lang="zh-TW" altLang="en-US"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(0.5%) </a:t>
            </a:r>
            <a:r>
              <a:rPr lang="zh-TW" altLang="en-US" sz="2200" b="1" spc="-9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9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文字方塊 2"/>
          <p:cNvSpPr txBox="1">
            <a:spLocks noChangeArrowheads="1"/>
          </p:cNvSpPr>
          <p:nvPr/>
        </p:nvSpPr>
        <p:spPr bwMode="auto">
          <a:xfrm>
            <a:off x="365507" y="2724076"/>
            <a:ext cx="4134485" cy="34290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a:t>
            </a:r>
            <a:r>
              <a:rPr lang="en-US" sz="1600" b="1" u="sng" kern="100" dirty="0">
                <a:latin typeface="微軟正黑體" panose="020B0604030504040204" pitchFamily="34" charset="-120"/>
                <a:ea typeface="微軟正黑體" panose="020B0604030504040204" pitchFamily="34" charset="-120"/>
                <a:cs typeface="新細明體" panose="02020500000000000000" pitchFamily="18" charset="-120"/>
              </a:rPr>
              <a:t>CPI</a:t>
            </a:r>
            <a:r>
              <a:rPr lang="zh-TW" sz="1600" b="1" u="sng" kern="100" dirty="0">
                <a:latin typeface="微軟正黑體" panose="020B0604030504040204" pitchFamily="34" charset="-120"/>
                <a:ea typeface="微軟正黑體" panose="020B0604030504040204" pitchFamily="34" charset="-120"/>
                <a:cs typeface="新細明體" panose="02020500000000000000" pitchFamily="18" charset="-120"/>
              </a:rPr>
              <a:t>年增率</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之比較</a:t>
            </a:r>
          </a:p>
        </p:txBody>
      </p:sp>
      <p:sp>
        <p:nvSpPr>
          <p:cNvPr id="14" name="文字方塊 2"/>
          <p:cNvSpPr txBox="1">
            <a:spLocks noChangeArrowheads="1"/>
          </p:cNvSpPr>
          <p:nvPr/>
        </p:nvSpPr>
        <p:spPr bwMode="auto">
          <a:xfrm>
            <a:off x="633286" y="3148327"/>
            <a:ext cx="3866705" cy="280673"/>
          </a:xfrm>
          <a:prstGeom prst="rect">
            <a:avLst/>
          </a:prstGeom>
          <a:noFill/>
          <a:ln w="9525">
            <a:noFill/>
            <a:miter lim="800000"/>
            <a:headEnd/>
            <a:tailEnd/>
          </a:ln>
        </p:spPr>
        <p:txBody>
          <a:bodyPr rot="0" vert="horz" wrap="square" lIns="91440" tIns="45720" rIns="91440" bIns="45720" anchor="t" anchorCtr="0">
            <a:noAutofit/>
          </a:bodyPr>
          <a:lstStyle/>
          <a:p>
            <a:pPr>
              <a:lnSpc>
                <a:spcPts val="1600"/>
              </a:lnSpc>
              <a:spcBef>
                <a:spcPts val="250"/>
              </a:spcBef>
              <a:spcAft>
                <a:spcPts val="0"/>
              </a:spcAft>
            </a:pP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1998~2021</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年平均 臺灣：</a:t>
            </a: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1.0%</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；南韓：</a:t>
            </a: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2.5%</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；日本：</a:t>
            </a:r>
            <a:r>
              <a:rPr lang="en-US" sz="1050" b="1" u="sng" kern="100" dirty="0" smtClean="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0.1%</a:t>
            </a:r>
          </a:p>
        </p:txBody>
      </p:sp>
      <p:sp>
        <p:nvSpPr>
          <p:cNvPr id="21" name="文字方塊 2"/>
          <p:cNvSpPr txBox="1">
            <a:spLocks noChangeArrowheads="1"/>
          </p:cNvSpPr>
          <p:nvPr/>
        </p:nvSpPr>
        <p:spPr bwMode="auto">
          <a:xfrm>
            <a:off x="463161" y="6158773"/>
            <a:ext cx="3815715" cy="27686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資料來源：主計總處、</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IMF WEO(2022/4)</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2" name="文字方塊 2"/>
          <p:cNvSpPr txBox="1">
            <a:spLocks noChangeArrowheads="1"/>
          </p:cNvSpPr>
          <p:nvPr/>
        </p:nvSpPr>
        <p:spPr bwMode="auto">
          <a:xfrm>
            <a:off x="4757623" y="2737233"/>
            <a:ext cx="4134485" cy="34290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日本</a:t>
            </a:r>
            <a:r>
              <a:rPr lang="zh-TW" altLang="en-US" sz="1600" b="1" u="sng" kern="100" dirty="0">
                <a:latin typeface="微軟正黑體" panose="020B0604030504040204" pitchFamily="34" charset="-120"/>
                <a:ea typeface="微軟正黑體" panose="020B0604030504040204" pitchFamily="34" charset="-120"/>
                <a:cs typeface="新細明體" panose="02020500000000000000" pitchFamily="18" charset="-120"/>
              </a:rPr>
              <a:t>經濟成長率</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之</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比較</a:t>
            </a:r>
          </a:p>
        </p:txBody>
      </p:sp>
      <p:sp>
        <p:nvSpPr>
          <p:cNvPr id="23" name="文字方塊 2"/>
          <p:cNvSpPr txBox="1">
            <a:spLocks noChangeArrowheads="1"/>
          </p:cNvSpPr>
          <p:nvPr/>
        </p:nvSpPr>
        <p:spPr bwMode="auto">
          <a:xfrm>
            <a:off x="5038001" y="3140931"/>
            <a:ext cx="3854107" cy="277127"/>
          </a:xfrm>
          <a:prstGeom prst="rect">
            <a:avLst/>
          </a:prstGeom>
          <a:noFill/>
          <a:ln w="9525">
            <a:noFill/>
            <a:miter lim="800000"/>
            <a:headEnd/>
            <a:tailEnd/>
          </a:ln>
        </p:spPr>
        <p:txBody>
          <a:bodyPr rot="0" vert="horz" wrap="square" lIns="91440" tIns="45720" rIns="91440" bIns="45720" anchor="t" anchorCtr="0">
            <a:spAutoFit/>
          </a:bodyPr>
          <a:lstStyle/>
          <a:p>
            <a:pPr>
              <a:lnSpc>
                <a:spcPts val="1600"/>
              </a:lnSpc>
              <a:spcBef>
                <a:spcPts val="250"/>
              </a:spcBef>
              <a:spcAft>
                <a:spcPts val="0"/>
              </a:spcAft>
            </a:pP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1998~2021</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年平均 臺灣：</a:t>
            </a: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4.0%</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；南韓：</a:t>
            </a: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3.8%</a:t>
            </a:r>
            <a:r>
              <a:rPr lang="zh-TW"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；日本：</a:t>
            </a:r>
            <a:r>
              <a:rPr lang="en-US" sz="1050" b="1" u="sng"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0.5</a:t>
            </a:r>
            <a:r>
              <a:rPr lang="en-US" sz="1050" b="1" u="sng" kern="100" dirty="0" smtClean="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050" kern="100" dirty="0">
              <a:solidFill>
                <a:schemeClr val="accent5">
                  <a:lumMod val="50000"/>
                </a:schemeClr>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1" name="文字方塊 2"/>
          <p:cNvSpPr txBox="1">
            <a:spLocks noChangeArrowheads="1"/>
          </p:cNvSpPr>
          <p:nvPr/>
        </p:nvSpPr>
        <p:spPr bwMode="auto">
          <a:xfrm>
            <a:off x="4932749" y="6157020"/>
            <a:ext cx="3815715" cy="255905"/>
          </a:xfrm>
          <a:prstGeom prst="rect">
            <a:avLst/>
          </a:prstGeom>
          <a:noFill/>
          <a:ln w="9525">
            <a:noFill/>
            <a:miter lim="800000"/>
            <a:headEnd/>
            <a:tailEnd/>
          </a:ln>
        </p:spPr>
        <p:txBody>
          <a:bodyPr rot="0" vert="horz" wrap="square" lIns="91440" tIns="45720" rIns="91440" bIns="45720" anchor="t" anchorCtr="0">
            <a:noAutofit/>
          </a:bodyPr>
          <a:lstStyle/>
          <a:p>
            <a:r>
              <a:rPr lang="zh-TW" sz="900" kern="100" dirty="0">
                <a:latin typeface="微軟正黑體" panose="020B0604030504040204" pitchFamily="34" charset="-120"/>
                <a:ea typeface="微軟正黑體" panose="020B0604030504040204" pitchFamily="34" charset="-120"/>
                <a:cs typeface="新細明體" panose="02020500000000000000" pitchFamily="18" charset="-120"/>
              </a:rPr>
              <a:t>資料來源：主計總處、南韓央行與日本內閣府</a:t>
            </a:r>
          </a:p>
        </p:txBody>
      </p:sp>
      <p:pic>
        <p:nvPicPr>
          <p:cNvPr id="5" name="圖片 4"/>
          <p:cNvPicPr>
            <a:picLocks noChangeAspect="1"/>
          </p:cNvPicPr>
          <p:nvPr/>
        </p:nvPicPr>
        <p:blipFill>
          <a:blip r:embed="rId2"/>
          <a:stretch>
            <a:fillRect/>
          </a:stretch>
        </p:blipFill>
        <p:spPr>
          <a:xfrm>
            <a:off x="268406" y="3407113"/>
            <a:ext cx="4231585" cy="2729060"/>
          </a:xfrm>
          <a:prstGeom prst="rect">
            <a:avLst/>
          </a:prstGeom>
        </p:spPr>
      </p:pic>
      <p:pic>
        <p:nvPicPr>
          <p:cNvPr id="2" name="圖片 1"/>
          <p:cNvPicPr>
            <a:picLocks noChangeAspect="1"/>
          </p:cNvPicPr>
          <p:nvPr/>
        </p:nvPicPr>
        <p:blipFill>
          <a:blip r:embed="rId3"/>
          <a:stretch>
            <a:fillRect/>
          </a:stretch>
        </p:blipFill>
        <p:spPr>
          <a:xfrm>
            <a:off x="4713314" y="3440928"/>
            <a:ext cx="4219880" cy="2695245"/>
          </a:xfrm>
          <a:prstGeom prst="rect">
            <a:avLst/>
          </a:prstGeom>
        </p:spPr>
      </p:pic>
    </p:spTree>
    <p:extLst>
      <p:ext uri="{BB962C8B-B14F-4D97-AF65-F5344CB8AC3E}">
        <p14:creationId xmlns:p14="http://schemas.microsoft.com/office/powerpoint/2010/main" val="4011725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11</a:t>
            </a:fld>
            <a:endParaRPr lang="zh-TW" altLang="en-US" dirty="0"/>
          </a:p>
        </p:txBody>
      </p:sp>
      <p:sp>
        <p:nvSpPr>
          <p:cNvPr id="19" name="矩形 18"/>
          <p:cNvSpPr/>
          <p:nvPr/>
        </p:nvSpPr>
        <p:spPr>
          <a:xfrm>
            <a:off x="577616" y="1306802"/>
            <a:ext cx="7924764" cy="2520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73050" indent="-252000" algn="just" defTabSz="914400">
              <a:lnSpc>
                <a:spcPts val="3000"/>
              </a:lnSpc>
              <a:spcBef>
                <a:spcPts val="600"/>
              </a:spcBef>
            </a:pP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2007</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略低</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於自亞洲金融</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危機</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後經濟快速復甦的</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南韓</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之平均成長</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5.2%</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，主因政府開放電子廠商赴中國大陸直接投資致</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產業外移</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，且公共支出亦緩，使得臺灣</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民間投資及公共支出</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對</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成長率之</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貢獻</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0.6</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個百分點，</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低於南韓</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百分點</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僅淨輸出對</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成長率之貢獻較高</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73050" indent="-252000" algn="just" defTabSz="914400">
              <a:lnSpc>
                <a:spcPts val="3000"/>
              </a:lnSpc>
              <a:spcBef>
                <a:spcPts val="600"/>
              </a:spcBef>
            </a:pP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同期間，</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陷入低成長階段，平均成長率為</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文字方塊 2"/>
          <p:cNvSpPr txBox="1">
            <a:spLocks noChangeArrowheads="1"/>
          </p:cNvSpPr>
          <p:nvPr/>
        </p:nvSpPr>
        <p:spPr bwMode="auto">
          <a:xfrm>
            <a:off x="1009328" y="3921373"/>
            <a:ext cx="7152456" cy="5314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50000"/>
              </a:lnSpc>
              <a:spcBef>
                <a:spcPts val="250"/>
              </a:spcBef>
              <a:spcAft>
                <a:spcPts val="0"/>
              </a:spcAft>
            </a:pPr>
            <a:r>
              <a:rPr lang="en-US" sz="1600" b="1" u="sng" kern="100" dirty="0">
                <a:latin typeface="微軟正黑體" panose="020B0604030504040204" pitchFamily="34" charset="-120"/>
                <a:ea typeface="微軟正黑體" panose="020B0604030504040204" pitchFamily="34" charset="-120"/>
                <a:cs typeface="新細明體" panose="02020500000000000000" pitchFamily="18" charset="-120"/>
              </a:rPr>
              <a:t>1998~2007</a:t>
            </a:r>
            <a:r>
              <a:rPr lang="zh-TW" sz="1600" b="1" u="sng" kern="100" dirty="0">
                <a:latin typeface="微軟正黑體" panose="020B0604030504040204" pitchFamily="34" charset="-120"/>
                <a:ea typeface="微軟正黑體" panose="020B0604030504040204" pitchFamily="34" charset="-120"/>
                <a:cs typeface="新細明體" panose="02020500000000000000" pitchFamily="18" charset="-120"/>
              </a:rPr>
              <a:t>年</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臺灣、南韓與日本之經濟成長率及各組成項目貢獻度</a:t>
            </a:r>
            <a:r>
              <a:rPr 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816489633"/>
              </p:ext>
            </p:extLst>
          </p:nvPr>
        </p:nvGraphicFramePr>
        <p:xfrm>
          <a:off x="611560" y="4452863"/>
          <a:ext cx="7886700" cy="1439365"/>
        </p:xfrm>
        <a:graphic>
          <a:graphicData uri="http://schemas.openxmlformats.org/drawingml/2006/table">
            <a:tbl>
              <a:tblPr firstRow="1" firstCol="1" bandRow="1">
                <a:tableStyleId>{72833802-FEF1-4C79-8D5D-14CF1EAF98D9}</a:tableStyleId>
              </a:tblPr>
              <a:tblGrid>
                <a:gridCol w="1176696">
                  <a:extLst>
                    <a:ext uri="{9D8B030D-6E8A-4147-A177-3AD203B41FA5}">
                      <a16:colId xmlns:a16="http://schemas.microsoft.com/office/drawing/2014/main" val="1287346903"/>
                    </a:ext>
                  </a:extLst>
                </a:gridCol>
                <a:gridCol w="1118334">
                  <a:extLst>
                    <a:ext uri="{9D8B030D-6E8A-4147-A177-3AD203B41FA5}">
                      <a16:colId xmlns:a16="http://schemas.microsoft.com/office/drawing/2014/main" val="331888561"/>
                    </a:ext>
                  </a:extLst>
                </a:gridCol>
                <a:gridCol w="1118334">
                  <a:extLst>
                    <a:ext uri="{9D8B030D-6E8A-4147-A177-3AD203B41FA5}">
                      <a16:colId xmlns:a16="http://schemas.microsoft.com/office/drawing/2014/main" val="37132394"/>
                    </a:ext>
                  </a:extLst>
                </a:gridCol>
                <a:gridCol w="1118334">
                  <a:extLst>
                    <a:ext uri="{9D8B030D-6E8A-4147-A177-3AD203B41FA5}">
                      <a16:colId xmlns:a16="http://schemas.microsoft.com/office/drawing/2014/main" val="1710097998"/>
                    </a:ext>
                  </a:extLst>
                </a:gridCol>
                <a:gridCol w="1118334">
                  <a:extLst>
                    <a:ext uri="{9D8B030D-6E8A-4147-A177-3AD203B41FA5}">
                      <a16:colId xmlns:a16="http://schemas.microsoft.com/office/drawing/2014/main" val="2893537094"/>
                    </a:ext>
                  </a:extLst>
                </a:gridCol>
                <a:gridCol w="1118334">
                  <a:extLst>
                    <a:ext uri="{9D8B030D-6E8A-4147-A177-3AD203B41FA5}">
                      <a16:colId xmlns:a16="http://schemas.microsoft.com/office/drawing/2014/main" val="2531046033"/>
                    </a:ext>
                  </a:extLst>
                </a:gridCol>
                <a:gridCol w="1118334">
                  <a:extLst>
                    <a:ext uri="{9D8B030D-6E8A-4147-A177-3AD203B41FA5}">
                      <a16:colId xmlns:a16="http://schemas.microsoft.com/office/drawing/2014/main" val="2260325661"/>
                    </a:ext>
                  </a:extLst>
                </a:gridCol>
              </a:tblGrid>
              <a:tr h="287873">
                <a:tc rowSpan="2">
                  <a:txBody>
                    <a:bodyPr/>
                    <a:lstStyle/>
                    <a:p>
                      <a:pPr algn="l">
                        <a:lnSpc>
                          <a:spcPct val="150000"/>
                        </a:lnSpc>
                      </a:pP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經濟成長率</a:t>
                      </a:r>
                      <a:r>
                        <a:rPr lang="en-US" sz="1400" kern="100" dirty="0">
                          <a:solidFill>
                            <a:schemeClr val="tx1"/>
                          </a:solidFill>
                          <a:effectLst/>
                          <a:latin typeface="微軟正黑體" panose="020B0604030504040204" pitchFamily="34" charset="-120"/>
                          <a:ea typeface="微軟正黑體" panose="020B0604030504040204" pitchFamily="34" charset="-120"/>
                        </a:rPr>
                        <a:t/>
                      </a:r>
                      <a:br>
                        <a:rPr lang="en-US" sz="1400" kern="100" dirty="0">
                          <a:solidFill>
                            <a:schemeClr val="tx1"/>
                          </a:solidFill>
                          <a:effectLst/>
                          <a:latin typeface="微軟正黑體" panose="020B0604030504040204" pitchFamily="34" charset="-120"/>
                          <a:ea typeface="微軟正黑體" panose="020B0604030504040204" pitchFamily="34" charset="-120"/>
                        </a:rPr>
                      </a:b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gridSpan="5">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貢獻度</a:t>
                      </a:r>
                      <a:r>
                        <a:rPr lang="en-US" sz="1400" kern="100" dirty="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百分點</a:t>
                      </a: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9735068"/>
                  </a:ext>
                </a:extLst>
              </a:tr>
              <a:tr h="287873">
                <a:tc vMerge="1">
                  <a:txBody>
                    <a:bodyPr/>
                    <a:lstStyle/>
                    <a:p>
                      <a:endParaRPr lang="zh-TW" altLang="en-US"/>
                    </a:p>
                  </a:txBody>
                  <a:tcPr/>
                </a:tc>
                <a:tc vMerge="1">
                  <a:txBody>
                    <a:bodyPr/>
                    <a:lstStyle/>
                    <a:p>
                      <a:endParaRPr lang="zh-TW" altLang="en-US"/>
                    </a:p>
                  </a:txBody>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民間消費</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公共支出</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民間投資</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輸出</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輸入</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18685598"/>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臺灣</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5.0</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2.1</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0.0</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0.6</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5.4</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3.1</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548435"/>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南韓</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5.2</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2.1</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0.8</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1.0</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4.0</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2.7</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965570114"/>
                  </a:ext>
                </a:extLst>
              </a:tr>
              <a:tr h="287873">
                <a:tc>
                  <a:txBody>
                    <a:bodyPr/>
                    <a:lstStyle/>
                    <a:p>
                      <a:pPr algn="ctr">
                        <a:lnSpc>
                          <a:spcPts val="1800"/>
                        </a:lnSpc>
                        <a:spcBef>
                          <a:spcPts val="250"/>
                        </a:spcBef>
                        <a:spcAft>
                          <a:spcPts val="0"/>
                        </a:spcAft>
                      </a:pPr>
                      <a:r>
                        <a:rPr lang="zh-TW" sz="1400" kern="100">
                          <a:effectLst/>
                          <a:latin typeface="微軟正黑體" panose="020B0604030504040204" pitchFamily="34" charset="-120"/>
                          <a:ea typeface="微軟正黑體" panose="020B0604030504040204" pitchFamily="34" charset="-120"/>
                        </a:rPr>
                        <a:t>日本</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1.0</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0.6</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0.0</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0.0</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0.8</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0.3</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27682999"/>
                  </a:ext>
                </a:extLst>
              </a:tr>
            </a:tbl>
          </a:graphicData>
        </a:graphic>
      </p:graphicFrame>
      <p:sp>
        <p:nvSpPr>
          <p:cNvPr id="24" name="文字方塊 2"/>
          <p:cNvSpPr txBox="1">
            <a:spLocks noChangeArrowheads="1"/>
          </p:cNvSpPr>
          <p:nvPr/>
        </p:nvSpPr>
        <p:spPr bwMode="auto">
          <a:xfrm>
            <a:off x="611561" y="5994201"/>
            <a:ext cx="5181600" cy="402430"/>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註：</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公共支出含政府消費與政府投資等，而民間投資含存貨變動</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以下均同</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資料來源：主計總處、南韓央行與日本內閣府</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 name="矩形 1"/>
          <p:cNvSpPr/>
          <p:nvPr/>
        </p:nvSpPr>
        <p:spPr>
          <a:xfrm>
            <a:off x="107504" y="383526"/>
            <a:ext cx="8496944" cy="810478"/>
          </a:xfrm>
          <a:prstGeom prst="rect">
            <a:avLst/>
          </a:prstGeom>
        </p:spPr>
        <p:txBody>
          <a:bodyPr wrap="square">
            <a:spAutoFit/>
          </a:bodyPr>
          <a:lstStyle/>
          <a:p>
            <a:pPr marL="447675" indent="-176213" algn="just" defTabSz="914400">
              <a:lnSpc>
                <a:spcPts val="2800"/>
              </a:lnSpc>
              <a:spcBef>
                <a:spcPts val="600"/>
              </a:spcBef>
              <a:spcAft>
                <a:spcPts val="600"/>
              </a:spcAft>
              <a:buFont typeface="Arial" panose="020B0604020202020204" pitchFamily="34" charset="0"/>
              <a:buChar char="•"/>
            </a:pPr>
            <a:r>
              <a:rPr lang="zh-TW" altLang="en-US" sz="2100" b="1" spc="-120" dirty="0">
                <a:latin typeface="微軟正黑體" panose="020B0604030504040204" pitchFamily="34" charset="-120"/>
                <a:ea typeface="微軟正黑體" panose="020B0604030504040204" pitchFamily="34" charset="-120"/>
                <a:cs typeface="Times New Roman" panose="02020603050405020304" pitchFamily="18" charset="0"/>
              </a:rPr>
              <a:t>依前述全球經濟成長明顯變化的</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三段期間</a:t>
            </a:r>
            <a:r>
              <a:rPr lang="zh-TW" altLang="en-US" sz="2100" b="1" spc="-12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(1)1998</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2007</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100" b="1" spc="-12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(2)2008</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2015</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100" b="1" spc="-12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以及</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(3)2016</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zh-TW" sz="2100" b="1" spc="-120" dirty="0">
                <a:latin typeface="微軟正黑體" panose="020B0604030504040204" pitchFamily="34" charset="-120"/>
                <a:ea typeface="微軟正黑體" panose="020B0604030504040204" pitchFamily="34" charset="-120"/>
                <a:cs typeface="Times New Roman" panose="02020603050405020304" pitchFamily="18" charset="0"/>
              </a:rPr>
              <a:t>年，比較臺、韓、日的經濟表現</a:t>
            </a:r>
            <a:r>
              <a:rPr lang="zh-TW" altLang="zh-TW" sz="2100" b="1" spc="-11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98970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12</a:t>
            </a:fld>
            <a:endParaRPr lang="zh-TW" altLang="en-US" dirty="0"/>
          </a:p>
        </p:txBody>
      </p:sp>
      <p:sp>
        <p:nvSpPr>
          <p:cNvPr id="19" name="矩形 18"/>
          <p:cNvSpPr/>
          <p:nvPr/>
        </p:nvSpPr>
        <p:spPr>
          <a:xfrm>
            <a:off x="611560" y="620688"/>
            <a:ext cx="7953227" cy="2928047"/>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74625" indent="-252000" algn="just" defTabSz="914400">
              <a:lnSpc>
                <a:spcPts val="3200"/>
              </a:lnSpc>
              <a:spcBef>
                <a:spcPts val="600"/>
              </a:spcBef>
            </a:pP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2015</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全球經濟</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成長趨平緩</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，臺、韓與日亦然；惟</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臺、韓</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平均經濟成長率分別為</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，仍</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優於</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因民間投資動能仍緩，</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以及政府恪守</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財政紀律，致</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民間投資及公共支出</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對</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成長率之貢獻僅</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0.4</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個百分點，</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仍低於南韓</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百分點</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淨</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輸出對</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成長率之</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貢獻仍較南韓為高</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4625" indent="-252000" algn="just" defTabSz="914400">
              <a:lnSpc>
                <a:spcPts val="3200"/>
              </a:lnSpc>
              <a:spcBef>
                <a:spcPts val="600"/>
              </a:spcBef>
            </a:pP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同期間，</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僅</a:t>
            </a:r>
            <a:r>
              <a:rPr lang="en-US"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0.3</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，持續低於全球平均，仍處於失落</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階段。</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文字方塊 2"/>
          <p:cNvSpPr txBox="1">
            <a:spLocks noChangeArrowheads="1"/>
          </p:cNvSpPr>
          <p:nvPr/>
        </p:nvSpPr>
        <p:spPr bwMode="auto">
          <a:xfrm>
            <a:off x="1155459" y="3789040"/>
            <a:ext cx="7152456" cy="5314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50000"/>
              </a:lnSpc>
              <a:spcBef>
                <a:spcPts val="250"/>
              </a:spcBef>
              <a:spcAft>
                <a:spcPts val="0"/>
              </a:spcAft>
            </a:pPr>
            <a:r>
              <a:rPr lang="en-US" alt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200</a:t>
            </a:r>
            <a:r>
              <a:rPr lang="en-US"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8~20</a:t>
            </a:r>
            <a:r>
              <a:rPr lang="en-US" alt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15</a:t>
            </a:r>
            <a:r>
              <a:rPr 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年</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臺灣、南韓與日本之經濟成長率及各組成項目貢獻</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度</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108079227"/>
              </p:ext>
            </p:extLst>
          </p:nvPr>
        </p:nvGraphicFramePr>
        <p:xfrm>
          <a:off x="656384" y="4320530"/>
          <a:ext cx="7886700" cy="1439365"/>
        </p:xfrm>
        <a:graphic>
          <a:graphicData uri="http://schemas.openxmlformats.org/drawingml/2006/table">
            <a:tbl>
              <a:tblPr firstRow="1" firstCol="1" bandRow="1">
                <a:tableStyleId>{72833802-FEF1-4C79-8D5D-14CF1EAF98D9}</a:tableStyleId>
              </a:tblPr>
              <a:tblGrid>
                <a:gridCol w="1176696">
                  <a:extLst>
                    <a:ext uri="{9D8B030D-6E8A-4147-A177-3AD203B41FA5}">
                      <a16:colId xmlns:a16="http://schemas.microsoft.com/office/drawing/2014/main" val="1287346903"/>
                    </a:ext>
                  </a:extLst>
                </a:gridCol>
                <a:gridCol w="1118334">
                  <a:extLst>
                    <a:ext uri="{9D8B030D-6E8A-4147-A177-3AD203B41FA5}">
                      <a16:colId xmlns:a16="http://schemas.microsoft.com/office/drawing/2014/main" val="331888561"/>
                    </a:ext>
                  </a:extLst>
                </a:gridCol>
                <a:gridCol w="1118334">
                  <a:extLst>
                    <a:ext uri="{9D8B030D-6E8A-4147-A177-3AD203B41FA5}">
                      <a16:colId xmlns:a16="http://schemas.microsoft.com/office/drawing/2014/main" val="37132394"/>
                    </a:ext>
                  </a:extLst>
                </a:gridCol>
                <a:gridCol w="1118334">
                  <a:extLst>
                    <a:ext uri="{9D8B030D-6E8A-4147-A177-3AD203B41FA5}">
                      <a16:colId xmlns:a16="http://schemas.microsoft.com/office/drawing/2014/main" val="1710097998"/>
                    </a:ext>
                  </a:extLst>
                </a:gridCol>
                <a:gridCol w="1118334">
                  <a:extLst>
                    <a:ext uri="{9D8B030D-6E8A-4147-A177-3AD203B41FA5}">
                      <a16:colId xmlns:a16="http://schemas.microsoft.com/office/drawing/2014/main" val="2893537094"/>
                    </a:ext>
                  </a:extLst>
                </a:gridCol>
                <a:gridCol w="1118334">
                  <a:extLst>
                    <a:ext uri="{9D8B030D-6E8A-4147-A177-3AD203B41FA5}">
                      <a16:colId xmlns:a16="http://schemas.microsoft.com/office/drawing/2014/main" val="2531046033"/>
                    </a:ext>
                  </a:extLst>
                </a:gridCol>
                <a:gridCol w="1118334">
                  <a:extLst>
                    <a:ext uri="{9D8B030D-6E8A-4147-A177-3AD203B41FA5}">
                      <a16:colId xmlns:a16="http://schemas.microsoft.com/office/drawing/2014/main" val="2260325661"/>
                    </a:ext>
                  </a:extLst>
                </a:gridCol>
              </a:tblGrid>
              <a:tr h="287873">
                <a:tc rowSpan="2">
                  <a:txBody>
                    <a:bodyPr/>
                    <a:lstStyle/>
                    <a:p>
                      <a:pPr algn="l">
                        <a:lnSpc>
                          <a:spcPct val="150000"/>
                        </a:lnSpc>
                      </a:pP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經濟成長率</a:t>
                      </a:r>
                      <a:r>
                        <a:rPr lang="en-US" sz="1400" kern="100" dirty="0">
                          <a:solidFill>
                            <a:schemeClr val="tx1"/>
                          </a:solidFill>
                          <a:effectLst/>
                          <a:latin typeface="微軟正黑體" panose="020B0604030504040204" pitchFamily="34" charset="-120"/>
                          <a:ea typeface="微軟正黑體" panose="020B0604030504040204" pitchFamily="34" charset="-120"/>
                        </a:rPr>
                        <a:t/>
                      </a:r>
                      <a:br>
                        <a:rPr lang="en-US" sz="1400" kern="100" dirty="0">
                          <a:solidFill>
                            <a:schemeClr val="tx1"/>
                          </a:solidFill>
                          <a:effectLst/>
                          <a:latin typeface="微軟正黑體" panose="020B0604030504040204" pitchFamily="34" charset="-120"/>
                          <a:ea typeface="微軟正黑體" panose="020B0604030504040204" pitchFamily="34" charset="-120"/>
                        </a:rPr>
                      </a:b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gridSpan="5">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貢獻度</a:t>
                      </a:r>
                      <a:r>
                        <a:rPr lang="en-US" sz="1400" kern="100" dirty="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百分點</a:t>
                      </a: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9735068"/>
                  </a:ext>
                </a:extLst>
              </a:tr>
              <a:tr h="287873">
                <a:tc vMerge="1">
                  <a:txBody>
                    <a:bodyPr/>
                    <a:lstStyle/>
                    <a:p>
                      <a:endParaRPr lang="zh-TW" altLang="en-US"/>
                    </a:p>
                  </a:txBody>
                  <a:tcPr/>
                </a:tc>
                <a:tc vMerge="1">
                  <a:txBody>
                    <a:bodyPr/>
                    <a:lstStyle/>
                    <a:p>
                      <a:endParaRPr lang="zh-TW" altLang="en-US"/>
                    </a:p>
                  </a:txBody>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民間消費</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公共支出</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民間投資</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輸出</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輸入</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18685598"/>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臺灣</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3.0</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1.1</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0.1</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0.3</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3.3</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1.9</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548435"/>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南韓</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3.2</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1.1</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a:solidFill>
                            <a:srgbClr val="0000FF"/>
                          </a:solidFill>
                          <a:effectLst/>
                          <a:latin typeface="微軟正黑體" panose="020B0604030504040204" pitchFamily="34" charset="-120"/>
                          <a:ea typeface="微軟正黑體" panose="020B0604030504040204" pitchFamily="34" charset="-120"/>
                        </a:rPr>
                        <a:t>0.7</a:t>
                      </a:r>
                      <a:endParaRPr lang="zh-TW" sz="1600" kern="10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solidFill>
                            <a:srgbClr val="0000FF"/>
                          </a:solidFill>
                          <a:effectLst/>
                          <a:latin typeface="微軟正黑體" panose="020B0604030504040204" pitchFamily="34" charset="-120"/>
                          <a:ea typeface="微軟正黑體" panose="020B0604030504040204" pitchFamily="34" charset="-120"/>
                        </a:rPr>
                        <a:t>0.7</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2.6</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1.9</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965570114"/>
                  </a:ext>
                </a:extLst>
              </a:tr>
              <a:tr h="287873">
                <a:tc>
                  <a:txBody>
                    <a:bodyPr/>
                    <a:lstStyle/>
                    <a:p>
                      <a:pPr algn="ctr">
                        <a:lnSpc>
                          <a:spcPts val="1800"/>
                        </a:lnSpc>
                        <a:spcBef>
                          <a:spcPts val="250"/>
                        </a:spcBef>
                        <a:spcAft>
                          <a:spcPts val="0"/>
                        </a:spcAft>
                      </a:pPr>
                      <a:r>
                        <a:rPr lang="zh-TW" sz="1400" kern="100">
                          <a:effectLst/>
                          <a:latin typeface="微軟正黑體" panose="020B0604030504040204" pitchFamily="34" charset="-120"/>
                          <a:ea typeface="微軟正黑體" panose="020B0604030504040204" pitchFamily="34" charset="-120"/>
                        </a:rPr>
                        <a:t>日本</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0.3</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0.3</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0.3</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-0.1</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a:effectLst/>
                          <a:latin typeface="微軟正黑體" panose="020B0604030504040204" pitchFamily="34" charset="-120"/>
                          <a:ea typeface="微軟正黑體" panose="020B0604030504040204" pitchFamily="34" charset="-120"/>
                        </a:rPr>
                        <a:t>0.2</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kern="100" dirty="0">
                          <a:effectLst/>
                          <a:latin typeface="微軟正黑體" panose="020B0604030504040204" pitchFamily="34" charset="-120"/>
                          <a:ea typeface="微軟正黑體" panose="020B0604030504040204" pitchFamily="34" charset="-120"/>
                        </a:rPr>
                        <a:t>0.3</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27682999"/>
                  </a:ext>
                </a:extLst>
              </a:tr>
            </a:tbl>
          </a:graphicData>
        </a:graphic>
      </p:graphicFrame>
      <p:sp>
        <p:nvSpPr>
          <p:cNvPr id="24" name="文字方塊 2"/>
          <p:cNvSpPr txBox="1">
            <a:spLocks noChangeArrowheads="1"/>
          </p:cNvSpPr>
          <p:nvPr/>
        </p:nvSpPr>
        <p:spPr bwMode="auto">
          <a:xfrm>
            <a:off x="645840" y="5851727"/>
            <a:ext cx="5181600" cy="314316"/>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資料</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來源：主計總處、南韓央行與日本內閣府</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90126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13</a:t>
            </a:fld>
            <a:endParaRPr lang="zh-TW" altLang="en-US" dirty="0"/>
          </a:p>
        </p:txBody>
      </p:sp>
      <p:sp>
        <p:nvSpPr>
          <p:cNvPr id="19" name="矩形 18"/>
          <p:cNvSpPr/>
          <p:nvPr/>
        </p:nvSpPr>
        <p:spPr>
          <a:xfrm>
            <a:off x="611560" y="620689"/>
            <a:ext cx="7953227" cy="237626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74625" indent="-252000" algn="just" defTabSz="914400">
              <a:lnSpc>
                <a:spcPts val="3200"/>
              </a:lnSpc>
              <a:spcBef>
                <a:spcPts val="600"/>
              </a:spcBef>
            </a:pP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：美中貿易爭端升溫，政府</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推動</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投資臺灣三大方案</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，亦推出</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前瞻基礎建設</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，使臺灣</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民間投資及公共支出</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之合計貢獻</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度達</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個百分點，反</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高於南韓</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個百分點，加上臺灣防疫得宜，以及臺灣具有半導體產業競爭優勢，</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出口持續暢</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旺</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此</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期間</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平均經濟成長率達</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3.5%</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高於全球</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顯著高於</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南韓</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及日本</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文字方塊 2"/>
          <p:cNvSpPr txBox="1">
            <a:spLocks noChangeArrowheads="1"/>
          </p:cNvSpPr>
          <p:nvPr/>
        </p:nvSpPr>
        <p:spPr bwMode="auto">
          <a:xfrm>
            <a:off x="1187624" y="3396994"/>
            <a:ext cx="7152456" cy="5314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50000"/>
              </a:lnSpc>
              <a:spcBef>
                <a:spcPts val="250"/>
              </a:spcBef>
              <a:spcAft>
                <a:spcPts val="0"/>
              </a:spcAft>
            </a:pPr>
            <a:r>
              <a:rPr lang="en-US" alt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2016</a:t>
            </a:r>
            <a:r>
              <a:rPr lang="en-US"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~20</a:t>
            </a:r>
            <a:r>
              <a:rPr lang="en-US" alt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21</a:t>
            </a:r>
            <a:r>
              <a:rPr lang="zh-TW" sz="1600" b="1" u="sng" kern="100" dirty="0" smtClean="0">
                <a:latin typeface="微軟正黑體" panose="020B0604030504040204" pitchFamily="34" charset="-120"/>
                <a:ea typeface="微軟正黑體" panose="020B0604030504040204" pitchFamily="34" charset="-120"/>
                <a:cs typeface="新細明體" panose="02020500000000000000" pitchFamily="18" charset="-120"/>
              </a:rPr>
              <a:t>年</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臺灣、南韓與日本之經濟成長率及各組成項目貢獻</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度</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104859010"/>
              </p:ext>
            </p:extLst>
          </p:nvPr>
        </p:nvGraphicFramePr>
        <p:xfrm>
          <a:off x="658515" y="3994631"/>
          <a:ext cx="7886700" cy="1535866"/>
        </p:xfrm>
        <a:graphic>
          <a:graphicData uri="http://schemas.openxmlformats.org/drawingml/2006/table">
            <a:tbl>
              <a:tblPr firstRow="1" firstCol="1" bandRow="1">
                <a:tableStyleId>{72833802-FEF1-4C79-8D5D-14CF1EAF98D9}</a:tableStyleId>
              </a:tblPr>
              <a:tblGrid>
                <a:gridCol w="1176696">
                  <a:extLst>
                    <a:ext uri="{9D8B030D-6E8A-4147-A177-3AD203B41FA5}">
                      <a16:colId xmlns:a16="http://schemas.microsoft.com/office/drawing/2014/main" val="1287346903"/>
                    </a:ext>
                  </a:extLst>
                </a:gridCol>
                <a:gridCol w="1118334">
                  <a:extLst>
                    <a:ext uri="{9D8B030D-6E8A-4147-A177-3AD203B41FA5}">
                      <a16:colId xmlns:a16="http://schemas.microsoft.com/office/drawing/2014/main" val="331888561"/>
                    </a:ext>
                  </a:extLst>
                </a:gridCol>
                <a:gridCol w="1118334">
                  <a:extLst>
                    <a:ext uri="{9D8B030D-6E8A-4147-A177-3AD203B41FA5}">
                      <a16:colId xmlns:a16="http://schemas.microsoft.com/office/drawing/2014/main" val="37132394"/>
                    </a:ext>
                  </a:extLst>
                </a:gridCol>
                <a:gridCol w="1118334">
                  <a:extLst>
                    <a:ext uri="{9D8B030D-6E8A-4147-A177-3AD203B41FA5}">
                      <a16:colId xmlns:a16="http://schemas.microsoft.com/office/drawing/2014/main" val="1710097998"/>
                    </a:ext>
                  </a:extLst>
                </a:gridCol>
                <a:gridCol w="1118334">
                  <a:extLst>
                    <a:ext uri="{9D8B030D-6E8A-4147-A177-3AD203B41FA5}">
                      <a16:colId xmlns:a16="http://schemas.microsoft.com/office/drawing/2014/main" val="2893537094"/>
                    </a:ext>
                  </a:extLst>
                </a:gridCol>
                <a:gridCol w="1118334">
                  <a:extLst>
                    <a:ext uri="{9D8B030D-6E8A-4147-A177-3AD203B41FA5}">
                      <a16:colId xmlns:a16="http://schemas.microsoft.com/office/drawing/2014/main" val="2531046033"/>
                    </a:ext>
                  </a:extLst>
                </a:gridCol>
                <a:gridCol w="1118334">
                  <a:extLst>
                    <a:ext uri="{9D8B030D-6E8A-4147-A177-3AD203B41FA5}">
                      <a16:colId xmlns:a16="http://schemas.microsoft.com/office/drawing/2014/main" val="2260325661"/>
                    </a:ext>
                  </a:extLst>
                </a:gridCol>
              </a:tblGrid>
              <a:tr h="287873">
                <a:tc rowSpan="2">
                  <a:txBody>
                    <a:bodyPr/>
                    <a:lstStyle/>
                    <a:p>
                      <a:pPr algn="l">
                        <a:lnSpc>
                          <a:spcPct val="150000"/>
                        </a:lnSpc>
                      </a:pP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rowSpan="2">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經濟成長率</a:t>
                      </a:r>
                      <a:r>
                        <a:rPr lang="en-US" sz="1400" kern="100" dirty="0">
                          <a:solidFill>
                            <a:schemeClr val="tx1"/>
                          </a:solidFill>
                          <a:effectLst/>
                          <a:latin typeface="微軟正黑體" panose="020B0604030504040204" pitchFamily="34" charset="-120"/>
                          <a:ea typeface="微軟正黑體" panose="020B0604030504040204" pitchFamily="34" charset="-120"/>
                        </a:rPr>
                        <a:t/>
                      </a:r>
                      <a:br>
                        <a:rPr lang="en-US" sz="1400" kern="100" dirty="0">
                          <a:solidFill>
                            <a:schemeClr val="tx1"/>
                          </a:solidFill>
                          <a:effectLst/>
                          <a:latin typeface="微軟正黑體" panose="020B0604030504040204" pitchFamily="34" charset="-120"/>
                          <a:ea typeface="微軟正黑體" panose="020B0604030504040204" pitchFamily="34" charset="-120"/>
                        </a:rPr>
                      </a:b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gridSpan="5">
                  <a:txBody>
                    <a:bodyPr/>
                    <a:lstStyle/>
                    <a:p>
                      <a:pPr algn="ctr">
                        <a:lnSpc>
                          <a:spcPts val="1800"/>
                        </a:lnSpc>
                        <a:spcBef>
                          <a:spcPts val="250"/>
                        </a:spcBef>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貢獻度</a:t>
                      </a:r>
                      <a:r>
                        <a:rPr lang="en-US" sz="1400" kern="100" dirty="0">
                          <a:solidFill>
                            <a:schemeClr val="tx1"/>
                          </a:solidFill>
                          <a:effectLst/>
                          <a:latin typeface="微軟正黑體" panose="020B0604030504040204" pitchFamily="34" charset="-120"/>
                          <a:ea typeface="微軟正黑體" panose="020B0604030504040204" pitchFamily="34" charset="-120"/>
                        </a:rPr>
                        <a:t>(</a:t>
                      </a:r>
                      <a:r>
                        <a:rPr lang="zh-TW" sz="1400" kern="100" dirty="0">
                          <a:solidFill>
                            <a:schemeClr val="tx1"/>
                          </a:solidFill>
                          <a:effectLst/>
                          <a:latin typeface="微軟正黑體" panose="020B0604030504040204" pitchFamily="34" charset="-120"/>
                          <a:ea typeface="微軟正黑體" panose="020B0604030504040204" pitchFamily="34" charset="-120"/>
                        </a:rPr>
                        <a:t>百分點</a:t>
                      </a:r>
                      <a:r>
                        <a:rPr lang="en-US" sz="14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9735068"/>
                  </a:ext>
                </a:extLst>
              </a:tr>
              <a:tr h="287873">
                <a:tc vMerge="1">
                  <a:txBody>
                    <a:bodyPr/>
                    <a:lstStyle/>
                    <a:p>
                      <a:endParaRPr lang="zh-TW" altLang="en-US"/>
                    </a:p>
                  </a:txBody>
                  <a:tcPr/>
                </a:tc>
                <a:tc vMerge="1">
                  <a:txBody>
                    <a:bodyPr/>
                    <a:lstStyle/>
                    <a:p>
                      <a:endParaRPr lang="zh-TW" altLang="en-US"/>
                    </a:p>
                  </a:txBody>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民間消費</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公共支出</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民間投資</a:t>
                      </a:r>
                      <a:endParaRPr lang="zh-TW" sz="1600" b="1"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zh-TW" sz="1400" b="1" kern="100" dirty="0">
                          <a:effectLst/>
                          <a:latin typeface="微軟正黑體" panose="020B0604030504040204" pitchFamily="34" charset="-120"/>
                          <a:ea typeface="微軟正黑體" panose="020B0604030504040204" pitchFamily="34" charset="-120"/>
                        </a:rPr>
                        <a:t>輸出</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1800"/>
                        </a:lnSpc>
                        <a:spcBef>
                          <a:spcPts val="250"/>
                        </a:spcBef>
                        <a:spcAft>
                          <a:spcPts val="0"/>
                        </a:spcAft>
                      </a:pPr>
                      <a:r>
                        <a:rPr lang="en-US" sz="14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輸入</a:t>
                      </a:r>
                      <a:endParaRPr lang="zh-TW" sz="1600" b="1"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18685598"/>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臺灣</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dirty="0">
                          <a:solidFill>
                            <a:srgbClr val="000000"/>
                          </a:solidFill>
                          <a:effectLst/>
                          <a:latin typeface="微軟正黑體" panose="020B0604030504040204" pitchFamily="34" charset="-120"/>
                          <a:ea typeface="微軟正黑體" panose="020B0604030504040204" pitchFamily="34" charset="-120"/>
                        </a:rPr>
                        <a:t>3.5</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0.6</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dirty="0">
                          <a:solidFill>
                            <a:srgbClr val="0000FF"/>
                          </a:solidFill>
                          <a:effectLst/>
                          <a:latin typeface="微軟正黑體" panose="020B0604030504040204" pitchFamily="34" charset="-120"/>
                          <a:ea typeface="微軟正黑體" panose="020B0604030504040204" pitchFamily="34" charset="-120"/>
                        </a:rPr>
                        <a:t>0.5</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dirty="0">
                          <a:solidFill>
                            <a:srgbClr val="0000FF"/>
                          </a:solidFill>
                          <a:effectLst/>
                          <a:latin typeface="微軟正黑體" panose="020B0604030504040204" pitchFamily="34" charset="-120"/>
                          <a:ea typeface="微軟正黑體" panose="020B0604030504040204" pitchFamily="34" charset="-120"/>
                        </a:rPr>
                        <a:t>1.4</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a:solidFill>
                            <a:srgbClr val="000000"/>
                          </a:solidFill>
                          <a:effectLst/>
                          <a:latin typeface="微軟正黑體" panose="020B0604030504040204" pitchFamily="34" charset="-120"/>
                          <a:ea typeface="微軟正黑體" panose="020B0604030504040204" pitchFamily="34" charset="-120"/>
                        </a:rPr>
                        <a:t>2.3</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1.2</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3548435"/>
                  </a:ext>
                </a:extLst>
              </a:tr>
              <a:tr h="287873">
                <a:tc>
                  <a:txBody>
                    <a:bodyPr/>
                    <a:lstStyle/>
                    <a:p>
                      <a:pPr algn="ctr">
                        <a:lnSpc>
                          <a:spcPts val="1800"/>
                        </a:lnSpc>
                        <a:spcBef>
                          <a:spcPts val="250"/>
                        </a:spcBef>
                        <a:spcAft>
                          <a:spcPts val="0"/>
                        </a:spcAft>
                      </a:pPr>
                      <a:r>
                        <a:rPr lang="zh-TW" sz="1400" kern="100" dirty="0">
                          <a:effectLst/>
                          <a:latin typeface="微軟正黑體" panose="020B0604030504040204" pitchFamily="34" charset="-120"/>
                          <a:ea typeface="微軟正黑體" panose="020B0604030504040204" pitchFamily="34" charset="-120"/>
                        </a:rPr>
                        <a:t>南韓</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a:solidFill>
                            <a:srgbClr val="000000"/>
                          </a:solidFill>
                          <a:effectLst/>
                          <a:latin typeface="微軟正黑體" panose="020B0604030504040204" pitchFamily="34" charset="-120"/>
                          <a:ea typeface="微軟正黑體" panose="020B0604030504040204" pitchFamily="34" charset="-120"/>
                        </a:rPr>
                        <a:t>2.4</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a:solidFill>
                            <a:srgbClr val="000000"/>
                          </a:solidFill>
                          <a:effectLst/>
                          <a:latin typeface="微軟正黑體" panose="020B0604030504040204" pitchFamily="34" charset="-120"/>
                          <a:ea typeface="微軟正黑體" panose="020B0604030504040204" pitchFamily="34" charset="-120"/>
                        </a:rPr>
                        <a:t>0.8</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dirty="0">
                          <a:solidFill>
                            <a:srgbClr val="0000FF"/>
                          </a:solidFill>
                          <a:effectLst/>
                          <a:latin typeface="微軟正黑體" panose="020B0604030504040204" pitchFamily="34" charset="-120"/>
                          <a:ea typeface="微軟正黑體" panose="020B0604030504040204" pitchFamily="34" charset="-120"/>
                        </a:rPr>
                        <a:t>1.0</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dirty="0">
                          <a:solidFill>
                            <a:srgbClr val="0000FF"/>
                          </a:solidFill>
                          <a:effectLst/>
                          <a:latin typeface="微軟正黑體" panose="020B0604030504040204" pitchFamily="34" charset="-120"/>
                          <a:ea typeface="微軟正黑體" panose="020B0604030504040204" pitchFamily="34" charset="-120"/>
                        </a:rPr>
                        <a:t>0.7</a:t>
                      </a:r>
                      <a:endParaRPr lang="zh-TW" sz="1600" kern="100" dirty="0">
                        <a:solidFill>
                          <a:srgbClr val="0000FF"/>
                        </a:solidFill>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1.2</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1.2</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965570114"/>
                  </a:ext>
                </a:extLst>
              </a:tr>
              <a:tr h="287873">
                <a:tc>
                  <a:txBody>
                    <a:bodyPr/>
                    <a:lstStyle/>
                    <a:p>
                      <a:pPr algn="ctr">
                        <a:lnSpc>
                          <a:spcPts val="1800"/>
                        </a:lnSpc>
                        <a:spcBef>
                          <a:spcPts val="250"/>
                        </a:spcBef>
                        <a:spcAft>
                          <a:spcPts val="0"/>
                        </a:spcAft>
                      </a:pPr>
                      <a:r>
                        <a:rPr lang="zh-TW" sz="1400" kern="100">
                          <a:effectLst/>
                          <a:latin typeface="微軟正黑體" panose="020B0604030504040204" pitchFamily="34" charset="-120"/>
                          <a:ea typeface="微軟正黑體" panose="020B0604030504040204" pitchFamily="34" charset="-120"/>
                        </a:rPr>
                        <a:t>日本</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b="1" kern="0">
                          <a:solidFill>
                            <a:srgbClr val="000000"/>
                          </a:solidFill>
                          <a:effectLst/>
                          <a:latin typeface="微軟正黑體" panose="020B0604030504040204" pitchFamily="34" charset="-120"/>
                          <a:ea typeface="微軟正黑體" panose="020B0604030504040204" pitchFamily="34" charset="-120"/>
                        </a:rPr>
                        <a:t>0.0</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a:solidFill>
                            <a:srgbClr val="000000"/>
                          </a:solidFill>
                          <a:effectLst/>
                          <a:latin typeface="微軟正黑體" panose="020B0604030504040204" pitchFamily="34" charset="-120"/>
                          <a:ea typeface="微軟正黑體" panose="020B0604030504040204" pitchFamily="34" charset="-120"/>
                        </a:rPr>
                        <a:t>-0.3</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a:solidFill>
                            <a:srgbClr val="000000"/>
                          </a:solidFill>
                          <a:effectLst/>
                          <a:latin typeface="微軟正黑體" panose="020B0604030504040204" pitchFamily="34" charset="-120"/>
                          <a:ea typeface="微軟正黑體" panose="020B0604030504040204" pitchFamily="34" charset="-120"/>
                        </a:rPr>
                        <a:t>0.3</a:t>
                      </a:r>
                      <a:endParaRPr lang="zh-TW" sz="16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-0.2</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0.3</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ct val="150000"/>
                        </a:lnSpc>
                        <a:spcBef>
                          <a:spcPts val="250"/>
                        </a:spcBef>
                        <a:spcAft>
                          <a:spcPts val="0"/>
                        </a:spcAft>
                      </a:pPr>
                      <a:r>
                        <a:rPr lang="en-US" sz="1400" kern="0" dirty="0">
                          <a:solidFill>
                            <a:srgbClr val="000000"/>
                          </a:solidFill>
                          <a:effectLst/>
                          <a:latin typeface="微軟正黑體" panose="020B0604030504040204" pitchFamily="34" charset="-120"/>
                          <a:ea typeface="微軟正黑體" panose="020B0604030504040204" pitchFamily="34" charset="-120"/>
                        </a:rPr>
                        <a:t>0.1</a:t>
                      </a:r>
                      <a:endParaRPr lang="zh-TW" sz="16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27682999"/>
                  </a:ext>
                </a:extLst>
              </a:tr>
            </a:tbl>
          </a:graphicData>
        </a:graphic>
      </p:graphicFrame>
      <p:sp>
        <p:nvSpPr>
          <p:cNvPr id="24" name="文字方塊 2"/>
          <p:cNvSpPr txBox="1">
            <a:spLocks noChangeArrowheads="1"/>
          </p:cNvSpPr>
          <p:nvPr/>
        </p:nvSpPr>
        <p:spPr bwMode="auto">
          <a:xfrm>
            <a:off x="665644" y="5662791"/>
            <a:ext cx="5181600" cy="314316"/>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250"/>
              </a:spcBef>
              <a:spcAft>
                <a:spcPts val="0"/>
              </a:spcAft>
            </a:pP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資料</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來源：主計總處、南韓央行與日本內閣府</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345466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14</a:t>
            </a:fld>
            <a:endParaRPr lang="zh-TW" altLang="en-US" dirty="0"/>
          </a:p>
        </p:txBody>
      </p:sp>
      <p:sp>
        <p:nvSpPr>
          <p:cNvPr id="19" name="矩形 18"/>
          <p:cNvSpPr/>
          <p:nvPr/>
        </p:nvSpPr>
        <p:spPr>
          <a:xfrm>
            <a:off x="582309" y="500479"/>
            <a:ext cx="8070354" cy="1062593"/>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indent="-534988" algn="just" defTabSz="914400">
              <a:lnSpc>
                <a:spcPts val="3200"/>
              </a:lnSpc>
              <a:spcBef>
                <a:spcPts val="600"/>
              </a:spcBef>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美元計價之名目人均</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，臺灣因近年經濟表現優，預估</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年超越</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南韓；日本則持續長期</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停滯</a:t>
            </a:r>
            <a:endPar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文字方塊 12"/>
          <p:cNvSpPr txBox="1"/>
          <p:nvPr/>
        </p:nvSpPr>
        <p:spPr>
          <a:xfrm>
            <a:off x="4618145" y="1992147"/>
            <a:ext cx="4055802" cy="381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美元名目人均</a:t>
            </a:r>
            <a:r>
              <a:rPr 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 GDP </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及相關指標之成長率</a:t>
            </a:r>
          </a:p>
        </p:txBody>
      </p:sp>
      <p:sp>
        <p:nvSpPr>
          <p:cNvPr id="15" name="矩形 14"/>
          <p:cNvSpPr/>
          <p:nvPr/>
        </p:nvSpPr>
        <p:spPr>
          <a:xfrm>
            <a:off x="4473682" y="5616924"/>
            <a:ext cx="3415966" cy="369332"/>
          </a:xfrm>
          <a:prstGeom prst="rect">
            <a:avLst/>
          </a:prstGeom>
        </p:spPr>
        <p:txBody>
          <a:bodyPr wrap="square">
            <a:spAutoFit/>
          </a:bodyPr>
          <a:lstStyle/>
          <a:p>
            <a:r>
              <a:rPr lang="zh-TW" altLang="en-US" sz="900" dirty="0">
                <a:latin typeface="微軟正黑體" panose="020B0604030504040204" pitchFamily="34" charset="-120"/>
                <a:ea typeface="微軟正黑體" panose="020B0604030504040204" pitchFamily="34" charset="-120"/>
              </a:rPr>
              <a:t>註：*變動率為負代表本國</a:t>
            </a:r>
            <a:r>
              <a:rPr lang="zh-TW" altLang="en-US" sz="900" dirty="0" smtClean="0">
                <a:latin typeface="微軟正黑體" panose="020B0604030504040204" pitchFamily="34" charset="-120"/>
                <a:ea typeface="微軟正黑體" panose="020B0604030504040204" pitchFamily="34" charset="-120"/>
              </a:rPr>
              <a:t>幣對美元貶值</a:t>
            </a:r>
            <a:r>
              <a:rPr lang="zh-TW" altLang="en-US" sz="900" dirty="0">
                <a:latin typeface="微軟正黑體" panose="020B0604030504040204" pitchFamily="34" charset="-120"/>
                <a:ea typeface="微軟正黑體" panose="020B0604030504040204" pitchFamily="34" charset="-120"/>
              </a:rPr>
              <a:t>，為正代表升值。</a:t>
            </a:r>
          </a:p>
          <a:p>
            <a:r>
              <a:rPr lang="zh-TW" altLang="en-US" sz="900" dirty="0">
                <a:latin typeface="微軟正黑體" panose="020B0604030504040204" pitchFamily="34" charset="-120"/>
                <a:ea typeface="微軟正黑體" panose="020B0604030504040204" pitchFamily="34" charset="-120"/>
              </a:rPr>
              <a:t>資料來源：</a:t>
            </a:r>
            <a:r>
              <a:rPr lang="en-US" altLang="zh-TW" sz="900" dirty="0">
                <a:latin typeface="微軟正黑體" panose="020B0604030504040204" pitchFamily="34" charset="-120"/>
                <a:ea typeface="微軟正黑體" panose="020B0604030504040204" pitchFamily="34" charset="-120"/>
              </a:rPr>
              <a:t>IMF WEO(2022/4)</a:t>
            </a:r>
          </a:p>
        </p:txBody>
      </p:sp>
      <p:sp>
        <p:nvSpPr>
          <p:cNvPr id="11" name="矩形 10"/>
          <p:cNvSpPr/>
          <p:nvPr/>
        </p:nvSpPr>
        <p:spPr>
          <a:xfrm>
            <a:off x="582309" y="1700808"/>
            <a:ext cx="3629651" cy="447616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361950" algn="just" defTabSz="914400">
              <a:lnSpc>
                <a:spcPts val="3000"/>
              </a:lnSpc>
              <a:spcBef>
                <a:spcPts val="600"/>
              </a:spcBef>
              <a:buFont typeface="Arial" panose="020B0604020202020204" pitchFamily="34" charset="0"/>
              <a:buChar char="•"/>
            </a:pP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觀察</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計價之名目人均</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2015</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間，</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美元人均</a:t>
            </a:r>
            <a:r>
              <a:rPr lang="en-US" altLang="zh-TW"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低於</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南韓</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，主因臺灣</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物價成長率</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較南韓</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，實質</a:t>
            </a:r>
            <a:r>
              <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成長率亦較</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南韓略</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a:t>
            </a:r>
            <a:endParaRPr lang="en-US" altLang="zh-TW"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361950" algn="just" defTabSz="914400">
              <a:lnSpc>
                <a:spcPts val="3000"/>
              </a:lnSpc>
              <a:spcBef>
                <a:spcPts val="600"/>
              </a:spcBef>
              <a:buFont typeface="Arial" panose="020B0604020202020204" pitchFamily="34" charset="0"/>
              <a:buChar char="•"/>
            </a:pP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年間，</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則</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優</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於南韓，</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主因</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實質</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成長率較高</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新臺幣</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對美元</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升值</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8042044" y="2418170"/>
            <a:ext cx="631903" cy="230832"/>
          </a:xfrm>
          <a:prstGeom prst="rect">
            <a:avLst/>
          </a:prstGeom>
        </p:spPr>
        <p:txBody>
          <a:bodyPr wrap="none">
            <a:spAutoFit/>
          </a:bodyPr>
          <a:lstStyle/>
          <a:p>
            <a:pPr algn="ctr">
              <a:lnSpc>
                <a:spcPct val="100000"/>
              </a:lnSpc>
              <a:spcBef>
                <a:spcPts val="0"/>
              </a:spcBef>
              <a:spcAft>
                <a:spcPts val="0"/>
              </a:spcAft>
            </a:pPr>
            <a:r>
              <a:rPr lang="zh-TW" altLang="en-US" sz="900" kern="0" dirty="0" smtClean="0">
                <a:latin typeface="微軟正黑體" panose="020B0604030504040204" pitchFamily="34" charset="-120"/>
                <a:ea typeface="微軟正黑體" panose="020B0604030504040204" pitchFamily="34" charset="-120"/>
              </a:rPr>
              <a:t>單位</a:t>
            </a:r>
            <a:r>
              <a:rPr lang="zh-TW" altLang="en-US" sz="900" kern="0" dirty="0">
                <a:latin typeface="微軟正黑體" panose="020B0604030504040204" pitchFamily="34" charset="-120"/>
                <a:ea typeface="微軟正黑體" panose="020B0604030504040204" pitchFamily="34" charset="-120"/>
              </a:rPr>
              <a:t>：</a:t>
            </a:r>
            <a:r>
              <a:rPr lang="en-US" altLang="zh-TW" sz="900" kern="0" dirty="0" smtClean="0">
                <a:latin typeface="微軟正黑體" panose="020B0604030504040204" pitchFamily="34" charset="-120"/>
                <a:ea typeface="微軟正黑體" panose="020B0604030504040204" pitchFamily="34" charset="-120"/>
              </a:rPr>
              <a:t>%</a:t>
            </a:r>
            <a:endParaRPr lang="zh-TW" altLang="zh-TW" sz="900" kern="100"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53020664"/>
              </p:ext>
            </p:extLst>
          </p:nvPr>
        </p:nvGraphicFramePr>
        <p:xfrm>
          <a:off x="4497004" y="2657504"/>
          <a:ext cx="4121702" cy="2859729"/>
        </p:xfrm>
        <a:graphic>
          <a:graphicData uri="http://schemas.openxmlformats.org/drawingml/2006/table">
            <a:tbl>
              <a:tblPr firstRow="1" firstCol="1" bandRow="1"/>
              <a:tblGrid>
                <a:gridCol w="552014">
                  <a:extLst>
                    <a:ext uri="{9D8B030D-6E8A-4147-A177-3AD203B41FA5}">
                      <a16:colId xmlns:a16="http://schemas.microsoft.com/office/drawing/2014/main" val="3261803367"/>
                    </a:ext>
                  </a:extLst>
                </a:gridCol>
                <a:gridCol w="552014">
                  <a:extLst>
                    <a:ext uri="{9D8B030D-6E8A-4147-A177-3AD203B41FA5}">
                      <a16:colId xmlns:a16="http://schemas.microsoft.com/office/drawing/2014/main" val="1993786118"/>
                    </a:ext>
                  </a:extLst>
                </a:gridCol>
                <a:gridCol w="552014">
                  <a:extLst>
                    <a:ext uri="{9D8B030D-6E8A-4147-A177-3AD203B41FA5}">
                      <a16:colId xmlns:a16="http://schemas.microsoft.com/office/drawing/2014/main" val="3278855950"/>
                    </a:ext>
                  </a:extLst>
                </a:gridCol>
                <a:gridCol w="552014">
                  <a:extLst>
                    <a:ext uri="{9D8B030D-6E8A-4147-A177-3AD203B41FA5}">
                      <a16:colId xmlns:a16="http://schemas.microsoft.com/office/drawing/2014/main" val="939122592"/>
                    </a:ext>
                  </a:extLst>
                </a:gridCol>
                <a:gridCol w="588814">
                  <a:extLst>
                    <a:ext uri="{9D8B030D-6E8A-4147-A177-3AD203B41FA5}">
                      <a16:colId xmlns:a16="http://schemas.microsoft.com/office/drawing/2014/main" val="1400883968"/>
                    </a:ext>
                  </a:extLst>
                </a:gridCol>
                <a:gridCol w="662416">
                  <a:extLst>
                    <a:ext uri="{9D8B030D-6E8A-4147-A177-3AD203B41FA5}">
                      <a16:colId xmlns:a16="http://schemas.microsoft.com/office/drawing/2014/main" val="2634972846"/>
                    </a:ext>
                  </a:extLst>
                </a:gridCol>
                <a:gridCol w="662416">
                  <a:extLst>
                    <a:ext uri="{9D8B030D-6E8A-4147-A177-3AD203B41FA5}">
                      <a16:colId xmlns:a16="http://schemas.microsoft.com/office/drawing/2014/main" val="3197698194"/>
                    </a:ext>
                  </a:extLst>
                </a:gridCol>
              </a:tblGrid>
              <a:tr h="288918">
                <a:tc rowSpan="2" gridSpan="2">
                  <a:txBody>
                    <a:bodyPr/>
                    <a:lstStyle/>
                    <a:p>
                      <a:pPr>
                        <a:spcAft>
                          <a:spcPts val="0"/>
                        </a:spcAft>
                      </a:pPr>
                      <a:r>
                        <a:rPr lang="zh-TW" sz="1050" b="1">
                          <a:effectLst/>
                          <a:latin typeface="Calibri" panose="020F0502020204030204" pitchFamily="34" charset="0"/>
                          <a:ea typeface="微軟正黑體" panose="020B0604030504040204" pitchFamily="34" charset="-120"/>
                        </a:rPr>
                        <a:t>　</a:t>
                      </a:r>
                      <a:endParaRPr lang="zh-TW" sz="1050">
                        <a:effectLst/>
                        <a:latin typeface="Calibri" panose="020F0502020204030204" pitchFamily="34" charset="0"/>
                        <a:ea typeface="新細明體" panose="02020500000000000000" pitchFamily="18" charset="-120"/>
                      </a:endParaRPr>
                    </a:p>
                    <a:p>
                      <a:pPr>
                        <a:spcAft>
                          <a:spcPts val="0"/>
                        </a:spcAft>
                      </a:pPr>
                      <a:r>
                        <a:rPr lang="zh-TW" sz="1050" b="1">
                          <a:effectLst/>
                          <a:latin typeface="Calibri" panose="020F0502020204030204" pitchFamily="34" charset="0"/>
                          <a:ea typeface="微軟正黑體" panose="020B0604030504040204" pitchFamily="34" charset="-120"/>
                        </a:rPr>
                        <a:t>　</a:t>
                      </a:r>
                      <a:endParaRPr lang="zh-TW" sz="1050">
                        <a:effectLst/>
                        <a:latin typeface="Calibri" panose="020F0502020204030204" pitchFamily="34" charset="0"/>
                        <a:ea typeface="新細明體" panose="02020500000000000000" pitchFamily="18" charset="-120"/>
                      </a:endParaRPr>
                    </a:p>
                    <a:p>
                      <a:pPr>
                        <a:spcAft>
                          <a:spcPts val="0"/>
                        </a:spcAft>
                      </a:pPr>
                      <a:r>
                        <a:rPr lang="zh-TW" sz="1050" b="1">
                          <a:effectLst/>
                          <a:latin typeface="Calibri" panose="020F0502020204030204" pitchFamily="34" charset="0"/>
                          <a:ea typeface="微軟正黑體" panose="020B0604030504040204" pitchFamily="34" charset="-120"/>
                        </a:rPr>
                        <a:t>　</a:t>
                      </a:r>
                      <a:endParaRPr lang="zh-TW" sz="1050">
                        <a:effectLst/>
                        <a:latin typeface="Calibri" panose="020F0502020204030204" pitchFamily="34" charset="0"/>
                        <a:ea typeface="新細明體" panose="02020500000000000000" pitchFamily="18" charset="-120"/>
                      </a:endParaRPr>
                    </a:p>
                    <a:p>
                      <a:pPr>
                        <a:spcAft>
                          <a:spcPts val="0"/>
                        </a:spcAft>
                      </a:pPr>
                      <a:r>
                        <a:rPr lang="zh-TW" sz="1050" b="1">
                          <a:effectLst/>
                          <a:latin typeface="Calibri" panose="020F0502020204030204" pitchFamily="34" charset="0"/>
                          <a:ea typeface="微軟正黑體" panose="020B0604030504040204" pitchFamily="34" charset="-120"/>
                        </a:rPr>
                        <a:t>　</a:t>
                      </a:r>
                      <a:endParaRPr lang="zh-TW" sz="105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hMerge="1">
                  <a:txBody>
                    <a:bodyPr/>
                    <a:lstStyle/>
                    <a:p>
                      <a:endParaRPr lang="zh-TW" altLang="en-US"/>
                    </a:p>
                  </a:txBody>
                  <a:tcPr/>
                </a:tc>
                <a:tc rowSpan="2">
                  <a:txBody>
                    <a:bodyPr/>
                    <a:lstStyle/>
                    <a:p>
                      <a:pPr algn="ctr">
                        <a:spcAft>
                          <a:spcPts val="0"/>
                        </a:spcAft>
                      </a:pPr>
                      <a:r>
                        <a:rPr lang="zh-TW" sz="1050" b="1" dirty="0">
                          <a:effectLst/>
                          <a:latin typeface="Calibri" panose="020F0502020204030204" pitchFamily="34" charset="0"/>
                          <a:ea typeface="微軟正黑體" panose="020B0604030504040204" pitchFamily="34" charset="-120"/>
                        </a:rPr>
                        <a:t>美元</a:t>
                      </a:r>
                      <a:r>
                        <a:rPr lang="en-US" sz="1050" b="1" dirty="0">
                          <a:effectLst/>
                          <a:latin typeface="Calibri" panose="020F0502020204030204" pitchFamily="34" charset="0"/>
                          <a:ea typeface="微軟正黑體" panose="020B0604030504040204" pitchFamily="34" charset="-120"/>
                        </a:rPr>
                        <a:t/>
                      </a:r>
                      <a:br>
                        <a:rPr lang="en-US" sz="1050" b="1" dirty="0">
                          <a:effectLst/>
                          <a:latin typeface="Calibri" panose="020F0502020204030204" pitchFamily="34" charset="0"/>
                          <a:ea typeface="微軟正黑體" panose="020B0604030504040204" pitchFamily="34" charset="-120"/>
                        </a:rPr>
                      </a:br>
                      <a:r>
                        <a:rPr lang="zh-TW" sz="1050" b="1" dirty="0">
                          <a:effectLst/>
                          <a:latin typeface="Calibri" panose="020F0502020204030204" pitchFamily="34" charset="0"/>
                          <a:ea typeface="微軟正黑體" panose="020B0604030504040204" pitchFamily="34" charset="-120"/>
                        </a:rPr>
                        <a:t>名目人均</a:t>
                      </a:r>
                      <a:r>
                        <a:rPr lang="en-US" sz="1050" b="1" dirty="0">
                          <a:effectLst/>
                          <a:latin typeface="Calibri" panose="020F0502020204030204" pitchFamily="34" charset="0"/>
                          <a:ea typeface="微軟正黑體" panose="020B0604030504040204" pitchFamily="34" charset="-120"/>
                        </a:rPr>
                        <a:t>GDP</a:t>
                      </a:r>
                      <a:endParaRPr lang="zh-TW" sz="1050" dirty="0">
                        <a:effectLst/>
                        <a:latin typeface="Calibri" panose="020F0502020204030204" pitchFamily="34" charset="0"/>
                        <a:ea typeface="新細明體" panose="02020500000000000000" pitchFamily="18" charset="-120"/>
                      </a:endParaRPr>
                    </a:p>
                    <a:p>
                      <a:pPr algn="ctr">
                        <a:spcAft>
                          <a:spcPts val="0"/>
                        </a:spcAft>
                      </a:pPr>
                      <a:r>
                        <a:rPr lang="zh-TW" sz="1050" b="1" dirty="0">
                          <a:effectLst/>
                          <a:latin typeface="Calibri" panose="020F0502020204030204" pitchFamily="34" charset="0"/>
                          <a:ea typeface="微軟正黑體" panose="020B0604030504040204" pitchFamily="34" charset="-120"/>
                        </a:rPr>
                        <a:t>成長率</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algn="ctr">
                        <a:spcAft>
                          <a:spcPts val="0"/>
                        </a:spcAft>
                      </a:pPr>
                      <a:r>
                        <a:rPr lang="zh-TW" sz="1050" b="1" dirty="0">
                          <a:effectLst/>
                          <a:latin typeface="Calibri" panose="020F0502020204030204" pitchFamily="34" charset="0"/>
                          <a:ea typeface="微軟正黑體" panose="020B0604030504040204" pitchFamily="34" charset="-120"/>
                        </a:rPr>
                        <a:t>影響因素</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466221"/>
                      </a:solidFill>
                      <a:prstDash val="solid"/>
                      <a:round/>
                      <a:headEnd type="none" w="med" len="med"/>
                      <a:tailEnd type="none" w="med" len="med"/>
                    </a:lnR>
                    <a:lnT w="12700" cap="flat" cmpd="sng" algn="ctr">
                      <a:solidFill>
                        <a:srgbClr val="46622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70763493"/>
                  </a:ext>
                </a:extLst>
              </a:tr>
              <a:tr h="677415">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050" b="1" dirty="0" smtClean="0">
                          <a:effectLst/>
                          <a:latin typeface="Calibri" panose="020F0502020204030204" pitchFamily="34" charset="0"/>
                          <a:ea typeface="微軟正黑體" panose="020B0604030504040204" pitchFamily="34" charset="-120"/>
                        </a:rPr>
                        <a:t>實質</a:t>
                      </a:r>
                      <a:endParaRPr lang="en-US" altLang="zh-TW" sz="1050" b="1" dirty="0" smtClean="0">
                        <a:effectLst/>
                        <a:latin typeface="Calibri" panose="020F0502020204030204" pitchFamily="34" charset="0"/>
                        <a:ea typeface="微軟正黑體" panose="020B0604030504040204" pitchFamily="34" charset="-120"/>
                      </a:endParaRPr>
                    </a:p>
                    <a:p>
                      <a:pPr algn="ctr">
                        <a:spcAft>
                          <a:spcPts val="0"/>
                        </a:spcAft>
                      </a:pPr>
                      <a:r>
                        <a:rPr lang="en-US" sz="1050" b="1" dirty="0" smtClean="0">
                          <a:effectLst/>
                          <a:latin typeface="Calibri" panose="020F0502020204030204" pitchFamily="34" charset="0"/>
                          <a:ea typeface="微軟正黑體" panose="020B0604030504040204" pitchFamily="34" charset="-120"/>
                        </a:rPr>
                        <a:t>GDP</a:t>
                      </a:r>
                      <a:endParaRPr lang="zh-TW" sz="1050" dirty="0">
                        <a:effectLst/>
                        <a:latin typeface="Calibri" panose="020F0502020204030204" pitchFamily="34" charset="0"/>
                        <a:ea typeface="新細明體" panose="02020500000000000000" pitchFamily="18" charset="-120"/>
                      </a:endParaRPr>
                    </a:p>
                    <a:p>
                      <a:pPr algn="ctr">
                        <a:spcAft>
                          <a:spcPts val="0"/>
                        </a:spcAft>
                      </a:pPr>
                      <a:r>
                        <a:rPr lang="zh-TW" sz="1050" b="1" dirty="0">
                          <a:effectLst/>
                          <a:latin typeface="Calibri" panose="020F0502020204030204" pitchFamily="34" charset="0"/>
                          <a:ea typeface="微軟正黑體" panose="020B0604030504040204" pitchFamily="34" charset="-120"/>
                        </a:rPr>
                        <a:t>成長率</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50" b="1" dirty="0">
                          <a:effectLst/>
                          <a:latin typeface="微軟正黑體" panose="020B0604030504040204" pitchFamily="34" charset="-120"/>
                          <a:ea typeface="新細明體" panose="02020500000000000000" pitchFamily="18" charset="-120"/>
                        </a:rPr>
                        <a:t>GDP</a:t>
                      </a:r>
                      <a:br>
                        <a:rPr lang="en-US" sz="1050" b="1" dirty="0">
                          <a:effectLst/>
                          <a:latin typeface="微軟正黑體" panose="020B0604030504040204" pitchFamily="34" charset="-120"/>
                          <a:ea typeface="新細明體" panose="02020500000000000000" pitchFamily="18" charset="-120"/>
                        </a:rPr>
                      </a:br>
                      <a:r>
                        <a:rPr lang="zh-TW" sz="1050" b="1" dirty="0">
                          <a:effectLst/>
                          <a:latin typeface="Calibri" panose="020F0502020204030204" pitchFamily="34" charset="0"/>
                          <a:ea typeface="微軟正黑體" panose="020B0604030504040204" pitchFamily="34" charset="-120"/>
                        </a:rPr>
                        <a:t>平減指數</a:t>
                      </a:r>
                      <a:endParaRPr lang="zh-TW" sz="1050" dirty="0">
                        <a:effectLst/>
                        <a:latin typeface="Calibri" panose="020F0502020204030204" pitchFamily="34" charset="0"/>
                        <a:ea typeface="新細明體" panose="02020500000000000000" pitchFamily="18" charset="-120"/>
                      </a:endParaRPr>
                    </a:p>
                    <a:p>
                      <a:pPr algn="ctr">
                        <a:spcAft>
                          <a:spcPts val="0"/>
                        </a:spcAft>
                      </a:pPr>
                      <a:r>
                        <a:rPr lang="zh-TW" sz="1050" b="1" dirty="0">
                          <a:effectLst/>
                          <a:latin typeface="Calibri" panose="020F0502020204030204" pitchFamily="34" charset="0"/>
                          <a:ea typeface="微軟正黑體" panose="020B0604030504040204" pitchFamily="34" charset="-120"/>
                        </a:rPr>
                        <a:t>年增率</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050" b="1" dirty="0">
                          <a:effectLst/>
                          <a:latin typeface="微軟正黑體" panose="020B0604030504040204" pitchFamily="34" charset="-120"/>
                          <a:ea typeface="新細明體" panose="02020500000000000000" pitchFamily="18" charset="-120"/>
                        </a:rPr>
                        <a:t>(-)</a:t>
                      </a:r>
                      <a:r>
                        <a:rPr lang="zh-TW" sz="1050" b="1" dirty="0">
                          <a:effectLst/>
                          <a:latin typeface="Calibri" panose="020F0502020204030204" pitchFamily="34" charset="0"/>
                          <a:ea typeface="微軟正黑體" panose="020B0604030504040204" pitchFamily="34" charset="-120"/>
                        </a:rPr>
                        <a:t>人口</a:t>
                      </a:r>
                      <a:endParaRPr lang="zh-TW" sz="1050" dirty="0">
                        <a:effectLst/>
                        <a:latin typeface="Calibri" panose="020F0502020204030204" pitchFamily="34" charset="0"/>
                        <a:ea typeface="新細明體" panose="02020500000000000000" pitchFamily="18" charset="-120"/>
                      </a:endParaRPr>
                    </a:p>
                    <a:p>
                      <a:pPr algn="ctr">
                        <a:spcAft>
                          <a:spcPts val="0"/>
                        </a:spcAft>
                      </a:pPr>
                      <a:r>
                        <a:rPr lang="zh-TW" sz="1050" b="1" dirty="0">
                          <a:effectLst/>
                          <a:latin typeface="Calibri" panose="020F0502020204030204" pitchFamily="34" charset="0"/>
                          <a:ea typeface="微軟正黑體" panose="020B0604030504040204" pitchFamily="34" charset="-120"/>
                        </a:rPr>
                        <a:t>成長率</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zh-TW" sz="1050" b="1" dirty="0">
                          <a:effectLst/>
                          <a:latin typeface="Calibri" panose="020F0502020204030204" pitchFamily="34" charset="0"/>
                          <a:ea typeface="微軟正黑體" panose="020B0604030504040204" pitchFamily="34" charset="-120"/>
                        </a:rPr>
                        <a:t>本國幣對美元匯率年變動率</a:t>
                      </a:r>
                      <a:r>
                        <a:rPr lang="en-US" sz="1050" b="1" baseline="30000" dirty="0">
                          <a:effectLst/>
                          <a:latin typeface="Calibri" panose="020F0502020204030204" pitchFamily="34" charset="0"/>
                          <a:ea typeface="微軟正黑體" panose="020B0604030504040204" pitchFamily="34" charset="-120"/>
                        </a:rPr>
                        <a:t>*</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65995588"/>
                  </a:ext>
                </a:extLst>
              </a:tr>
              <a:tr h="315566">
                <a:tc rowSpan="3">
                  <a:txBody>
                    <a:bodyPr/>
                    <a:lstStyle/>
                    <a:p>
                      <a:pPr algn="ctr">
                        <a:spcAft>
                          <a:spcPts val="0"/>
                        </a:spcAft>
                      </a:pPr>
                      <a:r>
                        <a:rPr lang="en-US" sz="1050" b="1" dirty="0">
                          <a:effectLst/>
                          <a:latin typeface="微軟正黑體" panose="020B0604030504040204" pitchFamily="34" charset="-120"/>
                          <a:ea typeface="新細明體" panose="02020500000000000000" pitchFamily="18" charset="-120"/>
                        </a:rPr>
                        <a:t>1998~</a:t>
                      </a:r>
                      <a:endParaRPr lang="zh-TW" sz="1050" dirty="0">
                        <a:effectLst/>
                        <a:latin typeface="Calibri" panose="020F0502020204030204" pitchFamily="34" charset="0"/>
                        <a:ea typeface="新細明體" panose="02020500000000000000" pitchFamily="18" charset="-120"/>
                      </a:endParaRPr>
                    </a:p>
                    <a:p>
                      <a:pPr algn="ctr">
                        <a:spcAft>
                          <a:spcPts val="0"/>
                        </a:spcAft>
                      </a:pPr>
                      <a:r>
                        <a:rPr lang="en-US" sz="1050" b="1" dirty="0">
                          <a:effectLst/>
                          <a:latin typeface="微軟正黑體" panose="020B0604030504040204" pitchFamily="34" charset="-120"/>
                          <a:ea typeface="新細明體" panose="02020500000000000000" pitchFamily="18" charset="-120"/>
                        </a:rPr>
                        <a:t>2015</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臺灣</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2.9</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4.1</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-0.3</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0.4</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-0.5</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extLst>
                  <a:ext uri="{0D108BD9-81ED-4DB2-BD59-A6C34878D82A}">
                    <a16:rowId xmlns:a16="http://schemas.microsoft.com/office/drawing/2014/main" val="1582528589"/>
                  </a:ext>
                </a:extLst>
              </a:tr>
              <a:tr h="315566">
                <a:tc vMerge="1">
                  <a:txBody>
                    <a:bodyPr/>
                    <a:lstStyle/>
                    <a:p>
                      <a:endParaRPr lang="zh-TW" altLang="en-US"/>
                    </a:p>
                  </a:txBody>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南韓</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5.8</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4.4</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2.1</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0.6</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-0.2</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extLst>
                  <a:ext uri="{0D108BD9-81ED-4DB2-BD59-A6C34878D82A}">
                    <a16:rowId xmlns:a16="http://schemas.microsoft.com/office/drawing/2014/main" val="3321554656"/>
                  </a:ext>
                </a:extLst>
              </a:tr>
              <a:tr h="315566">
                <a:tc vMerge="1">
                  <a:txBody>
                    <a:bodyPr/>
                    <a:lstStyle/>
                    <a:p>
                      <a:endParaRPr lang="zh-TW" altLang="en-US"/>
                    </a:p>
                  </a:txBody>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日本</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0.3</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0.7</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-0.7</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0.0</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0.4</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34587283"/>
                  </a:ext>
                </a:extLst>
              </a:tr>
              <a:tr h="315566">
                <a:tc rowSpan="3">
                  <a:txBody>
                    <a:bodyPr/>
                    <a:lstStyle/>
                    <a:p>
                      <a:pPr algn="ctr">
                        <a:spcAft>
                          <a:spcPts val="0"/>
                        </a:spcAft>
                      </a:pPr>
                      <a:r>
                        <a:rPr lang="en-US" sz="1050" b="1" dirty="0">
                          <a:effectLst/>
                          <a:latin typeface="微軟正黑體" panose="020B0604030504040204" pitchFamily="34" charset="-120"/>
                          <a:ea typeface="新細明體" panose="02020500000000000000" pitchFamily="18" charset="-120"/>
                        </a:rPr>
                        <a:t>2016~</a:t>
                      </a:r>
                      <a:endParaRPr lang="zh-TW" sz="1050" dirty="0">
                        <a:effectLst/>
                        <a:latin typeface="Calibri" panose="020F0502020204030204" pitchFamily="34" charset="0"/>
                        <a:ea typeface="新細明體" panose="02020500000000000000" pitchFamily="18" charset="-120"/>
                      </a:endParaRPr>
                    </a:p>
                    <a:p>
                      <a:pPr algn="ctr">
                        <a:spcAft>
                          <a:spcPts val="0"/>
                        </a:spcAft>
                      </a:pPr>
                      <a:r>
                        <a:rPr lang="en-US" sz="1050" b="1" dirty="0">
                          <a:effectLst/>
                          <a:latin typeface="微軟正黑體" panose="020B0604030504040204" pitchFamily="34" charset="-120"/>
                          <a:ea typeface="新細明體" panose="02020500000000000000" pitchFamily="18" charset="-120"/>
                        </a:rPr>
                        <a:t>2021</a:t>
                      </a:r>
                      <a:endParaRPr lang="zh-TW" sz="105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臺灣</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6.5</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3.5</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0.6</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-0.1</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2.2</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extLst>
                  <a:ext uri="{0D108BD9-81ED-4DB2-BD59-A6C34878D82A}">
                    <a16:rowId xmlns:a16="http://schemas.microsoft.com/office/drawing/2014/main" val="188954927"/>
                  </a:ext>
                </a:extLst>
              </a:tr>
              <a:tr h="315566">
                <a:tc vMerge="1">
                  <a:txBody>
                    <a:bodyPr/>
                    <a:lstStyle/>
                    <a:p>
                      <a:endParaRPr lang="zh-TW" altLang="en-US"/>
                    </a:p>
                  </a:txBody>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南韓</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3.4</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2.4</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1.2</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0.2</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-0.1</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DE9D9"/>
                    </a:solidFill>
                  </a:tcPr>
                </a:tc>
                <a:extLst>
                  <a:ext uri="{0D108BD9-81ED-4DB2-BD59-A6C34878D82A}">
                    <a16:rowId xmlns:a16="http://schemas.microsoft.com/office/drawing/2014/main" val="2534822322"/>
                  </a:ext>
                </a:extLst>
              </a:tr>
              <a:tr h="315566">
                <a:tc vMerge="1">
                  <a:txBody>
                    <a:bodyPr/>
                    <a:lstStyle/>
                    <a:p>
                      <a:endParaRPr lang="zh-TW" altLang="en-US"/>
                    </a:p>
                  </a:txBody>
                  <a:tcPr/>
                </a:tc>
                <a:tc>
                  <a:txBody>
                    <a:bodyPr/>
                    <a:lstStyle/>
                    <a:p>
                      <a:pPr algn="ctr">
                        <a:spcAft>
                          <a:spcPts val="0"/>
                        </a:spcAft>
                      </a:pPr>
                      <a:r>
                        <a:rPr lang="zh-TW" sz="1100" b="1" dirty="0">
                          <a:effectLst/>
                          <a:latin typeface="Calibri" panose="020F0502020204030204" pitchFamily="34" charset="0"/>
                          <a:ea typeface="微軟正黑體" panose="020B0604030504040204" pitchFamily="34" charset="-120"/>
                        </a:rPr>
                        <a:t>日本</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2.1</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0.0</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a:effectLst/>
                          <a:latin typeface="微軟正黑體" panose="020B0604030504040204" pitchFamily="34" charset="-120"/>
                          <a:ea typeface="新細明體" panose="02020500000000000000" pitchFamily="18" charset="-120"/>
                        </a:rPr>
                        <a:t>0.2</a:t>
                      </a:r>
                      <a:endParaRPr lang="zh-TW" sz="110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-0.2</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US" sz="1100" b="1" dirty="0">
                          <a:effectLst/>
                          <a:latin typeface="微軟正黑體" panose="020B0604030504040204" pitchFamily="34" charset="-120"/>
                          <a:ea typeface="新細明體" panose="02020500000000000000" pitchFamily="18" charset="-120"/>
                        </a:rPr>
                        <a:t>1.8</a:t>
                      </a:r>
                      <a:endParaRPr lang="zh-TW" sz="1100" dirty="0">
                        <a:effectLst/>
                        <a:latin typeface="Calibri" panose="020F0502020204030204" pitchFamily="34" charset="0"/>
                        <a:ea typeface="新細明體" panose="02020500000000000000" pitchFamily="18" charset="-120"/>
                      </a:endParaRPr>
                    </a:p>
                  </a:txBody>
                  <a:tcPr marL="17780" marR="17780" marT="9525"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92018249"/>
                  </a:ext>
                </a:extLst>
              </a:tr>
            </a:tbl>
          </a:graphicData>
        </a:graphic>
      </p:graphicFrame>
      <p:sp>
        <p:nvSpPr>
          <p:cNvPr id="3" name="橢圓 2"/>
          <p:cNvSpPr/>
          <p:nvPr/>
        </p:nvSpPr>
        <p:spPr>
          <a:xfrm>
            <a:off x="6732240" y="3645024"/>
            <a:ext cx="504056" cy="5760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20249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6"/>
          <p:cNvGraphicFramePr>
            <a:graphicFrameLocks/>
          </p:cNvGraphicFramePr>
          <p:nvPr>
            <p:extLst>
              <p:ext uri="{D42A27DB-BD31-4B8C-83A1-F6EECF244321}">
                <p14:modId xmlns:p14="http://schemas.microsoft.com/office/powerpoint/2010/main" val="1235297875"/>
              </p:ext>
            </p:extLst>
          </p:nvPr>
        </p:nvGraphicFramePr>
        <p:xfrm>
          <a:off x="1482160" y="2351940"/>
          <a:ext cx="6001043" cy="3091563"/>
        </p:xfrm>
        <a:graphic>
          <a:graphicData uri="http://schemas.openxmlformats.org/drawingml/2006/chart">
            <c:chart xmlns:c="http://schemas.openxmlformats.org/drawingml/2006/chart" xmlns:r="http://schemas.openxmlformats.org/officeDocument/2006/relationships" r:id="rId2"/>
          </a:graphicData>
        </a:graphic>
      </p:graphicFrame>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15</a:t>
            </a:fld>
            <a:endParaRPr lang="zh-TW" altLang="en-US" dirty="0"/>
          </a:p>
        </p:txBody>
      </p:sp>
      <p:sp>
        <p:nvSpPr>
          <p:cNvPr id="19" name="矩形 18"/>
          <p:cNvSpPr/>
          <p:nvPr/>
        </p:nvSpPr>
        <p:spPr>
          <a:xfrm>
            <a:off x="601397" y="692696"/>
            <a:ext cx="7937547" cy="100811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30400" indent="-230400" algn="just" defTabSz="914400">
              <a:lnSpc>
                <a:spcPts val="3000"/>
              </a:lnSpc>
              <a:spcBef>
                <a:spcPts val="600"/>
              </a:spcBef>
              <a:buFont typeface="Arial" panose="020B0604020202020204" pitchFamily="34" charset="0"/>
              <a:buChar char="•"/>
            </a:pP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國際貨幣基金</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(IMF)</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預估</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年臺灣名目人均</a:t>
            </a:r>
            <a:r>
              <a:rPr lang="en-US" altLang="zh-TW"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將達</a:t>
            </a:r>
            <a:r>
              <a:rPr lang="en-US"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36,051</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將超越南韓</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34,994</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則持續</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長期停滯</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p:cNvSpPr/>
          <p:nvPr/>
        </p:nvSpPr>
        <p:spPr>
          <a:xfrm>
            <a:off x="2922320" y="2027337"/>
            <a:ext cx="3703258" cy="338554"/>
          </a:xfrm>
          <a:prstGeom prst="rect">
            <a:avLst/>
          </a:prstGeom>
        </p:spPr>
        <p:txBody>
          <a:bodyPr wrap="none">
            <a:spAutoFit/>
          </a:bodyPr>
          <a:lstStyle/>
          <a:p>
            <a:r>
              <a:rPr lang="zh-TW" alt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臺灣、南韓與日本之美元名目人均</a:t>
            </a:r>
            <a:r>
              <a:rPr lang="en-US" alt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GDP</a:t>
            </a:r>
            <a:endParaRPr lang="zh-TW" altLang="en-US"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5" name="文字方塊 2"/>
          <p:cNvSpPr txBox="1">
            <a:spLocks noChangeArrowheads="1"/>
          </p:cNvSpPr>
          <p:nvPr/>
        </p:nvSpPr>
        <p:spPr bwMode="auto">
          <a:xfrm>
            <a:off x="1976944" y="5420580"/>
            <a:ext cx="3437890" cy="33388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註：</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2022</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年數字為</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IMF 2022</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年</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4</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月預測數。</a:t>
            </a:r>
          </a:p>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資料來源：主計總處、</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IMF WEO(2022/4)</a:t>
            </a:r>
            <a:endPar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 name="文字方塊 1"/>
          <p:cNvSpPr txBox="1"/>
          <p:nvPr/>
        </p:nvSpPr>
        <p:spPr>
          <a:xfrm>
            <a:off x="1835696" y="6058436"/>
            <a:ext cx="6562000" cy="261610"/>
          </a:xfrm>
          <a:prstGeom prst="rect">
            <a:avLst/>
          </a:prstGeom>
          <a:noFill/>
        </p:spPr>
        <p:txBody>
          <a:bodyPr wrap="square" rtlCol="0">
            <a:spAutoFit/>
          </a:bodyPr>
          <a:lstStyle/>
          <a:p>
            <a:r>
              <a:rPr lang="zh-TW" altLang="en-US" sz="1100" b="1" dirty="0">
                <a:latin typeface="微軟正黑體" panose="020B0604030504040204" pitchFamily="34" charset="-120"/>
                <a:ea typeface="微軟正黑體" panose="020B0604030504040204" pitchFamily="34" charset="-120"/>
              </a:rPr>
              <a:t>*</a:t>
            </a:r>
            <a:r>
              <a:rPr lang="en-US" altLang="zh-TW" sz="1100" b="1" dirty="0" smtClean="0">
                <a:latin typeface="微軟正黑體" panose="020B0604030504040204" pitchFamily="34" charset="-120"/>
                <a:ea typeface="微軟正黑體" panose="020B0604030504040204" pitchFamily="34" charset="-120"/>
              </a:rPr>
              <a:t>IMF</a:t>
            </a:r>
            <a:r>
              <a:rPr lang="zh-TW" altLang="en-US" sz="1100" b="1" dirty="0" smtClean="0">
                <a:latin typeface="微軟正黑體" panose="020B0604030504040204" pitchFamily="34" charset="-120"/>
                <a:ea typeface="微軟正黑體" panose="020B0604030504040204" pitchFamily="34" charset="-120"/>
              </a:rPr>
              <a:t>預估日本</a:t>
            </a:r>
            <a:r>
              <a:rPr lang="en-US" altLang="zh-TW" sz="1100" b="1" dirty="0" smtClean="0">
                <a:latin typeface="微軟正黑體" panose="020B0604030504040204" pitchFamily="34" charset="-120"/>
                <a:ea typeface="微軟正黑體" panose="020B0604030504040204" pitchFamily="34" charset="-120"/>
              </a:rPr>
              <a:t>2022</a:t>
            </a:r>
            <a:r>
              <a:rPr lang="zh-TW" altLang="en-US" sz="1100" b="1" dirty="0" smtClean="0">
                <a:latin typeface="微軟正黑體" panose="020B0604030504040204" pitchFamily="34" charset="-120"/>
                <a:ea typeface="微軟正黑體" panose="020B0604030504040204" pitchFamily="34" charset="-120"/>
              </a:rPr>
              <a:t>年名目</a:t>
            </a:r>
            <a:r>
              <a:rPr lang="zh-TW" altLang="en-US" sz="1100" b="1" dirty="0">
                <a:latin typeface="微軟正黑體" panose="020B0604030504040204" pitchFamily="34" charset="-120"/>
                <a:ea typeface="微軟正黑體" panose="020B0604030504040204" pitchFamily="34" charset="-120"/>
              </a:rPr>
              <a:t>人均</a:t>
            </a:r>
            <a:r>
              <a:rPr lang="en-US" altLang="zh-TW" sz="1100" b="1" dirty="0" smtClean="0">
                <a:latin typeface="微軟正黑體" panose="020B0604030504040204" pitchFamily="34" charset="-120"/>
                <a:ea typeface="微軟正黑體" panose="020B0604030504040204" pitchFamily="34" charset="-120"/>
              </a:rPr>
              <a:t>GDP</a:t>
            </a:r>
            <a:r>
              <a:rPr lang="zh-TW" altLang="en-US" sz="1100" b="1" dirty="0" smtClean="0">
                <a:latin typeface="微軟正黑體" panose="020B0604030504040204" pitchFamily="34" charset="-120"/>
                <a:ea typeface="微軟正黑體" panose="020B0604030504040204" pitchFamily="34" charset="-120"/>
              </a:rPr>
              <a:t>為</a:t>
            </a:r>
            <a:r>
              <a:rPr lang="en-US" altLang="zh-TW" sz="1100" b="1" dirty="0" smtClean="0">
                <a:latin typeface="微軟正黑體" panose="020B0604030504040204" pitchFamily="34" charset="-120"/>
                <a:ea typeface="微軟正黑體" panose="020B0604030504040204" pitchFamily="34" charset="-120"/>
              </a:rPr>
              <a:t>39,243</a:t>
            </a:r>
            <a:r>
              <a:rPr lang="zh-TW" altLang="en-US" sz="1100" b="1" dirty="0" smtClean="0">
                <a:latin typeface="微軟正黑體" panose="020B0604030504040204" pitchFamily="34" charset="-120"/>
                <a:ea typeface="微軟正黑體" panose="020B0604030504040204" pitchFamily="34" charset="-120"/>
              </a:rPr>
              <a:t>美元，仍低於</a:t>
            </a:r>
            <a:r>
              <a:rPr lang="en-US" altLang="zh-TW" sz="1100" b="1" dirty="0" smtClean="0">
                <a:latin typeface="微軟正黑體" panose="020B0604030504040204" pitchFamily="34" charset="-120"/>
                <a:ea typeface="微軟正黑體" panose="020B0604030504040204" pitchFamily="34" charset="-120"/>
              </a:rPr>
              <a:t>1995</a:t>
            </a:r>
            <a:r>
              <a:rPr lang="zh-TW" altLang="en-US" sz="1100" b="1" dirty="0" smtClean="0">
                <a:latin typeface="微軟正黑體" panose="020B0604030504040204" pitchFamily="34" charset="-120"/>
                <a:ea typeface="微軟正黑體" panose="020B0604030504040204" pitchFamily="34" charset="-120"/>
              </a:rPr>
              <a:t>年之</a:t>
            </a:r>
            <a:r>
              <a:rPr lang="en-US" altLang="zh-TW" sz="1100" b="1" dirty="0" smtClean="0">
                <a:latin typeface="微軟正黑體" panose="020B0604030504040204" pitchFamily="34" charset="-120"/>
                <a:ea typeface="微軟正黑體" panose="020B0604030504040204" pitchFamily="34" charset="-120"/>
              </a:rPr>
              <a:t>44,210</a:t>
            </a:r>
            <a:r>
              <a:rPr lang="zh-TW" altLang="en-US" sz="1100" b="1" dirty="0" smtClean="0">
                <a:latin typeface="微軟正黑體" panose="020B0604030504040204" pitchFamily="34" charset="-120"/>
                <a:ea typeface="微軟正黑體" panose="020B0604030504040204" pitchFamily="34" charset="-120"/>
              </a:rPr>
              <a:t>美元。</a:t>
            </a:r>
            <a:endParaRPr lang="zh-TW" altLang="en-US" sz="11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9019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43238" y="6492875"/>
            <a:ext cx="2057400" cy="365125"/>
          </a:xfrm>
        </p:spPr>
        <p:txBody>
          <a:bodyPr/>
          <a:lstStyle/>
          <a:p>
            <a:fld id="{BB1C85A4-6A84-4618-80D9-5A61A43F67A3}" type="slidenum">
              <a:rPr lang="zh-TW" altLang="en-US" smtClean="0"/>
              <a:t>16</a:t>
            </a:fld>
            <a:endParaRPr lang="zh-TW" altLang="en-US" dirty="0"/>
          </a:p>
        </p:txBody>
      </p:sp>
      <p:sp>
        <p:nvSpPr>
          <p:cNvPr id="19" name="矩形 18"/>
          <p:cNvSpPr/>
          <p:nvPr/>
        </p:nvSpPr>
        <p:spPr>
          <a:xfrm>
            <a:off x="468500" y="359958"/>
            <a:ext cx="8207956" cy="371252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indent="-534988" algn="just" defTabSz="914400">
              <a:lnSpc>
                <a:spcPts val="3200"/>
              </a:lnSpc>
              <a:spcBef>
                <a:spcPts val="600"/>
              </a:spcBef>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以購買力平價</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(PPP)</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計價，</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臺灣人均</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高於韓</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顯示臺灣實質購買力較高</a:t>
            </a:r>
            <a:endPar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76225" algn="just" defTabSz="914400">
              <a:lnSpc>
                <a:spcPts val="3000"/>
              </a:lnSpc>
              <a:spcBef>
                <a:spcPts val="600"/>
              </a:spcBef>
              <a:buFont typeface="Arial" panose="020B0604020202020204" pitchFamily="34" charset="0"/>
              <a:buChar char="•"/>
            </a:pPr>
            <a:r>
              <a:rPr lang="zh-TW" altLang="en-US"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因美元名</a:t>
            </a:r>
            <a:r>
              <a:rPr lang="zh-TW" altLang="en-US"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目</a:t>
            </a:r>
            <a:r>
              <a:rPr lang="zh-TW" altLang="en-US"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a:t>
            </a:r>
            <a:r>
              <a:rPr lang="zh-TW" altLang="en-US"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均</a:t>
            </a:r>
            <a:r>
              <a:rPr lang="en-US" altLang="zh-TW"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易受物價漲幅、匯率變動等因素影響</a:t>
            </a:r>
            <a:r>
              <a:rPr lang="zh-TW" altLang="en-US"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，產生</a:t>
            </a:r>
            <a:r>
              <a:rPr lang="zh-TW" altLang="en-US"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很大波動，難以確切進行</a:t>
            </a:r>
            <a:r>
              <a:rPr lang="zh-TW" altLang="en-US"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跨國購買力比較</a:t>
            </a:r>
            <a:r>
              <a:rPr lang="zh-TW" altLang="en-US" sz="2100" b="1" spc="-14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，故國際上多以</a:t>
            </a:r>
            <a:r>
              <a:rPr lang="zh-TW" altLang="en-US" sz="2100" b="1" spc="-1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購買力平價</a:t>
            </a:r>
            <a:r>
              <a:rPr lang="en-US" altLang="zh-TW" sz="2100" b="1" spc="-1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(PPP</a:t>
            </a:r>
            <a:r>
              <a:rPr lang="en-US" altLang="zh-TW" sz="2100" b="1" spc="-1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衡量。</a:t>
            </a:r>
            <a:endParaRPr lang="en-US" altLang="zh-TW" sz="2100" b="1" spc="-14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76225" algn="just" defTabSz="914400">
              <a:lnSpc>
                <a:spcPts val="3000"/>
              </a:lnSpc>
              <a:spcBef>
                <a:spcPts val="600"/>
              </a:spcBef>
              <a:buFont typeface="Arial" panose="020B0604020202020204" pitchFamily="34" charset="0"/>
              <a:buChar char="•"/>
            </a:pPr>
            <a:r>
              <a:rPr lang="zh-TW" altLang="en-US"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由於</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長期以來</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臺灣通膨率</a:t>
            </a:r>
            <a:r>
              <a:rPr lang="zh-TW" altLang="en-US" sz="21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低且穩定</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，使得</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en-US" altLang="zh-TW"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PPP</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計算的人均</a:t>
            </a:r>
            <a:r>
              <a:rPr lang="en-US" altLang="zh-TW"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不僅長期高於南韓</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更在</a:t>
            </a:r>
            <a:r>
              <a:rPr lang="en-US" altLang="zh-TW"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2009</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年超越日本</a:t>
            </a:r>
            <a:r>
              <a:rPr lang="zh-TW" altLang="en-US"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76225" algn="just" defTabSz="914400">
              <a:lnSpc>
                <a:spcPts val="3000"/>
              </a:lnSpc>
              <a:spcBef>
                <a:spcPts val="600"/>
              </a:spcBef>
              <a:buFont typeface="Arial" panose="020B0604020202020204" pitchFamily="34" charset="0"/>
              <a:buChar char="•"/>
            </a:pPr>
            <a:r>
              <a:rPr lang="en-US" altLang="zh-TW"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年臺灣</a:t>
            </a:r>
            <a:r>
              <a:rPr lang="en-US" altLang="zh-TW"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PPP</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人均</a:t>
            </a:r>
            <a:r>
              <a:rPr lang="en-US" altLang="zh-TW"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達</a:t>
            </a:r>
            <a:r>
              <a:rPr lang="en-US" altLang="zh-TW"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62,527</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美元，遠高於南韓</a:t>
            </a:r>
            <a:r>
              <a:rPr lang="en-US" altLang="zh-TW"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48,578</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美元及日本</a:t>
            </a:r>
            <a:r>
              <a:rPr lang="en-US" altLang="zh-TW"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44,739</a:t>
            </a:r>
            <a:r>
              <a:rPr lang="zh-TW" altLang="en-US" sz="21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美元，顯示</a:t>
            </a:r>
            <a:r>
              <a:rPr lang="zh-TW" altLang="en-US" sz="21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臺灣民眾實質購買力遠高於日、韓</a:t>
            </a:r>
            <a:r>
              <a:rPr lang="zh-TW" altLang="en-US"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文字方塊 2"/>
          <p:cNvSpPr txBox="1">
            <a:spLocks noChangeArrowheads="1"/>
          </p:cNvSpPr>
          <p:nvPr/>
        </p:nvSpPr>
        <p:spPr bwMode="auto">
          <a:xfrm>
            <a:off x="1670739" y="4157529"/>
            <a:ext cx="5768340" cy="338554"/>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臺灣、南韓與日本之</a:t>
            </a:r>
            <a:r>
              <a:rPr 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PPP</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人均</a:t>
            </a:r>
            <a:r>
              <a:rPr 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GDP</a:t>
            </a:r>
            <a:endPar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4" name="文字方塊 6"/>
          <p:cNvSpPr txBox="1"/>
          <p:nvPr/>
        </p:nvSpPr>
        <p:spPr>
          <a:xfrm>
            <a:off x="7442888" y="4324468"/>
            <a:ext cx="1055370" cy="3432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noAutofit/>
          </a:bodyPr>
          <a:lstStyle/>
          <a:p>
            <a:pPr algn="r">
              <a:spcAft>
                <a:spcPts val="0"/>
              </a:spcAft>
            </a:pPr>
            <a:r>
              <a:rPr lang="zh-TW" sz="9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單位：美元</a:t>
            </a:r>
            <a:endParaRPr lang="zh-TW" sz="12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619346047"/>
              </p:ext>
            </p:extLst>
          </p:nvPr>
        </p:nvGraphicFramePr>
        <p:xfrm>
          <a:off x="611560" y="4581128"/>
          <a:ext cx="7886698" cy="1566698"/>
        </p:xfrm>
        <a:graphic>
          <a:graphicData uri="http://schemas.openxmlformats.org/drawingml/2006/table">
            <a:tbl>
              <a:tblPr firstRow="1" firstCol="1" bandRow="1"/>
              <a:tblGrid>
                <a:gridCol w="1019165">
                  <a:extLst>
                    <a:ext uri="{9D8B030D-6E8A-4147-A177-3AD203B41FA5}">
                      <a16:colId xmlns:a16="http://schemas.microsoft.com/office/drawing/2014/main" val="3183017871"/>
                    </a:ext>
                  </a:extLst>
                </a:gridCol>
                <a:gridCol w="779361">
                  <a:extLst>
                    <a:ext uri="{9D8B030D-6E8A-4147-A177-3AD203B41FA5}">
                      <a16:colId xmlns:a16="http://schemas.microsoft.com/office/drawing/2014/main" val="592770073"/>
                    </a:ext>
                  </a:extLst>
                </a:gridCol>
                <a:gridCol w="782517">
                  <a:extLst>
                    <a:ext uri="{9D8B030D-6E8A-4147-A177-3AD203B41FA5}">
                      <a16:colId xmlns:a16="http://schemas.microsoft.com/office/drawing/2014/main" val="3737653709"/>
                    </a:ext>
                  </a:extLst>
                </a:gridCol>
                <a:gridCol w="782517">
                  <a:extLst>
                    <a:ext uri="{9D8B030D-6E8A-4147-A177-3AD203B41FA5}">
                      <a16:colId xmlns:a16="http://schemas.microsoft.com/office/drawing/2014/main" val="1648221542"/>
                    </a:ext>
                  </a:extLst>
                </a:gridCol>
                <a:gridCol w="782517">
                  <a:extLst>
                    <a:ext uri="{9D8B030D-6E8A-4147-A177-3AD203B41FA5}">
                      <a16:colId xmlns:a16="http://schemas.microsoft.com/office/drawing/2014/main" val="2235182420"/>
                    </a:ext>
                  </a:extLst>
                </a:gridCol>
                <a:gridCol w="782517">
                  <a:extLst>
                    <a:ext uri="{9D8B030D-6E8A-4147-A177-3AD203B41FA5}">
                      <a16:colId xmlns:a16="http://schemas.microsoft.com/office/drawing/2014/main" val="2534013709"/>
                    </a:ext>
                  </a:extLst>
                </a:gridCol>
                <a:gridCol w="782517">
                  <a:extLst>
                    <a:ext uri="{9D8B030D-6E8A-4147-A177-3AD203B41FA5}">
                      <a16:colId xmlns:a16="http://schemas.microsoft.com/office/drawing/2014/main" val="3015750200"/>
                    </a:ext>
                  </a:extLst>
                </a:gridCol>
                <a:gridCol w="782517">
                  <a:extLst>
                    <a:ext uri="{9D8B030D-6E8A-4147-A177-3AD203B41FA5}">
                      <a16:colId xmlns:a16="http://schemas.microsoft.com/office/drawing/2014/main" val="2127421138"/>
                    </a:ext>
                  </a:extLst>
                </a:gridCol>
                <a:gridCol w="1393070">
                  <a:extLst>
                    <a:ext uri="{9D8B030D-6E8A-4147-A177-3AD203B41FA5}">
                      <a16:colId xmlns:a16="http://schemas.microsoft.com/office/drawing/2014/main" val="755439012"/>
                    </a:ext>
                  </a:extLst>
                </a:gridCol>
              </a:tblGrid>
              <a:tr h="651095">
                <a:tc>
                  <a:txBody>
                    <a:bodyPr/>
                    <a:lstStyle/>
                    <a:p>
                      <a:pPr algn="l">
                        <a:lnSpc>
                          <a:spcPct val="100000"/>
                        </a:lnSpc>
                        <a:spcBef>
                          <a:spcPts val="0"/>
                        </a:spcBef>
                      </a:pP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1997</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2000</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2005</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2010</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2015</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2020</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2021</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US" sz="1200" b="1" kern="0" dirty="0">
                          <a:solidFill>
                            <a:srgbClr val="000000"/>
                          </a:solidFill>
                          <a:effectLst/>
                          <a:latin typeface="微軟正黑體" panose="020B0604030504040204" pitchFamily="34" charset="-120"/>
                          <a:ea typeface="微軟正黑體" panose="020B0604030504040204" pitchFamily="34" charset="-120"/>
                        </a:rPr>
                        <a:t>2021</a:t>
                      </a:r>
                      <a:r>
                        <a:rPr lang="zh-TW" sz="1200" b="1" kern="0" dirty="0">
                          <a:solidFill>
                            <a:srgbClr val="000000"/>
                          </a:solidFill>
                          <a:effectLst/>
                          <a:latin typeface="微軟正黑體" panose="020B0604030504040204" pitchFamily="34" charset="-120"/>
                          <a:ea typeface="微軟正黑體" panose="020B0604030504040204" pitchFamily="34" charset="-120"/>
                        </a:rPr>
                        <a:t>年相對</a:t>
                      </a:r>
                      <a:r>
                        <a:rPr lang="en-US" sz="1200" b="1" kern="0" dirty="0">
                          <a:solidFill>
                            <a:srgbClr val="000000"/>
                          </a:solidFill>
                          <a:effectLst/>
                          <a:latin typeface="微軟正黑體" panose="020B0604030504040204" pitchFamily="34" charset="-120"/>
                          <a:ea typeface="微軟正黑體" panose="020B0604030504040204" pitchFamily="34" charset="-120"/>
                        </a:rPr>
                        <a:t>1997</a:t>
                      </a:r>
                      <a:r>
                        <a:rPr lang="zh-TW" sz="1200" b="1" kern="0" dirty="0">
                          <a:solidFill>
                            <a:srgbClr val="000000"/>
                          </a:solidFill>
                          <a:effectLst/>
                          <a:latin typeface="微軟正黑體" panose="020B0604030504040204" pitchFamily="34" charset="-120"/>
                          <a:ea typeface="微軟正黑體" panose="020B0604030504040204" pitchFamily="34" charset="-120"/>
                        </a:rPr>
                        <a:t>年</a:t>
                      </a:r>
                      <a:endParaRPr lang="zh-TW" sz="1400" kern="100" dirty="0">
                        <a:effectLst/>
                        <a:latin typeface="微軟正黑體" panose="020B0604030504040204" pitchFamily="34" charset="-120"/>
                        <a:ea typeface="微軟正黑體" panose="020B0604030504040204" pitchFamily="34" charset="-120"/>
                      </a:endParaRPr>
                    </a:p>
                    <a:p>
                      <a:pPr algn="ctr">
                        <a:lnSpc>
                          <a:spcPct val="100000"/>
                        </a:lnSpc>
                        <a:spcBef>
                          <a:spcPts val="0"/>
                        </a:spcBef>
                        <a:spcAft>
                          <a:spcPts val="0"/>
                        </a:spcAft>
                      </a:pPr>
                      <a:r>
                        <a:rPr lang="zh-TW" sz="1200" b="1" kern="0" dirty="0">
                          <a:solidFill>
                            <a:srgbClr val="000000"/>
                          </a:solidFill>
                          <a:effectLst/>
                          <a:latin typeface="微軟正黑體" panose="020B0604030504040204" pitchFamily="34" charset="-120"/>
                          <a:ea typeface="微軟正黑體" panose="020B0604030504040204" pitchFamily="34" charset="-120"/>
                        </a:rPr>
                        <a:t>之倍數</a:t>
                      </a:r>
                      <a:r>
                        <a:rPr lang="en-US" sz="1200" b="1" kern="0" dirty="0">
                          <a:solidFill>
                            <a:srgbClr val="000000"/>
                          </a:solidFill>
                          <a:effectLst/>
                          <a:latin typeface="微軟正黑體" panose="020B0604030504040204" pitchFamily="34" charset="-120"/>
                          <a:ea typeface="微軟正黑體" panose="020B0604030504040204" pitchFamily="34" charset="-120"/>
                        </a:rPr>
                        <a:t>(</a:t>
                      </a:r>
                      <a:r>
                        <a:rPr lang="zh-TW" sz="1200" b="1" kern="0" dirty="0">
                          <a:solidFill>
                            <a:srgbClr val="000000"/>
                          </a:solidFill>
                          <a:effectLst/>
                          <a:latin typeface="微軟正黑體" panose="020B0604030504040204" pitchFamily="34" charset="-120"/>
                          <a:ea typeface="微軟正黑體" panose="020B0604030504040204" pitchFamily="34" charset="-120"/>
                        </a:rPr>
                        <a:t>倍</a:t>
                      </a:r>
                      <a:r>
                        <a:rPr lang="en-US" sz="1200" b="1" kern="0" dirty="0">
                          <a:solidFill>
                            <a:srgbClr val="000000"/>
                          </a:solidFill>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94519041"/>
                  </a:ext>
                </a:extLst>
              </a:tr>
              <a:tr h="305201">
                <a:tc>
                  <a:txBody>
                    <a:bodyPr/>
                    <a:lstStyle/>
                    <a:p>
                      <a:pPr algn="ctr">
                        <a:lnSpc>
                          <a:spcPts val="2300"/>
                        </a:lnSpc>
                        <a:spcBef>
                          <a:spcPts val="0"/>
                        </a:spcBef>
                        <a:spcAft>
                          <a:spcPts val="0"/>
                        </a:spcAft>
                      </a:pPr>
                      <a:r>
                        <a:rPr lang="zh-TW" sz="1200" kern="0" dirty="0">
                          <a:solidFill>
                            <a:srgbClr val="000000"/>
                          </a:solidFill>
                          <a:effectLst/>
                          <a:latin typeface="微軟正黑體" panose="020B0604030504040204" pitchFamily="34" charset="-120"/>
                          <a:ea typeface="微軟正黑體" panose="020B0604030504040204" pitchFamily="34" charset="-120"/>
                        </a:rPr>
                        <a:t>臺灣</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17,731</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21,461</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28,767</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38,404</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46,911</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56,038</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62,527</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3.53</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42399321"/>
                  </a:ext>
                </a:extLst>
              </a:tr>
              <a:tr h="305201">
                <a:tc>
                  <a:txBody>
                    <a:bodyPr/>
                    <a:lstStyle/>
                    <a:p>
                      <a:pPr algn="ctr">
                        <a:lnSpc>
                          <a:spcPts val="2300"/>
                        </a:lnSpc>
                        <a:spcBef>
                          <a:spcPts val="0"/>
                        </a:spcBef>
                        <a:spcAft>
                          <a:spcPts val="0"/>
                        </a:spcAft>
                      </a:pPr>
                      <a:r>
                        <a:rPr lang="zh-TW" sz="1200" kern="100">
                          <a:effectLst/>
                          <a:latin typeface="微軟正黑體" panose="020B0604030504040204" pitchFamily="34" charset="-120"/>
                          <a:ea typeface="微軟正黑體" panose="020B0604030504040204" pitchFamily="34" charset="-120"/>
                        </a:rPr>
                        <a:t>南韓</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14,197</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16,787</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23,480</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30,988</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37,908</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44,750</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48,578</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3.42</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45266897"/>
                  </a:ext>
                </a:extLst>
              </a:tr>
              <a:tr h="305201">
                <a:tc>
                  <a:txBody>
                    <a:bodyPr/>
                    <a:lstStyle/>
                    <a:p>
                      <a:pPr algn="ctr">
                        <a:lnSpc>
                          <a:spcPts val="2300"/>
                        </a:lnSpc>
                        <a:spcBef>
                          <a:spcPts val="0"/>
                        </a:spcBef>
                        <a:spcAft>
                          <a:spcPts val="0"/>
                        </a:spcAft>
                      </a:pPr>
                      <a:r>
                        <a:rPr lang="zh-TW" sz="1200" kern="100">
                          <a:effectLst/>
                          <a:latin typeface="微軟正黑體" panose="020B0604030504040204" pitchFamily="34" charset="-120"/>
                          <a:ea typeface="微軟正黑體" panose="020B0604030504040204" pitchFamily="34" charset="-120"/>
                        </a:rPr>
                        <a:t>日本</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26,014</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27,409</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32,373</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35,535</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40,959</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a:effectLst/>
                          <a:latin typeface="微軟正黑體" panose="020B0604030504040204" pitchFamily="34" charset="-120"/>
                          <a:ea typeface="微軟正黑體" panose="020B0604030504040204" pitchFamily="34" charset="-120"/>
                        </a:rPr>
                        <a:t>42,154</a:t>
                      </a:r>
                      <a:endParaRPr lang="zh-TW" sz="1400" kern="10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44,739</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a:lnSpc>
                          <a:spcPts val="2300"/>
                        </a:lnSpc>
                        <a:spcBef>
                          <a:spcPts val="0"/>
                        </a:spcBef>
                        <a:spcAft>
                          <a:spcPts val="0"/>
                        </a:spcAft>
                      </a:pPr>
                      <a:r>
                        <a:rPr lang="en-US" sz="1200" kern="100" dirty="0">
                          <a:effectLst/>
                          <a:latin typeface="微軟正黑體" panose="020B0604030504040204" pitchFamily="34" charset="-120"/>
                          <a:ea typeface="微軟正黑體" panose="020B0604030504040204" pitchFamily="34" charset="-120"/>
                        </a:rPr>
                        <a:t>1.72</a:t>
                      </a:r>
                      <a:endParaRPr lang="zh-TW" sz="1400" kern="100" dirty="0">
                        <a:effectLst/>
                        <a:latin typeface="微軟正黑體" panose="020B0604030504040204" pitchFamily="34" charset="-120"/>
                        <a:ea typeface="微軟正黑體" panose="020B0604030504040204" pitchFamily="34" charset="-120"/>
                      </a:endParaRPr>
                    </a:p>
                  </a:txBody>
                  <a:tcPr marL="17769" marR="1776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33116665"/>
                  </a:ext>
                </a:extLst>
              </a:tr>
            </a:tbl>
          </a:graphicData>
        </a:graphic>
      </p:graphicFrame>
      <p:sp>
        <p:nvSpPr>
          <p:cNvPr id="16" name="文字方塊 2"/>
          <p:cNvSpPr txBox="1">
            <a:spLocks noChangeArrowheads="1"/>
          </p:cNvSpPr>
          <p:nvPr/>
        </p:nvSpPr>
        <p:spPr bwMode="auto">
          <a:xfrm>
            <a:off x="609098" y="6150558"/>
            <a:ext cx="3276600" cy="234231"/>
          </a:xfrm>
          <a:prstGeom prst="rect">
            <a:avLst/>
          </a:prstGeom>
          <a:noFill/>
          <a:ln w="9525">
            <a:noFill/>
            <a:miter lim="800000"/>
            <a:headEnd/>
            <a:tailEnd/>
          </a:ln>
        </p:spPr>
        <p:txBody>
          <a:bodyPr rot="0" vert="horz" wrap="square" lIns="91440" tIns="45720" rIns="91440" bIns="45720" anchor="t" anchorCtr="0">
            <a:spAutoFit/>
          </a:bodyPr>
          <a:lstStyle/>
          <a:p>
            <a:pPr>
              <a:lnSpc>
                <a:spcPts val="1200"/>
              </a:lnSpc>
              <a:spcBef>
                <a:spcPts val="250"/>
              </a:spcBef>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IMF WEO(2022/4)</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3682119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510592"/>
            <a:ext cx="2057400" cy="365125"/>
          </a:xfrm>
        </p:spPr>
        <p:txBody>
          <a:bodyPr/>
          <a:lstStyle/>
          <a:p>
            <a:fld id="{BB1C85A4-6A84-4618-80D9-5A61A43F67A3}" type="slidenum">
              <a:rPr lang="zh-TW" altLang="en-US" smtClean="0"/>
              <a:t>17</a:t>
            </a:fld>
            <a:endParaRPr lang="zh-TW" altLang="en-US" dirty="0"/>
          </a:p>
        </p:txBody>
      </p:sp>
      <p:sp>
        <p:nvSpPr>
          <p:cNvPr id="5" name="矩形 4"/>
          <p:cNvSpPr/>
          <p:nvPr/>
        </p:nvSpPr>
        <p:spPr>
          <a:xfrm>
            <a:off x="264975" y="280300"/>
            <a:ext cx="8432649" cy="11023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622300" lvl="0" indent="-622300" algn="just" defTabSz="914400">
              <a:lnSpc>
                <a:spcPts val="3500"/>
              </a:lnSpc>
              <a:spcBef>
                <a:spcPct val="0"/>
              </a:spcBef>
            </a:pPr>
            <a:r>
              <a:rPr lang="zh-TW" altLang="en-US" sz="2600" b="1" spc="-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sz="2600" b="1" spc="-2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本行妥適運用利率及匯率工具，長年均能達成促進金融穩定、維持物價與匯率穩定，並協助經濟發展之經營</a:t>
            </a:r>
            <a:r>
              <a:rPr lang="zh-TW" altLang="en-US" sz="2600" b="1" spc="-2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目標</a:t>
            </a:r>
            <a:endParaRPr lang="zh-TW" altLang="en-US" sz="2600" b="1" spc="-2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矩形 14"/>
          <p:cNvSpPr/>
          <p:nvPr/>
        </p:nvSpPr>
        <p:spPr>
          <a:xfrm>
            <a:off x="452359" y="5467136"/>
            <a:ext cx="3924000" cy="756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lvl="1" indent="-361950">
              <a:lnSpc>
                <a:spcPts val="3000"/>
              </a:lnSpc>
              <a:spcBef>
                <a:spcPts val="300"/>
              </a:spcBef>
              <a:buNone/>
            </a:pPr>
            <a:r>
              <a:rPr lang="en-US" altLang="zh-TW" sz="2100" b="1" dirty="0" smtClean="0">
                <a:latin typeface="微軟正黑體" panose="020B0604030504040204" pitchFamily="34" charset="-120"/>
                <a:ea typeface="微軟正黑體" panose="020B0604030504040204" pitchFamily="34" charset="-120"/>
                <a:sym typeface="Wingdings" panose="05000000000000000000" pitchFamily="2" charset="2"/>
              </a:rPr>
              <a:t>(4)</a:t>
            </a:r>
            <a:r>
              <a:rPr lang="zh-TW" altLang="en-US" sz="2100" b="1" dirty="0">
                <a:latin typeface="微軟正黑體" panose="020B0604030504040204" pitchFamily="34" charset="-120"/>
                <a:ea typeface="微軟正黑體" panose="020B0604030504040204" pitchFamily="34" charset="-120"/>
                <a:sym typeface="Wingdings" panose="05000000000000000000" pitchFamily="2" charset="2"/>
              </a:rPr>
              <a:t>於</a:t>
            </a:r>
            <a:r>
              <a:rPr lang="zh-TW" altLang="en-US" sz="2100" b="1" dirty="0" smtClean="0">
                <a:latin typeface="微軟正黑體" panose="020B0604030504040204" pitchFamily="34" charset="-120"/>
                <a:ea typeface="微軟正黑體" panose="020B0604030504040204" pitchFamily="34" charset="-120"/>
                <a:sym typeface="Wingdings" panose="05000000000000000000" pitchFamily="2" charset="2"/>
              </a:rPr>
              <a:t>上列目標</a:t>
            </a:r>
            <a:r>
              <a:rPr lang="zh-TW" altLang="en-US" sz="2100" b="1" dirty="0">
                <a:latin typeface="微軟正黑體" panose="020B0604030504040204" pitchFamily="34" charset="-120"/>
                <a:ea typeface="微軟正黑體" panose="020B0604030504040204" pitchFamily="34" charset="-120"/>
                <a:sym typeface="Wingdings" panose="05000000000000000000" pitchFamily="2" charset="2"/>
              </a:rPr>
              <a:t>範圍內，</a:t>
            </a:r>
            <a:r>
              <a:rPr lang="zh-TW" altLang="en-US" sz="2100" b="1"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協助經濟之</a:t>
            </a:r>
            <a:r>
              <a:rPr lang="zh-TW" altLang="en-US" sz="2100" b="1" dirty="0" smtClean="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發展</a:t>
            </a:r>
            <a:endParaRPr lang="en-US" altLang="zh-TW" sz="2100" b="1"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8" name="矩形 7"/>
          <p:cNvSpPr/>
          <p:nvPr/>
        </p:nvSpPr>
        <p:spPr>
          <a:xfrm>
            <a:off x="899592" y="3296946"/>
            <a:ext cx="7894117" cy="33516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a:lnSpc>
                <a:spcPts val="3600"/>
              </a:lnSpc>
              <a:spcBef>
                <a:spcPts val="300"/>
              </a:spcBef>
            </a:pPr>
            <a:endParaRPr lang="en-US" altLang="zh-TW" sz="2200" b="1"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2" name="文字方塊 1"/>
          <p:cNvSpPr txBox="1"/>
          <p:nvPr/>
        </p:nvSpPr>
        <p:spPr>
          <a:xfrm>
            <a:off x="4644008" y="2619334"/>
            <a:ext cx="4104456" cy="923330"/>
          </a:xfrm>
          <a:prstGeom prst="rect">
            <a:avLst/>
          </a:prstGeom>
          <a:solidFill>
            <a:schemeClr val="accent2">
              <a:lumMod val="20000"/>
              <a:lumOff val="80000"/>
            </a:schemeClr>
          </a:solidFill>
        </p:spPr>
        <p:txBody>
          <a:bodyPr wrap="square" rtlCol="0">
            <a:spAutoFit/>
          </a:bodyPr>
          <a:lstStyle/>
          <a:p>
            <a:pPr algn="just"/>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金融穩定</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下</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，有助企業及民眾進行</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融資</a:t>
            </a:r>
            <a:r>
              <a:rPr lang="en-US" altLang="zh-TW"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、理財；</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健全銀行業務，亦有助</a:t>
            </a:r>
            <a:r>
              <a:rPr lang="zh-TW" altLang="en-US" b="1" spc="-100" dirty="0">
                <a:latin typeface="微軟正黑體" panose="020B0604030504040204" pitchFamily="34" charset="-120"/>
                <a:ea typeface="微軟正黑體" panose="020B0604030504040204" pitchFamily="34" charset="-120"/>
                <a:cs typeface="Times New Roman" panose="02020603050405020304" pitchFamily="18" charset="0"/>
              </a:rPr>
              <a:t>引導資金至生產性的投資用途。</a:t>
            </a:r>
          </a:p>
        </p:txBody>
      </p:sp>
      <p:sp>
        <p:nvSpPr>
          <p:cNvPr id="10" name="文字方塊 9"/>
          <p:cNvSpPr txBox="1"/>
          <p:nvPr/>
        </p:nvSpPr>
        <p:spPr>
          <a:xfrm>
            <a:off x="4644008" y="3722041"/>
            <a:ext cx="4104000" cy="1554272"/>
          </a:xfrm>
          <a:prstGeom prst="rect">
            <a:avLst/>
          </a:prstGeom>
          <a:solidFill>
            <a:schemeClr val="accent2">
              <a:lumMod val="20000"/>
              <a:lumOff val="80000"/>
            </a:schemeClr>
          </a:solidFill>
        </p:spPr>
        <p:txBody>
          <a:bodyPr wrap="square" rtlCol="0">
            <a:spAutoFit/>
          </a:bodyPr>
          <a:lstStyle/>
          <a:p>
            <a:pPr algn="just"/>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物價穩定下，將可</a:t>
            </a:r>
            <a:r>
              <a:rPr lang="zh-TW" altLang="en-US"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提振貨幣價值及未來展望的信心</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，有助</a:t>
            </a:r>
            <a:r>
              <a:rPr lang="zh-TW" altLang="en-US"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規劃及執行</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生產</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消費、</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儲</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蓄與</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等經濟</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活動。</a:t>
            </a:r>
            <a:endParaRPr lang="en-US" altLang="zh-TW" b="1" spc="-7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600"/>
              </a:spcBef>
            </a:pP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匯率穩定下，有</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利</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企業</a:t>
            </a:r>
            <a:r>
              <a:rPr lang="zh-TW" altLang="en-US"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對外貿易及</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a:t>
            </a:r>
            <a:r>
              <a:rPr lang="en-US" altLang="zh-TW"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、民眾從事跨國理財與旅遊。</a:t>
            </a:r>
            <a:endPar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507869" y="1382676"/>
            <a:ext cx="8189755" cy="79945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30400" indent="-230400" algn="just" defTabSz="914400">
              <a:lnSpc>
                <a:spcPts val="3000"/>
              </a:lnSpc>
              <a:spcBef>
                <a:spcPts val="300"/>
              </a:spcBef>
              <a:buFont typeface="Arial" panose="020B0604020202020204" pitchFamily="34" charset="0"/>
              <a:buChar char="•"/>
            </a:pP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逾</a:t>
            </a:r>
            <a:r>
              <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年來，本行妥適運用各項政策工具，達</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「中央銀行法」賦予本行之經營目標：</a:t>
            </a:r>
            <a:endPar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11"/>
          <p:cNvSpPr/>
          <p:nvPr/>
        </p:nvSpPr>
        <p:spPr>
          <a:xfrm>
            <a:off x="452359" y="2603510"/>
            <a:ext cx="3924000" cy="972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lvl="1">
              <a:lnSpc>
                <a:spcPts val="3000"/>
              </a:lnSpc>
              <a:spcBef>
                <a:spcPts val="300"/>
              </a:spcBef>
              <a:buNone/>
            </a:pPr>
            <a:r>
              <a:rPr lang="en-US" altLang="zh-TW" sz="21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100" b="1" dirty="0">
                <a:latin typeface="微軟正黑體" panose="020B0604030504040204" pitchFamily="34" charset="-120"/>
                <a:ea typeface="微軟正黑體" panose="020B0604030504040204" pitchFamily="34" charset="-120"/>
                <a:sym typeface="Wingdings" panose="05000000000000000000" pitchFamily="2" charset="2"/>
              </a:rPr>
              <a:t>1)</a:t>
            </a:r>
            <a:r>
              <a:rPr lang="zh-TW" altLang="en-US" sz="2100" b="1"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促進金融</a:t>
            </a:r>
            <a:r>
              <a:rPr lang="zh-TW" altLang="en-US" sz="2100" b="1" dirty="0" smtClean="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穩定</a:t>
            </a:r>
            <a:endParaRPr lang="en-US" altLang="zh-TW" sz="2100" b="1" dirty="0">
              <a:latin typeface="微軟正黑體" panose="020B0604030504040204" pitchFamily="34" charset="-120"/>
              <a:ea typeface="微軟正黑體" panose="020B0604030504040204" pitchFamily="34" charset="-120"/>
              <a:sym typeface="Wingdings" panose="05000000000000000000" pitchFamily="2" charset="2"/>
            </a:endParaRPr>
          </a:p>
          <a:p>
            <a:pPr marL="0" lvl="1">
              <a:lnSpc>
                <a:spcPts val="3000"/>
              </a:lnSpc>
              <a:spcBef>
                <a:spcPts val="300"/>
              </a:spcBef>
              <a:buNone/>
            </a:pPr>
            <a:r>
              <a:rPr lang="en-US" altLang="zh-TW" sz="21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100" b="1" dirty="0">
                <a:latin typeface="微軟正黑體" panose="020B0604030504040204" pitchFamily="34" charset="-120"/>
                <a:ea typeface="微軟正黑體" panose="020B0604030504040204" pitchFamily="34" charset="-120"/>
                <a:sym typeface="Wingdings" panose="05000000000000000000" pitchFamily="2" charset="2"/>
              </a:rPr>
              <a:t>2)</a:t>
            </a:r>
            <a:r>
              <a:rPr lang="zh-TW" altLang="en-US" sz="2100" b="1"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健全銀行</a:t>
            </a:r>
            <a:r>
              <a:rPr lang="zh-TW" altLang="en-US" sz="2100" b="1" dirty="0" smtClean="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業務</a:t>
            </a:r>
            <a:endParaRPr lang="en-US" altLang="zh-TW" sz="2100" b="1"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4" name="矩形 13"/>
          <p:cNvSpPr/>
          <p:nvPr/>
        </p:nvSpPr>
        <p:spPr>
          <a:xfrm>
            <a:off x="452359" y="3747323"/>
            <a:ext cx="3924000" cy="1548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lvl="1" indent="-361950" algn="just">
              <a:lnSpc>
                <a:spcPts val="2800"/>
              </a:lnSpc>
              <a:buNone/>
            </a:pPr>
            <a:r>
              <a:rPr lang="en-US" altLang="zh-TW" sz="21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100" b="1" dirty="0">
                <a:latin typeface="微軟正黑體" panose="020B0604030504040204" pitchFamily="34" charset="-120"/>
                <a:ea typeface="微軟正黑體" panose="020B0604030504040204" pitchFamily="34" charset="-120"/>
                <a:sym typeface="Wingdings" panose="05000000000000000000" pitchFamily="2" charset="2"/>
              </a:rPr>
              <a:t>3)</a:t>
            </a:r>
            <a:r>
              <a:rPr lang="zh-TW" altLang="en-US" sz="2100" b="1" spc="-50" dirty="0">
                <a:latin typeface="微軟正黑體" panose="020B0604030504040204" pitchFamily="34" charset="-120"/>
                <a:ea typeface="微軟正黑體" panose="020B0604030504040204" pitchFamily="34" charset="-120"/>
                <a:sym typeface="Wingdings" panose="05000000000000000000" pitchFamily="2" charset="2"/>
              </a:rPr>
              <a:t>維護對內及對外幣值之穩定</a:t>
            </a:r>
            <a:r>
              <a:rPr lang="en-US" altLang="zh-TW" sz="2100" b="1" spc="-5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2100" b="1" spc="-50" dirty="0">
                <a:latin typeface="微軟正黑體" panose="020B0604030504040204" pitchFamily="34" charset="-120"/>
                <a:ea typeface="微軟正黑體" panose="020B0604030504040204" pitchFamily="34" charset="-120"/>
                <a:sym typeface="Wingdings" panose="05000000000000000000" pitchFamily="2" charset="2"/>
              </a:rPr>
              <a:t>即指</a:t>
            </a:r>
            <a:r>
              <a:rPr lang="zh-TW" altLang="en-US" sz="2100" b="1" spc="-5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國內物價穩定</a:t>
            </a:r>
            <a:r>
              <a:rPr lang="zh-TW" altLang="en-US" sz="2100" b="1" spc="-50" dirty="0">
                <a:latin typeface="微軟正黑體" panose="020B0604030504040204" pitchFamily="34" charset="-120"/>
                <a:ea typeface="微軟正黑體" panose="020B0604030504040204" pitchFamily="34" charset="-120"/>
                <a:sym typeface="Wingdings" panose="05000000000000000000" pitchFamily="2" charset="2"/>
              </a:rPr>
              <a:t>及</a:t>
            </a:r>
            <a:r>
              <a:rPr lang="zh-TW" altLang="en-US" sz="2100" b="1" spc="-5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新臺幣匯率的動態穩定</a:t>
            </a:r>
            <a:r>
              <a:rPr lang="zh-TW" altLang="en-US" sz="2100" b="1" spc="-50" dirty="0">
                <a:latin typeface="微軟正黑體" panose="020B0604030504040204" pitchFamily="34" charset="-120"/>
                <a:ea typeface="微軟正黑體" panose="020B0604030504040204" pitchFamily="34" charset="-120"/>
                <a:sym typeface="Wingdings" panose="05000000000000000000" pitchFamily="2" charset="2"/>
              </a:rPr>
              <a:t>，據以維持新臺幣對內及對外的購買力</a:t>
            </a:r>
            <a:r>
              <a:rPr lang="en-US" altLang="zh-TW" sz="2100" b="1" spc="-50" dirty="0" smtClean="0">
                <a:latin typeface="微軟正黑體" panose="020B0604030504040204" pitchFamily="34" charset="-120"/>
                <a:ea typeface="微軟正黑體" panose="020B0604030504040204" pitchFamily="34" charset="-120"/>
                <a:sym typeface="Wingdings" panose="05000000000000000000" pitchFamily="2" charset="2"/>
              </a:rPr>
              <a:t>)</a:t>
            </a:r>
            <a:endParaRPr lang="en-US" altLang="zh-TW" sz="2100" b="1" spc="-50" dirty="0">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9" name="文字方塊 8"/>
          <p:cNvSpPr txBox="1"/>
          <p:nvPr/>
        </p:nvSpPr>
        <p:spPr>
          <a:xfrm>
            <a:off x="4644008" y="2234178"/>
            <a:ext cx="4095114" cy="369332"/>
          </a:xfrm>
          <a:prstGeom prst="rect">
            <a:avLst/>
          </a:prstGeom>
          <a:noFill/>
        </p:spPr>
        <p:txBody>
          <a:bodyPr wrap="square" rtlCol="0">
            <a:spAutoFit/>
          </a:bodyPr>
          <a:lstStyle/>
          <a:p>
            <a:pPr algn="ctr"/>
            <a:r>
              <a:rPr lang="zh-TW" altLang="en-US" b="1" u="sng" spc="-100" dirty="0" smtClean="0">
                <a:solidFill>
                  <a:schemeClr val="accent5">
                    <a:lumMod val="50000"/>
                  </a:schemeClr>
                </a:solidFill>
                <a:latin typeface="微軟正黑體" panose="020B0604030504040204" pitchFamily="34" charset="-120"/>
                <a:ea typeface="微軟正黑體" panose="020B0604030504040204" pitchFamily="34" charset="-120"/>
              </a:rPr>
              <a:t>本行達成目標下，</a:t>
            </a:r>
            <a:r>
              <a:rPr lang="zh-TW" altLang="en-US" b="1" u="sng" spc="-100" dirty="0">
                <a:solidFill>
                  <a:schemeClr val="accent5">
                    <a:lumMod val="50000"/>
                  </a:schemeClr>
                </a:solidFill>
                <a:latin typeface="微軟正黑體" panose="020B0604030504040204" pitchFamily="34" charset="-120"/>
                <a:ea typeface="微軟正黑體" panose="020B0604030504040204" pitchFamily="34" charset="-120"/>
              </a:rPr>
              <a:t>對</a:t>
            </a:r>
            <a:r>
              <a:rPr lang="zh-TW" altLang="en-US" b="1" u="sng" spc="-100" dirty="0" smtClean="0">
                <a:solidFill>
                  <a:schemeClr val="accent5">
                    <a:lumMod val="50000"/>
                  </a:schemeClr>
                </a:solidFill>
                <a:latin typeface="微軟正黑體" panose="020B0604030504040204" pitchFamily="34" charset="-120"/>
                <a:ea typeface="微軟正黑體" panose="020B0604030504040204" pitchFamily="34" charset="-120"/>
              </a:rPr>
              <a:t>企業、民眾之效益</a:t>
            </a:r>
            <a:endParaRPr lang="zh-TW" altLang="en-US" b="1" u="sng" spc="-1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4633122" y="5460705"/>
            <a:ext cx="4104000" cy="756000"/>
          </a:xfrm>
          <a:prstGeom prst="rect">
            <a:avLst/>
          </a:prstGeom>
          <a:solidFill>
            <a:schemeClr val="accent2">
              <a:lumMod val="20000"/>
              <a:lumOff val="80000"/>
            </a:schemeClr>
          </a:solidFill>
        </p:spPr>
        <p:txBody>
          <a:bodyPr wrap="square" rtlCol="0" anchor="ctr">
            <a:noAutofit/>
          </a:bodyPr>
          <a:lstStyle/>
          <a:p>
            <a:pPr algn="just"/>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經濟發展下，將可</a:t>
            </a:r>
            <a:r>
              <a:rPr lang="zh-TW" altLang="en-US"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創造</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就業</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提高企業生產力與利潤</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增加員工福祉</a:t>
            </a:r>
            <a:r>
              <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落實企業社會責任</a:t>
            </a:r>
            <a:r>
              <a:rPr lang="zh-TW" altLang="en-US"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spc="-7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文字方塊 12"/>
          <p:cNvSpPr txBox="1"/>
          <p:nvPr/>
        </p:nvSpPr>
        <p:spPr>
          <a:xfrm>
            <a:off x="507869" y="2238702"/>
            <a:ext cx="3868490" cy="369332"/>
          </a:xfrm>
          <a:prstGeom prst="rect">
            <a:avLst/>
          </a:prstGeom>
          <a:noFill/>
        </p:spPr>
        <p:txBody>
          <a:bodyPr wrap="square" rtlCol="0">
            <a:spAutoFit/>
          </a:bodyPr>
          <a:lstStyle/>
          <a:p>
            <a:pPr algn="ctr"/>
            <a:r>
              <a:rPr lang="zh-TW" altLang="en-US" b="1" u="sng" spc="-100" dirty="0" smtClean="0">
                <a:solidFill>
                  <a:schemeClr val="accent5">
                    <a:lumMod val="50000"/>
                  </a:schemeClr>
                </a:solidFill>
                <a:latin typeface="微軟正黑體" panose="020B0604030504040204" pitchFamily="34" charset="-120"/>
                <a:ea typeface="微軟正黑體" panose="020B0604030504040204" pitchFamily="34" charset="-120"/>
              </a:rPr>
              <a:t>本行法定經營目標</a:t>
            </a:r>
            <a:endParaRPr lang="zh-TW" altLang="en-US" b="1" u="sng" spc="-100" dirty="0">
              <a:solidFill>
                <a:schemeClr val="accent5">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418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92314" y="6484305"/>
            <a:ext cx="2057400" cy="365125"/>
          </a:xfrm>
        </p:spPr>
        <p:txBody>
          <a:bodyPr/>
          <a:lstStyle/>
          <a:p>
            <a:fld id="{BB1C85A4-6A84-4618-80D9-5A61A43F67A3}" type="slidenum">
              <a:rPr lang="zh-TW" altLang="en-US" smtClean="0"/>
              <a:t>18</a:t>
            </a:fld>
            <a:endParaRPr lang="zh-TW" altLang="en-US" dirty="0"/>
          </a:p>
        </p:txBody>
      </p:sp>
      <p:sp>
        <p:nvSpPr>
          <p:cNvPr id="19" name="矩形 18"/>
          <p:cNvSpPr/>
          <p:nvPr/>
        </p:nvSpPr>
        <p:spPr>
          <a:xfrm>
            <a:off x="323529" y="262162"/>
            <a:ext cx="8552234" cy="168733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50850" indent="-450850" algn="just" defTabSz="914400">
              <a:lnSpc>
                <a:spcPts val="3200"/>
              </a:lnSpc>
              <a:spcBef>
                <a:spcPts val="600"/>
              </a:spcBef>
              <a:tabLst>
                <a:tab pos="450850" algn="l"/>
                <a:tab pos="808038" algn="l"/>
              </a:tabLst>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24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政策利率係由本行理事會訂定；在全球利率走</a:t>
            </a:r>
            <a:r>
              <a:rPr lang="zh-TW" altLang="en-US" sz="24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低及國內超額儲蓄居高下，</a:t>
            </a:r>
            <a:r>
              <a:rPr lang="zh-TW" altLang="en-US" sz="24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臺灣名目</a:t>
            </a:r>
            <a:r>
              <a:rPr lang="zh-TW" altLang="en-US" sz="24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利率下跌</a:t>
            </a:r>
            <a:r>
              <a:rPr lang="zh-TW" altLang="en-US" sz="2400" b="1" spc="-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，惟實質利率並未偏</a:t>
            </a:r>
            <a:r>
              <a:rPr lang="zh-TW" altLang="en-US" sz="24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a:t>
            </a:r>
            <a:endParaRPr lang="en-US" altLang="zh-TW" sz="2400" b="1" spc="-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0850" indent="-179388" algn="just" defTabSz="914400">
              <a:lnSpc>
                <a:spcPts val="2600"/>
              </a:lnSpc>
              <a:spcBef>
                <a:spcPts val="600"/>
              </a:spcBef>
              <a:buFont typeface="Arial" panose="020B0604020202020204" pitchFamily="34" charset="0"/>
              <a:buChar char="•"/>
            </a:pP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利率政策</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的擬定，係由</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本行理事會綜合考量</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國內通膨</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展望、</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經濟成長等國內外經濟金融情勢變化，</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參考多項數據後</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決定</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與盈餘繳庫無關</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65"/>
          <p:cNvSpPr txBox="1">
            <a:spLocks/>
          </p:cNvSpPr>
          <p:nvPr/>
        </p:nvSpPr>
        <p:spPr>
          <a:xfrm>
            <a:off x="5579522" y="2276872"/>
            <a:ext cx="3225586" cy="62921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全球</a:t>
            </a:r>
            <a:r>
              <a:rPr lang="zh-TW" sz="1600" b="1" kern="0" dirty="0">
                <a:effectLst/>
                <a:latin typeface="微軟正黑體" panose="020B0604030504040204" pitchFamily="34" charset="-120"/>
                <a:ea typeface="微軟正黑體" panose="020B0604030504040204" pitchFamily="34" charset="-120"/>
                <a:cs typeface="Times New Roman" panose="02020603050405020304" pitchFamily="18" charset="0"/>
              </a:rPr>
              <a:t>、先進經濟體與臺灣</a:t>
            </a: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政策</a:t>
            </a:r>
            <a:r>
              <a:rPr lang="en-US" alt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利率</a:t>
            </a:r>
            <a:r>
              <a:rPr lang="zh-TW" sz="1600" b="1" kern="0" dirty="0">
                <a:effectLst/>
                <a:latin typeface="微軟正黑體" panose="020B0604030504040204" pitchFamily="34" charset="-120"/>
                <a:ea typeface="微軟正黑體" panose="020B0604030504040204" pitchFamily="34" charset="-120"/>
                <a:cs typeface="Times New Roman" panose="02020603050405020304" pitchFamily="18" charset="0"/>
              </a:rPr>
              <a:t>趨勢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圖表 7"/>
          <p:cNvGraphicFramePr>
            <a:graphicFrameLocks/>
          </p:cNvGraphicFramePr>
          <p:nvPr>
            <p:extLst>
              <p:ext uri="{D42A27DB-BD31-4B8C-83A1-F6EECF244321}">
                <p14:modId xmlns:p14="http://schemas.microsoft.com/office/powerpoint/2010/main" val="2707094456"/>
              </p:ext>
            </p:extLst>
          </p:nvPr>
        </p:nvGraphicFramePr>
        <p:xfrm>
          <a:off x="5436097" y="2712931"/>
          <a:ext cx="3600400" cy="2829010"/>
        </p:xfrm>
        <a:graphic>
          <a:graphicData uri="http://schemas.openxmlformats.org/drawingml/2006/chart">
            <c:chart xmlns:c="http://schemas.openxmlformats.org/drawingml/2006/chart" xmlns:r="http://schemas.openxmlformats.org/officeDocument/2006/relationships" r:id="rId2"/>
          </a:graphicData>
        </a:graphic>
      </p:graphicFrame>
      <p:sp>
        <p:nvSpPr>
          <p:cNvPr id="9" name="文字方塊 2"/>
          <p:cNvSpPr txBox="1">
            <a:spLocks noChangeArrowheads="1"/>
          </p:cNvSpPr>
          <p:nvPr/>
        </p:nvSpPr>
        <p:spPr bwMode="auto">
          <a:xfrm>
            <a:off x="5579522" y="5541941"/>
            <a:ext cx="3480951" cy="300082"/>
          </a:xfrm>
          <a:prstGeom prst="rect">
            <a:avLst/>
          </a:prstGeom>
          <a:noFill/>
          <a:ln w="9525">
            <a:noFill/>
            <a:miter lim="800000"/>
            <a:headEnd/>
            <a:tailEnd/>
          </a:ln>
        </p:spPr>
        <p:txBody>
          <a:bodyPr rot="0" vert="horz" wrap="square" lIns="91440" tIns="45720" rIns="91440" bIns="45720" anchor="t" anchorCtr="0">
            <a:spAutoFit/>
          </a:bodyPr>
          <a:lstStyle/>
          <a:p>
            <a:pPr>
              <a:lnSpc>
                <a:spcPct val="150000"/>
              </a:lnSpc>
              <a:spcBef>
                <a:spcPts val="250"/>
              </a:spcBef>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Market Intelligence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2022/</a:t>
            </a:r>
            <a:r>
              <a:rPr lang="en-US" alt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2" name="矩形 11"/>
          <p:cNvSpPr/>
          <p:nvPr/>
        </p:nvSpPr>
        <p:spPr>
          <a:xfrm>
            <a:off x="323529" y="2060848"/>
            <a:ext cx="5088592" cy="417646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50850" indent="-179388" algn="just" defTabSz="914400">
              <a:lnSpc>
                <a:spcPts val="2100"/>
              </a:lnSpc>
              <a:spcBef>
                <a:spcPts val="600"/>
              </a:spcBef>
              <a:buFont typeface="Arial" panose="020B0604020202020204" pitchFamily="34" charset="0"/>
              <a:buChar char="•"/>
              <a:tabLst>
                <a:tab pos="450850" algn="l"/>
                <a:tab pos="808038" algn="l"/>
              </a:tabLst>
            </a:pP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國內利率走低，主要受到全球利率走</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低及</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國內超額</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儲蓄持續</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增加有關。</a:t>
            </a:r>
            <a:endParaRPr lang="en-US" altLang="zh-TW"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177800" algn="just" defTabSz="914400">
              <a:lnSpc>
                <a:spcPts val="2100"/>
              </a:lnSpc>
              <a:spcBef>
                <a:spcPts val="600"/>
              </a:spcBef>
              <a:tabLst>
                <a:tab pos="450850" algn="l"/>
                <a:tab pos="808038" algn="l"/>
              </a:tabLst>
            </a:pPr>
            <a:r>
              <a:rPr lang="en-US" altLang="zh-TW" sz="1900" b="1" spc="-8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因素：</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年爆發</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全球金融危機</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後</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經濟</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均有投資不足</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、低通膨、</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利率</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之現象</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參見第</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頁</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；臺灣為小型開放經濟體，</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亦受全球</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影響</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國內經濟成長</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及名目利率下跌</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，加以</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通膨低且穩定</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名目利率因而維持在低檔</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265113" algn="just" defTabSz="914400">
              <a:lnSpc>
                <a:spcPts val="2100"/>
              </a:lnSpc>
              <a:spcBef>
                <a:spcPts val="600"/>
              </a:spcBef>
              <a:tabLst>
                <a:tab pos="534988" algn="l"/>
                <a:tab pos="622300" algn="l"/>
                <a:tab pos="808038" algn="l"/>
              </a:tabLst>
            </a:pP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因素：</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因</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國人消費成長動能趨弱</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儲蓄率走高</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國內投資率走低</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，使</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臺灣整體超額儲蓄持續增加</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參見第</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4~6</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頁</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，國內資金充沛</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，致國</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內</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利率走低</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50850" indent="-179388" algn="just" defTabSz="914400">
              <a:lnSpc>
                <a:spcPts val="2100"/>
              </a:lnSpc>
              <a:spcBef>
                <a:spcPts val="600"/>
              </a:spcBef>
              <a:buFont typeface="Arial" panose="020B0604020202020204" pitchFamily="34" charset="0"/>
              <a:buChar char="•"/>
              <a:tabLst>
                <a:tab pos="450850" algn="l"/>
                <a:tab pos="808038" algn="l"/>
              </a:tabLst>
            </a:pP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上述說明</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足以</a:t>
            </a:r>
            <a:r>
              <a:rPr lang="zh-TW" altLang="en-US" sz="19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顯示，</a:t>
            </a:r>
            <a:r>
              <a:rPr lang="zh-TW" altLang="en-US" sz="19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利率走低並非本行刻意壓低</a:t>
            </a:r>
            <a:r>
              <a:rPr lang="zh-TW" altLang="en-US" sz="19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所致。</a:t>
            </a:r>
          </a:p>
        </p:txBody>
      </p:sp>
    </p:spTree>
    <p:extLst>
      <p:ext uri="{BB962C8B-B14F-4D97-AF65-F5344CB8AC3E}">
        <p14:creationId xmlns:p14="http://schemas.microsoft.com/office/powerpoint/2010/main" val="284395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1</a:t>
            </a:fld>
            <a:endParaRPr lang="zh-TW" altLang="en-US" dirty="0"/>
          </a:p>
        </p:txBody>
      </p:sp>
      <p:sp>
        <p:nvSpPr>
          <p:cNvPr id="7" name="矩形 6"/>
          <p:cNvSpPr/>
          <p:nvPr/>
        </p:nvSpPr>
        <p:spPr>
          <a:xfrm>
            <a:off x="345672" y="366499"/>
            <a:ext cx="8456108" cy="59428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hangingPunct="0"/>
            <a:r>
              <a:rPr lang="zh-TW" altLang="zh-TW" b="1" dirty="0">
                <a:latin typeface="微軟正黑體" panose="020B0604030504040204" pitchFamily="34" charset="-120"/>
                <a:ea typeface="微軟正黑體" panose="020B0604030504040204" pitchFamily="34" charset="-120"/>
              </a:rPr>
              <a:t>吳理事長、各位工商界的前輩與先進：</a:t>
            </a:r>
            <a:endParaRPr lang="zh-TW" altLang="zh-TW" sz="1600" dirty="0">
              <a:latin typeface="微軟正黑體" panose="020B0604030504040204" pitchFamily="34" charset="-120"/>
              <a:ea typeface="微軟正黑體" panose="020B0604030504040204" pitchFamily="34" charset="-120"/>
            </a:endParaRPr>
          </a:p>
          <a:p>
            <a:pPr algn="just" hangingPunct="0">
              <a:spcBef>
                <a:spcPts val="600"/>
              </a:spcBef>
            </a:pPr>
            <a:r>
              <a:rPr lang="zh-TW" altLang="zh-TW" b="1" dirty="0">
                <a:latin typeface="微軟正黑體" panose="020B0604030504040204" pitchFamily="34" charset="-120"/>
                <a:ea typeface="微軟正黑體" panose="020B0604030504040204" pitchFamily="34" charset="-120"/>
              </a:rPr>
              <a:t>大家午安！今天很高興能應工商協進會的邀請，以「近</a:t>
            </a:r>
            <a:r>
              <a:rPr lang="en-US" altLang="zh-TW" b="1" dirty="0">
                <a:latin typeface="微軟正黑體" panose="020B0604030504040204" pitchFamily="34" charset="-120"/>
                <a:ea typeface="微軟正黑體" panose="020B0604030504040204" pitchFamily="34" charset="-120"/>
              </a:rPr>
              <a:t>20</a:t>
            </a:r>
            <a:r>
              <a:rPr lang="zh-TW" altLang="zh-TW" b="1" dirty="0">
                <a:latin typeface="微軟正黑體" panose="020B0604030504040204" pitchFamily="34" charset="-120"/>
                <a:ea typeface="微軟正黑體" panose="020B0604030504040204" pitchFamily="34" charset="-120"/>
              </a:rPr>
              <a:t>多年來 臺灣的經濟發展與央行扮演的角色」為題發表專題演講，提供一些淺見，就教於各位。</a:t>
            </a:r>
            <a:endParaRPr lang="zh-TW" altLang="zh-TW" sz="1600" dirty="0">
              <a:latin typeface="微軟正黑體" panose="020B0604030504040204" pitchFamily="34" charset="-120"/>
              <a:ea typeface="微軟正黑體" panose="020B0604030504040204" pitchFamily="34" charset="-120"/>
            </a:endParaRPr>
          </a:p>
          <a:p>
            <a:pPr indent="447675" algn="just" hangingPunct="0">
              <a:spcBef>
                <a:spcPts val="600"/>
              </a:spcBef>
            </a:pPr>
            <a:r>
              <a:rPr lang="zh-TW" altLang="zh-TW" b="1" dirty="0">
                <a:latin typeface="微軟正黑體" panose="020B0604030504040204" pitchFamily="34" charset="-120"/>
                <a:ea typeface="微軟正黑體" panose="020B0604030504040204" pitchFamily="34" charset="-120"/>
              </a:rPr>
              <a:t>企業的經營目標，主要是追求股東的最大利益、照顧員工的福祉，近年來也強調須兼顧社會責任及落實環境保護</a:t>
            </a:r>
            <a:r>
              <a:rPr lang="en-US" altLang="zh-TW" b="1" dirty="0">
                <a:latin typeface="微軟正黑體" panose="020B0604030504040204" pitchFamily="34" charset="-120"/>
                <a:ea typeface="微軟正黑體" panose="020B0604030504040204" pitchFamily="34" charset="-120"/>
              </a:rPr>
              <a:t>(E)</a:t>
            </a:r>
            <a:r>
              <a:rPr lang="zh-TW" altLang="zh-TW" b="1" dirty="0">
                <a:latin typeface="微軟正黑體" panose="020B0604030504040204" pitchFamily="34" charset="-120"/>
                <a:ea typeface="微軟正黑體" panose="020B0604030504040204" pitchFamily="34" charset="-120"/>
              </a:rPr>
              <a:t>、社會責任</a:t>
            </a:r>
            <a:r>
              <a:rPr lang="en-US" altLang="zh-TW" b="1" dirty="0">
                <a:latin typeface="微軟正黑體" panose="020B0604030504040204" pitchFamily="34" charset="-120"/>
                <a:ea typeface="微軟正黑體" panose="020B0604030504040204" pitchFamily="34" charset="-120"/>
              </a:rPr>
              <a:t>(S)</a:t>
            </a:r>
            <a:r>
              <a:rPr lang="zh-TW" altLang="zh-TW" b="1" dirty="0">
                <a:latin typeface="微軟正黑體" panose="020B0604030504040204" pitchFamily="34" charset="-120"/>
                <a:ea typeface="微軟正黑體" panose="020B0604030504040204" pitchFamily="34" charset="-120"/>
              </a:rPr>
              <a:t>與公司治理</a:t>
            </a:r>
            <a:r>
              <a:rPr lang="en-US" altLang="zh-TW" b="1" dirty="0">
                <a:latin typeface="微軟正黑體" panose="020B0604030504040204" pitchFamily="34" charset="-120"/>
                <a:ea typeface="微軟正黑體" panose="020B0604030504040204" pitchFamily="34" charset="-120"/>
              </a:rPr>
              <a:t>(G)</a:t>
            </a:r>
            <a:r>
              <a:rPr lang="zh-TW" altLang="zh-TW" b="1" dirty="0">
                <a:latin typeface="微軟正黑體" panose="020B0604030504040204" pitchFamily="34" charset="-120"/>
                <a:ea typeface="微軟正黑體" panose="020B0604030504040204" pitchFamily="34" charset="-120"/>
              </a:rPr>
              <a:t>，追求企業永續經營。</a:t>
            </a:r>
            <a:endParaRPr lang="zh-TW" altLang="zh-TW" sz="1600" dirty="0">
              <a:latin typeface="微軟正黑體" panose="020B0604030504040204" pitchFamily="34" charset="-120"/>
              <a:ea typeface="微軟正黑體" panose="020B0604030504040204" pitchFamily="34" charset="-120"/>
            </a:endParaRPr>
          </a:p>
          <a:p>
            <a:pPr indent="447675" algn="just">
              <a:spcBef>
                <a:spcPts val="600"/>
              </a:spcBef>
            </a:pPr>
            <a:r>
              <a:rPr lang="zh-TW" altLang="zh-TW" b="1" dirty="0">
                <a:latin typeface="微軟正黑體" panose="020B0604030504040204" pitchFamily="34" charset="-120"/>
                <a:ea typeface="微軟正黑體" panose="020B0604030504040204" pitchFamily="34" charset="-120"/>
              </a:rPr>
              <a:t>中央銀行是肩負公共利益的政府部門，不以營利為目的，經營目標是以全民福祉為依歸，主要包括維持物價穩定與匯率穩定、促進金融穩定及協助經濟發展。央行的經營目標，其實與企業的經營密不可分，例如，物價穩定可讓企業做出正確的經濟決策；匯率穩定有利企業對外貿易及投資，而金融穩定則可使企業的融資與投資活動運作順暢。</a:t>
            </a:r>
            <a:endParaRPr lang="zh-TW" altLang="zh-TW" sz="1600" dirty="0">
              <a:latin typeface="微軟正黑體" panose="020B0604030504040204" pitchFamily="34" charset="-120"/>
              <a:ea typeface="微軟正黑體" panose="020B0604030504040204" pitchFamily="34" charset="-120"/>
            </a:endParaRPr>
          </a:p>
          <a:p>
            <a:pPr indent="447675" algn="just">
              <a:spcBef>
                <a:spcPts val="600"/>
              </a:spcBef>
            </a:pPr>
            <a:r>
              <a:rPr lang="zh-TW" altLang="zh-TW" b="1" dirty="0">
                <a:latin typeface="微軟正黑體" panose="020B0604030504040204" pitchFamily="34" charset="-120"/>
                <a:ea typeface="微軟正黑體" panose="020B0604030504040204" pitchFamily="34" charset="-120"/>
              </a:rPr>
              <a:t>近</a:t>
            </a:r>
            <a:r>
              <a:rPr lang="en-US" altLang="zh-TW" b="1" dirty="0">
                <a:latin typeface="微軟正黑體" panose="020B0604030504040204" pitchFamily="34" charset="-120"/>
                <a:ea typeface="微軟正黑體" panose="020B0604030504040204" pitchFamily="34" charset="-120"/>
              </a:rPr>
              <a:t>20</a:t>
            </a:r>
            <a:r>
              <a:rPr lang="zh-TW" altLang="zh-TW" b="1" dirty="0">
                <a:latin typeface="微軟正黑體" panose="020B0604030504040204" pitchFamily="34" charset="-120"/>
                <a:ea typeface="微軟正黑體" panose="020B0604030504040204" pitchFamily="34" charset="-120"/>
              </a:rPr>
              <a:t>多年來，臺灣遭遇無數的挑戰，尤以</a:t>
            </a:r>
            <a:r>
              <a:rPr lang="en-US" altLang="zh-TW" b="1" dirty="0">
                <a:latin typeface="微軟正黑體" panose="020B0604030504040204" pitchFamily="34" charset="-120"/>
                <a:ea typeface="微軟正黑體" panose="020B0604030504040204" pitchFamily="34" charset="-120"/>
              </a:rPr>
              <a:t>1997</a:t>
            </a:r>
            <a:r>
              <a:rPr lang="zh-TW" altLang="zh-TW" b="1" dirty="0">
                <a:latin typeface="微軟正黑體" panose="020B0604030504040204" pitchFamily="34" charset="-120"/>
                <a:ea typeface="微軟正黑體" panose="020B0604030504040204" pitchFamily="34" charset="-120"/>
              </a:rPr>
              <a:t>年亞洲金融危機、</a:t>
            </a:r>
            <a:r>
              <a:rPr lang="en-US" altLang="zh-TW" b="1" dirty="0">
                <a:latin typeface="微軟正黑體" panose="020B0604030504040204" pitchFamily="34" charset="-120"/>
                <a:ea typeface="微軟正黑體" panose="020B0604030504040204" pitchFamily="34" charset="-120"/>
              </a:rPr>
              <a:t>2008</a:t>
            </a:r>
            <a:r>
              <a:rPr lang="zh-TW" altLang="zh-TW" b="1" dirty="0">
                <a:latin typeface="微軟正黑體" panose="020B0604030504040204" pitchFamily="34" charset="-120"/>
                <a:ea typeface="微軟正黑體" panose="020B0604030504040204" pitchFamily="34" charset="-120"/>
              </a:rPr>
              <a:t>年全球金融危機及近年新冠肺炎</a:t>
            </a:r>
            <a:r>
              <a:rPr lang="en-US" altLang="zh-TW" b="1" dirty="0">
                <a:latin typeface="微軟正黑體" panose="020B0604030504040204" pitchFamily="34" charset="-120"/>
                <a:ea typeface="微軟正黑體" panose="020B0604030504040204" pitchFamily="34" charset="-120"/>
              </a:rPr>
              <a:t>(COVID-19)</a:t>
            </a:r>
            <a:r>
              <a:rPr lang="zh-TW" altLang="zh-TW" b="1" dirty="0">
                <a:latin typeface="微軟正黑體" panose="020B0604030504040204" pitchFamily="34" charset="-120"/>
                <a:ea typeface="微軟正黑體" panose="020B0604030504040204" pitchFamily="34" charset="-120"/>
              </a:rPr>
              <a:t>疫情為最。本行適時採取有效的貨幣、</a:t>
            </a:r>
            <a:r>
              <a:rPr lang="zh-TW" altLang="zh-TW" b="1" dirty="0" smtClean="0">
                <a:latin typeface="微軟正黑體" panose="020B0604030504040204" pitchFamily="34" charset="-120"/>
                <a:ea typeface="微軟正黑體" panose="020B0604030504040204" pitchFamily="34" charset="-120"/>
              </a:rPr>
              <a:t>信用</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zh-TW" b="1" dirty="0" smtClean="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外匯政策與總體審慎措施，有助臺灣安渡危機。這</a:t>
            </a:r>
            <a:r>
              <a:rPr lang="en-US" altLang="zh-TW" b="1" dirty="0">
                <a:latin typeface="微軟正黑體" panose="020B0604030504040204" pitchFamily="34" charset="-120"/>
                <a:ea typeface="微軟正黑體" panose="020B0604030504040204" pitchFamily="34" charset="-120"/>
              </a:rPr>
              <a:t>20</a:t>
            </a:r>
            <a:r>
              <a:rPr lang="zh-TW" altLang="zh-TW" b="1" dirty="0">
                <a:latin typeface="微軟正黑體" panose="020B0604030504040204" pitchFamily="34" charset="-120"/>
                <a:ea typeface="微軟正黑體" panose="020B0604030504040204" pitchFamily="34" charset="-120"/>
              </a:rPr>
              <a:t>年來，</a:t>
            </a:r>
            <a:r>
              <a:rPr lang="zh-TW" altLang="zh-TW" b="1" dirty="0" smtClean="0">
                <a:latin typeface="微軟正黑體" panose="020B0604030504040204" pitchFamily="34" charset="-120"/>
                <a:ea typeface="微軟正黑體" panose="020B0604030504040204" pitchFamily="34" charset="-120"/>
              </a:rPr>
              <a:t>臺灣</a:t>
            </a:r>
            <a:r>
              <a:rPr lang="zh-TW" altLang="en-US" b="1" dirty="0" smtClean="0">
                <a:latin typeface="微軟正黑體" panose="020B0604030504040204" pitchFamily="34" charset="-120"/>
                <a:ea typeface="微軟正黑體" panose="020B0604030504040204" pitchFamily="34" charset="-120"/>
              </a:rPr>
              <a:t>確</a:t>
            </a:r>
            <a:r>
              <a:rPr lang="zh-TW" altLang="zh-TW" b="1" dirty="0" smtClean="0">
                <a:latin typeface="微軟正黑體" panose="020B0604030504040204" pitchFamily="34" charset="-120"/>
                <a:ea typeface="微軟正黑體" panose="020B0604030504040204" pitchFamily="34" charset="-120"/>
              </a:rPr>
              <a:t>實</a:t>
            </a:r>
            <a:r>
              <a:rPr lang="zh-TW" altLang="zh-TW" b="1" dirty="0">
                <a:latin typeface="微軟正黑體" panose="020B0604030504040204" pitchFamily="34" charset="-120"/>
                <a:ea typeface="微軟正黑體" panose="020B0604030504040204" pitchFamily="34" charset="-120"/>
              </a:rPr>
              <a:t>歷經「</a:t>
            </a:r>
            <a:r>
              <a:rPr lang="zh-TW" altLang="zh-TW" b="1" dirty="0" smtClean="0">
                <a:latin typeface="微軟正黑體" panose="020B0604030504040204" pitchFamily="34" charset="-120"/>
                <a:ea typeface="微軟正黑體" panose="020B0604030504040204" pitchFamily="34" charset="-120"/>
              </a:rPr>
              <a:t>穩定、</a:t>
            </a:r>
            <a:r>
              <a:rPr lang="zh-TW" altLang="zh-TW" b="1" dirty="0">
                <a:latin typeface="微軟正黑體" panose="020B0604030504040204" pitchFamily="34" charset="-120"/>
                <a:ea typeface="微軟正黑體" panose="020B0604030504040204" pitchFamily="34" charset="-120"/>
              </a:rPr>
              <a:t>成長的</a:t>
            </a:r>
            <a:r>
              <a:rPr lang="en-US" altLang="zh-TW" b="1" dirty="0">
                <a:latin typeface="微軟正黑體" panose="020B0604030504040204" pitchFamily="34" charset="-120"/>
                <a:ea typeface="微軟正黑體" panose="020B0604030504040204" pitchFamily="34" charset="-120"/>
              </a:rPr>
              <a:t>20</a:t>
            </a:r>
            <a:r>
              <a:rPr lang="zh-TW" altLang="zh-TW" b="1" dirty="0">
                <a:latin typeface="微軟正黑體" panose="020B0604030504040204" pitchFamily="34" charset="-120"/>
                <a:ea typeface="微軟正黑體" panose="020B0604030504040204" pitchFamily="34" charset="-120"/>
              </a:rPr>
              <a:t>年」。</a:t>
            </a:r>
            <a:endParaRPr lang="zh-TW" altLang="zh-TW" sz="1600" dirty="0">
              <a:latin typeface="微軟正黑體" panose="020B0604030504040204" pitchFamily="34" charset="-120"/>
              <a:ea typeface="微軟正黑體" panose="020B0604030504040204" pitchFamily="34" charset="-120"/>
            </a:endParaRPr>
          </a:p>
          <a:p>
            <a:pPr indent="447675" algn="just">
              <a:spcBef>
                <a:spcPts val="600"/>
              </a:spcBef>
            </a:pPr>
            <a:r>
              <a:rPr lang="zh-TW" altLang="zh-TW" b="1" dirty="0">
                <a:latin typeface="微軟正黑體" panose="020B0604030504040204" pitchFamily="34" charset="-120"/>
                <a:ea typeface="微軟正黑體" panose="020B0604030504040204" pitchFamily="34" charset="-120"/>
              </a:rPr>
              <a:t>日前，有幾位學者指稱臺灣經濟成長陷入</a:t>
            </a:r>
            <a:r>
              <a:rPr lang="zh-TW" altLang="zh-TW" b="1" dirty="0" smtClean="0">
                <a:latin typeface="微軟正黑體" panose="020B0604030504040204" pitchFamily="34" charset="-120"/>
                <a:ea typeface="微軟正黑體" panose="020B0604030504040204" pitchFamily="34" charset="-120"/>
              </a:rPr>
              <a:t>失落</a:t>
            </a:r>
            <a:r>
              <a:rPr lang="en-US" altLang="zh-TW" b="1" dirty="0" smtClean="0">
                <a:latin typeface="微軟正黑體" panose="020B0604030504040204" pitchFamily="34" charset="-120"/>
                <a:ea typeface="微軟正黑體" panose="020B0604030504040204" pitchFamily="34" charset="-120"/>
              </a:rPr>
              <a:t>20</a:t>
            </a:r>
            <a:r>
              <a:rPr lang="zh-TW" altLang="zh-TW" b="1" dirty="0" smtClean="0">
                <a:latin typeface="微軟正黑體" panose="020B0604030504040204" pitchFamily="34" charset="-120"/>
                <a:ea typeface="微軟正黑體" panose="020B0604030504040204" pitchFamily="34" charset="-120"/>
              </a:rPr>
              <a:t>年</a:t>
            </a:r>
            <a:r>
              <a:rPr lang="zh-TW" altLang="zh-TW" b="1" dirty="0">
                <a:latin typeface="微軟正黑體" panose="020B0604030504040204" pitchFamily="34" charset="-120"/>
                <a:ea typeface="微軟正黑體" panose="020B0604030504040204" pitchFamily="34" charset="-120"/>
              </a:rPr>
              <a:t>，並認為與本行利率及匯率政策有關，這不僅與事實不符，也抹殺了國人與本行努力的成果。今天我想</a:t>
            </a:r>
            <a:r>
              <a:rPr lang="zh-TW" altLang="zh-TW" b="1" dirty="0" smtClean="0">
                <a:latin typeface="微軟正黑體" panose="020B0604030504040204" pitchFamily="34" charset="-120"/>
                <a:ea typeface="微軟正黑體" panose="020B0604030504040204" pitchFamily="34" charset="-120"/>
              </a:rPr>
              <a:t>藉此機會，</a:t>
            </a:r>
            <a:r>
              <a:rPr lang="zh-TW" altLang="zh-TW" b="1" dirty="0">
                <a:latin typeface="微軟正黑體" panose="020B0604030504040204" pitchFamily="34" charset="-120"/>
                <a:ea typeface="微軟正黑體" panose="020B0604030504040204" pitchFamily="34" charset="-120"/>
              </a:rPr>
              <a:t>以客觀資料來說明過去</a:t>
            </a:r>
            <a:r>
              <a:rPr lang="en-US" altLang="zh-TW" b="1" dirty="0">
                <a:latin typeface="微軟正黑體" panose="020B0604030504040204" pitchFamily="34" charset="-120"/>
                <a:ea typeface="微軟正黑體" panose="020B0604030504040204" pitchFamily="34" charset="-120"/>
              </a:rPr>
              <a:t>20</a:t>
            </a:r>
            <a:r>
              <a:rPr lang="zh-TW" altLang="zh-TW" b="1" dirty="0">
                <a:latin typeface="微軟正黑體" panose="020B0604030504040204" pitchFamily="34" charset="-120"/>
                <a:ea typeface="微軟正黑體" panose="020B0604030504040204" pitchFamily="34" charset="-120"/>
              </a:rPr>
              <a:t>餘年臺灣的經濟表現，以及本行長期經營績效，供各位先進參考。同時，向大家報告今</a:t>
            </a:r>
            <a:r>
              <a:rPr lang="en-US" altLang="zh-TW" b="1" dirty="0">
                <a:latin typeface="微軟正黑體" panose="020B0604030504040204" pitchFamily="34" charset="-120"/>
                <a:ea typeface="微軟正黑體" panose="020B0604030504040204" pitchFamily="34" charset="-120"/>
              </a:rPr>
              <a:t>(2022)</a:t>
            </a:r>
            <a:r>
              <a:rPr lang="zh-TW" altLang="zh-TW" b="1" dirty="0">
                <a:latin typeface="微軟正黑體" panose="020B0604030504040204" pitchFamily="34" charset="-120"/>
                <a:ea typeface="微軟正黑體" panose="020B0604030504040204" pitchFamily="34" charset="-120"/>
              </a:rPr>
              <a:t>、明</a:t>
            </a:r>
            <a:r>
              <a:rPr lang="en-US" altLang="zh-TW" b="1" dirty="0">
                <a:latin typeface="微軟正黑體" panose="020B0604030504040204" pitchFamily="34" charset="-120"/>
                <a:ea typeface="微軟正黑體" panose="020B0604030504040204" pitchFamily="34" charset="-120"/>
              </a:rPr>
              <a:t>(2023)</a:t>
            </a:r>
            <a:r>
              <a:rPr lang="zh-TW" altLang="zh-TW" b="1" dirty="0">
                <a:latin typeface="微軟正黑體" panose="020B0604030504040204" pitchFamily="34" charset="-120"/>
                <a:ea typeface="微軟正黑體" panose="020B0604030504040204" pitchFamily="34" charset="-120"/>
              </a:rPr>
              <a:t>兩年臺灣經濟展望，以及未來臺灣經濟發展所面臨的挑戰。</a:t>
            </a:r>
            <a:endParaRPr lang="zh-TW"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735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92314" y="6484305"/>
            <a:ext cx="2057400" cy="365125"/>
          </a:xfrm>
        </p:spPr>
        <p:txBody>
          <a:bodyPr/>
          <a:lstStyle/>
          <a:p>
            <a:fld id="{BB1C85A4-6A84-4618-80D9-5A61A43F67A3}" type="slidenum">
              <a:rPr lang="zh-TW" altLang="en-US" smtClean="0"/>
              <a:t>19</a:t>
            </a:fld>
            <a:endParaRPr lang="zh-TW" altLang="en-US" dirty="0"/>
          </a:p>
        </p:txBody>
      </p:sp>
      <p:sp>
        <p:nvSpPr>
          <p:cNvPr id="19" name="矩形 18"/>
          <p:cNvSpPr/>
          <p:nvPr/>
        </p:nvSpPr>
        <p:spPr>
          <a:xfrm>
            <a:off x="673840" y="577864"/>
            <a:ext cx="7920880" cy="115212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indent="-276225" algn="just" defTabSz="914400">
              <a:lnSpc>
                <a:spcPts val="3500"/>
              </a:lnSpc>
              <a:spcBef>
                <a:spcPts val="600"/>
              </a:spcBef>
              <a:buFont typeface="Arial" panose="020B0604020202020204" pitchFamily="34" charset="0"/>
              <a:buChar char="•"/>
            </a:pPr>
            <a:r>
              <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rPr>
              <a:t>惟與</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主要經濟體相較，</a:t>
            </a:r>
            <a:r>
              <a:rPr lang="zh-TW" altLang="en-US" sz="2200" b="1" dirty="0">
                <a:solidFill>
                  <a:srgbClr val="0000FF"/>
                </a:solidFill>
                <a:latin typeface="微軟正黑體" panose="020B0604030504040204" pitchFamily="34" charset="-120"/>
                <a:ea typeface="微軟正黑體" panose="020B0604030504040204" pitchFamily="34" charset="-120"/>
              </a:rPr>
              <a:t>臺灣實質利率</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名目利率減去通膨率</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0000FF"/>
                </a:solidFill>
                <a:latin typeface="微軟正黑體" panose="020B0604030504040204" pitchFamily="34" charset="-120"/>
                <a:ea typeface="微軟正黑體" panose="020B0604030504040204" pitchFamily="34" charset="-120"/>
              </a:rPr>
              <a:t>並未偏低</a:t>
            </a:r>
            <a:r>
              <a:rPr lang="zh-TW" altLang="zh-TW" sz="2200" b="1" dirty="0" smtClean="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3131840" y="2073133"/>
            <a:ext cx="3197793" cy="338554"/>
          </a:xfrm>
          <a:prstGeom prst="rect">
            <a:avLst/>
          </a:prstGeom>
        </p:spPr>
        <p:txBody>
          <a:bodyPr wrap="square">
            <a:spAutoFit/>
          </a:bodyPr>
          <a:lstStyle/>
          <a:p>
            <a:pPr algn="ctr">
              <a:buNone/>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主要經濟體實質利率比較</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文字方塊 1"/>
          <p:cNvSpPr txBox="1"/>
          <p:nvPr/>
        </p:nvSpPr>
        <p:spPr>
          <a:xfrm>
            <a:off x="1619672" y="5388335"/>
            <a:ext cx="5616624" cy="776969"/>
          </a:xfrm>
          <a:prstGeom prst="rect">
            <a:avLst/>
          </a:prstGeom>
        </p:spPr>
        <p:txBody>
          <a:bodyPr wrap="square" rtlCol="0">
            <a:noAutofit/>
          </a:bodyPr>
          <a:lstStyle/>
          <a:p>
            <a:pPr marL="358775" indent="-307975" algn="just">
              <a:spcAft>
                <a:spcPts val="0"/>
              </a:spcAft>
            </a:pP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實質</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利率</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年期定期存款利率－通膨率預測值。各經濟</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體</a:t>
            </a:r>
            <a:r>
              <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年期定期存款利率為當地大型銀行之</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年期定期存款利率，通膨率預測值為</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S&amp;P Global Market Intelligence</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對當年各經濟體全年通膨率的預測值</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16000" algn="just">
              <a:spcAft>
                <a:spcPts val="0"/>
              </a:spcAft>
            </a:pPr>
            <a:r>
              <a:rPr lang="zh-TW" altLang="en-US"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資料</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點為每年</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3</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6</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9</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12</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月。</a:t>
            </a:r>
            <a:endParaRPr lang="zh-TW" sz="9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marL="254000" indent="-254000">
              <a:spcAft>
                <a:spcPts val="0"/>
              </a:spcAft>
            </a:pPr>
            <a:r>
              <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資料</a:t>
            </a:r>
            <a:r>
              <a:rPr lang="zh-TW" sz="900" dirty="0">
                <a:latin typeface="微軟正黑體" panose="020B0604030504040204" pitchFamily="34" charset="-120"/>
                <a:ea typeface="微軟正黑體" panose="020B0604030504040204" pitchFamily="34" charset="-120"/>
                <a:cs typeface="Times New Roman" panose="02020603050405020304" pitchFamily="18" charset="0"/>
              </a:rPr>
              <a:t>來源：中央銀行整理</a:t>
            </a:r>
          </a:p>
        </p:txBody>
      </p:sp>
      <p:graphicFrame>
        <p:nvGraphicFramePr>
          <p:cNvPr id="13" name="圖表 12"/>
          <p:cNvGraphicFramePr>
            <a:graphicFrameLocks/>
          </p:cNvGraphicFramePr>
          <p:nvPr>
            <p:extLst>
              <p:ext uri="{D42A27DB-BD31-4B8C-83A1-F6EECF244321}">
                <p14:modId xmlns:p14="http://schemas.microsoft.com/office/powerpoint/2010/main" val="2594930944"/>
              </p:ext>
            </p:extLst>
          </p:nvPr>
        </p:nvGraphicFramePr>
        <p:xfrm>
          <a:off x="1475656" y="2075239"/>
          <a:ext cx="6874042" cy="3313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29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圖表 12"/>
          <p:cNvGraphicFramePr>
            <a:graphicFrameLocks/>
          </p:cNvGraphicFramePr>
          <p:nvPr>
            <p:extLst>
              <p:ext uri="{D42A27DB-BD31-4B8C-83A1-F6EECF244321}">
                <p14:modId xmlns:p14="http://schemas.microsoft.com/office/powerpoint/2010/main" val="503180060"/>
              </p:ext>
            </p:extLst>
          </p:nvPr>
        </p:nvGraphicFramePr>
        <p:xfrm>
          <a:off x="286224" y="3566382"/>
          <a:ext cx="4104456" cy="2624990"/>
        </p:xfrm>
        <a:graphic>
          <a:graphicData uri="http://schemas.openxmlformats.org/drawingml/2006/chart">
            <c:chart xmlns:c="http://schemas.openxmlformats.org/drawingml/2006/chart" xmlns:r="http://schemas.openxmlformats.org/officeDocument/2006/relationships" r:id="rId2"/>
          </a:graphicData>
        </a:graphic>
      </p:graphicFrame>
      <p:sp>
        <p:nvSpPr>
          <p:cNvPr id="6" name="投影片編號版面配置區 5"/>
          <p:cNvSpPr>
            <a:spLocks noGrp="1"/>
          </p:cNvSpPr>
          <p:nvPr>
            <p:ph type="sldNum" sz="quarter" idx="12"/>
          </p:nvPr>
        </p:nvSpPr>
        <p:spPr>
          <a:xfrm>
            <a:off x="6876256" y="6498465"/>
            <a:ext cx="2057400" cy="365125"/>
          </a:xfrm>
        </p:spPr>
        <p:txBody>
          <a:bodyPr/>
          <a:lstStyle/>
          <a:p>
            <a:fld id="{BB1C85A4-6A84-4618-80D9-5A61A43F67A3}" type="slidenum">
              <a:rPr lang="zh-TW" altLang="en-US" smtClean="0"/>
              <a:t>20</a:t>
            </a:fld>
            <a:endParaRPr lang="zh-TW" altLang="en-US" dirty="0"/>
          </a:p>
        </p:txBody>
      </p:sp>
      <p:sp>
        <p:nvSpPr>
          <p:cNvPr id="19" name="矩形 18"/>
          <p:cNvSpPr/>
          <p:nvPr/>
        </p:nvSpPr>
        <p:spPr>
          <a:xfrm>
            <a:off x="482524" y="188640"/>
            <a:ext cx="8208000" cy="3263983"/>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447675" algn="just" defTabSz="914400">
              <a:lnSpc>
                <a:spcPts val="3000"/>
              </a:lnSpc>
              <a:spcBef>
                <a:spcPts val="600"/>
              </a:spcBef>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臺幣匯率原則上由外匯市場供需決定，</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長期呈升值趨勢</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447675" algn="just" defTabSz="914400">
              <a:lnSpc>
                <a:spcPts val="3000"/>
              </a:lnSpc>
              <a:spcBef>
                <a:spcPts val="600"/>
              </a:spcBef>
            </a:pP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本行</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採雙向調節匯市</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並未</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「阻升不阻貶</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266700" algn="just" defTabSz="914400">
              <a:lnSpc>
                <a:spcPts val="2800"/>
              </a:lnSpc>
              <a:spcBef>
                <a:spcPts val="600"/>
              </a:spcBef>
              <a:buFont typeface="Arial" panose="020B0604020202020204" pitchFamily="34" charset="0"/>
              <a:buChar char="•"/>
            </a:pPr>
            <a:r>
              <a:rPr lang="zh-TW" altLang="en-US"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臺幣對美元匯率長期走升</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，自</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年中</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之低點約</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35</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，升值至</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年底</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約</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27.7</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升幅約</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266700" algn="just" defTabSz="914400">
              <a:lnSpc>
                <a:spcPts val="2800"/>
              </a:lnSpc>
              <a:spcBef>
                <a:spcPts val="600"/>
              </a:spcBef>
              <a:buFont typeface="Arial" panose="020B0604020202020204" pitchFamily="34" charset="0"/>
              <a:buChar char="•"/>
            </a:pP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就</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新臺幣對一籃通貨</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名目有效匯率指數</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(NEER)</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而言</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相對於</a:t>
            </a:r>
            <a:r>
              <a:rPr lang="en-US" altLang="zh-TW" sz="2100" b="1" dirty="0" smtClean="0">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年已</a:t>
            </a:r>
            <a:r>
              <a:rPr lang="zh-TW" altLang="en-US"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上升</a:t>
            </a:r>
            <a:r>
              <a:rPr lang="en-US" altLang="zh-TW"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25.77%</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遠高於韓元</a:t>
            </a:r>
            <a:r>
              <a:rPr lang="en-US" altLang="zh-TW" sz="2100" b="1" dirty="0" smtClean="0">
                <a:latin typeface="微軟正黑體" panose="020B0604030504040204" pitchFamily="34" charset="-120"/>
                <a:ea typeface="微軟正黑體" panose="020B0604030504040204" pitchFamily="34" charset="-120"/>
                <a:cs typeface="Times New Roman" panose="02020603050405020304" pitchFamily="18" charset="0"/>
              </a:rPr>
              <a:t>(10.42%)</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日圓</a:t>
            </a:r>
            <a:r>
              <a:rPr lang="en-US" altLang="zh-TW" sz="2100" b="1" dirty="0" smtClean="0">
                <a:latin typeface="微軟正黑體" panose="020B0604030504040204" pitchFamily="34" charset="-120"/>
                <a:ea typeface="微軟正黑體" panose="020B0604030504040204" pitchFamily="34" charset="-120"/>
                <a:cs typeface="Times New Roman" panose="02020603050405020304" pitchFamily="18" charset="0"/>
              </a:rPr>
              <a:t>(-16.76%)</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266700" algn="just" defTabSz="914400">
              <a:lnSpc>
                <a:spcPts val="2800"/>
              </a:lnSpc>
              <a:spcBef>
                <a:spcPts val="600"/>
              </a:spcBef>
              <a:buFont typeface="Arial" panose="020B0604020202020204" pitchFamily="34" charset="0"/>
              <a:buChar char="•"/>
            </a:pP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以上顯示</a:t>
            </a:r>
            <a:r>
              <a:rPr lang="zh-TW" altLang="en-US"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並未刻意壓低</a:t>
            </a:r>
            <a:r>
              <a:rPr lang="zh-TW" altLang="en-US"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匯率</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2"/>
          <p:cNvSpPr txBox="1">
            <a:spLocks noChangeArrowheads="1"/>
          </p:cNvSpPr>
          <p:nvPr/>
        </p:nvSpPr>
        <p:spPr bwMode="auto">
          <a:xfrm>
            <a:off x="536953" y="3477119"/>
            <a:ext cx="3602999" cy="44958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新</a:t>
            </a:r>
            <a:r>
              <a:rPr lang="zh-TW" sz="1600" b="1" kern="100" dirty="0">
                <a:effectLst/>
                <a:latin typeface="微軟正黑體" panose="020B0604030504040204" pitchFamily="34" charset="-120"/>
                <a:ea typeface="微軟正黑體" panose="020B0604030504040204" pitchFamily="34" charset="-120"/>
                <a:cs typeface="新細明體" panose="02020500000000000000" pitchFamily="18" charset="-120"/>
              </a:rPr>
              <a:t>臺幣對美元匯率</a:t>
            </a:r>
            <a:endParaRPr lang="zh-TW" sz="16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9" name="文字方塊 2"/>
          <p:cNvSpPr txBox="1">
            <a:spLocks noChangeArrowheads="1"/>
          </p:cNvSpPr>
          <p:nvPr/>
        </p:nvSpPr>
        <p:spPr bwMode="auto">
          <a:xfrm>
            <a:off x="4770623" y="3466503"/>
            <a:ext cx="3638880" cy="449580"/>
          </a:xfrm>
          <a:prstGeom prst="rect">
            <a:avLst/>
          </a:prstGeom>
          <a:noFill/>
          <a:ln w="9525">
            <a:noFill/>
            <a:miter lim="800000"/>
            <a:headEnd/>
            <a:tailEnd/>
          </a:ln>
        </p:spPr>
        <p:txBody>
          <a:bodyPr rot="0" vert="horz" wrap="square" lIns="91440" tIns="45720" rIns="91440" bIns="45720" anchor="t" anchorCtr="0">
            <a:noAutofit/>
          </a:bodyPr>
          <a:lstStyle/>
          <a:p>
            <a:pPr algn="ctr"/>
            <a:r>
              <a:rPr lang="zh-TW" alt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臺、韓、日</a:t>
            </a: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名目有效匯率指數</a:t>
            </a:r>
          </a:p>
        </p:txBody>
      </p:sp>
      <p:sp>
        <p:nvSpPr>
          <p:cNvPr id="14" name="文字方塊 9"/>
          <p:cNvSpPr txBox="1">
            <a:spLocks/>
          </p:cNvSpPr>
          <p:nvPr/>
        </p:nvSpPr>
        <p:spPr>
          <a:xfrm>
            <a:off x="798587" y="6105255"/>
            <a:ext cx="3648204" cy="3155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250"/>
              </a:spcBef>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Bloomberg</a:t>
            </a:r>
            <a:endParaRPr lang="zh-TW" sz="105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15" name="圖表 14"/>
          <p:cNvGraphicFramePr>
            <a:graphicFrameLocks/>
          </p:cNvGraphicFramePr>
          <p:nvPr>
            <p:extLst>
              <p:ext uri="{D42A27DB-BD31-4B8C-83A1-F6EECF244321}">
                <p14:modId xmlns:p14="http://schemas.microsoft.com/office/powerpoint/2010/main" val="1541868484"/>
              </p:ext>
            </p:extLst>
          </p:nvPr>
        </p:nvGraphicFramePr>
        <p:xfrm>
          <a:off x="4446790" y="3817748"/>
          <a:ext cx="4373681" cy="2266261"/>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字方塊 20"/>
          <p:cNvSpPr txBox="1">
            <a:spLocks/>
          </p:cNvSpPr>
          <p:nvPr/>
        </p:nvSpPr>
        <p:spPr>
          <a:xfrm>
            <a:off x="4659346" y="6140325"/>
            <a:ext cx="3861435" cy="358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900"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BIS Effective exchange rate indices (Broad indices)</a:t>
            </a:r>
            <a:endParaRPr lang="zh-TW" sz="10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150513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8465"/>
            <a:ext cx="2057400" cy="365125"/>
          </a:xfrm>
        </p:spPr>
        <p:txBody>
          <a:bodyPr/>
          <a:lstStyle/>
          <a:p>
            <a:fld id="{BB1C85A4-6A84-4618-80D9-5A61A43F67A3}" type="slidenum">
              <a:rPr lang="zh-TW" altLang="en-US" smtClean="0"/>
              <a:t>21</a:t>
            </a:fld>
            <a:endParaRPr lang="zh-TW" altLang="en-US" dirty="0"/>
          </a:p>
        </p:txBody>
      </p:sp>
      <p:sp>
        <p:nvSpPr>
          <p:cNvPr id="19" name="矩形 18"/>
          <p:cNvSpPr/>
          <p:nvPr/>
        </p:nvSpPr>
        <p:spPr>
          <a:xfrm>
            <a:off x="403694" y="380346"/>
            <a:ext cx="8415720" cy="309165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66700" indent="-180975" algn="just" defTabSz="914400">
              <a:lnSpc>
                <a:spcPts val="2800"/>
              </a:lnSpc>
              <a:spcBef>
                <a:spcPts val="600"/>
              </a:spcBef>
              <a:buFont typeface="Arial" panose="020B0604020202020204" pitchFamily="34" charset="0"/>
              <a:buChar char="•"/>
            </a:pP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根據「</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中央銀行法</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43</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條</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規定，本行持有之外幣資產及負債，</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因匯率變動而發生之利得或損失</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均不得列為當年度損益</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，因此，新臺幣匯率升貶</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與繳庫盈餘無直接關聯</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180975" algn="just" defTabSz="914400">
              <a:lnSpc>
                <a:spcPts val="2800"/>
              </a:lnSpc>
              <a:spcBef>
                <a:spcPts val="600"/>
              </a:spcBef>
              <a:buFont typeface="Arial" panose="020B0604020202020204" pitchFamily="34" charset="0"/>
              <a:buChar char="•"/>
            </a:pPr>
            <a:r>
              <a:rPr lang="zh-TW" altLang="en-US" sz="2100" b="1" spc="-1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如遇新臺幣匯率</a:t>
            </a:r>
            <a:r>
              <a:rPr lang="zh-TW" altLang="en-US" sz="2100" b="1" spc="-1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過度波動或失序變動時</a:t>
            </a:r>
            <a:r>
              <a:rPr lang="zh-TW" altLang="en-US" sz="2100" b="1" spc="-150" dirty="0">
                <a:latin typeface="微軟正黑體" panose="020B0604030504040204" pitchFamily="34" charset="-120"/>
                <a:ea typeface="微軟正黑體" panose="020B0604030504040204" pitchFamily="34" charset="-120"/>
                <a:cs typeface="Times New Roman" panose="02020603050405020304" pitchFamily="18" charset="0"/>
              </a:rPr>
              <a:t>，本行均會視情勢進行</a:t>
            </a:r>
            <a:r>
              <a:rPr lang="zh-TW" altLang="en-US" sz="2100" b="1" spc="-1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雙向調節</a:t>
            </a:r>
            <a:r>
              <a:rPr lang="zh-TW" altLang="en-US" sz="2100" b="1" spc="-1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1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180975" algn="just" defTabSz="914400">
              <a:lnSpc>
                <a:spcPts val="2800"/>
              </a:lnSpc>
              <a:spcBef>
                <a:spcPts val="600"/>
              </a:spcBef>
            </a:pP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   如</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2020</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推出大規模量化寬鬆</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QE</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，資金湧入國內，</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本行為淨買匯</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迄今又因</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大幅升息並執行縮表</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QT</a:t>
            </a:r>
            <a:r>
              <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，外資資金流出，</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本行為淨賣匯</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；顯示</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本行外匯操作為</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雙向</a:t>
            </a:r>
            <a:r>
              <a:rPr lang="zh-TW" altLang="en-US" sz="2100"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調節</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並未「阻升不阻貶」</a:t>
            </a:r>
            <a:r>
              <a:rPr lang="zh-TW" altLang="en-US" sz="21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p:cNvGrpSpPr/>
          <p:nvPr/>
        </p:nvGrpSpPr>
        <p:grpSpPr>
          <a:xfrm>
            <a:off x="243884" y="3644372"/>
            <a:ext cx="8723364" cy="2562023"/>
            <a:chOff x="278592" y="3350601"/>
            <a:chExt cx="8723364" cy="2562023"/>
          </a:xfrm>
        </p:grpSpPr>
        <p:sp>
          <p:nvSpPr>
            <p:cNvPr id="20" name="文字方塊 2"/>
            <p:cNvSpPr txBox="1">
              <a:spLocks noChangeArrowheads="1"/>
            </p:cNvSpPr>
            <p:nvPr/>
          </p:nvSpPr>
          <p:spPr bwMode="auto">
            <a:xfrm>
              <a:off x="1448275" y="3350601"/>
              <a:ext cx="6270926" cy="449580"/>
            </a:xfrm>
            <a:prstGeom prst="rect">
              <a:avLst/>
            </a:prstGeom>
            <a:noFill/>
            <a:ln w="9525">
              <a:noFill/>
              <a:miter lim="800000"/>
              <a:headEnd/>
              <a:tailEnd/>
            </a:ln>
          </p:spPr>
          <p:txBody>
            <a:bodyPr rot="0" vert="horz" wrap="square" lIns="91440" tIns="45720" rIns="91440" bIns="45720" anchor="b" anchorCtr="0">
              <a:noAutofit/>
            </a:bodyPr>
            <a:lstStyle/>
            <a:p>
              <a:pPr algn="ctr">
                <a:spcBef>
                  <a:spcPts val="600"/>
                </a:spcBef>
              </a:pP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外匯市場</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之</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調節</a:t>
              </a:r>
              <a:endPar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dirty="0">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en-US" sz="14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行</a:t>
              </a:r>
              <a:r>
                <a:rPr lang="zh-TW" altLang="en-US" sz="1400" b="1" kern="100" dirty="0">
                  <a:latin typeface="微軟正黑體" panose="020B0604030504040204" pitchFamily="34" charset="-120"/>
                  <a:ea typeface="微軟正黑體" panose="020B0604030504040204" pitchFamily="34" charset="-120"/>
                  <a:cs typeface="Times New Roman" panose="02020603050405020304" pitchFamily="18" charset="0"/>
                </a:rPr>
                <a:t>不會也沒有能力改變匯率趨勢，僅能減緩匯率過度</a:t>
              </a:r>
              <a:r>
                <a:rPr lang="zh-TW" altLang="en-US" sz="14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波動</a:t>
              </a:r>
              <a:r>
                <a:rPr lang="en-US" altLang="zh-TW" sz="14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1" name="群組 20"/>
            <p:cNvGrpSpPr/>
            <p:nvPr/>
          </p:nvGrpSpPr>
          <p:grpSpPr>
            <a:xfrm>
              <a:off x="278592" y="4222477"/>
              <a:ext cx="3064784" cy="1646847"/>
              <a:chOff x="-142881" y="-272599"/>
              <a:chExt cx="5513854" cy="2975536"/>
            </a:xfrm>
          </p:grpSpPr>
          <p:sp>
            <p:nvSpPr>
              <p:cNvPr id="66" name="Text Box 2056"/>
              <p:cNvSpPr txBox="1">
                <a:spLocks noChangeAspect="1" noChangeArrowheads="1"/>
              </p:cNvSpPr>
              <p:nvPr/>
            </p:nvSpPr>
            <p:spPr bwMode="auto">
              <a:xfrm>
                <a:off x="1738662" y="2030000"/>
                <a:ext cx="2544079" cy="6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fontAlgn="base">
                  <a:spcAft>
                    <a:spcPts val="0"/>
                  </a:spcAft>
                </a:pPr>
                <a:r>
                  <a:rPr lang="zh-TW" sz="1100" b="1" kern="1200" dirty="0">
                    <a:solidFill>
                      <a:srgbClr val="EB0133"/>
                    </a:solidFill>
                    <a:effectLst/>
                    <a:latin typeface="微軟正黑體" panose="020B0604030504040204" pitchFamily="34" charset="-120"/>
                    <a:ea typeface="微軟正黑體" panose="020B0604030504040204" pitchFamily="34" charset="-120"/>
                    <a:cs typeface="Times New Roman" panose="02020603050405020304" pitchFamily="18" charset="0"/>
                  </a:rPr>
                  <a:t>有央行調節的匯率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67" name="群組 66"/>
              <p:cNvGrpSpPr/>
              <p:nvPr/>
            </p:nvGrpSpPr>
            <p:grpSpPr>
              <a:xfrm>
                <a:off x="-142881" y="-272599"/>
                <a:ext cx="5513854" cy="2975536"/>
                <a:chOff x="-142881" y="-272599"/>
                <a:chExt cx="5513854" cy="2975536"/>
              </a:xfrm>
            </p:grpSpPr>
            <p:sp>
              <p:nvSpPr>
                <p:cNvPr id="68" name="Text Box 2055"/>
                <p:cNvSpPr txBox="1">
                  <a:spLocks noChangeAspect="1" noChangeArrowheads="1"/>
                </p:cNvSpPr>
                <p:nvPr/>
              </p:nvSpPr>
              <p:spPr bwMode="auto">
                <a:xfrm>
                  <a:off x="1738660" y="202563"/>
                  <a:ext cx="3108091" cy="69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Aft>
                      <a:spcPts val="0"/>
                    </a:spcAft>
                  </a:pPr>
                  <a:r>
                    <a:rPr lang="zh-TW" sz="1100" b="1" kern="1200" dirty="0">
                      <a:solidFill>
                        <a:srgbClr val="1C07E5"/>
                      </a:solidFill>
                      <a:effectLst/>
                      <a:latin typeface="微軟正黑體" panose="020B0604030504040204" pitchFamily="34" charset="-120"/>
                      <a:ea typeface="微軟正黑體" panose="020B0604030504040204" pitchFamily="34" charset="-120"/>
                      <a:cs typeface="Times New Roman" panose="02020603050405020304" pitchFamily="18" charset="0"/>
                    </a:rPr>
                    <a:t>由市場供需決定的匯率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69" name="群組 68"/>
                <p:cNvGrpSpPr/>
                <p:nvPr/>
              </p:nvGrpSpPr>
              <p:grpSpPr>
                <a:xfrm>
                  <a:off x="-142881" y="-272599"/>
                  <a:ext cx="5513854" cy="2975536"/>
                  <a:chOff x="-142881" y="-272599"/>
                  <a:chExt cx="5513854" cy="2975536"/>
                </a:xfrm>
              </p:grpSpPr>
              <p:cxnSp>
                <p:nvCxnSpPr>
                  <p:cNvPr id="70" name="Line 2052"/>
                  <p:cNvCxnSpPr/>
                  <p:nvPr/>
                </p:nvCxnSpPr>
                <p:spPr bwMode="auto">
                  <a:xfrm>
                    <a:off x="3507892" y="635978"/>
                    <a:ext cx="171394" cy="31878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grpSp>
                <p:nvGrpSpPr>
                  <p:cNvPr id="71" name="群組 70"/>
                  <p:cNvGrpSpPr/>
                  <p:nvPr/>
                </p:nvGrpSpPr>
                <p:grpSpPr>
                  <a:xfrm>
                    <a:off x="-142881" y="-272599"/>
                    <a:ext cx="5513854" cy="2975536"/>
                    <a:chOff x="-142881" y="-272599"/>
                    <a:chExt cx="5513854" cy="2975536"/>
                  </a:xfrm>
                </p:grpSpPr>
                <p:cxnSp>
                  <p:nvCxnSpPr>
                    <p:cNvPr id="72" name="Line 2053"/>
                    <p:cNvCxnSpPr/>
                    <p:nvPr/>
                  </p:nvCxnSpPr>
                  <p:spPr bwMode="auto">
                    <a:xfrm flipV="1">
                      <a:off x="3745858" y="1472497"/>
                      <a:ext cx="78594" cy="650501"/>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73" name="群組 72"/>
                    <p:cNvGrpSpPr/>
                    <p:nvPr/>
                  </p:nvGrpSpPr>
                  <p:grpSpPr>
                    <a:xfrm>
                      <a:off x="-142881" y="-272599"/>
                      <a:ext cx="5513854" cy="2975536"/>
                      <a:chOff x="-142881" y="-272599"/>
                      <a:chExt cx="5513854" cy="2975536"/>
                    </a:xfrm>
                  </p:grpSpPr>
                  <p:grpSp>
                    <p:nvGrpSpPr>
                      <p:cNvPr id="74" name="群組 73"/>
                      <p:cNvGrpSpPr/>
                      <p:nvPr/>
                    </p:nvGrpSpPr>
                    <p:grpSpPr>
                      <a:xfrm>
                        <a:off x="-142881" y="-272599"/>
                        <a:ext cx="4819656" cy="2921199"/>
                        <a:chOff x="-142881" y="-272599"/>
                        <a:chExt cx="4819656" cy="2921199"/>
                      </a:xfrm>
                    </p:grpSpPr>
                    <p:sp>
                      <p:nvSpPr>
                        <p:cNvPr id="76" name="Text Box 2062"/>
                        <p:cNvSpPr txBox="1">
                          <a:spLocks noChangeAspect="1" noChangeArrowheads="1"/>
                        </p:cNvSpPr>
                        <p:nvPr/>
                      </p:nvSpPr>
                      <p:spPr bwMode="auto">
                        <a:xfrm>
                          <a:off x="-142881" y="-272599"/>
                          <a:ext cx="1505535" cy="6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Bef>
                              <a:spcPts val="840"/>
                            </a:spcBef>
                            <a:spcAft>
                              <a:spcPts val="0"/>
                            </a:spcAft>
                          </a:pP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NT$/US$</a:t>
                          </a:r>
                          <a:endParaRPr lang="zh-TW" sz="9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77" name="群組 76"/>
                        <p:cNvGrpSpPr/>
                        <p:nvPr/>
                      </p:nvGrpSpPr>
                      <p:grpSpPr>
                        <a:xfrm>
                          <a:off x="409575" y="411646"/>
                          <a:ext cx="4267200" cy="2236954"/>
                          <a:chOff x="0" y="-16979"/>
                          <a:chExt cx="4267200" cy="2236954"/>
                        </a:xfrm>
                      </p:grpSpPr>
                      <p:cxnSp>
                        <p:nvCxnSpPr>
                          <p:cNvPr id="78" name="Line 2059"/>
                          <p:cNvCxnSpPr/>
                          <p:nvPr/>
                        </p:nvCxnSpPr>
                        <p:spPr bwMode="auto">
                          <a:xfrm flipH="1">
                            <a:off x="0" y="-16979"/>
                            <a:ext cx="0" cy="22365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79" name="群組 78"/>
                          <p:cNvGrpSpPr/>
                          <p:nvPr/>
                        </p:nvGrpSpPr>
                        <p:grpSpPr>
                          <a:xfrm>
                            <a:off x="0" y="-12221"/>
                            <a:ext cx="4267200" cy="2232196"/>
                            <a:chOff x="0" y="-183671"/>
                            <a:chExt cx="4267200" cy="2232196"/>
                          </a:xfrm>
                        </p:grpSpPr>
                        <p:cxnSp>
                          <p:nvCxnSpPr>
                            <p:cNvPr id="80" name="Line 2060"/>
                            <p:cNvCxnSpPr/>
                            <p:nvPr/>
                          </p:nvCxnSpPr>
                          <p:spPr bwMode="auto">
                            <a:xfrm flipV="1">
                              <a:off x="0" y="2045984"/>
                              <a:ext cx="4267200" cy="2541"/>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81" name="群組 80"/>
                            <p:cNvGrpSpPr/>
                            <p:nvPr/>
                          </p:nvGrpSpPr>
                          <p:grpSpPr>
                            <a:xfrm>
                              <a:off x="9525" y="-183671"/>
                              <a:ext cx="4246833" cy="1606775"/>
                              <a:chOff x="0" y="-183671"/>
                              <a:chExt cx="4246833" cy="1606775"/>
                            </a:xfrm>
                          </p:grpSpPr>
                          <p:cxnSp>
                            <p:nvCxnSpPr>
                              <p:cNvPr id="82" name="Line 2050"/>
                              <p:cNvCxnSpPr/>
                              <p:nvPr/>
                            </p:nvCxnSpPr>
                            <p:spPr bwMode="auto">
                              <a:xfrm>
                                <a:off x="0" y="701040"/>
                                <a:ext cx="4072994" cy="635"/>
                              </a:xfrm>
                              <a:prstGeom prst="line">
                                <a:avLst/>
                              </a:prstGeom>
                              <a:noFill/>
                              <a:ln w="12700">
                                <a:solidFill>
                                  <a:srgbClr val="000000"/>
                                </a:solidFill>
                                <a:round/>
                                <a:headEnd/>
                                <a:tailEnd/>
                              </a:ln>
                              <a:scene3d>
                                <a:camera prst="orthographicFront">
                                  <a:rot lat="0" lon="0" rev="20400000"/>
                                </a:camera>
                                <a:lightRig rig="threePt" dir="t"/>
                              </a:scene3d>
                              <a:extLst>
                                <a:ext uri="{909E8E84-426E-40DD-AFC4-6F175D3DCCD1}">
                                  <a14:hiddenFill xmlns:a14="http://schemas.microsoft.com/office/drawing/2010/main">
                                    <a:noFill/>
                                  </a14:hiddenFill>
                                </a:ext>
                              </a:extLst>
                            </p:spPr>
                          </p:cxnSp>
                          <p:sp>
                            <p:nvSpPr>
                              <p:cNvPr id="83" name="Freeform 2051"/>
                              <p:cNvSpPr>
                                <a:spLocks noChangeAspect="1"/>
                              </p:cNvSpPr>
                              <p:nvPr/>
                            </p:nvSpPr>
                            <p:spPr bwMode="auto">
                              <a:xfrm>
                                <a:off x="3185" y="-183671"/>
                                <a:ext cx="4243648" cy="1606775"/>
                              </a:xfrm>
                              <a:custGeom>
                                <a:avLst/>
                                <a:gdLst>
                                  <a:gd name="T0" fmla="*/ 0 w 7680"/>
                                  <a:gd name="T1" fmla="*/ 2147483647 h 3180"/>
                                  <a:gd name="T2" fmla="*/ 2147483647 w 7680"/>
                                  <a:gd name="T3" fmla="*/ 2147483647 h 3180"/>
                                  <a:gd name="T4" fmla="*/ 2147483647 w 7680"/>
                                  <a:gd name="T5" fmla="*/ 2147483647 h 3180"/>
                                  <a:gd name="T6" fmla="*/ 2147483647 w 7680"/>
                                  <a:gd name="T7" fmla="*/ 2147483647 h 3180"/>
                                  <a:gd name="T8" fmla="*/ 2147483647 w 7680"/>
                                  <a:gd name="T9" fmla="*/ 2147483647 h 3180"/>
                                  <a:gd name="T10" fmla="*/ 2147483647 w 7680"/>
                                  <a:gd name="T11" fmla="*/ 2147483647 h 3180"/>
                                  <a:gd name="T12" fmla="*/ 2147483647 w 7680"/>
                                  <a:gd name="T13" fmla="*/ 2147483647 h 3180"/>
                                  <a:gd name="T14" fmla="*/ 2147483647 w 7680"/>
                                  <a:gd name="T15" fmla="*/ 2147483647 h 3180"/>
                                  <a:gd name="T16" fmla="*/ 2147483647 w 7680"/>
                                  <a:gd name="T17" fmla="*/ 2147483647 h 3180"/>
                                  <a:gd name="T18" fmla="*/ 2147483647 w 7680"/>
                                  <a:gd name="T19" fmla="*/ 2147483647 h 3180"/>
                                  <a:gd name="T20" fmla="*/ 2147483647 w 7680"/>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3180"/>
                                  <a:gd name="T35" fmla="*/ 7680 w 7680"/>
                                  <a:gd name="T36" fmla="*/ 3180 h 3180"/>
                                  <a:gd name="connsiteX0" fmla="*/ 0 w 10000"/>
                                  <a:gd name="connsiteY0" fmla="*/ 3495 h 9730"/>
                                  <a:gd name="connsiteX1" fmla="*/ 625 w 10000"/>
                                  <a:gd name="connsiteY1" fmla="*/ 6891 h 9730"/>
                                  <a:gd name="connsiteX2" fmla="*/ 1772 w 10000"/>
                                  <a:gd name="connsiteY2" fmla="*/ 4 h 9730"/>
                                  <a:gd name="connsiteX3" fmla="*/ 2813 w 10000"/>
                                  <a:gd name="connsiteY3" fmla="*/ 8023 h 9730"/>
                                  <a:gd name="connsiteX4" fmla="*/ 3906 w 10000"/>
                                  <a:gd name="connsiteY4" fmla="*/ 3495 h 9730"/>
                                  <a:gd name="connsiteX5" fmla="*/ 5000 w 10000"/>
                                  <a:gd name="connsiteY5" fmla="*/ 9721 h 9730"/>
                                  <a:gd name="connsiteX6" fmla="*/ 6094 w 10000"/>
                                  <a:gd name="connsiteY6" fmla="*/ 1796 h 9730"/>
                                  <a:gd name="connsiteX7" fmla="*/ 7188 w 10000"/>
                                  <a:gd name="connsiteY7" fmla="*/ 6891 h 9730"/>
                                  <a:gd name="connsiteX8" fmla="*/ 8281 w 10000"/>
                                  <a:gd name="connsiteY8" fmla="*/ 98 h 9730"/>
                                  <a:gd name="connsiteX9" fmla="*/ 9375 w 10000"/>
                                  <a:gd name="connsiteY9" fmla="*/ 7457 h 9730"/>
                                  <a:gd name="connsiteX10" fmla="*/ 10000 w 10000"/>
                                  <a:gd name="connsiteY10" fmla="*/ 4061 h 9730"/>
                                  <a:gd name="connsiteX0" fmla="*/ 0 w 10000"/>
                                  <a:gd name="connsiteY0" fmla="*/ 3592 h 9994"/>
                                  <a:gd name="connsiteX1" fmla="*/ 625 w 10000"/>
                                  <a:gd name="connsiteY1" fmla="*/ 7082 h 9994"/>
                                  <a:gd name="connsiteX2" fmla="*/ 1772 w 10000"/>
                                  <a:gd name="connsiteY2" fmla="*/ 4 h 9994"/>
                                  <a:gd name="connsiteX3" fmla="*/ 2813 w 10000"/>
                                  <a:gd name="connsiteY3" fmla="*/ 8246 h 9994"/>
                                  <a:gd name="connsiteX4" fmla="*/ 4108 w 10000"/>
                                  <a:gd name="connsiteY4" fmla="*/ 2943 h 9994"/>
                                  <a:gd name="connsiteX5" fmla="*/ 5000 w 10000"/>
                                  <a:gd name="connsiteY5" fmla="*/ 9991 h 9994"/>
                                  <a:gd name="connsiteX6" fmla="*/ 6094 w 10000"/>
                                  <a:gd name="connsiteY6" fmla="*/ 1846 h 9994"/>
                                  <a:gd name="connsiteX7" fmla="*/ 7188 w 10000"/>
                                  <a:gd name="connsiteY7" fmla="*/ 7082 h 9994"/>
                                  <a:gd name="connsiteX8" fmla="*/ 8281 w 10000"/>
                                  <a:gd name="connsiteY8" fmla="*/ 101 h 9994"/>
                                  <a:gd name="connsiteX9" fmla="*/ 9375 w 10000"/>
                                  <a:gd name="connsiteY9" fmla="*/ 7664 h 9994"/>
                                  <a:gd name="connsiteX10" fmla="*/ 10000 w 10000"/>
                                  <a:gd name="connsiteY10" fmla="*/ 4174 h 9994"/>
                                  <a:gd name="connsiteX0" fmla="*/ 0 w 10000"/>
                                  <a:gd name="connsiteY0" fmla="*/ 3594 h 10007"/>
                                  <a:gd name="connsiteX1" fmla="*/ 625 w 10000"/>
                                  <a:gd name="connsiteY1" fmla="*/ 7086 h 10007"/>
                                  <a:gd name="connsiteX2" fmla="*/ 1772 w 10000"/>
                                  <a:gd name="connsiteY2" fmla="*/ 4 h 10007"/>
                                  <a:gd name="connsiteX3" fmla="*/ 2813 w 10000"/>
                                  <a:gd name="connsiteY3" fmla="*/ 8251 h 10007"/>
                                  <a:gd name="connsiteX4" fmla="*/ 4108 w 10000"/>
                                  <a:gd name="connsiteY4" fmla="*/ 3675 h 10007"/>
                                  <a:gd name="connsiteX5" fmla="*/ 5000 w 10000"/>
                                  <a:gd name="connsiteY5" fmla="*/ 9997 h 10007"/>
                                  <a:gd name="connsiteX6" fmla="*/ 6094 w 10000"/>
                                  <a:gd name="connsiteY6" fmla="*/ 1847 h 10007"/>
                                  <a:gd name="connsiteX7" fmla="*/ 7188 w 10000"/>
                                  <a:gd name="connsiteY7" fmla="*/ 7086 h 10007"/>
                                  <a:gd name="connsiteX8" fmla="*/ 8281 w 10000"/>
                                  <a:gd name="connsiteY8" fmla="*/ 101 h 10007"/>
                                  <a:gd name="connsiteX9" fmla="*/ 9375 w 10000"/>
                                  <a:gd name="connsiteY9" fmla="*/ 7669 h 10007"/>
                                  <a:gd name="connsiteX10" fmla="*/ 10000 w 10000"/>
                                  <a:gd name="connsiteY10" fmla="*/ 4177 h 10007"/>
                                  <a:gd name="connsiteX0" fmla="*/ 0 w 10000"/>
                                  <a:gd name="connsiteY0" fmla="*/ 3594 h 10025"/>
                                  <a:gd name="connsiteX1" fmla="*/ 625 w 10000"/>
                                  <a:gd name="connsiteY1" fmla="*/ 7086 h 10025"/>
                                  <a:gd name="connsiteX2" fmla="*/ 1772 w 10000"/>
                                  <a:gd name="connsiteY2" fmla="*/ 4 h 10025"/>
                                  <a:gd name="connsiteX3" fmla="*/ 2813 w 10000"/>
                                  <a:gd name="connsiteY3" fmla="*/ 8251 h 10025"/>
                                  <a:gd name="connsiteX4" fmla="*/ 4108 w 10000"/>
                                  <a:gd name="connsiteY4" fmla="*/ 3675 h 10025"/>
                                  <a:gd name="connsiteX5" fmla="*/ 5000 w 10000"/>
                                  <a:gd name="connsiteY5" fmla="*/ 9997 h 10025"/>
                                  <a:gd name="connsiteX6" fmla="*/ 6200 w 10000"/>
                                  <a:gd name="connsiteY6" fmla="*/ 630 h 10025"/>
                                  <a:gd name="connsiteX7" fmla="*/ 7188 w 10000"/>
                                  <a:gd name="connsiteY7" fmla="*/ 7086 h 10025"/>
                                  <a:gd name="connsiteX8" fmla="*/ 8281 w 10000"/>
                                  <a:gd name="connsiteY8" fmla="*/ 101 h 10025"/>
                                  <a:gd name="connsiteX9" fmla="*/ 9375 w 10000"/>
                                  <a:gd name="connsiteY9" fmla="*/ 7669 h 10025"/>
                                  <a:gd name="connsiteX10" fmla="*/ 10000 w 10000"/>
                                  <a:gd name="connsiteY10" fmla="*/ 4177 h 10025"/>
                                  <a:gd name="connsiteX0" fmla="*/ 0 w 10000"/>
                                  <a:gd name="connsiteY0" fmla="*/ 5801 h 12232"/>
                                  <a:gd name="connsiteX1" fmla="*/ 625 w 10000"/>
                                  <a:gd name="connsiteY1" fmla="*/ 9293 h 12232"/>
                                  <a:gd name="connsiteX2" fmla="*/ 1772 w 10000"/>
                                  <a:gd name="connsiteY2" fmla="*/ 2211 h 12232"/>
                                  <a:gd name="connsiteX3" fmla="*/ 2813 w 10000"/>
                                  <a:gd name="connsiteY3" fmla="*/ 10458 h 12232"/>
                                  <a:gd name="connsiteX4" fmla="*/ 4108 w 10000"/>
                                  <a:gd name="connsiteY4" fmla="*/ 5882 h 12232"/>
                                  <a:gd name="connsiteX5" fmla="*/ 5000 w 10000"/>
                                  <a:gd name="connsiteY5" fmla="*/ 12204 h 12232"/>
                                  <a:gd name="connsiteX6" fmla="*/ 6200 w 10000"/>
                                  <a:gd name="connsiteY6" fmla="*/ 2837 h 12232"/>
                                  <a:gd name="connsiteX7" fmla="*/ 7188 w 10000"/>
                                  <a:gd name="connsiteY7" fmla="*/ 9293 h 12232"/>
                                  <a:gd name="connsiteX8" fmla="*/ 8466 w 10000"/>
                                  <a:gd name="connsiteY8" fmla="*/ 0 h 12232"/>
                                  <a:gd name="connsiteX9" fmla="*/ 9375 w 10000"/>
                                  <a:gd name="connsiteY9" fmla="*/ 9876 h 12232"/>
                                  <a:gd name="connsiteX10" fmla="*/ 10000 w 10000"/>
                                  <a:gd name="connsiteY10" fmla="*/ 6384 h 12232"/>
                                  <a:gd name="connsiteX0" fmla="*/ 0 w 10000"/>
                                  <a:gd name="connsiteY0" fmla="*/ 5801 h 14303"/>
                                  <a:gd name="connsiteX1" fmla="*/ 625 w 10000"/>
                                  <a:gd name="connsiteY1" fmla="*/ 9293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40 w 10000"/>
                                  <a:gd name="connsiteY1" fmla="*/ 9347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697 w 10000"/>
                                  <a:gd name="connsiteY1" fmla="*/ 9347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468 w 10000"/>
                                  <a:gd name="connsiteY2" fmla="*/ 1876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217 w 10000"/>
                                  <a:gd name="connsiteY2" fmla="*/ 1788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1489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1489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616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727 w 10000"/>
                                  <a:gd name="connsiteY3" fmla="*/ 10566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888 w 10000"/>
                                  <a:gd name="connsiteY3" fmla="*/ 10674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852 w 10000"/>
                                  <a:gd name="connsiteY3" fmla="*/ 10187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727 w 10000"/>
                                  <a:gd name="connsiteY3" fmla="*/ 10187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727 w 10000"/>
                                  <a:gd name="connsiteY3" fmla="*/ 10187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303"/>
                                  <a:gd name="connsiteX1" fmla="*/ 804 w 10000"/>
                                  <a:gd name="connsiteY1" fmla="*/ 9131 h 14303"/>
                                  <a:gd name="connsiteX2" fmla="*/ 1003 w 10000"/>
                                  <a:gd name="connsiteY2" fmla="*/ 2237 h 14303"/>
                                  <a:gd name="connsiteX3" fmla="*/ 2727 w 10000"/>
                                  <a:gd name="connsiteY3" fmla="*/ 10187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000"/>
                                  <a:gd name="connsiteY0" fmla="*/ 5801 h 14295"/>
                                  <a:gd name="connsiteX1" fmla="*/ 804 w 10000"/>
                                  <a:gd name="connsiteY1" fmla="*/ 9131 h 14295"/>
                                  <a:gd name="connsiteX2" fmla="*/ 1003 w 10000"/>
                                  <a:gd name="connsiteY2" fmla="*/ 2237 h 14295"/>
                                  <a:gd name="connsiteX3" fmla="*/ 2727 w 10000"/>
                                  <a:gd name="connsiteY3" fmla="*/ 10187 h 14295"/>
                                  <a:gd name="connsiteX4" fmla="*/ 3786 w 10000"/>
                                  <a:gd name="connsiteY4" fmla="*/ 5369 h 14295"/>
                                  <a:gd name="connsiteX5" fmla="*/ 5026 w 10000"/>
                                  <a:gd name="connsiteY5" fmla="*/ 14281 h 14295"/>
                                  <a:gd name="connsiteX6" fmla="*/ 6200 w 10000"/>
                                  <a:gd name="connsiteY6" fmla="*/ 2837 h 14295"/>
                                  <a:gd name="connsiteX7" fmla="*/ 7188 w 10000"/>
                                  <a:gd name="connsiteY7" fmla="*/ 9293 h 14295"/>
                                  <a:gd name="connsiteX8" fmla="*/ 8466 w 10000"/>
                                  <a:gd name="connsiteY8" fmla="*/ 0 h 14295"/>
                                  <a:gd name="connsiteX9" fmla="*/ 9375 w 10000"/>
                                  <a:gd name="connsiteY9" fmla="*/ 9876 h 14295"/>
                                  <a:gd name="connsiteX10" fmla="*/ 10000 w 10000"/>
                                  <a:gd name="connsiteY10" fmla="*/ 6384 h 14295"/>
                                  <a:gd name="connsiteX0" fmla="*/ 0 w 10000"/>
                                  <a:gd name="connsiteY0" fmla="*/ 5801 h 14295"/>
                                  <a:gd name="connsiteX1" fmla="*/ 804 w 10000"/>
                                  <a:gd name="connsiteY1" fmla="*/ 9131 h 14295"/>
                                  <a:gd name="connsiteX2" fmla="*/ 1003 w 10000"/>
                                  <a:gd name="connsiteY2" fmla="*/ 2237 h 14295"/>
                                  <a:gd name="connsiteX3" fmla="*/ 2727 w 10000"/>
                                  <a:gd name="connsiteY3" fmla="*/ 10187 h 14295"/>
                                  <a:gd name="connsiteX4" fmla="*/ 3661 w 10000"/>
                                  <a:gd name="connsiteY4" fmla="*/ 5369 h 14295"/>
                                  <a:gd name="connsiteX5" fmla="*/ 5026 w 10000"/>
                                  <a:gd name="connsiteY5" fmla="*/ 14281 h 14295"/>
                                  <a:gd name="connsiteX6" fmla="*/ 6200 w 10000"/>
                                  <a:gd name="connsiteY6" fmla="*/ 2837 h 14295"/>
                                  <a:gd name="connsiteX7" fmla="*/ 7188 w 10000"/>
                                  <a:gd name="connsiteY7" fmla="*/ 9293 h 14295"/>
                                  <a:gd name="connsiteX8" fmla="*/ 8466 w 10000"/>
                                  <a:gd name="connsiteY8" fmla="*/ 0 h 14295"/>
                                  <a:gd name="connsiteX9" fmla="*/ 9375 w 10000"/>
                                  <a:gd name="connsiteY9" fmla="*/ 9876 h 14295"/>
                                  <a:gd name="connsiteX10" fmla="*/ 10000 w 10000"/>
                                  <a:gd name="connsiteY10" fmla="*/ 6384 h 14295"/>
                                  <a:gd name="connsiteX0" fmla="*/ 0 w 10000"/>
                                  <a:gd name="connsiteY0" fmla="*/ 5801 h 14309"/>
                                  <a:gd name="connsiteX1" fmla="*/ 804 w 10000"/>
                                  <a:gd name="connsiteY1" fmla="*/ 9131 h 14309"/>
                                  <a:gd name="connsiteX2" fmla="*/ 1003 w 10000"/>
                                  <a:gd name="connsiteY2" fmla="*/ 2237 h 14309"/>
                                  <a:gd name="connsiteX3" fmla="*/ 2727 w 10000"/>
                                  <a:gd name="connsiteY3" fmla="*/ 10187 h 14309"/>
                                  <a:gd name="connsiteX4" fmla="*/ 3661 w 10000"/>
                                  <a:gd name="connsiteY4" fmla="*/ 5369 h 14309"/>
                                  <a:gd name="connsiteX5" fmla="*/ 5385 w 10000"/>
                                  <a:gd name="connsiteY5" fmla="*/ 14295 h 14309"/>
                                  <a:gd name="connsiteX6" fmla="*/ 6200 w 10000"/>
                                  <a:gd name="connsiteY6" fmla="*/ 2837 h 14309"/>
                                  <a:gd name="connsiteX7" fmla="*/ 7188 w 10000"/>
                                  <a:gd name="connsiteY7" fmla="*/ 9293 h 14309"/>
                                  <a:gd name="connsiteX8" fmla="*/ 8466 w 10000"/>
                                  <a:gd name="connsiteY8" fmla="*/ 0 h 14309"/>
                                  <a:gd name="connsiteX9" fmla="*/ 9375 w 10000"/>
                                  <a:gd name="connsiteY9" fmla="*/ 9876 h 14309"/>
                                  <a:gd name="connsiteX10" fmla="*/ 10000 w 10000"/>
                                  <a:gd name="connsiteY10" fmla="*/ 6384 h 14309"/>
                                  <a:gd name="connsiteX0" fmla="*/ 0 w 10000"/>
                                  <a:gd name="connsiteY0" fmla="*/ 5801 h 14323"/>
                                  <a:gd name="connsiteX1" fmla="*/ 804 w 10000"/>
                                  <a:gd name="connsiteY1" fmla="*/ 9131 h 14323"/>
                                  <a:gd name="connsiteX2" fmla="*/ 1003 w 10000"/>
                                  <a:gd name="connsiteY2" fmla="*/ 2237 h 14323"/>
                                  <a:gd name="connsiteX3" fmla="*/ 2727 w 10000"/>
                                  <a:gd name="connsiteY3" fmla="*/ 10187 h 14323"/>
                                  <a:gd name="connsiteX4" fmla="*/ 3661 w 10000"/>
                                  <a:gd name="connsiteY4" fmla="*/ 5369 h 14323"/>
                                  <a:gd name="connsiteX5" fmla="*/ 5850 w 10000"/>
                                  <a:gd name="connsiteY5" fmla="*/ 14309 h 14323"/>
                                  <a:gd name="connsiteX6" fmla="*/ 6200 w 10000"/>
                                  <a:gd name="connsiteY6" fmla="*/ 2837 h 14323"/>
                                  <a:gd name="connsiteX7" fmla="*/ 7188 w 10000"/>
                                  <a:gd name="connsiteY7" fmla="*/ 9293 h 14323"/>
                                  <a:gd name="connsiteX8" fmla="*/ 8466 w 10000"/>
                                  <a:gd name="connsiteY8" fmla="*/ 0 h 14323"/>
                                  <a:gd name="connsiteX9" fmla="*/ 9375 w 10000"/>
                                  <a:gd name="connsiteY9" fmla="*/ 9876 h 14323"/>
                                  <a:gd name="connsiteX10" fmla="*/ 10000 w 10000"/>
                                  <a:gd name="connsiteY10" fmla="*/ 6384 h 14323"/>
                                  <a:gd name="connsiteX0" fmla="*/ 0 w 10000"/>
                                  <a:gd name="connsiteY0" fmla="*/ 5801 h 14337"/>
                                  <a:gd name="connsiteX1" fmla="*/ 804 w 10000"/>
                                  <a:gd name="connsiteY1" fmla="*/ 9131 h 14337"/>
                                  <a:gd name="connsiteX2" fmla="*/ 1003 w 10000"/>
                                  <a:gd name="connsiteY2" fmla="*/ 2237 h 14337"/>
                                  <a:gd name="connsiteX3" fmla="*/ 2727 w 10000"/>
                                  <a:gd name="connsiteY3" fmla="*/ 10187 h 14337"/>
                                  <a:gd name="connsiteX4" fmla="*/ 3661 w 10000"/>
                                  <a:gd name="connsiteY4" fmla="*/ 5369 h 14337"/>
                                  <a:gd name="connsiteX5" fmla="*/ 6059 w 10000"/>
                                  <a:gd name="connsiteY5" fmla="*/ 14323 h 14337"/>
                                  <a:gd name="connsiteX6" fmla="*/ 6200 w 10000"/>
                                  <a:gd name="connsiteY6" fmla="*/ 2837 h 14337"/>
                                  <a:gd name="connsiteX7" fmla="*/ 7188 w 10000"/>
                                  <a:gd name="connsiteY7" fmla="*/ 9293 h 14337"/>
                                  <a:gd name="connsiteX8" fmla="*/ 8466 w 10000"/>
                                  <a:gd name="connsiteY8" fmla="*/ 0 h 14337"/>
                                  <a:gd name="connsiteX9" fmla="*/ 9375 w 10000"/>
                                  <a:gd name="connsiteY9" fmla="*/ 9876 h 14337"/>
                                  <a:gd name="connsiteX10" fmla="*/ 10000 w 10000"/>
                                  <a:gd name="connsiteY10" fmla="*/ 6384 h 14337"/>
                                  <a:gd name="connsiteX0" fmla="*/ 0 w 10000"/>
                                  <a:gd name="connsiteY0" fmla="*/ 5801 h 14351"/>
                                  <a:gd name="connsiteX1" fmla="*/ 804 w 10000"/>
                                  <a:gd name="connsiteY1" fmla="*/ 9131 h 14351"/>
                                  <a:gd name="connsiteX2" fmla="*/ 1003 w 10000"/>
                                  <a:gd name="connsiteY2" fmla="*/ 2237 h 14351"/>
                                  <a:gd name="connsiteX3" fmla="*/ 2727 w 10000"/>
                                  <a:gd name="connsiteY3" fmla="*/ 10187 h 14351"/>
                                  <a:gd name="connsiteX4" fmla="*/ 3661 w 10000"/>
                                  <a:gd name="connsiteY4" fmla="*/ 5369 h 14351"/>
                                  <a:gd name="connsiteX5" fmla="*/ 6208 w 10000"/>
                                  <a:gd name="connsiteY5" fmla="*/ 14337 h 14351"/>
                                  <a:gd name="connsiteX6" fmla="*/ 6200 w 10000"/>
                                  <a:gd name="connsiteY6" fmla="*/ 2837 h 14351"/>
                                  <a:gd name="connsiteX7" fmla="*/ 7188 w 10000"/>
                                  <a:gd name="connsiteY7" fmla="*/ 9293 h 14351"/>
                                  <a:gd name="connsiteX8" fmla="*/ 8466 w 10000"/>
                                  <a:gd name="connsiteY8" fmla="*/ 0 h 14351"/>
                                  <a:gd name="connsiteX9" fmla="*/ 9375 w 10000"/>
                                  <a:gd name="connsiteY9" fmla="*/ 9876 h 14351"/>
                                  <a:gd name="connsiteX10" fmla="*/ 10000 w 10000"/>
                                  <a:gd name="connsiteY10" fmla="*/ 6384 h 14351"/>
                                  <a:gd name="connsiteX0" fmla="*/ 0 w 10000"/>
                                  <a:gd name="connsiteY0" fmla="*/ 5801 h 13918"/>
                                  <a:gd name="connsiteX1" fmla="*/ 804 w 10000"/>
                                  <a:gd name="connsiteY1" fmla="*/ 9131 h 13918"/>
                                  <a:gd name="connsiteX2" fmla="*/ 1003 w 10000"/>
                                  <a:gd name="connsiteY2" fmla="*/ 2237 h 13918"/>
                                  <a:gd name="connsiteX3" fmla="*/ 2727 w 10000"/>
                                  <a:gd name="connsiteY3" fmla="*/ 10187 h 13918"/>
                                  <a:gd name="connsiteX4" fmla="*/ 3661 w 10000"/>
                                  <a:gd name="connsiteY4" fmla="*/ 5369 h 13918"/>
                                  <a:gd name="connsiteX5" fmla="*/ 6027 w 10000"/>
                                  <a:gd name="connsiteY5" fmla="*/ 13903 h 13918"/>
                                  <a:gd name="connsiteX6" fmla="*/ 6200 w 10000"/>
                                  <a:gd name="connsiteY6" fmla="*/ 2837 h 13918"/>
                                  <a:gd name="connsiteX7" fmla="*/ 7188 w 10000"/>
                                  <a:gd name="connsiteY7" fmla="*/ 9293 h 13918"/>
                                  <a:gd name="connsiteX8" fmla="*/ 8466 w 10000"/>
                                  <a:gd name="connsiteY8" fmla="*/ 0 h 13918"/>
                                  <a:gd name="connsiteX9" fmla="*/ 9375 w 10000"/>
                                  <a:gd name="connsiteY9" fmla="*/ 9876 h 13918"/>
                                  <a:gd name="connsiteX10" fmla="*/ 10000 w 10000"/>
                                  <a:gd name="connsiteY10" fmla="*/ 6384 h 13918"/>
                                  <a:gd name="connsiteX0" fmla="*/ 0 w 10000"/>
                                  <a:gd name="connsiteY0" fmla="*/ 5801 h 13918"/>
                                  <a:gd name="connsiteX1" fmla="*/ 804 w 10000"/>
                                  <a:gd name="connsiteY1" fmla="*/ 9131 h 13918"/>
                                  <a:gd name="connsiteX2" fmla="*/ 1003 w 10000"/>
                                  <a:gd name="connsiteY2" fmla="*/ 2237 h 13918"/>
                                  <a:gd name="connsiteX3" fmla="*/ 2727 w 10000"/>
                                  <a:gd name="connsiteY3" fmla="*/ 10187 h 13918"/>
                                  <a:gd name="connsiteX4" fmla="*/ 3661 w 10000"/>
                                  <a:gd name="connsiteY4" fmla="*/ 5369 h 13918"/>
                                  <a:gd name="connsiteX5" fmla="*/ 6027 w 10000"/>
                                  <a:gd name="connsiteY5" fmla="*/ 13903 h 13918"/>
                                  <a:gd name="connsiteX6" fmla="*/ 6200 w 10000"/>
                                  <a:gd name="connsiteY6" fmla="*/ 2837 h 13918"/>
                                  <a:gd name="connsiteX7" fmla="*/ 7510 w 10000"/>
                                  <a:gd name="connsiteY7" fmla="*/ 9509 h 13918"/>
                                  <a:gd name="connsiteX8" fmla="*/ 8466 w 10000"/>
                                  <a:gd name="connsiteY8" fmla="*/ 0 h 13918"/>
                                  <a:gd name="connsiteX9" fmla="*/ 9375 w 10000"/>
                                  <a:gd name="connsiteY9" fmla="*/ 9876 h 13918"/>
                                  <a:gd name="connsiteX10" fmla="*/ 10000 w 10000"/>
                                  <a:gd name="connsiteY10" fmla="*/ 6384 h 13918"/>
                                  <a:gd name="connsiteX0" fmla="*/ 0 w 10000"/>
                                  <a:gd name="connsiteY0" fmla="*/ 5801 h 13918"/>
                                  <a:gd name="connsiteX1" fmla="*/ 804 w 10000"/>
                                  <a:gd name="connsiteY1" fmla="*/ 9131 h 13918"/>
                                  <a:gd name="connsiteX2" fmla="*/ 1003 w 10000"/>
                                  <a:gd name="connsiteY2" fmla="*/ 2237 h 13918"/>
                                  <a:gd name="connsiteX3" fmla="*/ 2727 w 10000"/>
                                  <a:gd name="connsiteY3" fmla="*/ 10187 h 13918"/>
                                  <a:gd name="connsiteX4" fmla="*/ 3661 w 10000"/>
                                  <a:gd name="connsiteY4" fmla="*/ 5369 h 13918"/>
                                  <a:gd name="connsiteX5" fmla="*/ 6027 w 10000"/>
                                  <a:gd name="connsiteY5" fmla="*/ 13903 h 13918"/>
                                  <a:gd name="connsiteX6" fmla="*/ 6200 w 10000"/>
                                  <a:gd name="connsiteY6" fmla="*/ 2837 h 13918"/>
                                  <a:gd name="connsiteX7" fmla="*/ 7407 w 10000"/>
                                  <a:gd name="connsiteY7" fmla="*/ 9809 h 13918"/>
                                  <a:gd name="connsiteX8" fmla="*/ 8466 w 10000"/>
                                  <a:gd name="connsiteY8" fmla="*/ 0 h 13918"/>
                                  <a:gd name="connsiteX9" fmla="*/ 9375 w 10000"/>
                                  <a:gd name="connsiteY9" fmla="*/ 9876 h 13918"/>
                                  <a:gd name="connsiteX10" fmla="*/ 10000 w 10000"/>
                                  <a:gd name="connsiteY10" fmla="*/ 6384 h 13918"/>
                                  <a:gd name="connsiteX0" fmla="*/ 0 w 10000"/>
                                  <a:gd name="connsiteY0" fmla="*/ 5801 h 13918"/>
                                  <a:gd name="connsiteX1" fmla="*/ 804 w 10000"/>
                                  <a:gd name="connsiteY1" fmla="*/ 9131 h 13918"/>
                                  <a:gd name="connsiteX2" fmla="*/ 1003 w 10000"/>
                                  <a:gd name="connsiteY2" fmla="*/ 2237 h 13918"/>
                                  <a:gd name="connsiteX3" fmla="*/ 2727 w 10000"/>
                                  <a:gd name="connsiteY3" fmla="*/ 10187 h 13918"/>
                                  <a:gd name="connsiteX4" fmla="*/ 3661 w 10000"/>
                                  <a:gd name="connsiteY4" fmla="*/ 5369 h 13918"/>
                                  <a:gd name="connsiteX5" fmla="*/ 6027 w 10000"/>
                                  <a:gd name="connsiteY5" fmla="*/ 13903 h 13918"/>
                                  <a:gd name="connsiteX6" fmla="*/ 6200 w 10000"/>
                                  <a:gd name="connsiteY6" fmla="*/ 2837 h 13918"/>
                                  <a:gd name="connsiteX7" fmla="*/ 7407 w 10000"/>
                                  <a:gd name="connsiteY7" fmla="*/ 9809 h 13918"/>
                                  <a:gd name="connsiteX8" fmla="*/ 8466 w 10000"/>
                                  <a:gd name="connsiteY8" fmla="*/ 0 h 13918"/>
                                  <a:gd name="connsiteX9" fmla="*/ 9375 w 10000"/>
                                  <a:gd name="connsiteY9" fmla="*/ 9876 h 13918"/>
                                  <a:gd name="connsiteX10" fmla="*/ 10000 w 10000"/>
                                  <a:gd name="connsiteY10" fmla="*/ 6384 h 13918"/>
                                  <a:gd name="connsiteX0" fmla="*/ 0 w 10000"/>
                                  <a:gd name="connsiteY0" fmla="*/ 5639 h 13756"/>
                                  <a:gd name="connsiteX1" fmla="*/ 804 w 10000"/>
                                  <a:gd name="connsiteY1" fmla="*/ 8969 h 13756"/>
                                  <a:gd name="connsiteX2" fmla="*/ 1003 w 10000"/>
                                  <a:gd name="connsiteY2" fmla="*/ 2075 h 13756"/>
                                  <a:gd name="connsiteX3" fmla="*/ 2727 w 10000"/>
                                  <a:gd name="connsiteY3" fmla="*/ 10025 h 13756"/>
                                  <a:gd name="connsiteX4" fmla="*/ 3661 w 10000"/>
                                  <a:gd name="connsiteY4" fmla="*/ 5207 h 13756"/>
                                  <a:gd name="connsiteX5" fmla="*/ 6027 w 10000"/>
                                  <a:gd name="connsiteY5" fmla="*/ 13741 h 13756"/>
                                  <a:gd name="connsiteX6" fmla="*/ 6200 w 10000"/>
                                  <a:gd name="connsiteY6" fmla="*/ 2675 h 13756"/>
                                  <a:gd name="connsiteX7" fmla="*/ 7407 w 10000"/>
                                  <a:gd name="connsiteY7" fmla="*/ 9647 h 13756"/>
                                  <a:gd name="connsiteX8" fmla="*/ 8878 w 10000"/>
                                  <a:gd name="connsiteY8" fmla="*/ 1 h 13756"/>
                                  <a:gd name="connsiteX9" fmla="*/ 9375 w 10000"/>
                                  <a:gd name="connsiteY9" fmla="*/ 9714 h 13756"/>
                                  <a:gd name="connsiteX10" fmla="*/ 10000 w 10000"/>
                                  <a:gd name="connsiteY10" fmla="*/ 6222 h 13756"/>
                                  <a:gd name="connsiteX0" fmla="*/ 0 w 10000"/>
                                  <a:gd name="connsiteY0" fmla="*/ 5639 h 13756"/>
                                  <a:gd name="connsiteX1" fmla="*/ 804 w 10000"/>
                                  <a:gd name="connsiteY1" fmla="*/ 8969 h 13756"/>
                                  <a:gd name="connsiteX2" fmla="*/ 1003 w 10000"/>
                                  <a:gd name="connsiteY2" fmla="*/ 2075 h 13756"/>
                                  <a:gd name="connsiteX3" fmla="*/ 2727 w 10000"/>
                                  <a:gd name="connsiteY3" fmla="*/ 10025 h 13756"/>
                                  <a:gd name="connsiteX4" fmla="*/ 3661 w 10000"/>
                                  <a:gd name="connsiteY4" fmla="*/ 5207 h 13756"/>
                                  <a:gd name="connsiteX5" fmla="*/ 6027 w 10000"/>
                                  <a:gd name="connsiteY5" fmla="*/ 13741 h 13756"/>
                                  <a:gd name="connsiteX6" fmla="*/ 6200 w 10000"/>
                                  <a:gd name="connsiteY6" fmla="*/ 2675 h 13756"/>
                                  <a:gd name="connsiteX7" fmla="*/ 7407 w 10000"/>
                                  <a:gd name="connsiteY7" fmla="*/ 9647 h 13756"/>
                                  <a:gd name="connsiteX8" fmla="*/ 8559 w 10000"/>
                                  <a:gd name="connsiteY8" fmla="*/ 0 h 13756"/>
                                  <a:gd name="connsiteX9" fmla="*/ 9375 w 10000"/>
                                  <a:gd name="connsiteY9" fmla="*/ 9714 h 13756"/>
                                  <a:gd name="connsiteX10" fmla="*/ 10000 w 10000"/>
                                  <a:gd name="connsiteY10" fmla="*/ 6222 h 13756"/>
                                  <a:gd name="connsiteX0" fmla="*/ 0 w 10000"/>
                                  <a:gd name="connsiteY0" fmla="*/ 5639 h 13756"/>
                                  <a:gd name="connsiteX1" fmla="*/ 804 w 10000"/>
                                  <a:gd name="connsiteY1" fmla="*/ 8969 h 13756"/>
                                  <a:gd name="connsiteX2" fmla="*/ 1003 w 10000"/>
                                  <a:gd name="connsiteY2" fmla="*/ 2075 h 13756"/>
                                  <a:gd name="connsiteX3" fmla="*/ 2727 w 10000"/>
                                  <a:gd name="connsiteY3" fmla="*/ 10025 h 13756"/>
                                  <a:gd name="connsiteX4" fmla="*/ 3661 w 10000"/>
                                  <a:gd name="connsiteY4" fmla="*/ 5207 h 13756"/>
                                  <a:gd name="connsiteX5" fmla="*/ 6027 w 10000"/>
                                  <a:gd name="connsiteY5" fmla="*/ 13741 h 13756"/>
                                  <a:gd name="connsiteX6" fmla="*/ 6200 w 10000"/>
                                  <a:gd name="connsiteY6" fmla="*/ 2675 h 13756"/>
                                  <a:gd name="connsiteX7" fmla="*/ 7407 w 10000"/>
                                  <a:gd name="connsiteY7" fmla="*/ 9647 h 13756"/>
                                  <a:gd name="connsiteX8" fmla="*/ 8398 w 10000"/>
                                  <a:gd name="connsiteY8" fmla="*/ 0 h 13756"/>
                                  <a:gd name="connsiteX9" fmla="*/ 9375 w 10000"/>
                                  <a:gd name="connsiteY9" fmla="*/ 9714 h 13756"/>
                                  <a:gd name="connsiteX10" fmla="*/ 10000 w 10000"/>
                                  <a:gd name="connsiteY10" fmla="*/ 6222 h 13756"/>
                                  <a:gd name="connsiteX0" fmla="*/ 0 w 10000"/>
                                  <a:gd name="connsiteY0" fmla="*/ 5639 h 13756"/>
                                  <a:gd name="connsiteX1" fmla="*/ 804 w 10000"/>
                                  <a:gd name="connsiteY1" fmla="*/ 8969 h 13756"/>
                                  <a:gd name="connsiteX2" fmla="*/ 1003 w 10000"/>
                                  <a:gd name="connsiteY2" fmla="*/ 2075 h 13756"/>
                                  <a:gd name="connsiteX3" fmla="*/ 2727 w 10000"/>
                                  <a:gd name="connsiteY3" fmla="*/ 10025 h 13756"/>
                                  <a:gd name="connsiteX4" fmla="*/ 3661 w 10000"/>
                                  <a:gd name="connsiteY4" fmla="*/ 5207 h 13756"/>
                                  <a:gd name="connsiteX5" fmla="*/ 6027 w 10000"/>
                                  <a:gd name="connsiteY5" fmla="*/ 13741 h 13756"/>
                                  <a:gd name="connsiteX6" fmla="*/ 6200 w 10000"/>
                                  <a:gd name="connsiteY6" fmla="*/ 2675 h 13756"/>
                                  <a:gd name="connsiteX7" fmla="*/ 7407 w 10000"/>
                                  <a:gd name="connsiteY7" fmla="*/ 9647 h 13756"/>
                                  <a:gd name="connsiteX8" fmla="*/ 8273 w 10000"/>
                                  <a:gd name="connsiteY8" fmla="*/ 0 h 13756"/>
                                  <a:gd name="connsiteX9" fmla="*/ 9375 w 10000"/>
                                  <a:gd name="connsiteY9" fmla="*/ 9714 h 13756"/>
                                  <a:gd name="connsiteX10" fmla="*/ 10000 w 10000"/>
                                  <a:gd name="connsiteY10" fmla="*/ 6222 h 13756"/>
                                  <a:gd name="connsiteX0" fmla="*/ 0 w 10000"/>
                                  <a:gd name="connsiteY0" fmla="*/ 4549 h 12666"/>
                                  <a:gd name="connsiteX1" fmla="*/ 804 w 10000"/>
                                  <a:gd name="connsiteY1" fmla="*/ 7879 h 12666"/>
                                  <a:gd name="connsiteX2" fmla="*/ 1003 w 10000"/>
                                  <a:gd name="connsiteY2" fmla="*/ 985 h 12666"/>
                                  <a:gd name="connsiteX3" fmla="*/ 2727 w 10000"/>
                                  <a:gd name="connsiteY3" fmla="*/ 8935 h 12666"/>
                                  <a:gd name="connsiteX4" fmla="*/ 3661 w 10000"/>
                                  <a:gd name="connsiteY4" fmla="*/ 4117 h 12666"/>
                                  <a:gd name="connsiteX5" fmla="*/ 6027 w 10000"/>
                                  <a:gd name="connsiteY5" fmla="*/ 12651 h 12666"/>
                                  <a:gd name="connsiteX6" fmla="*/ 6200 w 10000"/>
                                  <a:gd name="connsiteY6" fmla="*/ 1585 h 12666"/>
                                  <a:gd name="connsiteX7" fmla="*/ 7407 w 10000"/>
                                  <a:gd name="connsiteY7" fmla="*/ 8557 h 12666"/>
                                  <a:gd name="connsiteX8" fmla="*/ 8291 w 10000"/>
                                  <a:gd name="connsiteY8" fmla="*/ 1 h 12666"/>
                                  <a:gd name="connsiteX9" fmla="*/ 9375 w 10000"/>
                                  <a:gd name="connsiteY9" fmla="*/ 8624 h 12666"/>
                                  <a:gd name="connsiteX10" fmla="*/ 10000 w 10000"/>
                                  <a:gd name="connsiteY10" fmla="*/ 5132 h 12666"/>
                                  <a:gd name="connsiteX0" fmla="*/ 0 w 10000"/>
                                  <a:gd name="connsiteY0" fmla="*/ 4341 h 12458"/>
                                  <a:gd name="connsiteX1" fmla="*/ 804 w 10000"/>
                                  <a:gd name="connsiteY1" fmla="*/ 7671 h 12458"/>
                                  <a:gd name="connsiteX2" fmla="*/ 1003 w 10000"/>
                                  <a:gd name="connsiteY2" fmla="*/ 777 h 12458"/>
                                  <a:gd name="connsiteX3" fmla="*/ 2727 w 10000"/>
                                  <a:gd name="connsiteY3" fmla="*/ 8727 h 12458"/>
                                  <a:gd name="connsiteX4" fmla="*/ 3661 w 10000"/>
                                  <a:gd name="connsiteY4" fmla="*/ 3909 h 12458"/>
                                  <a:gd name="connsiteX5" fmla="*/ 6027 w 10000"/>
                                  <a:gd name="connsiteY5" fmla="*/ 12443 h 12458"/>
                                  <a:gd name="connsiteX6" fmla="*/ 6200 w 10000"/>
                                  <a:gd name="connsiteY6" fmla="*/ 1377 h 12458"/>
                                  <a:gd name="connsiteX7" fmla="*/ 7407 w 10000"/>
                                  <a:gd name="connsiteY7" fmla="*/ 8349 h 12458"/>
                                  <a:gd name="connsiteX8" fmla="*/ 8559 w 10000"/>
                                  <a:gd name="connsiteY8" fmla="*/ 1 h 12458"/>
                                  <a:gd name="connsiteX9" fmla="*/ 9375 w 10000"/>
                                  <a:gd name="connsiteY9" fmla="*/ 8416 h 12458"/>
                                  <a:gd name="connsiteX10" fmla="*/ 10000 w 10000"/>
                                  <a:gd name="connsiteY10" fmla="*/ 4924 h 12458"/>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661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572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661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661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661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661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482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482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00"/>
                                  <a:gd name="connsiteY0" fmla="*/ 4340 h 12457"/>
                                  <a:gd name="connsiteX1" fmla="*/ 804 w 10000"/>
                                  <a:gd name="connsiteY1" fmla="*/ 7670 h 12457"/>
                                  <a:gd name="connsiteX2" fmla="*/ 1003 w 10000"/>
                                  <a:gd name="connsiteY2" fmla="*/ 776 h 12457"/>
                                  <a:gd name="connsiteX3" fmla="*/ 2727 w 10000"/>
                                  <a:gd name="connsiteY3" fmla="*/ 8726 h 12457"/>
                                  <a:gd name="connsiteX4" fmla="*/ 3482 w 10000"/>
                                  <a:gd name="connsiteY4" fmla="*/ 3908 h 12457"/>
                                  <a:gd name="connsiteX5" fmla="*/ 6027 w 10000"/>
                                  <a:gd name="connsiteY5" fmla="*/ 12442 h 12457"/>
                                  <a:gd name="connsiteX6" fmla="*/ 6200 w 10000"/>
                                  <a:gd name="connsiteY6" fmla="*/ 1376 h 12457"/>
                                  <a:gd name="connsiteX7" fmla="*/ 7407 w 10000"/>
                                  <a:gd name="connsiteY7" fmla="*/ 8348 h 12457"/>
                                  <a:gd name="connsiteX8" fmla="*/ 8559 w 10000"/>
                                  <a:gd name="connsiteY8" fmla="*/ 0 h 12457"/>
                                  <a:gd name="connsiteX9" fmla="*/ 9733 w 10000"/>
                                  <a:gd name="connsiteY9" fmla="*/ 8348 h 12457"/>
                                  <a:gd name="connsiteX10" fmla="*/ 10000 w 10000"/>
                                  <a:gd name="connsiteY10" fmla="*/ 4923 h 12457"/>
                                  <a:gd name="connsiteX0" fmla="*/ 0 w 10089"/>
                                  <a:gd name="connsiteY0" fmla="*/ 4402 h 12457"/>
                                  <a:gd name="connsiteX1" fmla="*/ 893 w 10089"/>
                                  <a:gd name="connsiteY1" fmla="*/ 7670 h 12457"/>
                                  <a:gd name="connsiteX2" fmla="*/ 1092 w 10089"/>
                                  <a:gd name="connsiteY2" fmla="*/ 776 h 12457"/>
                                  <a:gd name="connsiteX3" fmla="*/ 2816 w 10089"/>
                                  <a:gd name="connsiteY3" fmla="*/ 8726 h 12457"/>
                                  <a:gd name="connsiteX4" fmla="*/ 3571 w 10089"/>
                                  <a:gd name="connsiteY4" fmla="*/ 3908 h 12457"/>
                                  <a:gd name="connsiteX5" fmla="*/ 6116 w 10089"/>
                                  <a:gd name="connsiteY5" fmla="*/ 12442 h 12457"/>
                                  <a:gd name="connsiteX6" fmla="*/ 6289 w 10089"/>
                                  <a:gd name="connsiteY6" fmla="*/ 1376 h 12457"/>
                                  <a:gd name="connsiteX7" fmla="*/ 7496 w 10089"/>
                                  <a:gd name="connsiteY7" fmla="*/ 8348 h 12457"/>
                                  <a:gd name="connsiteX8" fmla="*/ 8648 w 10089"/>
                                  <a:gd name="connsiteY8" fmla="*/ 0 h 12457"/>
                                  <a:gd name="connsiteX9" fmla="*/ 9822 w 10089"/>
                                  <a:gd name="connsiteY9" fmla="*/ 8348 h 12457"/>
                                  <a:gd name="connsiteX10" fmla="*/ 10089 w 10089"/>
                                  <a:gd name="connsiteY10" fmla="*/ 4923 h 12457"/>
                                  <a:gd name="connsiteX0" fmla="*/ 0 w 10276"/>
                                  <a:gd name="connsiteY0" fmla="*/ 4402 h 12457"/>
                                  <a:gd name="connsiteX1" fmla="*/ 1080 w 10276"/>
                                  <a:gd name="connsiteY1" fmla="*/ 7670 h 12457"/>
                                  <a:gd name="connsiteX2" fmla="*/ 1279 w 10276"/>
                                  <a:gd name="connsiteY2" fmla="*/ 776 h 12457"/>
                                  <a:gd name="connsiteX3" fmla="*/ 3003 w 10276"/>
                                  <a:gd name="connsiteY3" fmla="*/ 8726 h 12457"/>
                                  <a:gd name="connsiteX4" fmla="*/ 3758 w 10276"/>
                                  <a:gd name="connsiteY4" fmla="*/ 3908 h 12457"/>
                                  <a:gd name="connsiteX5" fmla="*/ 6303 w 10276"/>
                                  <a:gd name="connsiteY5" fmla="*/ 12442 h 12457"/>
                                  <a:gd name="connsiteX6" fmla="*/ 6476 w 10276"/>
                                  <a:gd name="connsiteY6" fmla="*/ 1376 h 12457"/>
                                  <a:gd name="connsiteX7" fmla="*/ 7683 w 10276"/>
                                  <a:gd name="connsiteY7" fmla="*/ 8348 h 12457"/>
                                  <a:gd name="connsiteX8" fmla="*/ 8835 w 10276"/>
                                  <a:gd name="connsiteY8" fmla="*/ 0 h 12457"/>
                                  <a:gd name="connsiteX9" fmla="*/ 10009 w 10276"/>
                                  <a:gd name="connsiteY9" fmla="*/ 8348 h 12457"/>
                                  <a:gd name="connsiteX10" fmla="*/ 10276 w 10276"/>
                                  <a:gd name="connsiteY10"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607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486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7"/>
                                  <a:gd name="connsiteX1" fmla="*/ 124 w 10286"/>
                                  <a:gd name="connsiteY1" fmla="*/ 4402 h 12457"/>
                                  <a:gd name="connsiteX2" fmla="*/ 1090 w 10286"/>
                                  <a:gd name="connsiteY2" fmla="*/ 7670 h 12457"/>
                                  <a:gd name="connsiteX3" fmla="*/ 1289 w 10286"/>
                                  <a:gd name="connsiteY3" fmla="*/ 776 h 12457"/>
                                  <a:gd name="connsiteX4" fmla="*/ 3013 w 10286"/>
                                  <a:gd name="connsiteY4" fmla="*/ 8726 h 12457"/>
                                  <a:gd name="connsiteX5" fmla="*/ 3768 w 10286"/>
                                  <a:gd name="connsiteY5" fmla="*/ 3908 h 12457"/>
                                  <a:gd name="connsiteX6" fmla="*/ 6313 w 10286"/>
                                  <a:gd name="connsiteY6" fmla="*/ 12442 h 12457"/>
                                  <a:gd name="connsiteX7" fmla="*/ 6313 w 10286"/>
                                  <a:gd name="connsiteY7" fmla="*/ 1376 h 12457"/>
                                  <a:gd name="connsiteX8" fmla="*/ 7693 w 10286"/>
                                  <a:gd name="connsiteY8" fmla="*/ 8348 h 12457"/>
                                  <a:gd name="connsiteX9" fmla="*/ 8845 w 10286"/>
                                  <a:gd name="connsiteY9" fmla="*/ 0 h 12457"/>
                                  <a:gd name="connsiteX10" fmla="*/ 10019 w 10286"/>
                                  <a:gd name="connsiteY10" fmla="*/ 8348 h 12457"/>
                                  <a:gd name="connsiteX11" fmla="*/ 10286 w 10286"/>
                                  <a:gd name="connsiteY11" fmla="*/ 4923 h 12457"/>
                                  <a:gd name="connsiteX0" fmla="*/ 10 w 10286"/>
                                  <a:gd name="connsiteY0" fmla="*/ 4402 h 12455"/>
                                  <a:gd name="connsiteX1" fmla="*/ 124 w 10286"/>
                                  <a:gd name="connsiteY1" fmla="*/ 4402 h 12455"/>
                                  <a:gd name="connsiteX2" fmla="*/ 1090 w 10286"/>
                                  <a:gd name="connsiteY2" fmla="*/ 7670 h 12455"/>
                                  <a:gd name="connsiteX3" fmla="*/ 1289 w 10286"/>
                                  <a:gd name="connsiteY3" fmla="*/ 776 h 12455"/>
                                  <a:gd name="connsiteX4" fmla="*/ 3013 w 10286"/>
                                  <a:gd name="connsiteY4" fmla="*/ 8726 h 12455"/>
                                  <a:gd name="connsiteX5" fmla="*/ 3768 w 10286"/>
                                  <a:gd name="connsiteY5" fmla="*/ 3908 h 12455"/>
                                  <a:gd name="connsiteX6" fmla="*/ 6313 w 10286"/>
                                  <a:gd name="connsiteY6" fmla="*/ 12442 h 12455"/>
                                  <a:gd name="connsiteX7" fmla="*/ 6188 w 10286"/>
                                  <a:gd name="connsiteY7" fmla="*/ 1538 h 12455"/>
                                  <a:gd name="connsiteX8" fmla="*/ 7693 w 10286"/>
                                  <a:gd name="connsiteY8" fmla="*/ 8348 h 12455"/>
                                  <a:gd name="connsiteX9" fmla="*/ 8845 w 10286"/>
                                  <a:gd name="connsiteY9" fmla="*/ 0 h 12455"/>
                                  <a:gd name="connsiteX10" fmla="*/ 10019 w 10286"/>
                                  <a:gd name="connsiteY10" fmla="*/ 8348 h 12455"/>
                                  <a:gd name="connsiteX11" fmla="*/ 10286 w 10286"/>
                                  <a:gd name="connsiteY11" fmla="*/ 4923 h 12455"/>
                                  <a:gd name="connsiteX0" fmla="*/ 10 w 10286"/>
                                  <a:gd name="connsiteY0" fmla="*/ 4402 h 12455"/>
                                  <a:gd name="connsiteX1" fmla="*/ 124 w 10286"/>
                                  <a:gd name="connsiteY1" fmla="*/ 4402 h 12455"/>
                                  <a:gd name="connsiteX2" fmla="*/ 1090 w 10286"/>
                                  <a:gd name="connsiteY2" fmla="*/ 7670 h 12455"/>
                                  <a:gd name="connsiteX3" fmla="*/ 1289 w 10286"/>
                                  <a:gd name="connsiteY3" fmla="*/ 776 h 12455"/>
                                  <a:gd name="connsiteX4" fmla="*/ 3013 w 10286"/>
                                  <a:gd name="connsiteY4" fmla="*/ 8726 h 12455"/>
                                  <a:gd name="connsiteX5" fmla="*/ 3768 w 10286"/>
                                  <a:gd name="connsiteY5" fmla="*/ 3908 h 12455"/>
                                  <a:gd name="connsiteX6" fmla="*/ 6313 w 10286"/>
                                  <a:gd name="connsiteY6" fmla="*/ 12442 h 12455"/>
                                  <a:gd name="connsiteX7" fmla="*/ 6188 w 10286"/>
                                  <a:gd name="connsiteY7" fmla="*/ 1538 h 12455"/>
                                  <a:gd name="connsiteX8" fmla="*/ 7693 w 10286"/>
                                  <a:gd name="connsiteY8" fmla="*/ 8348 h 12455"/>
                                  <a:gd name="connsiteX9" fmla="*/ 8845 w 10286"/>
                                  <a:gd name="connsiteY9" fmla="*/ 0 h 12455"/>
                                  <a:gd name="connsiteX10" fmla="*/ 10019 w 10286"/>
                                  <a:gd name="connsiteY10" fmla="*/ 8348 h 12455"/>
                                  <a:gd name="connsiteX11" fmla="*/ 10286 w 10286"/>
                                  <a:gd name="connsiteY11" fmla="*/ 4923 h 12455"/>
                                  <a:gd name="connsiteX0" fmla="*/ 10 w 10286"/>
                                  <a:gd name="connsiteY0" fmla="*/ 4406 h 12459"/>
                                  <a:gd name="connsiteX1" fmla="*/ 124 w 10286"/>
                                  <a:gd name="connsiteY1" fmla="*/ 4406 h 12459"/>
                                  <a:gd name="connsiteX2" fmla="*/ 1090 w 10286"/>
                                  <a:gd name="connsiteY2" fmla="*/ 7674 h 12459"/>
                                  <a:gd name="connsiteX3" fmla="*/ 1289 w 10286"/>
                                  <a:gd name="connsiteY3" fmla="*/ 780 h 12459"/>
                                  <a:gd name="connsiteX4" fmla="*/ 3013 w 10286"/>
                                  <a:gd name="connsiteY4" fmla="*/ 8730 h 12459"/>
                                  <a:gd name="connsiteX5" fmla="*/ 3768 w 10286"/>
                                  <a:gd name="connsiteY5" fmla="*/ 3912 h 12459"/>
                                  <a:gd name="connsiteX6" fmla="*/ 6313 w 10286"/>
                                  <a:gd name="connsiteY6" fmla="*/ 12446 h 12459"/>
                                  <a:gd name="connsiteX7" fmla="*/ 6188 w 10286"/>
                                  <a:gd name="connsiteY7" fmla="*/ 1542 h 12459"/>
                                  <a:gd name="connsiteX8" fmla="*/ 7693 w 10286"/>
                                  <a:gd name="connsiteY8" fmla="*/ 8352 h 12459"/>
                                  <a:gd name="connsiteX9" fmla="*/ 8845 w 10286"/>
                                  <a:gd name="connsiteY9" fmla="*/ 4 h 12459"/>
                                  <a:gd name="connsiteX10" fmla="*/ 10019 w 10286"/>
                                  <a:gd name="connsiteY10" fmla="*/ 8352 h 12459"/>
                                  <a:gd name="connsiteX11" fmla="*/ 10286 w 10286"/>
                                  <a:gd name="connsiteY11" fmla="*/ 4927 h 12459"/>
                                  <a:gd name="connsiteX0" fmla="*/ 10 w 10286"/>
                                  <a:gd name="connsiteY0" fmla="*/ 4379 h 12432"/>
                                  <a:gd name="connsiteX1" fmla="*/ 124 w 10286"/>
                                  <a:gd name="connsiteY1" fmla="*/ 4379 h 12432"/>
                                  <a:gd name="connsiteX2" fmla="*/ 1090 w 10286"/>
                                  <a:gd name="connsiteY2" fmla="*/ 7647 h 12432"/>
                                  <a:gd name="connsiteX3" fmla="*/ 1289 w 10286"/>
                                  <a:gd name="connsiteY3" fmla="*/ 753 h 12432"/>
                                  <a:gd name="connsiteX4" fmla="*/ 3013 w 10286"/>
                                  <a:gd name="connsiteY4" fmla="*/ 8703 h 12432"/>
                                  <a:gd name="connsiteX5" fmla="*/ 3768 w 10286"/>
                                  <a:gd name="connsiteY5" fmla="*/ 3885 h 12432"/>
                                  <a:gd name="connsiteX6" fmla="*/ 6313 w 10286"/>
                                  <a:gd name="connsiteY6" fmla="*/ 12419 h 12432"/>
                                  <a:gd name="connsiteX7" fmla="*/ 6188 w 10286"/>
                                  <a:gd name="connsiteY7" fmla="*/ 1515 h 12432"/>
                                  <a:gd name="connsiteX8" fmla="*/ 7693 w 10286"/>
                                  <a:gd name="connsiteY8" fmla="*/ 8325 h 12432"/>
                                  <a:gd name="connsiteX9" fmla="*/ 8666 w 10286"/>
                                  <a:gd name="connsiteY9" fmla="*/ 5 h 12432"/>
                                  <a:gd name="connsiteX10" fmla="*/ 10019 w 10286"/>
                                  <a:gd name="connsiteY10" fmla="*/ 8325 h 12432"/>
                                  <a:gd name="connsiteX11" fmla="*/ 10286 w 10286"/>
                                  <a:gd name="connsiteY11" fmla="*/ 4900 h 12432"/>
                                  <a:gd name="connsiteX0" fmla="*/ 10 w 10286"/>
                                  <a:gd name="connsiteY0" fmla="*/ 4375 h 12428"/>
                                  <a:gd name="connsiteX1" fmla="*/ 124 w 10286"/>
                                  <a:gd name="connsiteY1" fmla="*/ 4375 h 12428"/>
                                  <a:gd name="connsiteX2" fmla="*/ 1090 w 10286"/>
                                  <a:gd name="connsiteY2" fmla="*/ 7643 h 12428"/>
                                  <a:gd name="connsiteX3" fmla="*/ 1289 w 10286"/>
                                  <a:gd name="connsiteY3" fmla="*/ 749 h 12428"/>
                                  <a:gd name="connsiteX4" fmla="*/ 3013 w 10286"/>
                                  <a:gd name="connsiteY4" fmla="*/ 8699 h 12428"/>
                                  <a:gd name="connsiteX5" fmla="*/ 3768 w 10286"/>
                                  <a:gd name="connsiteY5" fmla="*/ 3881 h 12428"/>
                                  <a:gd name="connsiteX6" fmla="*/ 6313 w 10286"/>
                                  <a:gd name="connsiteY6" fmla="*/ 12415 h 12428"/>
                                  <a:gd name="connsiteX7" fmla="*/ 6188 w 10286"/>
                                  <a:gd name="connsiteY7" fmla="*/ 1511 h 12428"/>
                                  <a:gd name="connsiteX8" fmla="*/ 7693 w 10286"/>
                                  <a:gd name="connsiteY8" fmla="*/ 8321 h 12428"/>
                                  <a:gd name="connsiteX9" fmla="*/ 8666 w 10286"/>
                                  <a:gd name="connsiteY9" fmla="*/ 1 h 12428"/>
                                  <a:gd name="connsiteX10" fmla="*/ 10019 w 10286"/>
                                  <a:gd name="connsiteY10" fmla="*/ 7996 h 12428"/>
                                  <a:gd name="connsiteX11" fmla="*/ 10286 w 10286"/>
                                  <a:gd name="connsiteY11" fmla="*/ 4896 h 12428"/>
                                  <a:gd name="connsiteX0" fmla="*/ 10 w 10270"/>
                                  <a:gd name="connsiteY0" fmla="*/ 4375 h 12428"/>
                                  <a:gd name="connsiteX1" fmla="*/ 124 w 10270"/>
                                  <a:gd name="connsiteY1" fmla="*/ 4375 h 12428"/>
                                  <a:gd name="connsiteX2" fmla="*/ 1090 w 10270"/>
                                  <a:gd name="connsiteY2" fmla="*/ 7643 h 12428"/>
                                  <a:gd name="connsiteX3" fmla="*/ 1289 w 10270"/>
                                  <a:gd name="connsiteY3" fmla="*/ 749 h 12428"/>
                                  <a:gd name="connsiteX4" fmla="*/ 3013 w 10270"/>
                                  <a:gd name="connsiteY4" fmla="*/ 8699 h 12428"/>
                                  <a:gd name="connsiteX5" fmla="*/ 3768 w 10270"/>
                                  <a:gd name="connsiteY5" fmla="*/ 3881 h 12428"/>
                                  <a:gd name="connsiteX6" fmla="*/ 6313 w 10270"/>
                                  <a:gd name="connsiteY6" fmla="*/ 12415 h 12428"/>
                                  <a:gd name="connsiteX7" fmla="*/ 6188 w 10270"/>
                                  <a:gd name="connsiteY7" fmla="*/ 1511 h 12428"/>
                                  <a:gd name="connsiteX8" fmla="*/ 7693 w 10270"/>
                                  <a:gd name="connsiteY8" fmla="*/ 8321 h 12428"/>
                                  <a:gd name="connsiteX9" fmla="*/ 8666 w 10270"/>
                                  <a:gd name="connsiteY9" fmla="*/ 1 h 12428"/>
                                  <a:gd name="connsiteX10" fmla="*/ 10019 w 10270"/>
                                  <a:gd name="connsiteY10" fmla="*/ 7996 h 12428"/>
                                  <a:gd name="connsiteX11" fmla="*/ 10270 w 10270"/>
                                  <a:gd name="connsiteY11" fmla="*/ 5491 h 12428"/>
                                  <a:gd name="connsiteX0" fmla="*/ 10 w 10270"/>
                                  <a:gd name="connsiteY0" fmla="*/ 4375 h 12428"/>
                                  <a:gd name="connsiteX1" fmla="*/ 124 w 10270"/>
                                  <a:gd name="connsiteY1" fmla="*/ 4375 h 12428"/>
                                  <a:gd name="connsiteX2" fmla="*/ 1090 w 10270"/>
                                  <a:gd name="connsiteY2" fmla="*/ 7643 h 12428"/>
                                  <a:gd name="connsiteX3" fmla="*/ 1289 w 10270"/>
                                  <a:gd name="connsiteY3" fmla="*/ 749 h 12428"/>
                                  <a:gd name="connsiteX4" fmla="*/ 3013 w 10270"/>
                                  <a:gd name="connsiteY4" fmla="*/ 8699 h 12428"/>
                                  <a:gd name="connsiteX5" fmla="*/ 3768 w 10270"/>
                                  <a:gd name="connsiteY5" fmla="*/ 3881 h 12428"/>
                                  <a:gd name="connsiteX6" fmla="*/ 6313 w 10270"/>
                                  <a:gd name="connsiteY6" fmla="*/ 12415 h 12428"/>
                                  <a:gd name="connsiteX7" fmla="*/ 6188 w 10270"/>
                                  <a:gd name="connsiteY7" fmla="*/ 1511 h 12428"/>
                                  <a:gd name="connsiteX8" fmla="*/ 7693 w 10270"/>
                                  <a:gd name="connsiteY8" fmla="*/ 8321 h 12428"/>
                                  <a:gd name="connsiteX9" fmla="*/ 8559 w 10270"/>
                                  <a:gd name="connsiteY9" fmla="*/ 1 h 12428"/>
                                  <a:gd name="connsiteX10" fmla="*/ 10019 w 10270"/>
                                  <a:gd name="connsiteY10" fmla="*/ 7996 h 12428"/>
                                  <a:gd name="connsiteX11" fmla="*/ 10270 w 10270"/>
                                  <a:gd name="connsiteY11" fmla="*/ 5491 h 12428"/>
                                  <a:gd name="connsiteX0" fmla="*/ 10 w 10270"/>
                                  <a:gd name="connsiteY0" fmla="*/ 4376 h 12429"/>
                                  <a:gd name="connsiteX1" fmla="*/ 124 w 10270"/>
                                  <a:gd name="connsiteY1" fmla="*/ 4376 h 12429"/>
                                  <a:gd name="connsiteX2" fmla="*/ 1090 w 10270"/>
                                  <a:gd name="connsiteY2" fmla="*/ 7644 h 12429"/>
                                  <a:gd name="connsiteX3" fmla="*/ 1289 w 10270"/>
                                  <a:gd name="connsiteY3" fmla="*/ 750 h 12429"/>
                                  <a:gd name="connsiteX4" fmla="*/ 3013 w 10270"/>
                                  <a:gd name="connsiteY4" fmla="*/ 8700 h 12429"/>
                                  <a:gd name="connsiteX5" fmla="*/ 3768 w 10270"/>
                                  <a:gd name="connsiteY5" fmla="*/ 3882 h 12429"/>
                                  <a:gd name="connsiteX6" fmla="*/ 6313 w 10270"/>
                                  <a:gd name="connsiteY6" fmla="*/ 12416 h 12429"/>
                                  <a:gd name="connsiteX7" fmla="*/ 6188 w 10270"/>
                                  <a:gd name="connsiteY7" fmla="*/ 1512 h 12429"/>
                                  <a:gd name="connsiteX8" fmla="*/ 7693 w 10270"/>
                                  <a:gd name="connsiteY8" fmla="*/ 8322 h 12429"/>
                                  <a:gd name="connsiteX9" fmla="*/ 8559 w 10270"/>
                                  <a:gd name="connsiteY9" fmla="*/ 2 h 12429"/>
                                  <a:gd name="connsiteX10" fmla="*/ 10019 w 10270"/>
                                  <a:gd name="connsiteY10" fmla="*/ 7997 h 12429"/>
                                  <a:gd name="connsiteX11" fmla="*/ 10270 w 10270"/>
                                  <a:gd name="connsiteY11" fmla="*/ 5492 h 12429"/>
                                  <a:gd name="connsiteX0" fmla="*/ 10 w 10270"/>
                                  <a:gd name="connsiteY0" fmla="*/ 4078 h 12131"/>
                                  <a:gd name="connsiteX1" fmla="*/ 124 w 10270"/>
                                  <a:gd name="connsiteY1" fmla="*/ 4078 h 12131"/>
                                  <a:gd name="connsiteX2" fmla="*/ 1090 w 10270"/>
                                  <a:gd name="connsiteY2" fmla="*/ 7346 h 12131"/>
                                  <a:gd name="connsiteX3" fmla="*/ 1289 w 10270"/>
                                  <a:gd name="connsiteY3" fmla="*/ 452 h 12131"/>
                                  <a:gd name="connsiteX4" fmla="*/ 3013 w 10270"/>
                                  <a:gd name="connsiteY4" fmla="*/ 8402 h 12131"/>
                                  <a:gd name="connsiteX5" fmla="*/ 3768 w 10270"/>
                                  <a:gd name="connsiteY5" fmla="*/ 3584 h 12131"/>
                                  <a:gd name="connsiteX6" fmla="*/ 6313 w 10270"/>
                                  <a:gd name="connsiteY6" fmla="*/ 12118 h 12131"/>
                                  <a:gd name="connsiteX7" fmla="*/ 6188 w 10270"/>
                                  <a:gd name="connsiteY7" fmla="*/ 1214 h 12131"/>
                                  <a:gd name="connsiteX8" fmla="*/ 7693 w 10270"/>
                                  <a:gd name="connsiteY8" fmla="*/ 8024 h 12131"/>
                                  <a:gd name="connsiteX9" fmla="*/ 8398 w 10270"/>
                                  <a:gd name="connsiteY9" fmla="*/ 3 h 12131"/>
                                  <a:gd name="connsiteX10" fmla="*/ 10019 w 10270"/>
                                  <a:gd name="connsiteY10" fmla="*/ 7699 h 12131"/>
                                  <a:gd name="connsiteX11" fmla="*/ 10270 w 10270"/>
                                  <a:gd name="connsiteY11" fmla="*/ 5194 h 12131"/>
                                  <a:gd name="connsiteX0" fmla="*/ 10 w 10270"/>
                                  <a:gd name="connsiteY0" fmla="*/ 4078 h 12131"/>
                                  <a:gd name="connsiteX1" fmla="*/ 124 w 10270"/>
                                  <a:gd name="connsiteY1" fmla="*/ 4078 h 12131"/>
                                  <a:gd name="connsiteX2" fmla="*/ 1090 w 10270"/>
                                  <a:gd name="connsiteY2" fmla="*/ 7346 h 12131"/>
                                  <a:gd name="connsiteX3" fmla="*/ 1289 w 10270"/>
                                  <a:gd name="connsiteY3" fmla="*/ 452 h 12131"/>
                                  <a:gd name="connsiteX4" fmla="*/ 3013 w 10270"/>
                                  <a:gd name="connsiteY4" fmla="*/ 8402 h 12131"/>
                                  <a:gd name="connsiteX5" fmla="*/ 3768 w 10270"/>
                                  <a:gd name="connsiteY5" fmla="*/ 3584 h 12131"/>
                                  <a:gd name="connsiteX6" fmla="*/ 6313 w 10270"/>
                                  <a:gd name="connsiteY6" fmla="*/ 12118 h 12131"/>
                                  <a:gd name="connsiteX7" fmla="*/ 6188 w 10270"/>
                                  <a:gd name="connsiteY7" fmla="*/ 1214 h 12131"/>
                                  <a:gd name="connsiteX8" fmla="*/ 7693 w 10270"/>
                                  <a:gd name="connsiteY8" fmla="*/ 8024 h 12131"/>
                                  <a:gd name="connsiteX9" fmla="*/ 8250 w 10270"/>
                                  <a:gd name="connsiteY9" fmla="*/ 3 h 12131"/>
                                  <a:gd name="connsiteX10" fmla="*/ 10019 w 10270"/>
                                  <a:gd name="connsiteY10" fmla="*/ 7699 h 12131"/>
                                  <a:gd name="connsiteX11" fmla="*/ 10270 w 10270"/>
                                  <a:gd name="connsiteY11" fmla="*/ 5194 h 12131"/>
                                  <a:gd name="connsiteX0" fmla="*/ 10 w 10270"/>
                                  <a:gd name="connsiteY0" fmla="*/ 4078 h 12144"/>
                                  <a:gd name="connsiteX1" fmla="*/ 124 w 10270"/>
                                  <a:gd name="connsiteY1" fmla="*/ 4078 h 12144"/>
                                  <a:gd name="connsiteX2" fmla="*/ 1090 w 10270"/>
                                  <a:gd name="connsiteY2" fmla="*/ 7346 h 12144"/>
                                  <a:gd name="connsiteX3" fmla="*/ 1289 w 10270"/>
                                  <a:gd name="connsiteY3" fmla="*/ 452 h 12144"/>
                                  <a:gd name="connsiteX4" fmla="*/ 3013 w 10270"/>
                                  <a:gd name="connsiteY4" fmla="*/ 8402 h 12144"/>
                                  <a:gd name="connsiteX5" fmla="*/ 3768 w 10270"/>
                                  <a:gd name="connsiteY5" fmla="*/ 3584 h 12144"/>
                                  <a:gd name="connsiteX6" fmla="*/ 6206 w 10270"/>
                                  <a:gd name="connsiteY6" fmla="*/ 12131 h 12144"/>
                                  <a:gd name="connsiteX7" fmla="*/ 6188 w 10270"/>
                                  <a:gd name="connsiteY7" fmla="*/ 1214 h 12144"/>
                                  <a:gd name="connsiteX8" fmla="*/ 7693 w 10270"/>
                                  <a:gd name="connsiteY8" fmla="*/ 8024 h 12144"/>
                                  <a:gd name="connsiteX9" fmla="*/ 8250 w 10270"/>
                                  <a:gd name="connsiteY9" fmla="*/ 3 h 12144"/>
                                  <a:gd name="connsiteX10" fmla="*/ 10019 w 10270"/>
                                  <a:gd name="connsiteY10" fmla="*/ 7699 h 12144"/>
                                  <a:gd name="connsiteX11" fmla="*/ 10270 w 10270"/>
                                  <a:gd name="connsiteY11" fmla="*/ 5194 h 12144"/>
                                  <a:gd name="connsiteX0" fmla="*/ 10 w 10270"/>
                                  <a:gd name="connsiteY0" fmla="*/ 4078 h 12157"/>
                                  <a:gd name="connsiteX1" fmla="*/ 124 w 10270"/>
                                  <a:gd name="connsiteY1" fmla="*/ 4078 h 12157"/>
                                  <a:gd name="connsiteX2" fmla="*/ 1090 w 10270"/>
                                  <a:gd name="connsiteY2" fmla="*/ 7346 h 12157"/>
                                  <a:gd name="connsiteX3" fmla="*/ 1289 w 10270"/>
                                  <a:gd name="connsiteY3" fmla="*/ 452 h 12157"/>
                                  <a:gd name="connsiteX4" fmla="*/ 3013 w 10270"/>
                                  <a:gd name="connsiteY4" fmla="*/ 8402 h 12157"/>
                                  <a:gd name="connsiteX5" fmla="*/ 3768 w 10270"/>
                                  <a:gd name="connsiteY5" fmla="*/ 3584 h 12157"/>
                                  <a:gd name="connsiteX6" fmla="*/ 6313 w 10270"/>
                                  <a:gd name="connsiteY6" fmla="*/ 12144 h 12157"/>
                                  <a:gd name="connsiteX7" fmla="*/ 6188 w 10270"/>
                                  <a:gd name="connsiteY7" fmla="*/ 1214 h 12157"/>
                                  <a:gd name="connsiteX8" fmla="*/ 7693 w 10270"/>
                                  <a:gd name="connsiteY8" fmla="*/ 8024 h 12157"/>
                                  <a:gd name="connsiteX9" fmla="*/ 8250 w 10270"/>
                                  <a:gd name="connsiteY9" fmla="*/ 3 h 12157"/>
                                  <a:gd name="connsiteX10" fmla="*/ 10019 w 10270"/>
                                  <a:gd name="connsiteY10" fmla="*/ 7699 h 12157"/>
                                  <a:gd name="connsiteX11" fmla="*/ 10270 w 10270"/>
                                  <a:gd name="connsiteY11" fmla="*/ 5194 h 12157"/>
                                  <a:gd name="connsiteX0" fmla="*/ 10 w 10270"/>
                                  <a:gd name="connsiteY0" fmla="*/ 4078 h 12161"/>
                                  <a:gd name="connsiteX1" fmla="*/ 124 w 10270"/>
                                  <a:gd name="connsiteY1" fmla="*/ 4078 h 12161"/>
                                  <a:gd name="connsiteX2" fmla="*/ 1090 w 10270"/>
                                  <a:gd name="connsiteY2" fmla="*/ 7346 h 12161"/>
                                  <a:gd name="connsiteX3" fmla="*/ 1289 w 10270"/>
                                  <a:gd name="connsiteY3" fmla="*/ 452 h 12161"/>
                                  <a:gd name="connsiteX4" fmla="*/ 3013 w 10270"/>
                                  <a:gd name="connsiteY4" fmla="*/ 8402 h 12161"/>
                                  <a:gd name="connsiteX5" fmla="*/ 3768 w 10270"/>
                                  <a:gd name="connsiteY5" fmla="*/ 3584 h 12161"/>
                                  <a:gd name="connsiteX6" fmla="*/ 6313 w 10270"/>
                                  <a:gd name="connsiteY6" fmla="*/ 12144 h 12161"/>
                                  <a:gd name="connsiteX7" fmla="*/ 6188 w 10270"/>
                                  <a:gd name="connsiteY7" fmla="*/ 1214 h 12161"/>
                                  <a:gd name="connsiteX8" fmla="*/ 7693 w 10270"/>
                                  <a:gd name="connsiteY8" fmla="*/ 8024 h 12161"/>
                                  <a:gd name="connsiteX9" fmla="*/ 8250 w 10270"/>
                                  <a:gd name="connsiteY9" fmla="*/ 3 h 12161"/>
                                  <a:gd name="connsiteX10" fmla="*/ 10019 w 10270"/>
                                  <a:gd name="connsiteY10" fmla="*/ 7699 h 12161"/>
                                  <a:gd name="connsiteX11" fmla="*/ 10270 w 10270"/>
                                  <a:gd name="connsiteY11" fmla="*/ 5194 h 12161"/>
                                  <a:gd name="connsiteX0" fmla="*/ 10 w 10270"/>
                                  <a:gd name="connsiteY0" fmla="*/ 4078 h 12161"/>
                                  <a:gd name="connsiteX1" fmla="*/ 124 w 10270"/>
                                  <a:gd name="connsiteY1" fmla="*/ 4078 h 12161"/>
                                  <a:gd name="connsiteX2" fmla="*/ 1090 w 10270"/>
                                  <a:gd name="connsiteY2" fmla="*/ 7346 h 12161"/>
                                  <a:gd name="connsiteX3" fmla="*/ 1289 w 10270"/>
                                  <a:gd name="connsiteY3" fmla="*/ 452 h 12161"/>
                                  <a:gd name="connsiteX4" fmla="*/ 3013 w 10270"/>
                                  <a:gd name="connsiteY4" fmla="*/ 8402 h 12161"/>
                                  <a:gd name="connsiteX5" fmla="*/ 3768 w 10270"/>
                                  <a:gd name="connsiteY5" fmla="*/ 3584 h 12161"/>
                                  <a:gd name="connsiteX6" fmla="*/ 6313 w 10270"/>
                                  <a:gd name="connsiteY6" fmla="*/ 12144 h 12161"/>
                                  <a:gd name="connsiteX7" fmla="*/ 6188 w 10270"/>
                                  <a:gd name="connsiteY7" fmla="*/ 1214 h 12161"/>
                                  <a:gd name="connsiteX8" fmla="*/ 7693 w 10270"/>
                                  <a:gd name="connsiteY8" fmla="*/ 8024 h 12161"/>
                                  <a:gd name="connsiteX9" fmla="*/ 8250 w 10270"/>
                                  <a:gd name="connsiteY9" fmla="*/ 3 h 12161"/>
                                  <a:gd name="connsiteX10" fmla="*/ 10019 w 10270"/>
                                  <a:gd name="connsiteY10" fmla="*/ 7699 h 12161"/>
                                  <a:gd name="connsiteX11" fmla="*/ 10270 w 10270"/>
                                  <a:gd name="connsiteY11" fmla="*/ 5194 h 12161"/>
                                  <a:gd name="connsiteX0" fmla="*/ 10 w 10270"/>
                                  <a:gd name="connsiteY0" fmla="*/ 4078 h 12197"/>
                                  <a:gd name="connsiteX1" fmla="*/ 124 w 10270"/>
                                  <a:gd name="connsiteY1" fmla="*/ 4078 h 12197"/>
                                  <a:gd name="connsiteX2" fmla="*/ 1090 w 10270"/>
                                  <a:gd name="connsiteY2" fmla="*/ 7346 h 12197"/>
                                  <a:gd name="connsiteX3" fmla="*/ 1289 w 10270"/>
                                  <a:gd name="connsiteY3" fmla="*/ 452 h 12197"/>
                                  <a:gd name="connsiteX4" fmla="*/ 3013 w 10270"/>
                                  <a:gd name="connsiteY4" fmla="*/ 8402 h 12197"/>
                                  <a:gd name="connsiteX5" fmla="*/ 3768 w 10270"/>
                                  <a:gd name="connsiteY5" fmla="*/ 3584 h 12197"/>
                                  <a:gd name="connsiteX6" fmla="*/ 6179 w 10270"/>
                                  <a:gd name="connsiteY6" fmla="*/ 12180 h 12197"/>
                                  <a:gd name="connsiteX7" fmla="*/ 6188 w 10270"/>
                                  <a:gd name="connsiteY7" fmla="*/ 1214 h 12197"/>
                                  <a:gd name="connsiteX8" fmla="*/ 7693 w 10270"/>
                                  <a:gd name="connsiteY8" fmla="*/ 8024 h 12197"/>
                                  <a:gd name="connsiteX9" fmla="*/ 8250 w 10270"/>
                                  <a:gd name="connsiteY9" fmla="*/ 3 h 12197"/>
                                  <a:gd name="connsiteX10" fmla="*/ 10019 w 10270"/>
                                  <a:gd name="connsiteY10" fmla="*/ 7699 h 12197"/>
                                  <a:gd name="connsiteX11" fmla="*/ 10270 w 10270"/>
                                  <a:gd name="connsiteY11" fmla="*/ 5194 h 12197"/>
                                  <a:gd name="connsiteX0" fmla="*/ 10 w 10270"/>
                                  <a:gd name="connsiteY0" fmla="*/ 4078 h 12197"/>
                                  <a:gd name="connsiteX1" fmla="*/ 124 w 10270"/>
                                  <a:gd name="connsiteY1" fmla="*/ 4078 h 12197"/>
                                  <a:gd name="connsiteX2" fmla="*/ 1090 w 10270"/>
                                  <a:gd name="connsiteY2" fmla="*/ 7346 h 12197"/>
                                  <a:gd name="connsiteX3" fmla="*/ 1289 w 10270"/>
                                  <a:gd name="connsiteY3" fmla="*/ 452 h 12197"/>
                                  <a:gd name="connsiteX4" fmla="*/ 3013 w 10270"/>
                                  <a:gd name="connsiteY4" fmla="*/ 8402 h 12197"/>
                                  <a:gd name="connsiteX5" fmla="*/ 3768 w 10270"/>
                                  <a:gd name="connsiteY5" fmla="*/ 3584 h 12197"/>
                                  <a:gd name="connsiteX6" fmla="*/ 6322 w 10270"/>
                                  <a:gd name="connsiteY6" fmla="*/ 12180 h 12197"/>
                                  <a:gd name="connsiteX7" fmla="*/ 6188 w 10270"/>
                                  <a:gd name="connsiteY7" fmla="*/ 1214 h 12197"/>
                                  <a:gd name="connsiteX8" fmla="*/ 7693 w 10270"/>
                                  <a:gd name="connsiteY8" fmla="*/ 8024 h 12197"/>
                                  <a:gd name="connsiteX9" fmla="*/ 8250 w 10270"/>
                                  <a:gd name="connsiteY9" fmla="*/ 3 h 12197"/>
                                  <a:gd name="connsiteX10" fmla="*/ 10019 w 10270"/>
                                  <a:gd name="connsiteY10" fmla="*/ 7699 h 12197"/>
                                  <a:gd name="connsiteX11" fmla="*/ 10270 w 10270"/>
                                  <a:gd name="connsiteY11" fmla="*/ 5194 h 12197"/>
                                  <a:gd name="connsiteX0" fmla="*/ 10 w 10270"/>
                                  <a:gd name="connsiteY0" fmla="*/ 4078 h 12214"/>
                                  <a:gd name="connsiteX1" fmla="*/ 124 w 10270"/>
                                  <a:gd name="connsiteY1" fmla="*/ 4078 h 12214"/>
                                  <a:gd name="connsiteX2" fmla="*/ 1090 w 10270"/>
                                  <a:gd name="connsiteY2" fmla="*/ 7346 h 12214"/>
                                  <a:gd name="connsiteX3" fmla="*/ 1289 w 10270"/>
                                  <a:gd name="connsiteY3" fmla="*/ 452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454 w 10270"/>
                                  <a:gd name="connsiteY3" fmla="*/ 1625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475 w 10270"/>
                                  <a:gd name="connsiteY3" fmla="*/ 2329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475 w 10270"/>
                                  <a:gd name="connsiteY3" fmla="*/ 3121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37 w 10270"/>
                                  <a:gd name="connsiteY3" fmla="*/ 3121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37 w 10270"/>
                                  <a:gd name="connsiteY3" fmla="*/ 3121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37 w 10270"/>
                                  <a:gd name="connsiteY3" fmla="*/ 3121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58 w 10270"/>
                                  <a:gd name="connsiteY3" fmla="*/ 2652 h 12214"/>
                                  <a:gd name="connsiteX4" fmla="*/ 3013 w 10270"/>
                                  <a:gd name="connsiteY4" fmla="*/ 8402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58 w 10270"/>
                                  <a:gd name="connsiteY3" fmla="*/ 2652 h 12214"/>
                                  <a:gd name="connsiteX4" fmla="*/ 2976 w 10270"/>
                                  <a:gd name="connsiteY4" fmla="*/ 7854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214"/>
                                  <a:gd name="connsiteX1" fmla="*/ 124 w 10270"/>
                                  <a:gd name="connsiteY1" fmla="*/ 4078 h 12214"/>
                                  <a:gd name="connsiteX2" fmla="*/ 1090 w 10270"/>
                                  <a:gd name="connsiteY2" fmla="*/ 7346 h 12214"/>
                                  <a:gd name="connsiteX3" fmla="*/ 1558 w 10270"/>
                                  <a:gd name="connsiteY3" fmla="*/ 2652 h 12214"/>
                                  <a:gd name="connsiteX4" fmla="*/ 2976 w 10270"/>
                                  <a:gd name="connsiteY4" fmla="*/ 7854 h 12214"/>
                                  <a:gd name="connsiteX5" fmla="*/ 3768 w 10270"/>
                                  <a:gd name="connsiteY5" fmla="*/ 3584 h 12214"/>
                                  <a:gd name="connsiteX6" fmla="*/ 6210 w 10270"/>
                                  <a:gd name="connsiteY6" fmla="*/ 12197 h 12214"/>
                                  <a:gd name="connsiteX7" fmla="*/ 6188 w 10270"/>
                                  <a:gd name="connsiteY7" fmla="*/ 1214 h 12214"/>
                                  <a:gd name="connsiteX8" fmla="*/ 7693 w 10270"/>
                                  <a:gd name="connsiteY8" fmla="*/ 8024 h 12214"/>
                                  <a:gd name="connsiteX9" fmla="*/ 8250 w 10270"/>
                                  <a:gd name="connsiteY9" fmla="*/ 3 h 12214"/>
                                  <a:gd name="connsiteX10" fmla="*/ 10019 w 10270"/>
                                  <a:gd name="connsiteY10" fmla="*/ 7699 h 12214"/>
                                  <a:gd name="connsiteX11" fmla="*/ 10270 w 10270"/>
                                  <a:gd name="connsiteY11" fmla="*/ 5194 h 12214"/>
                                  <a:gd name="connsiteX0" fmla="*/ 10 w 10270"/>
                                  <a:gd name="connsiteY0" fmla="*/ 4078 h 12197"/>
                                  <a:gd name="connsiteX1" fmla="*/ 124 w 10270"/>
                                  <a:gd name="connsiteY1" fmla="*/ 4078 h 12197"/>
                                  <a:gd name="connsiteX2" fmla="*/ 1090 w 10270"/>
                                  <a:gd name="connsiteY2" fmla="*/ 7346 h 12197"/>
                                  <a:gd name="connsiteX3" fmla="*/ 1558 w 10270"/>
                                  <a:gd name="connsiteY3" fmla="*/ 2652 h 12197"/>
                                  <a:gd name="connsiteX4" fmla="*/ 2976 w 10270"/>
                                  <a:gd name="connsiteY4" fmla="*/ 7854 h 12197"/>
                                  <a:gd name="connsiteX5" fmla="*/ 3768 w 10270"/>
                                  <a:gd name="connsiteY5" fmla="*/ 3584 h 12197"/>
                                  <a:gd name="connsiteX6" fmla="*/ 6210 w 10270"/>
                                  <a:gd name="connsiteY6" fmla="*/ 12197 h 12197"/>
                                  <a:gd name="connsiteX7" fmla="*/ 6250 w 10270"/>
                                  <a:gd name="connsiteY7" fmla="*/ 3121 h 12197"/>
                                  <a:gd name="connsiteX8" fmla="*/ 7693 w 10270"/>
                                  <a:gd name="connsiteY8" fmla="*/ 8024 h 12197"/>
                                  <a:gd name="connsiteX9" fmla="*/ 8250 w 10270"/>
                                  <a:gd name="connsiteY9" fmla="*/ 3 h 12197"/>
                                  <a:gd name="connsiteX10" fmla="*/ 10019 w 10270"/>
                                  <a:gd name="connsiteY10" fmla="*/ 7699 h 12197"/>
                                  <a:gd name="connsiteX11" fmla="*/ 10270 w 10270"/>
                                  <a:gd name="connsiteY11" fmla="*/ 5194 h 12197"/>
                                  <a:gd name="connsiteX0" fmla="*/ 10 w 10270"/>
                                  <a:gd name="connsiteY0" fmla="*/ 4078 h 12197"/>
                                  <a:gd name="connsiteX1" fmla="*/ 124 w 10270"/>
                                  <a:gd name="connsiteY1" fmla="*/ 4078 h 12197"/>
                                  <a:gd name="connsiteX2" fmla="*/ 1090 w 10270"/>
                                  <a:gd name="connsiteY2" fmla="*/ 7346 h 12197"/>
                                  <a:gd name="connsiteX3" fmla="*/ 1558 w 10270"/>
                                  <a:gd name="connsiteY3" fmla="*/ 2652 h 12197"/>
                                  <a:gd name="connsiteX4" fmla="*/ 2976 w 10270"/>
                                  <a:gd name="connsiteY4" fmla="*/ 7854 h 12197"/>
                                  <a:gd name="connsiteX5" fmla="*/ 3768 w 10270"/>
                                  <a:gd name="connsiteY5" fmla="*/ 3584 h 12197"/>
                                  <a:gd name="connsiteX6" fmla="*/ 6210 w 10270"/>
                                  <a:gd name="connsiteY6" fmla="*/ 12197 h 12197"/>
                                  <a:gd name="connsiteX7" fmla="*/ 6394 w 10270"/>
                                  <a:gd name="connsiteY7" fmla="*/ 3691 h 12197"/>
                                  <a:gd name="connsiteX8" fmla="*/ 7693 w 10270"/>
                                  <a:gd name="connsiteY8" fmla="*/ 8024 h 12197"/>
                                  <a:gd name="connsiteX9" fmla="*/ 8250 w 10270"/>
                                  <a:gd name="connsiteY9" fmla="*/ 3 h 12197"/>
                                  <a:gd name="connsiteX10" fmla="*/ 10019 w 10270"/>
                                  <a:gd name="connsiteY10" fmla="*/ 7699 h 12197"/>
                                  <a:gd name="connsiteX11" fmla="*/ 10270 w 10270"/>
                                  <a:gd name="connsiteY11" fmla="*/ 5194 h 12197"/>
                                  <a:gd name="connsiteX0" fmla="*/ 10 w 10270"/>
                                  <a:gd name="connsiteY0" fmla="*/ 4076 h 12195"/>
                                  <a:gd name="connsiteX1" fmla="*/ 124 w 10270"/>
                                  <a:gd name="connsiteY1" fmla="*/ 4076 h 12195"/>
                                  <a:gd name="connsiteX2" fmla="*/ 1090 w 10270"/>
                                  <a:gd name="connsiteY2" fmla="*/ 7344 h 12195"/>
                                  <a:gd name="connsiteX3" fmla="*/ 1558 w 10270"/>
                                  <a:gd name="connsiteY3" fmla="*/ 2650 h 12195"/>
                                  <a:gd name="connsiteX4" fmla="*/ 2976 w 10270"/>
                                  <a:gd name="connsiteY4" fmla="*/ 7852 h 12195"/>
                                  <a:gd name="connsiteX5" fmla="*/ 3768 w 10270"/>
                                  <a:gd name="connsiteY5" fmla="*/ 3582 h 12195"/>
                                  <a:gd name="connsiteX6" fmla="*/ 6210 w 10270"/>
                                  <a:gd name="connsiteY6" fmla="*/ 12195 h 12195"/>
                                  <a:gd name="connsiteX7" fmla="*/ 6394 w 10270"/>
                                  <a:gd name="connsiteY7" fmla="*/ 3689 h 12195"/>
                                  <a:gd name="connsiteX8" fmla="*/ 7796 w 10270"/>
                                  <a:gd name="connsiteY8" fmla="*/ 7944 h 12195"/>
                                  <a:gd name="connsiteX9" fmla="*/ 8250 w 10270"/>
                                  <a:gd name="connsiteY9" fmla="*/ 1 h 12195"/>
                                  <a:gd name="connsiteX10" fmla="*/ 10019 w 10270"/>
                                  <a:gd name="connsiteY10" fmla="*/ 7697 h 12195"/>
                                  <a:gd name="connsiteX11" fmla="*/ 10270 w 10270"/>
                                  <a:gd name="connsiteY11" fmla="*/ 5192 h 12195"/>
                                  <a:gd name="connsiteX0" fmla="*/ 10 w 10270"/>
                                  <a:gd name="connsiteY0" fmla="*/ 4076 h 12195"/>
                                  <a:gd name="connsiteX1" fmla="*/ 124 w 10270"/>
                                  <a:gd name="connsiteY1" fmla="*/ 4076 h 12195"/>
                                  <a:gd name="connsiteX2" fmla="*/ 1090 w 10270"/>
                                  <a:gd name="connsiteY2" fmla="*/ 7344 h 12195"/>
                                  <a:gd name="connsiteX3" fmla="*/ 1558 w 10270"/>
                                  <a:gd name="connsiteY3" fmla="*/ 2650 h 12195"/>
                                  <a:gd name="connsiteX4" fmla="*/ 2976 w 10270"/>
                                  <a:gd name="connsiteY4" fmla="*/ 7852 h 12195"/>
                                  <a:gd name="connsiteX5" fmla="*/ 3768 w 10270"/>
                                  <a:gd name="connsiteY5" fmla="*/ 3582 h 12195"/>
                                  <a:gd name="connsiteX6" fmla="*/ 6210 w 10270"/>
                                  <a:gd name="connsiteY6" fmla="*/ 12195 h 12195"/>
                                  <a:gd name="connsiteX7" fmla="*/ 6394 w 10270"/>
                                  <a:gd name="connsiteY7" fmla="*/ 3689 h 12195"/>
                                  <a:gd name="connsiteX8" fmla="*/ 7734 w 10270"/>
                                  <a:gd name="connsiteY8" fmla="*/ 8100 h 12195"/>
                                  <a:gd name="connsiteX9" fmla="*/ 8250 w 10270"/>
                                  <a:gd name="connsiteY9" fmla="*/ 1 h 12195"/>
                                  <a:gd name="connsiteX10" fmla="*/ 10019 w 10270"/>
                                  <a:gd name="connsiteY10" fmla="*/ 7697 h 12195"/>
                                  <a:gd name="connsiteX11" fmla="*/ 10270 w 10270"/>
                                  <a:gd name="connsiteY11" fmla="*/ 5192 h 12195"/>
                                  <a:gd name="connsiteX0" fmla="*/ 10 w 10270"/>
                                  <a:gd name="connsiteY0" fmla="*/ 4076 h 12195"/>
                                  <a:gd name="connsiteX1" fmla="*/ 124 w 10270"/>
                                  <a:gd name="connsiteY1" fmla="*/ 4076 h 12195"/>
                                  <a:gd name="connsiteX2" fmla="*/ 1090 w 10270"/>
                                  <a:gd name="connsiteY2" fmla="*/ 7344 h 12195"/>
                                  <a:gd name="connsiteX3" fmla="*/ 1558 w 10270"/>
                                  <a:gd name="connsiteY3" fmla="*/ 2650 h 12195"/>
                                  <a:gd name="connsiteX4" fmla="*/ 2976 w 10270"/>
                                  <a:gd name="connsiteY4" fmla="*/ 7852 h 12195"/>
                                  <a:gd name="connsiteX5" fmla="*/ 3768 w 10270"/>
                                  <a:gd name="connsiteY5" fmla="*/ 3582 h 12195"/>
                                  <a:gd name="connsiteX6" fmla="*/ 6210 w 10270"/>
                                  <a:gd name="connsiteY6" fmla="*/ 12195 h 12195"/>
                                  <a:gd name="connsiteX7" fmla="*/ 6394 w 10270"/>
                                  <a:gd name="connsiteY7" fmla="*/ 3689 h 12195"/>
                                  <a:gd name="connsiteX8" fmla="*/ 7713 w 10270"/>
                                  <a:gd name="connsiteY8" fmla="*/ 7399 h 12195"/>
                                  <a:gd name="connsiteX9" fmla="*/ 8250 w 10270"/>
                                  <a:gd name="connsiteY9" fmla="*/ 1 h 12195"/>
                                  <a:gd name="connsiteX10" fmla="*/ 10019 w 10270"/>
                                  <a:gd name="connsiteY10" fmla="*/ 7697 h 12195"/>
                                  <a:gd name="connsiteX11" fmla="*/ 10270 w 10270"/>
                                  <a:gd name="connsiteY11" fmla="*/ 5192 h 12195"/>
                                  <a:gd name="connsiteX0" fmla="*/ 10 w 10270"/>
                                  <a:gd name="connsiteY0" fmla="*/ 5004 h 13123"/>
                                  <a:gd name="connsiteX1" fmla="*/ 124 w 10270"/>
                                  <a:gd name="connsiteY1" fmla="*/ 5004 h 13123"/>
                                  <a:gd name="connsiteX2" fmla="*/ 1090 w 10270"/>
                                  <a:gd name="connsiteY2" fmla="*/ 8272 h 13123"/>
                                  <a:gd name="connsiteX3" fmla="*/ 1558 w 10270"/>
                                  <a:gd name="connsiteY3" fmla="*/ 3578 h 13123"/>
                                  <a:gd name="connsiteX4" fmla="*/ 2976 w 10270"/>
                                  <a:gd name="connsiteY4" fmla="*/ 8780 h 13123"/>
                                  <a:gd name="connsiteX5" fmla="*/ 3768 w 10270"/>
                                  <a:gd name="connsiteY5" fmla="*/ 4510 h 13123"/>
                                  <a:gd name="connsiteX6" fmla="*/ 6210 w 10270"/>
                                  <a:gd name="connsiteY6" fmla="*/ 13123 h 13123"/>
                                  <a:gd name="connsiteX7" fmla="*/ 6394 w 10270"/>
                                  <a:gd name="connsiteY7" fmla="*/ 4617 h 13123"/>
                                  <a:gd name="connsiteX8" fmla="*/ 7713 w 10270"/>
                                  <a:gd name="connsiteY8" fmla="*/ 8327 h 13123"/>
                                  <a:gd name="connsiteX9" fmla="*/ 8266 w 10270"/>
                                  <a:gd name="connsiteY9" fmla="*/ 0 h 13123"/>
                                  <a:gd name="connsiteX10" fmla="*/ 10019 w 10270"/>
                                  <a:gd name="connsiteY10" fmla="*/ 8625 h 13123"/>
                                  <a:gd name="connsiteX11" fmla="*/ 10270 w 10270"/>
                                  <a:gd name="connsiteY11" fmla="*/ 6120 h 13123"/>
                                  <a:gd name="connsiteX0" fmla="*/ 10 w 10270"/>
                                  <a:gd name="connsiteY0" fmla="*/ 5004 h 13123"/>
                                  <a:gd name="connsiteX1" fmla="*/ 124 w 10270"/>
                                  <a:gd name="connsiteY1" fmla="*/ 5004 h 13123"/>
                                  <a:gd name="connsiteX2" fmla="*/ 1090 w 10270"/>
                                  <a:gd name="connsiteY2" fmla="*/ 8272 h 13123"/>
                                  <a:gd name="connsiteX3" fmla="*/ 1558 w 10270"/>
                                  <a:gd name="connsiteY3" fmla="*/ 3578 h 13123"/>
                                  <a:gd name="connsiteX4" fmla="*/ 2976 w 10270"/>
                                  <a:gd name="connsiteY4" fmla="*/ 8780 h 13123"/>
                                  <a:gd name="connsiteX5" fmla="*/ 3768 w 10270"/>
                                  <a:gd name="connsiteY5" fmla="*/ 4510 h 13123"/>
                                  <a:gd name="connsiteX6" fmla="*/ 6210 w 10270"/>
                                  <a:gd name="connsiteY6" fmla="*/ 13123 h 13123"/>
                                  <a:gd name="connsiteX7" fmla="*/ 6456 w 10270"/>
                                  <a:gd name="connsiteY7" fmla="*/ 4617 h 13123"/>
                                  <a:gd name="connsiteX8" fmla="*/ 7713 w 10270"/>
                                  <a:gd name="connsiteY8" fmla="*/ 8327 h 13123"/>
                                  <a:gd name="connsiteX9" fmla="*/ 8266 w 10270"/>
                                  <a:gd name="connsiteY9" fmla="*/ 0 h 13123"/>
                                  <a:gd name="connsiteX10" fmla="*/ 10019 w 10270"/>
                                  <a:gd name="connsiteY10" fmla="*/ 8625 h 13123"/>
                                  <a:gd name="connsiteX11" fmla="*/ 10270 w 10270"/>
                                  <a:gd name="connsiteY11" fmla="*/ 6120 h 13123"/>
                                  <a:gd name="connsiteX0" fmla="*/ 10 w 10270"/>
                                  <a:gd name="connsiteY0" fmla="*/ 5004 h 13123"/>
                                  <a:gd name="connsiteX1" fmla="*/ 124 w 10270"/>
                                  <a:gd name="connsiteY1" fmla="*/ 5004 h 13123"/>
                                  <a:gd name="connsiteX2" fmla="*/ 1090 w 10270"/>
                                  <a:gd name="connsiteY2" fmla="*/ 8272 h 13123"/>
                                  <a:gd name="connsiteX3" fmla="*/ 1558 w 10270"/>
                                  <a:gd name="connsiteY3" fmla="*/ 3578 h 13123"/>
                                  <a:gd name="connsiteX4" fmla="*/ 2976 w 10270"/>
                                  <a:gd name="connsiteY4" fmla="*/ 8780 h 13123"/>
                                  <a:gd name="connsiteX5" fmla="*/ 3850 w 10270"/>
                                  <a:gd name="connsiteY5" fmla="*/ 4617 h 13123"/>
                                  <a:gd name="connsiteX6" fmla="*/ 6210 w 10270"/>
                                  <a:gd name="connsiteY6" fmla="*/ 13123 h 13123"/>
                                  <a:gd name="connsiteX7" fmla="*/ 6456 w 10270"/>
                                  <a:gd name="connsiteY7" fmla="*/ 4617 h 13123"/>
                                  <a:gd name="connsiteX8" fmla="*/ 7713 w 10270"/>
                                  <a:gd name="connsiteY8" fmla="*/ 8327 h 13123"/>
                                  <a:gd name="connsiteX9" fmla="*/ 8266 w 10270"/>
                                  <a:gd name="connsiteY9" fmla="*/ 0 h 13123"/>
                                  <a:gd name="connsiteX10" fmla="*/ 10019 w 10270"/>
                                  <a:gd name="connsiteY10" fmla="*/ 8625 h 13123"/>
                                  <a:gd name="connsiteX11" fmla="*/ 10270 w 10270"/>
                                  <a:gd name="connsiteY11" fmla="*/ 6120 h 13123"/>
                                  <a:gd name="connsiteX0" fmla="*/ 86 w 10346"/>
                                  <a:gd name="connsiteY0" fmla="*/ 5004 h 13123"/>
                                  <a:gd name="connsiteX1" fmla="*/ 76 w 10346"/>
                                  <a:gd name="connsiteY1" fmla="*/ 5136 h 13123"/>
                                  <a:gd name="connsiteX2" fmla="*/ 1166 w 10346"/>
                                  <a:gd name="connsiteY2" fmla="*/ 8272 h 13123"/>
                                  <a:gd name="connsiteX3" fmla="*/ 1634 w 10346"/>
                                  <a:gd name="connsiteY3" fmla="*/ 3578 h 13123"/>
                                  <a:gd name="connsiteX4" fmla="*/ 3052 w 10346"/>
                                  <a:gd name="connsiteY4" fmla="*/ 8780 h 13123"/>
                                  <a:gd name="connsiteX5" fmla="*/ 3926 w 10346"/>
                                  <a:gd name="connsiteY5" fmla="*/ 4617 h 13123"/>
                                  <a:gd name="connsiteX6" fmla="*/ 6286 w 10346"/>
                                  <a:gd name="connsiteY6" fmla="*/ 13123 h 13123"/>
                                  <a:gd name="connsiteX7" fmla="*/ 6532 w 10346"/>
                                  <a:gd name="connsiteY7" fmla="*/ 4617 h 13123"/>
                                  <a:gd name="connsiteX8" fmla="*/ 7789 w 10346"/>
                                  <a:gd name="connsiteY8" fmla="*/ 8327 h 13123"/>
                                  <a:gd name="connsiteX9" fmla="*/ 8342 w 10346"/>
                                  <a:gd name="connsiteY9" fmla="*/ 0 h 13123"/>
                                  <a:gd name="connsiteX10" fmla="*/ 10095 w 10346"/>
                                  <a:gd name="connsiteY10" fmla="*/ 8625 h 13123"/>
                                  <a:gd name="connsiteX11" fmla="*/ 10346 w 10346"/>
                                  <a:gd name="connsiteY11" fmla="*/ 6120 h 13123"/>
                                  <a:gd name="connsiteX0" fmla="*/ 0 w 10260"/>
                                  <a:gd name="connsiteY0" fmla="*/ 5004 h 13123"/>
                                  <a:gd name="connsiteX1" fmla="*/ 155 w 10260"/>
                                  <a:gd name="connsiteY1" fmla="*/ 5004 h 13123"/>
                                  <a:gd name="connsiteX2" fmla="*/ 1080 w 10260"/>
                                  <a:gd name="connsiteY2" fmla="*/ 8272 h 13123"/>
                                  <a:gd name="connsiteX3" fmla="*/ 1548 w 10260"/>
                                  <a:gd name="connsiteY3" fmla="*/ 3578 h 13123"/>
                                  <a:gd name="connsiteX4" fmla="*/ 2966 w 10260"/>
                                  <a:gd name="connsiteY4" fmla="*/ 8780 h 13123"/>
                                  <a:gd name="connsiteX5" fmla="*/ 3840 w 10260"/>
                                  <a:gd name="connsiteY5" fmla="*/ 4617 h 13123"/>
                                  <a:gd name="connsiteX6" fmla="*/ 6200 w 10260"/>
                                  <a:gd name="connsiteY6" fmla="*/ 13123 h 13123"/>
                                  <a:gd name="connsiteX7" fmla="*/ 6446 w 10260"/>
                                  <a:gd name="connsiteY7" fmla="*/ 4617 h 13123"/>
                                  <a:gd name="connsiteX8" fmla="*/ 7703 w 10260"/>
                                  <a:gd name="connsiteY8" fmla="*/ 8327 h 13123"/>
                                  <a:gd name="connsiteX9" fmla="*/ 8256 w 10260"/>
                                  <a:gd name="connsiteY9" fmla="*/ 0 h 13123"/>
                                  <a:gd name="connsiteX10" fmla="*/ 10009 w 10260"/>
                                  <a:gd name="connsiteY10" fmla="*/ 8625 h 13123"/>
                                  <a:gd name="connsiteX11" fmla="*/ 10260 w 10260"/>
                                  <a:gd name="connsiteY11" fmla="*/ 6120 h 13123"/>
                                  <a:gd name="connsiteX0" fmla="*/ 0 w 10270"/>
                                  <a:gd name="connsiteY0" fmla="*/ 5004 h 13123"/>
                                  <a:gd name="connsiteX1" fmla="*/ 155 w 10270"/>
                                  <a:gd name="connsiteY1" fmla="*/ 5004 h 13123"/>
                                  <a:gd name="connsiteX2" fmla="*/ 1080 w 10270"/>
                                  <a:gd name="connsiteY2" fmla="*/ 8272 h 13123"/>
                                  <a:gd name="connsiteX3" fmla="*/ 1548 w 10270"/>
                                  <a:gd name="connsiteY3" fmla="*/ 3578 h 13123"/>
                                  <a:gd name="connsiteX4" fmla="*/ 2966 w 10270"/>
                                  <a:gd name="connsiteY4" fmla="*/ 8780 h 13123"/>
                                  <a:gd name="connsiteX5" fmla="*/ 3840 w 10270"/>
                                  <a:gd name="connsiteY5" fmla="*/ 4617 h 13123"/>
                                  <a:gd name="connsiteX6" fmla="*/ 6200 w 10270"/>
                                  <a:gd name="connsiteY6" fmla="*/ 13123 h 13123"/>
                                  <a:gd name="connsiteX7" fmla="*/ 6446 w 10270"/>
                                  <a:gd name="connsiteY7" fmla="*/ 4617 h 13123"/>
                                  <a:gd name="connsiteX8" fmla="*/ 7703 w 10270"/>
                                  <a:gd name="connsiteY8" fmla="*/ 8327 h 13123"/>
                                  <a:gd name="connsiteX9" fmla="*/ 8256 w 10270"/>
                                  <a:gd name="connsiteY9" fmla="*/ 0 h 13123"/>
                                  <a:gd name="connsiteX10" fmla="*/ 10009 w 10270"/>
                                  <a:gd name="connsiteY10" fmla="*/ 8625 h 13123"/>
                                  <a:gd name="connsiteX11" fmla="*/ 10270 w 10270"/>
                                  <a:gd name="connsiteY11" fmla="*/ 6494 h 13123"/>
                                  <a:gd name="connsiteX0" fmla="*/ 0 w 10270"/>
                                  <a:gd name="connsiteY0" fmla="*/ 5004 h 10678"/>
                                  <a:gd name="connsiteX1" fmla="*/ 155 w 10270"/>
                                  <a:gd name="connsiteY1" fmla="*/ 5004 h 10678"/>
                                  <a:gd name="connsiteX2" fmla="*/ 1080 w 10270"/>
                                  <a:gd name="connsiteY2" fmla="*/ 8272 h 10678"/>
                                  <a:gd name="connsiteX3" fmla="*/ 1548 w 10270"/>
                                  <a:gd name="connsiteY3" fmla="*/ 3578 h 10678"/>
                                  <a:gd name="connsiteX4" fmla="*/ 2966 w 10270"/>
                                  <a:gd name="connsiteY4" fmla="*/ 8780 h 10678"/>
                                  <a:gd name="connsiteX5" fmla="*/ 3840 w 10270"/>
                                  <a:gd name="connsiteY5" fmla="*/ 4617 h 10678"/>
                                  <a:gd name="connsiteX6" fmla="*/ 6146 w 10270"/>
                                  <a:gd name="connsiteY6" fmla="*/ 10678 h 10678"/>
                                  <a:gd name="connsiteX7" fmla="*/ 6446 w 10270"/>
                                  <a:gd name="connsiteY7" fmla="*/ 4617 h 10678"/>
                                  <a:gd name="connsiteX8" fmla="*/ 7703 w 10270"/>
                                  <a:gd name="connsiteY8" fmla="*/ 8327 h 10678"/>
                                  <a:gd name="connsiteX9" fmla="*/ 8256 w 10270"/>
                                  <a:gd name="connsiteY9" fmla="*/ 0 h 10678"/>
                                  <a:gd name="connsiteX10" fmla="*/ 10009 w 10270"/>
                                  <a:gd name="connsiteY10" fmla="*/ 8625 h 10678"/>
                                  <a:gd name="connsiteX11" fmla="*/ 10270 w 10270"/>
                                  <a:gd name="connsiteY11" fmla="*/ 6494 h 10678"/>
                                  <a:gd name="connsiteX0" fmla="*/ 0 w 10270"/>
                                  <a:gd name="connsiteY0" fmla="*/ 5004 h 10678"/>
                                  <a:gd name="connsiteX1" fmla="*/ 155 w 10270"/>
                                  <a:gd name="connsiteY1" fmla="*/ 5004 h 10678"/>
                                  <a:gd name="connsiteX2" fmla="*/ 1080 w 10270"/>
                                  <a:gd name="connsiteY2" fmla="*/ 8272 h 10678"/>
                                  <a:gd name="connsiteX3" fmla="*/ 1548 w 10270"/>
                                  <a:gd name="connsiteY3" fmla="*/ 3578 h 10678"/>
                                  <a:gd name="connsiteX4" fmla="*/ 2966 w 10270"/>
                                  <a:gd name="connsiteY4" fmla="*/ 8780 h 10678"/>
                                  <a:gd name="connsiteX5" fmla="*/ 3840 w 10270"/>
                                  <a:gd name="connsiteY5" fmla="*/ 4617 h 10678"/>
                                  <a:gd name="connsiteX6" fmla="*/ 5985 w 10270"/>
                                  <a:gd name="connsiteY6" fmla="*/ 10678 h 10678"/>
                                  <a:gd name="connsiteX7" fmla="*/ 6446 w 10270"/>
                                  <a:gd name="connsiteY7" fmla="*/ 4617 h 10678"/>
                                  <a:gd name="connsiteX8" fmla="*/ 7703 w 10270"/>
                                  <a:gd name="connsiteY8" fmla="*/ 8327 h 10678"/>
                                  <a:gd name="connsiteX9" fmla="*/ 8256 w 10270"/>
                                  <a:gd name="connsiteY9" fmla="*/ 0 h 10678"/>
                                  <a:gd name="connsiteX10" fmla="*/ 10009 w 10270"/>
                                  <a:gd name="connsiteY10" fmla="*/ 8625 h 10678"/>
                                  <a:gd name="connsiteX11" fmla="*/ 10270 w 10270"/>
                                  <a:gd name="connsiteY11" fmla="*/ 6494 h 10678"/>
                                  <a:gd name="connsiteX0" fmla="*/ 0 w 10270"/>
                                  <a:gd name="connsiteY0" fmla="*/ 5004 h 10678"/>
                                  <a:gd name="connsiteX1" fmla="*/ 155 w 10270"/>
                                  <a:gd name="connsiteY1" fmla="*/ 5004 h 10678"/>
                                  <a:gd name="connsiteX2" fmla="*/ 1080 w 10270"/>
                                  <a:gd name="connsiteY2" fmla="*/ 8272 h 10678"/>
                                  <a:gd name="connsiteX3" fmla="*/ 1548 w 10270"/>
                                  <a:gd name="connsiteY3" fmla="*/ 3578 h 10678"/>
                                  <a:gd name="connsiteX4" fmla="*/ 2966 w 10270"/>
                                  <a:gd name="connsiteY4" fmla="*/ 8780 h 10678"/>
                                  <a:gd name="connsiteX5" fmla="*/ 3840 w 10270"/>
                                  <a:gd name="connsiteY5" fmla="*/ 4617 h 10678"/>
                                  <a:gd name="connsiteX6" fmla="*/ 6066 w 10270"/>
                                  <a:gd name="connsiteY6" fmla="*/ 10678 h 10678"/>
                                  <a:gd name="connsiteX7" fmla="*/ 6446 w 10270"/>
                                  <a:gd name="connsiteY7" fmla="*/ 4617 h 10678"/>
                                  <a:gd name="connsiteX8" fmla="*/ 7703 w 10270"/>
                                  <a:gd name="connsiteY8" fmla="*/ 8327 h 10678"/>
                                  <a:gd name="connsiteX9" fmla="*/ 8256 w 10270"/>
                                  <a:gd name="connsiteY9" fmla="*/ 0 h 10678"/>
                                  <a:gd name="connsiteX10" fmla="*/ 10009 w 10270"/>
                                  <a:gd name="connsiteY10" fmla="*/ 8625 h 10678"/>
                                  <a:gd name="connsiteX11" fmla="*/ 10270 w 10270"/>
                                  <a:gd name="connsiteY11" fmla="*/ 6494 h 10678"/>
                                  <a:gd name="connsiteX0" fmla="*/ 0 w 10270"/>
                                  <a:gd name="connsiteY0" fmla="*/ 5004 h 10119"/>
                                  <a:gd name="connsiteX1" fmla="*/ 155 w 10270"/>
                                  <a:gd name="connsiteY1" fmla="*/ 5004 h 10119"/>
                                  <a:gd name="connsiteX2" fmla="*/ 1080 w 10270"/>
                                  <a:gd name="connsiteY2" fmla="*/ 8272 h 10119"/>
                                  <a:gd name="connsiteX3" fmla="*/ 1548 w 10270"/>
                                  <a:gd name="connsiteY3" fmla="*/ 3578 h 10119"/>
                                  <a:gd name="connsiteX4" fmla="*/ 2966 w 10270"/>
                                  <a:gd name="connsiteY4" fmla="*/ 8780 h 10119"/>
                                  <a:gd name="connsiteX5" fmla="*/ 3840 w 10270"/>
                                  <a:gd name="connsiteY5" fmla="*/ 4617 h 10119"/>
                                  <a:gd name="connsiteX6" fmla="*/ 6066 w 10270"/>
                                  <a:gd name="connsiteY6" fmla="*/ 10119 h 10119"/>
                                  <a:gd name="connsiteX7" fmla="*/ 6446 w 10270"/>
                                  <a:gd name="connsiteY7" fmla="*/ 4617 h 10119"/>
                                  <a:gd name="connsiteX8" fmla="*/ 7703 w 10270"/>
                                  <a:gd name="connsiteY8" fmla="*/ 8327 h 10119"/>
                                  <a:gd name="connsiteX9" fmla="*/ 8256 w 10270"/>
                                  <a:gd name="connsiteY9" fmla="*/ 0 h 10119"/>
                                  <a:gd name="connsiteX10" fmla="*/ 10009 w 10270"/>
                                  <a:gd name="connsiteY10" fmla="*/ 8625 h 10119"/>
                                  <a:gd name="connsiteX11" fmla="*/ 10270 w 10270"/>
                                  <a:gd name="connsiteY11" fmla="*/ 6494 h 10119"/>
                                  <a:gd name="connsiteX0" fmla="*/ 0 w 10270"/>
                                  <a:gd name="connsiteY0" fmla="*/ 5004 h 10119"/>
                                  <a:gd name="connsiteX1" fmla="*/ 155 w 10270"/>
                                  <a:gd name="connsiteY1" fmla="*/ 5004 h 10119"/>
                                  <a:gd name="connsiteX2" fmla="*/ 1080 w 10270"/>
                                  <a:gd name="connsiteY2" fmla="*/ 8272 h 10119"/>
                                  <a:gd name="connsiteX3" fmla="*/ 1548 w 10270"/>
                                  <a:gd name="connsiteY3" fmla="*/ 3578 h 10119"/>
                                  <a:gd name="connsiteX4" fmla="*/ 2966 w 10270"/>
                                  <a:gd name="connsiteY4" fmla="*/ 8780 h 10119"/>
                                  <a:gd name="connsiteX5" fmla="*/ 3840 w 10270"/>
                                  <a:gd name="connsiteY5" fmla="*/ 4617 h 10119"/>
                                  <a:gd name="connsiteX6" fmla="*/ 6066 w 10270"/>
                                  <a:gd name="connsiteY6" fmla="*/ 10119 h 10119"/>
                                  <a:gd name="connsiteX7" fmla="*/ 6446 w 10270"/>
                                  <a:gd name="connsiteY7" fmla="*/ 4617 h 10119"/>
                                  <a:gd name="connsiteX8" fmla="*/ 7703 w 10270"/>
                                  <a:gd name="connsiteY8" fmla="*/ 8327 h 10119"/>
                                  <a:gd name="connsiteX9" fmla="*/ 8256 w 10270"/>
                                  <a:gd name="connsiteY9" fmla="*/ 0 h 10119"/>
                                  <a:gd name="connsiteX10" fmla="*/ 10009 w 10270"/>
                                  <a:gd name="connsiteY10" fmla="*/ 8625 h 10119"/>
                                  <a:gd name="connsiteX11" fmla="*/ 10270 w 10270"/>
                                  <a:gd name="connsiteY11" fmla="*/ 6494 h 10119"/>
                                  <a:gd name="connsiteX0" fmla="*/ 0 w 10270"/>
                                  <a:gd name="connsiteY0" fmla="*/ 5004 h 10119"/>
                                  <a:gd name="connsiteX1" fmla="*/ 155 w 10270"/>
                                  <a:gd name="connsiteY1" fmla="*/ 5004 h 10119"/>
                                  <a:gd name="connsiteX2" fmla="*/ 1080 w 10270"/>
                                  <a:gd name="connsiteY2" fmla="*/ 8272 h 10119"/>
                                  <a:gd name="connsiteX3" fmla="*/ 1548 w 10270"/>
                                  <a:gd name="connsiteY3" fmla="*/ 3578 h 10119"/>
                                  <a:gd name="connsiteX4" fmla="*/ 2966 w 10270"/>
                                  <a:gd name="connsiteY4" fmla="*/ 8780 h 10119"/>
                                  <a:gd name="connsiteX5" fmla="*/ 3840 w 10270"/>
                                  <a:gd name="connsiteY5" fmla="*/ 4617 h 10119"/>
                                  <a:gd name="connsiteX6" fmla="*/ 5878 w 10270"/>
                                  <a:gd name="connsiteY6" fmla="*/ 10119 h 10119"/>
                                  <a:gd name="connsiteX7" fmla="*/ 6446 w 10270"/>
                                  <a:gd name="connsiteY7" fmla="*/ 4617 h 10119"/>
                                  <a:gd name="connsiteX8" fmla="*/ 7703 w 10270"/>
                                  <a:gd name="connsiteY8" fmla="*/ 8327 h 10119"/>
                                  <a:gd name="connsiteX9" fmla="*/ 8256 w 10270"/>
                                  <a:gd name="connsiteY9" fmla="*/ 0 h 10119"/>
                                  <a:gd name="connsiteX10" fmla="*/ 10009 w 10270"/>
                                  <a:gd name="connsiteY10" fmla="*/ 8625 h 10119"/>
                                  <a:gd name="connsiteX11" fmla="*/ 10270 w 10270"/>
                                  <a:gd name="connsiteY11" fmla="*/ 6494 h 10119"/>
                                  <a:gd name="connsiteX0" fmla="*/ 0 w 10270"/>
                                  <a:gd name="connsiteY0" fmla="*/ 5004 h 10119"/>
                                  <a:gd name="connsiteX1" fmla="*/ 155 w 10270"/>
                                  <a:gd name="connsiteY1" fmla="*/ 5004 h 10119"/>
                                  <a:gd name="connsiteX2" fmla="*/ 1080 w 10270"/>
                                  <a:gd name="connsiteY2" fmla="*/ 8272 h 10119"/>
                                  <a:gd name="connsiteX3" fmla="*/ 1548 w 10270"/>
                                  <a:gd name="connsiteY3" fmla="*/ 3578 h 10119"/>
                                  <a:gd name="connsiteX4" fmla="*/ 2966 w 10270"/>
                                  <a:gd name="connsiteY4" fmla="*/ 8780 h 10119"/>
                                  <a:gd name="connsiteX5" fmla="*/ 3840 w 10270"/>
                                  <a:gd name="connsiteY5" fmla="*/ 4617 h 10119"/>
                                  <a:gd name="connsiteX6" fmla="*/ 5959 w 10270"/>
                                  <a:gd name="connsiteY6" fmla="*/ 10119 h 10119"/>
                                  <a:gd name="connsiteX7" fmla="*/ 6446 w 10270"/>
                                  <a:gd name="connsiteY7" fmla="*/ 4617 h 10119"/>
                                  <a:gd name="connsiteX8" fmla="*/ 7703 w 10270"/>
                                  <a:gd name="connsiteY8" fmla="*/ 8327 h 10119"/>
                                  <a:gd name="connsiteX9" fmla="*/ 8256 w 10270"/>
                                  <a:gd name="connsiteY9" fmla="*/ 0 h 10119"/>
                                  <a:gd name="connsiteX10" fmla="*/ 10009 w 10270"/>
                                  <a:gd name="connsiteY10" fmla="*/ 8625 h 10119"/>
                                  <a:gd name="connsiteX11" fmla="*/ 10270 w 10270"/>
                                  <a:gd name="connsiteY11" fmla="*/ 6494 h 10119"/>
                                  <a:gd name="connsiteX0" fmla="*/ 0 w 10270"/>
                                  <a:gd name="connsiteY0" fmla="*/ 5004 h 11024"/>
                                  <a:gd name="connsiteX1" fmla="*/ 155 w 10270"/>
                                  <a:gd name="connsiteY1" fmla="*/ 5004 h 11024"/>
                                  <a:gd name="connsiteX2" fmla="*/ 1080 w 10270"/>
                                  <a:gd name="connsiteY2" fmla="*/ 8272 h 11024"/>
                                  <a:gd name="connsiteX3" fmla="*/ 1548 w 10270"/>
                                  <a:gd name="connsiteY3" fmla="*/ 3578 h 11024"/>
                                  <a:gd name="connsiteX4" fmla="*/ 2966 w 10270"/>
                                  <a:gd name="connsiteY4" fmla="*/ 11021 h 11024"/>
                                  <a:gd name="connsiteX5" fmla="*/ 3840 w 10270"/>
                                  <a:gd name="connsiteY5" fmla="*/ 4617 h 11024"/>
                                  <a:gd name="connsiteX6" fmla="*/ 5959 w 10270"/>
                                  <a:gd name="connsiteY6" fmla="*/ 10119 h 11024"/>
                                  <a:gd name="connsiteX7" fmla="*/ 6446 w 10270"/>
                                  <a:gd name="connsiteY7" fmla="*/ 4617 h 11024"/>
                                  <a:gd name="connsiteX8" fmla="*/ 7703 w 10270"/>
                                  <a:gd name="connsiteY8" fmla="*/ 8327 h 11024"/>
                                  <a:gd name="connsiteX9" fmla="*/ 8256 w 10270"/>
                                  <a:gd name="connsiteY9" fmla="*/ 0 h 11024"/>
                                  <a:gd name="connsiteX10" fmla="*/ 10009 w 10270"/>
                                  <a:gd name="connsiteY10" fmla="*/ 8625 h 11024"/>
                                  <a:gd name="connsiteX11" fmla="*/ 10270 w 10270"/>
                                  <a:gd name="connsiteY11" fmla="*/ 6494 h 11024"/>
                                  <a:gd name="connsiteX0" fmla="*/ 0 w 10270"/>
                                  <a:gd name="connsiteY0" fmla="*/ 5004 h 11582"/>
                                  <a:gd name="connsiteX1" fmla="*/ 155 w 10270"/>
                                  <a:gd name="connsiteY1" fmla="*/ 5004 h 11582"/>
                                  <a:gd name="connsiteX2" fmla="*/ 1080 w 10270"/>
                                  <a:gd name="connsiteY2" fmla="*/ 8272 h 11582"/>
                                  <a:gd name="connsiteX3" fmla="*/ 1548 w 10270"/>
                                  <a:gd name="connsiteY3" fmla="*/ 3578 h 11582"/>
                                  <a:gd name="connsiteX4" fmla="*/ 3195 w 10270"/>
                                  <a:gd name="connsiteY4" fmla="*/ 11579 h 11582"/>
                                  <a:gd name="connsiteX5" fmla="*/ 3840 w 10270"/>
                                  <a:gd name="connsiteY5" fmla="*/ 4617 h 11582"/>
                                  <a:gd name="connsiteX6" fmla="*/ 5959 w 10270"/>
                                  <a:gd name="connsiteY6" fmla="*/ 10119 h 11582"/>
                                  <a:gd name="connsiteX7" fmla="*/ 6446 w 10270"/>
                                  <a:gd name="connsiteY7" fmla="*/ 4617 h 11582"/>
                                  <a:gd name="connsiteX8" fmla="*/ 7703 w 10270"/>
                                  <a:gd name="connsiteY8" fmla="*/ 8327 h 11582"/>
                                  <a:gd name="connsiteX9" fmla="*/ 8256 w 10270"/>
                                  <a:gd name="connsiteY9" fmla="*/ 0 h 11582"/>
                                  <a:gd name="connsiteX10" fmla="*/ 10009 w 10270"/>
                                  <a:gd name="connsiteY10" fmla="*/ 8625 h 11582"/>
                                  <a:gd name="connsiteX11" fmla="*/ 10270 w 10270"/>
                                  <a:gd name="connsiteY11" fmla="*/ 6494 h 11582"/>
                                  <a:gd name="connsiteX0" fmla="*/ 0 w 10270"/>
                                  <a:gd name="connsiteY0" fmla="*/ 5004 h 11790"/>
                                  <a:gd name="connsiteX1" fmla="*/ 155 w 10270"/>
                                  <a:gd name="connsiteY1" fmla="*/ 5004 h 11790"/>
                                  <a:gd name="connsiteX2" fmla="*/ 1080 w 10270"/>
                                  <a:gd name="connsiteY2" fmla="*/ 8272 h 11790"/>
                                  <a:gd name="connsiteX3" fmla="*/ 1548 w 10270"/>
                                  <a:gd name="connsiteY3" fmla="*/ 3578 h 11790"/>
                                  <a:gd name="connsiteX4" fmla="*/ 3490 w 10270"/>
                                  <a:gd name="connsiteY4" fmla="*/ 11787 h 11790"/>
                                  <a:gd name="connsiteX5" fmla="*/ 3840 w 10270"/>
                                  <a:gd name="connsiteY5" fmla="*/ 4617 h 11790"/>
                                  <a:gd name="connsiteX6" fmla="*/ 5959 w 10270"/>
                                  <a:gd name="connsiteY6" fmla="*/ 10119 h 11790"/>
                                  <a:gd name="connsiteX7" fmla="*/ 6446 w 10270"/>
                                  <a:gd name="connsiteY7" fmla="*/ 4617 h 11790"/>
                                  <a:gd name="connsiteX8" fmla="*/ 7703 w 10270"/>
                                  <a:gd name="connsiteY8" fmla="*/ 8327 h 11790"/>
                                  <a:gd name="connsiteX9" fmla="*/ 8256 w 10270"/>
                                  <a:gd name="connsiteY9" fmla="*/ 0 h 11790"/>
                                  <a:gd name="connsiteX10" fmla="*/ 10009 w 10270"/>
                                  <a:gd name="connsiteY10" fmla="*/ 8625 h 11790"/>
                                  <a:gd name="connsiteX11" fmla="*/ 10270 w 10270"/>
                                  <a:gd name="connsiteY11" fmla="*/ 6494 h 11790"/>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840 w 10270"/>
                                  <a:gd name="connsiteY5" fmla="*/ 4617 h 12502"/>
                                  <a:gd name="connsiteX6" fmla="*/ 5959 w 10270"/>
                                  <a:gd name="connsiteY6" fmla="*/ 10119 h 12502"/>
                                  <a:gd name="connsiteX7" fmla="*/ 6446 w 10270"/>
                                  <a:gd name="connsiteY7" fmla="*/ 4617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759 w 10270"/>
                                  <a:gd name="connsiteY5" fmla="*/ 4610 h 12502"/>
                                  <a:gd name="connsiteX6" fmla="*/ 5959 w 10270"/>
                                  <a:gd name="connsiteY6" fmla="*/ 10119 h 12502"/>
                                  <a:gd name="connsiteX7" fmla="*/ 6446 w 10270"/>
                                  <a:gd name="connsiteY7" fmla="*/ 4617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598 w 10270"/>
                                  <a:gd name="connsiteY5" fmla="*/ 4610 h 12502"/>
                                  <a:gd name="connsiteX6" fmla="*/ 5959 w 10270"/>
                                  <a:gd name="connsiteY6" fmla="*/ 10119 h 12502"/>
                                  <a:gd name="connsiteX7" fmla="*/ 6446 w 10270"/>
                                  <a:gd name="connsiteY7" fmla="*/ 4617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2506"/>
                                  <a:gd name="connsiteX1" fmla="*/ 155 w 10270"/>
                                  <a:gd name="connsiteY1" fmla="*/ 5004 h 12506"/>
                                  <a:gd name="connsiteX2" fmla="*/ 1080 w 10270"/>
                                  <a:gd name="connsiteY2" fmla="*/ 8272 h 12506"/>
                                  <a:gd name="connsiteX3" fmla="*/ 1548 w 10270"/>
                                  <a:gd name="connsiteY3" fmla="*/ 3578 h 12506"/>
                                  <a:gd name="connsiteX4" fmla="*/ 3383 w 10270"/>
                                  <a:gd name="connsiteY4" fmla="*/ 12500 h 12506"/>
                                  <a:gd name="connsiteX5" fmla="*/ 3679 w 10270"/>
                                  <a:gd name="connsiteY5" fmla="*/ 5091 h 12506"/>
                                  <a:gd name="connsiteX6" fmla="*/ 5959 w 10270"/>
                                  <a:gd name="connsiteY6" fmla="*/ 10119 h 12506"/>
                                  <a:gd name="connsiteX7" fmla="*/ 6446 w 10270"/>
                                  <a:gd name="connsiteY7" fmla="*/ 4617 h 12506"/>
                                  <a:gd name="connsiteX8" fmla="*/ 7703 w 10270"/>
                                  <a:gd name="connsiteY8" fmla="*/ 8327 h 12506"/>
                                  <a:gd name="connsiteX9" fmla="*/ 8256 w 10270"/>
                                  <a:gd name="connsiteY9" fmla="*/ 0 h 12506"/>
                                  <a:gd name="connsiteX10" fmla="*/ 10009 w 10270"/>
                                  <a:gd name="connsiteY10" fmla="*/ 8625 h 12506"/>
                                  <a:gd name="connsiteX11" fmla="*/ 10270 w 10270"/>
                                  <a:gd name="connsiteY11" fmla="*/ 6494 h 12506"/>
                                  <a:gd name="connsiteX0" fmla="*/ 0 w 10270"/>
                                  <a:gd name="connsiteY0" fmla="*/ 5004 h 12500"/>
                                  <a:gd name="connsiteX1" fmla="*/ 155 w 10270"/>
                                  <a:gd name="connsiteY1" fmla="*/ 5004 h 12500"/>
                                  <a:gd name="connsiteX2" fmla="*/ 1080 w 10270"/>
                                  <a:gd name="connsiteY2" fmla="*/ 8272 h 12500"/>
                                  <a:gd name="connsiteX3" fmla="*/ 1548 w 10270"/>
                                  <a:gd name="connsiteY3" fmla="*/ 3578 h 12500"/>
                                  <a:gd name="connsiteX4" fmla="*/ 3383 w 10270"/>
                                  <a:gd name="connsiteY4" fmla="*/ 12500 h 12500"/>
                                  <a:gd name="connsiteX5" fmla="*/ 3706 w 10270"/>
                                  <a:gd name="connsiteY5" fmla="*/ 4047 h 12500"/>
                                  <a:gd name="connsiteX6" fmla="*/ 5959 w 10270"/>
                                  <a:gd name="connsiteY6" fmla="*/ 10119 h 12500"/>
                                  <a:gd name="connsiteX7" fmla="*/ 6446 w 10270"/>
                                  <a:gd name="connsiteY7" fmla="*/ 4617 h 12500"/>
                                  <a:gd name="connsiteX8" fmla="*/ 7703 w 10270"/>
                                  <a:gd name="connsiteY8" fmla="*/ 8327 h 12500"/>
                                  <a:gd name="connsiteX9" fmla="*/ 8256 w 10270"/>
                                  <a:gd name="connsiteY9" fmla="*/ 0 h 12500"/>
                                  <a:gd name="connsiteX10" fmla="*/ 10009 w 10270"/>
                                  <a:gd name="connsiteY10" fmla="*/ 8625 h 12500"/>
                                  <a:gd name="connsiteX11" fmla="*/ 10270 w 10270"/>
                                  <a:gd name="connsiteY11" fmla="*/ 6494 h 12500"/>
                                  <a:gd name="connsiteX0" fmla="*/ 0 w 10270"/>
                                  <a:gd name="connsiteY0" fmla="*/ 5004 h 12500"/>
                                  <a:gd name="connsiteX1" fmla="*/ 155 w 10270"/>
                                  <a:gd name="connsiteY1" fmla="*/ 5004 h 12500"/>
                                  <a:gd name="connsiteX2" fmla="*/ 1080 w 10270"/>
                                  <a:gd name="connsiteY2" fmla="*/ 8272 h 12500"/>
                                  <a:gd name="connsiteX3" fmla="*/ 1548 w 10270"/>
                                  <a:gd name="connsiteY3" fmla="*/ 3578 h 12500"/>
                                  <a:gd name="connsiteX4" fmla="*/ 3383 w 10270"/>
                                  <a:gd name="connsiteY4" fmla="*/ 12500 h 12500"/>
                                  <a:gd name="connsiteX5" fmla="*/ 3572 w 10270"/>
                                  <a:gd name="connsiteY5" fmla="*/ 4047 h 12500"/>
                                  <a:gd name="connsiteX6" fmla="*/ 5959 w 10270"/>
                                  <a:gd name="connsiteY6" fmla="*/ 10119 h 12500"/>
                                  <a:gd name="connsiteX7" fmla="*/ 6446 w 10270"/>
                                  <a:gd name="connsiteY7" fmla="*/ 4617 h 12500"/>
                                  <a:gd name="connsiteX8" fmla="*/ 7703 w 10270"/>
                                  <a:gd name="connsiteY8" fmla="*/ 8327 h 12500"/>
                                  <a:gd name="connsiteX9" fmla="*/ 8256 w 10270"/>
                                  <a:gd name="connsiteY9" fmla="*/ 0 h 12500"/>
                                  <a:gd name="connsiteX10" fmla="*/ 10009 w 10270"/>
                                  <a:gd name="connsiteY10" fmla="*/ 8625 h 12500"/>
                                  <a:gd name="connsiteX11" fmla="*/ 10270 w 10270"/>
                                  <a:gd name="connsiteY11" fmla="*/ 6494 h 12500"/>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653 w 10270"/>
                                  <a:gd name="connsiteY5" fmla="*/ 4607 h 12502"/>
                                  <a:gd name="connsiteX6" fmla="*/ 5959 w 10270"/>
                                  <a:gd name="connsiteY6" fmla="*/ 10119 h 12502"/>
                                  <a:gd name="connsiteX7" fmla="*/ 6446 w 10270"/>
                                  <a:gd name="connsiteY7" fmla="*/ 4617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653 w 10270"/>
                                  <a:gd name="connsiteY5" fmla="*/ 4607 h 12502"/>
                                  <a:gd name="connsiteX6" fmla="*/ 5825 w 10270"/>
                                  <a:gd name="connsiteY6" fmla="*/ 10053 h 12502"/>
                                  <a:gd name="connsiteX7" fmla="*/ 6446 w 10270"/>
                                  <a:gd name="connsiteY7" fmla="*/ 4617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2502"/>
                                  <a:gd name="connsiteX1" fmla="*/ 155 w 10270"/>
                                  <a:gd name="connsiteY1" fmla="*/ 5004 h 12502"/>
                                  <a:gd name="connsiteX2" fmla="*/ 1080 w 10270"/>
                                  <a:gd name="connsiteY2" fmla="*/ 8272 h 12502"/>
                                  <a:gd name="connsiteX3" fmla="*/ 1548 w 10270"/>
                                  <a:gd name="connsiteY3" fmla="*/ 3578 h 12502"/>
                                  <a:gd name="connsiteX4" fmla="*/ 3383 w 10270"/>
                                  <a:gd name="connsiteY4" fmla="*/ 12500 h 12502"/>
                                  <a:gd name="connsiteX5" fmla="*/ 3653 w 10270"/>
                                  <a:gd name="connsiteY5" fmla="*/ 4607 h 12502"/>
                                  <a:gd name="connsiteX6" fmla="*/ 5825 w 10270"/>
                                  <a:gd name="connsiteY6" fmla="*/ 10053 h 12502"/>
                                  <a:gd name="connsiteX7" fmla="*/ 6527 w 10270"/>
                                  <a:gd name="connsiteY7" fmla="*/ 4610 h 12502"/>
                                  <a:gd name="connsiteX8" fmla="*/ 7703 w 10270"/>
                                  <a:gd name="connsiteY8" fmla="*/ 8327 h 12502"/>
                                  <a:gd name="connsiteX9" fmla="*/ 8256 w 10270"/>
                                  <a:gd name="connsiteY9" fmla="*/ 0 h 12502"/>
                                  <a:gd name="connsiteX10" fmla="*/ 10009 w 10270"/>
                                  <a:gd name="connsiteY10" fmla="*/ 8625 h 12502"/>
                                  <a:gd name="connsiteX11" fmla="*/ 10270 w 10270"/>
                                  <a:gd name="connsiteY11" fmla="*/ 6494 h 12502"/>
                                  <a:gd name="connsiteX0" fmla="*/ 0 w 10270"/>
                                  <a:gd name="connsiteY0" fmla="*/ 5004 h 11790"/>
                                  <a:gd name="connsiteX1" fmla="*/ 155 w 10270"/>
                                  <a:gd name="connsiteY1" fmla="*/ 5004 h 11790"/>
                                  <a:gd name="connsiteX2" fmla="*/ 1080 w 10270"/>
                                  <a:gd name="connsiteY2" fmla="*/ 8272 h 11790"/>
                                  <a:gd name="connsiteX3" fmla="*/ 1548 w 10270"/>
                                  <a:gd name="connsiteY3" fmla="*/ 3578 h 11790"/>
                                  <a:gd name="connsiteX4" fmla="*/ 3383 w 10270"/>
                                  <a:gd name="connsiteY4" fmla="*/ 11787 h 11790"/>
                                  <a:gd name="connsiteX5" fmla="*/ 3653 w 10270"/>
                                  <a:gd name="connsiteY5" fmla="*/ 4607 h 11790"/>
                                  <a:gd name="connsiteX6" fmla="*/ 5825 w 10270"/>
                                  <a:gd name="connsiteY6" fmla="*/ 10053 h 11790"/>
                                  <a:gd name="connsiteX7" fmla="*/ 6527 w 10270"/>
                                  <a:gd name="connsiteY7" fmla="*/ 4610 h 11790"/>
                                  <a:gd name="connsiteX8" fmla="*/ 7703 w 10270"/>
                                  <a:gd name="connsiteY8" fmla="*/ 8327 h 11790"/>
                                  <a:gd name="connsiteX9" fmla="*/ 8256 w 10270"/>
                                  <a:gd name="connsiteY9" fmla="*/ 0 h 11790"/>
                                  <a:gd name="connsiteX10" fmla="*/ 10009 w 10270"/>
                                  <a:gd name="connsiteY10" fmla="*/ 8625 h 11790"/>
                                  <a:gd name="connsiteX11" fmla="*/ 10270 w 10270"/>
                                  <a:gd name="connsiteY11" fmla="*/ 6494 h 11790"/>
                                  <a:gd name="connsiteX0" fmla="*/ 0 w 10270"/>
                                  <a:gd name="connsiteY0" fmla="*/ 4999 h 11785"/>
                                  <a:gd name="connsiteX1" fmla="*/ 155 w 10270"/>
                                  <a:gd name="connsiteY1" fmla="*/ 4999 h 11785"/>
                                  <a:gd name="connsiteX2" fmla="*/ 1080 w 10270"/>
                                  <a:gd name="connsiteY2" fmla="*/ 8267 h 11785"/>
                                  <a:gd name="connsiteX3" fmla="*/ 1548 w 10270"/>
                                  <a:gd name="connsiteY3" fmla="*/ 3573 h 11785"/>
                                  <a:gd name="connsiteX4" fmla="*/ 3383 w 10270"/>
                                  <a:gd name="connsiteY4" fmla="*/ 11782 h 11785"/>
                                  <a:gd name="connsiteX5" fmla="*/ 3653 w 10270"/>
                                  <a:gd name="connsiteY5" fmla="*/ 4602 h 11785"/>
                                  <a:gd name="connsiteX6" fmla="*/ 5825 w 10270"/>
                                  <a:gd name="connsiteY6" fmla="*/ 10048 h 11785"/>
                                  <a:gd name="connsiteX7" fmla="*/ 6527 w 10270"/>
                                  <a:gd name="connsiteY7" fmla="*/ 4605 h 11785"/>
                                  <a:gd name="connsiteX8" fmla="*/ 7703 w 10270"/>
                                  <a:gd name="connsiteY8" fmla="*/ 8322 h 11785"/>
                                  <a:gd name="connsiteX9" fmla="*/ 8141 w 10270"/>
                                  <a:gd name="connsiteY9" fmla="*/ 1 h 11785"/>
                                  <a:gd name="connsiteX10" fmla="*/ 10009 w 10270"/>
                                  <a:gd name="connsiteY10" fmla="*/ 8620 h 11785"/>
                                  <a:gd name="connsiteX11" fmla="*/ 10270 w 10270"/>
                                  <a:gd name="connsiteY11" fmla="*/ 6489 h 11785"/>
                                  <a:gd name="connsiteX0" fmla="*/ 0 w 10270"/>
                                  <a:gd name="connsiteY0" fmla="*/ 4999 h 11785"/>
                                  <a:gd name="connsiteX1" fmla="*/ 155 w 10270"/>
                                  <a:gd name="connsiteY1" fmla="*/ 4999 h 11785"/>
                                  <a:gd name="connsiteX2" fmla="*/ 1080 w 10270"/>
                                  <a:gd name="connsiteY2" fmla="*/ 8267 h 11785"/>
                                  <a:gd name="connsiteX3" fmla="*/ 1548 w 10270"/>
                                  <a:gd name="connsiteY3" fmla="*/ 3573 h 11785"/>
                                  <a:gd name="connsiteX4" fmla="*/ 3383 w 10270"/>
                                  <a:gd name="connsiteY4" fmla="*/ 11782 h 11785"/>
                                  <a:gd name="connsiteX5" fmla="*/ 3653 w 10270"/>
                                  <a:gd name="connsiteY5" fmla="*/ 4602 h 11785"/>
                                  <a:gd name="connsiteX6" fmla="*/ 5825 w 10270"/>
                                  <a:gd name="connsiteY6" fmla="*/ 10048 h 11785"/>
                                  <a:gd name="connsiteX7" fmla="*/ 6527 w 10270"/>
                                  <a:gd name="connsiteY7" fmla="*/ 4605 h 11785"/>
                                  <a:gd name="connsiteX8" fmla="*/ 7703 w 10270"/>
                                  <a:gd name="connsiteY8" fmla="*/ 8322 h 11785"/>
                                  <a:gd name="connsiteX9" fmla="*/ 8006 w 10270"/>
                                  <a:gd name="connsiteY9" fmla="*/ 1 h 11785"/>
                                  <a:gd name="connsiteX10" fmla="*/ 10009 w 10270"/>
                                  <a:gd name="connsiteY10" fmla="*/ 8620 h 11785"/>
                                  <a:gd name="connsiteX11" fmla="*/ 10270 w 10270"/>
                                  <a:gd name="connsiteY11" fmla="*/ 6489 h 11785"/>
                                  <a:gd name="connsiteX0" fmla="*/ 0 w 10270"/>
                                  <a:gd name="connsiteY0" fmla="*/ 4999 h 11785"/>
                                  <a:gd name="connsiteX1" fmla="*/ 155 w 10270"/>
                                  <a:gd name="connsiteY1" fmla="*/ 4999 h 11785"/>
                                  <a:gd name="connsiteX2" fmla="*/ 1080 w 10270"/>
                                  <a:gd name="connsiteY2" fmla="*/ 8267 h 11785"/>
                                  <a:gd name="connsiteX3" fmla="*/ 1548 w 10270"/>
                                  <a:gd name="connsiteY3" fmla="*/ 3573 h 11785"/>
                                  <a:gd name="connsiteX4" fmla="*/ 3383 w 10270"/>
                                  <a:gd name="connsiteY4" fmla="*/ 11782 h 11785"/>
                                  <a:gd name="connsiteX5" fmla="*/ 3653 w 10270"/>
                                  <a:gd name="connsiteY5" fmla="*/ 4602 h 11785"/>
                                  <a:gd name="connsiteX6" fmla="*/ 5825 w 10270"/>
                                  <a:gd name="connsiteY6" fmla="*/ 10048 h 11785"/>
                                  <a:gd name="connsiteX7" fmla="*/ 6431 w 10270"/>
                                  <a:gd name="connsiteY7" fmla="*/ 4661 h 11785"/>
                                  <a:gd name="connsiteX8" fmla="*/ 7703 w 10270"/>
                                  <a:gd name="connsiteY8" fmla="*/ 8322 h 11785"/>
                                  <a:gd name="connsiteX9" fmla="*/ 8006 w 10270"/>
                                  <a:gd name="connsiteY9" fmla="*/ 1 h 11785"/>
                                  <a:gd name="connsiteX10" fmla="*/ 10009 w 10270"/>
                                  <a:gd name="connsiteY10" fmla="*/ 8620 h 11785"/>
                                  <a:gd name="connsiteX11" fmla="*/ 10270 w 10270"/>
                                  <a:gd name="connsiteY11" fmla="*/ 6489 h 11785"/>
                                  <a:gd name="connsiteX0" fmla="*/ 0 w 10298"/>
                                  <a:gd name="connsiteY0" fmla="*/ 4999 h 11785"/>
                                  <a:gd name="connsiteX1" fmla="*/ 155 w 10298"/>
                                  <a:gd name="connsiteY1" fmla="*/ 4999 h 11785"/>
                                  <a:gd name="connsiteX2" fmla="*/ 1080 w 10298"/>
                                  <a:gd name="connsiteY2" fmla="*/ 8267 h 11785"/>
                                  <a:gd name="connsiteX3" fmla="*/ 1548 w 10298"/>
                                  <a:gd name="connsiteY3" fmla="*/ 3573 h 11785"/>
                                  <a:gd name="connsiteX4" fmla="*/ 3383 w 10298"/>
                                  <a:gd name="connsiteY4" fmla="*/ 11782 h 11785"/>
                                  <a:gd name="connsiteX5" fmla="*/ 3653 w 10298"/>
                                  <a:gd name="connsiteY5" fmla="*/ 4602 h 11785"/>
                                  <a:gd name="connsiteX6" fmla="*/ 5825 w 10298"/>
                                  <a:gd name="connsiteY6" fmla="*/ 10048 h 11785"/>
                                  <a:gd name="connsiteX7" fmla="*/ 6431 w 10298"/>
                                  <a:gd name="connsiteY7" fmla="*/ 4661 h 11785"/>
                                  <a:gd name="connsiteX8" fmla="*/ 7703 w 10298"/>
                                  <a:gd name="connsiteY8" fmla="*/ 8322 h 11785"/>
                                  <a:gd name="connsiteX9" fmla="*/ 8006 w 10298"/>
                                  <a:gd name="connsiteY9" fmla="*/ 1 h 11785"/>
                                  <a:gd name="connsiteX10" fmla="*/ 10009 w 10298"/>
                                  <a:gd name="connsiteY10" fmla="*/ 8620 h 11785"/>
                                  <a:gd name="connsiteX11" fmla="*/ 10270 w 10298"/>
                                  <a:gd name="connsiteY11" fmla="*/ 6489 h 11785"/>
                                  <a:gd name="connsiteX0" fmla="*/ 0 w 10455"/>
                                  <a:gd name="connsiteY0" fmla="*/ 4999 h 11785"/>
                                  <a:gd name="connsiteX1" fmla="*/ 155 w 10455"/>
                                  <a:gd name="connsiteY1" fmla="*/ 4999 h 11785"/>
                                  <a:gd name="connsiteX2" fmla="*/ 1080 w 10455"/>
                                  <a:gd name="connsiteY2" fmla="*/ 8267 h 11785"/>
                                  <a:gd name="connsiteX3" fmla="*/ 1548 w 10455"/>
                                  <a:gd name="connsiteY3" fmla="*/ 3573 h 11785"/>
                                  <a:gd name="connsiteX4" fmla="*/ 3383 w 10455"/>
                                  <a:gd name="connsiteY4" fmla="*/ 11782 h 11785"/>
                                  <a:gd name="connsiteX5" fmla="*/ 3653 w 10455"/>
                                  <a:gd name="connsiteY5" fmla="*/ 4602 h 11785"/>
                                  <a:gd name="connsiteX6" fmla="*/ 5825 w 10455"/>
                                  <a:gd name="connsiteY6" fmla="*/ 10048 h 11785"/>
                                  <a:gd name="connsiteX7" fmla="*/ 6431 w 10455"/>
                                  <a:gd name="connsiteY7" fmla="*/ 4661 h 11785"/>
                                  <a:gd name="connsiteX8" fmla="*/ 7703 w 10455"/>
                                  <a:gd name="connsiteY8" fmla="*/ 8322 h 11785"/>
                                  <a:gd name="connsiteX9" fmla="*/ 8006 w 10455"/>
                                  <a:gd name="connsiteY9" fmla="*/ 1 h 11785"/>
                                  <a:gd name="connsiteX10" fmla="*/ 10009 w 10455"/>
                                  <a:gd name="connsiteY10" fmla="*/ 8620 h 11785"/>
                                  <a:gd name="connsiteX11" fmla="*/ 10443 w 10455"/>
                                  <a:gd name="connsiteY11" fmla="*/ 6489 h 11785"/>
                                  <a:gd name="connsiteX0" fmla="*/ 0 w 10550"/>
                                  <a:gd name="connsiteY0" fmla="*/ 4999 h 11785"/>
                                  <a:gd name="connsiteX1" fmla="*/ 155 w 10550"/>
                                  <a:gd name="connsiteY1" fmla="*/ 4999 h 11785"/>
                                  <a:gd name="connsiteX2" fmla="*/ 1080 w 10550"/>
                                  <a:gd name="connsiteY2" fmla="*/ 8267 h 11785"/>
                                  <a:gd name="connsiteX3" fmla="*/ 1548 w 10550"/>
                                  <a:gd name="connsiteY3" fmla="*/ 3573 h 11785"/>
                                  <a:gd name="connsiteX4" fmla="*/ 3383 w 10550"/>
                                  <a:gd name="connsiteY4" fmla="*/ 11782 h 11785"/>
                                  <a:gd name="connsiteX5" fmla="*/ 3653 w 10550"/>
                                  <a:gd name="connsiteY5" fmla="*/ 4602 h 11785"/>
                                  <a:gd name="connsiteX6" fmla="*/ 5825 w 10550"/>
                                  <a:gd name="connsiteY6" fmla="*/ 10048 h 11785"/>
                                  <a:gd name="connsiteX7" fmla="*/ 6431 w 10550"/>
                                  <a:gd name="connsiteY7" fmla="*/ 4661 h 11785"/>
                                  <a:gd name="connsiteX8" fmla="*/ 7703 w 10550"/>
                                  <a:gd name="connsiteY8" fmla="*/ 8322 h 11785"/>
                                  <a:gd name="connsiteX9" fmla="*/ 8006 w 10550"/>
                                  <a:gd name="connsiteY9" fmla="*/ 1 h 11785"/>
                                  <a:gd name="connsiteX10" fmla="*/ 10009 w 10550"/>
                                  <a:gd name="connsiteY10" fmla="*/ 8620 h 11785"/>
                                  <a:gd name="connsiteX11" fmla="*/ 10541 w 10550"/>
                                  <a:gd name="connsiteY11" fmla="*/ 6494 h 11785"/>
                                  <a:gd name="connsiteX0" fmla="*/ 0 w 10402"/>
                                  <a:gd name="connsiteY0" fmla="*/ 4999 h 11785"/>
                                  <a:gd name="connsiteX1" fmla="*/ 155 w 10402"/>
                                  <a:gd name="connsiteY1" fmla="*/ 4999 h 11785"/>
                                  <a:gd name="connsiteX2" fmla="*/ 1080 w 10402"/>
                                  <a:gd name="connsiteY2" fmla="*/ 8267 h 11785"/>
                                  <a:gd name="connsiteX3" fmla="*/ 1548 w 10402"/>
                                  <a:gd name="connsiteY3" fmla="*/ 3573 h 11785"/>
                                  <a:gd name="connsiteX4" fmla="*/ 3383 w 10402"/>
                                  <a:gd name="connsiteY4" fmla="*/ 11782 h 11785"/>
                                  <a:gd name="connsiteX5" fmla="*/ 3653 w 10402"/>
                                  <a:gd name="connsiteY5" fmla="*/ 4602 h 11785"/>
                                  <a:gd name="connsiteX6" fmla="*/ 5825 w 10402"/>
                                  <a:gd name="connsiteY6" fmla="*/ 10048 h 11785"/>
                                  <a:gd name="connsiteX7" fmla="*/ 6431 w 10402"/>
                                  <a:gd name="connsiteY7" fmla="*/ 4661 h 11785"/>
                                  <a:gd name="connsiteX8" fmla="*/ 7703 w 10402"/>
                                  <a:gd name="connsiteY8" fmla="*/ 8322 h 11785"/>
                                  <a:gd name="connsiteX9" fmla="*/ 8006 w 10402"/>
                                  <a:gd name="connsiteY9" fmla="*/ 1 h 11785"/>
                                  <a:gd name="connsiteX10" fmla="*/ 10009 w 10402"/>
                                  <a:gd name="connsiteY10" fmla="*/ 8620 h 11785"/>
                                  <a:gd name="connsiteX11" fmla="*/ 10387 w 10402"/>
                                  <a:gd name="connsiteY11" fmla="*/ 7370 h 11785"/>
                                  <a:gd name="connsiteX0" fmla="*/ 0 w 10550"/>
                                  <a:gd name="connsiteY0" fmla="*/ 4999 h 11785"/>
                                  <a:gd name="connsiteX1" fmla="*/ 155 w 10550"/>
                                  <a:gd name="connsiteY1" fmla="*/ 4999 h 11785"/>
                                  <a:gd name="connsiteX2" fmla="*/ 1080 w 10550"/>
                                  <a:gd name="connsiteY2" fmla="*/ 8267 h 11785"/>
                                  <a:gd name="connsiteX3" fmla="*/ 1548 w 10550"/>
                                  <a:gd name="connsiteY3" fmla="*/ 3573 h 11785"/>
                                  <a:gd name="connsiteX4" fmla="*/ 3383 w 10550"/>
                                  <a:gd name="connsiteY4" fmla="*/ 11782 h 11785"/>
                                  <a:gd name="connsiteX5" fmla="*/ 3653 w 10550"/>
                                  <a:gd name="connsiteY5" fmla="*/ 4602 h 11785"/>
                                  <a:gd name="connsiteX6" fmla="*/ 5825 w 10550"/>
                                  <a:gd name="connsiteY6" fmla="*/ 10048 h 11785"/>
                                  <a:gd name="connsiteX7" fmla="*/ 6431 w 10550"/>
                                  <a:gd name="connsiteY7" fmla="*/ 4661 h 11785"/>
                                  <a:gd name="connsiteX8" fmla="*/ 7703 w 10550"/>
                                  <a:gd name="connsiteY8" fmla="*/ 8322 h 11785"/>
                                  <a:gd name="connsiteX9" fmla="*/ 8006 w 10550"/>
                                  <a:gd name="connsiteY9" fmla="*/ 1 h 11785"/>
                                  <a:gd name="connsiteX10" fmla="*/ 10009 w 10550"/>
                                  <a:gd name="connsiteY10" fmla="*/ 8620 h 11785"/>
                                  <a:gd name="connsiteX11" fmla="*/ 10541 w 10550"/>
                                  <a:gd name="connsiteY11" fmla="*/ 7370 h 11785"/>
                                  <a:gd name="connsiteX0" fmla="*/ 0 w 10541"/>
                                  <a:gd name="connsiteY0" fmla="*/ 4999 h 11785"/>
                                  <a:gd name="connsiteX1" fmla="*/ 155 w 10541"/>
                                  <a:gd name="connsiteY1" fmla="*/ 4999 h 11785"/>
                                  <a:gd name="connsiteX2" fmla="*/ 1080 w 10541"/>
                                  <a:gd name="connsiteY2" fmla="*/ 8267 h 11785"/>
                                  <a:gd name="connsiteX3" fmla="*/ 1548 w 10541"/>
                                  <a:gd name="connsiteY3" fmla="*/ 3573 h 11785"/>
                                  <a:gd name="connsiteX4" fmla="*/ 3383 w 10541"/>
                                  <a:gd name="connsiteY4" fmla="*/ 11782 h 11785"/>
                                  <a:gd name="connsiteX5" fmla="*/ 3653 w 10541"/>
                                  <a:gd name="connsiteY5" fmla="*/ 4602 h 11785"/>
                                  <a:gd name="connsiteX6" fmla="*/ 5825 w 10541"/>
                                  <a:gd name="connsiteY6" fmla="*/ 10048 h 11785"/>
                                  <a:gd name="connsiteX7" fmla="*/ 6431 w 10541"/>
                                  <a:gd name="connsiteY7" fmla="*/ 4661 h 11785"/>
                                  <a:gd name="connsiteX8" fmla="*/ 7703 w 10541"/>
                                  <a:gd name="connsiteY8" fmla="*/ 8322 h 11785"/>
                                  <a:gd name="connsiteX9" fmla="*/ 8006 w 10541"/>
                                  <a:gd name="connsiteY9" fmla="*/ 1 h 11785"/>
                                  <a:gd name="connsiteX10" fmla="*/ 10009 w 10541"/>
                                  <a:gd name="connsiteY10" fmla="*/ 8620 h 11785"/>
                                  <a:gd name="connsiteX11" fmla="*/ 10541 w 10541"/>
                                  <a:gd name="connsiteY11" fmla="*/ 7370 h 11785"/>
                                  <a:gd name="connsiteX0" fmla="*/ 0 w 10541"/>
                                  <a:gd name="connsiteY0" fmla="*/ 4999 h 11785"/>
                                  <a:gd name="connsiteX1" fmla="*/ 155 w 10541"/>
                                  <a:gd name="connsiteY1" fmla="*/ 4999 h 11785"/>
                                  <a:gd name="connsiteX2" fmla="*/ 1080 w 10541"/>
                                  <a:gd name="connsiteY2" fmla="*/ 8267 h 11785"/>
                                  <a:gd name="connsiteX3" fmla="*/ 1548 w 10541"/>
                                  <a:gd name="connsiteY3" fmla="*/ 3573 h 11785"/>
                                  <a:gd name="connsiteX4" fmla="*/ 3383 w 10541"/>
                                  <a:gd name="connsiteY4" fmla="*/ 11782 h 11785"/>
                                  <a:gd name="connsiteX5" fmla="*/ 3653 w 10541"/>
                                  <a:gd name="connsiteY5" fmla="*/ 4602 h 11785"/>
                                  <a:gd name="connsiteX6" fmla="*/ 5825 w 10541"/>
                                  <a:gd name="connsiteY6" fmla="*/ 10048 h 11785"/>
                                  <a:gd name="connsiteX7" fmla="*/ 6431 w 10541"/>
                                  <a:gd name="connsiteY7" fmla="*/ 4661 h 11785"/>
                                  <a:gd name="connsiteX8" fmla="*/ 7703 w 10541"/>
                                  <a:gd name="connsiteY8" fmla="*/ 8322 h 11785"/>
                                  <a:gd name="connsiteX9" fmla="*/ 8006 w 10541"/>
                                  <a:gd name="connsiteY9" fmla="*/ 1 h 11785"/>
                                  <a:gd name="connsiteX10" fmla="*/ 10009 w 10541"/>
                                  <a:gd name="connsiteY10" fmla="*/ 8620 h 11785"/>
                                  <a:gd name="connsiteX11" fmla="*/ 10541 w 10541"/>
                                  <a:gd name="connsiteY11" fmla="*/ 7370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1" h="11785">
                                    <a:moveTo>
                                      <a:pt x="0" y="4999"/>
                                    </a:moveTo>
                                    <a:cubicBezTo>
                                      <a:pt x="4" y="5035"/>
                                      <a:pt x="-25" y="4454"/>
                                      <a:pt x="155" y="4999"/>
                                    </a:cubicBezTo>
                                    <a:cubicBezTo>
                                      <a:pt x="281" y="5976"/>
                                      <a:pt x="848" y="8505"/>
                                      <a:pt x="1080" y="8267"/>
                                    </a:cubicBezTo>
                                    <a:cubicBezTo>
                                      <a:pt x="1312" y="8029"/>
                                      <a:pt x="1164" y="2987"/>
                                      <a:pt x="1548" y="3573"/>
                                    </a:cubicBezTo>
                                    <a:cubicBezTo>
                                      <a:pt x="1932" y="4159"/>
                                      <a:pt x="3032" y="11610"/>
                                      <a:pt x="3383" y="11782"/>
                                    </a:cubicBezTo>
                                    <a:cubicBezTo>
                                      <a:pt x="3734" y="11954"/>
                                      <a:pt x="3173" y="5168"/>
                                      <a:pt x="3653" y="4602"/>
                                    </a:cubicBezTo>
                                    <a:cubicBezTo>
                                      <a:pt x="4133" y="4036"/>
                                      <a:pt x="5362" y="10038"/>
                                      <a:pt x="5825" y="10048"/>
                                    </a:cubicBezTo>
                                    <a:cubicBezTo>
                                      <a:pt x="6288" y="10058"/>
                                      <a:pt x="6118" y="4949"/>
                                      <a:pt x="6431" y="4661"/>
                                    </a:cubicBezTo>
                                    <a:cubicBezTo>
                                      <a:pt x="6744" y="4373"/>
                                      <a:pt x="7440" y="9099"/>
                                      <a:pt x="7703" y="8322"/>
                                    </a:cubicBezTo>
                                    <a:cubicBezTo>
                                      <a:pt x="7966" y="7545"/>
                                      <a:pt x="7622" y="-49"/>
                                      <a:pt x="8006" y="1"/>
                                    </a:cubicBezTo>
                                    <a:cubicBezTo>
                                      <a:pt x="8390" y="51"/>
                                      <a:pt x="9276" y="7616"/>
                                      <a:pt x="10009" y="8620"/>
                                    </a:cubicBezTo>
                                    <a:cubicBezTo>
                                      <a:pt x="10295" y="9298"/>
                                      <a:pt x="10456" y="8243"/>
                                      <a:pt x="10541" y="7370"/>
                                    </a:cubicBezTo>
                                  </a:path>
                                </a:pathLst>
                              </a:custGeom>
                              <a:noFill/>
                              <a:ln w="19050" cap="flat">
                                <a:solidFill>
                                  <a:srgbClr val="0000FF"/>
                                </a:solidFill>
                                <a:prstDash val="sysDot"/>
                                <a:round/>
                                <a:headEnd/>
                                <a:tailEnd/>
                              </a:ln>
                              <a:scene3d>
                                <a:camera prst="orthographicFront">
                                  <a:rot lat="0" lon="0" rev="20399999"/>
                                </a:camera>
                                <a:lightRig rig="threePt" dir="t"/>
                              </a:scene3d>
                              <a:extLst>
                                <a:ext uri="{909E8E84-426E-40DD-AFC4-6F175D3DCCD1}">
                                  <a14:hiddenFill xmlns:a14="http://schemas.microsoft.com/office/drawing/2010/main">
                                    <a:solidFill>
                                      <a:srgbClr val="FFFFFF"/>
                                    </a:solidFill>
                                  </a14:hiddenFill>
                                </a:ext>
                              </a:extLst>
                            </p:spPr>
                            <p:txBody>
                              <a:bodyPr/>
                              <a:lstStyle/>
                              <a:p>
                                <a:endParaRPr lang="zh-TW" altLang="en-US" sz="1100">
                                  <a:latin typeface="微軟正黑體" panose="020B0604030504040204" pitchFamily="34" charset="-120"/>
                                  <a:ea typeface="微軟正黑體" panose="020B0604030504040204" pitchFamily="34" charset="-120"/>
                                </a:endParaRPr>
                              </a:p>
                            </p:txBody>
                          </p:sp>
                          <p:sp>
                            <p:nvSpPr>
                              <p:cNvPr id="84" name="Freeform 2054"/>
                              <p:cNvSpPr>
                                <a:spLocks noChangeAspect="1"/>
                              </p:cNvSpPr>
                              <p:nvPr/>
                            </p:nvSpPr>
                            <p:spPr bwMode="auto">
                              <a:xfrm>
                                <a:off x="77044" y="355070"/>
                                <a:ext cx="4130830" cy="848337"/>
                              </a:xfrm>
                              <a:custGeom>
                                <a:avLst/>
                                <a:gdLst>
                                  <a:gd name="T0" fmla="*/ 0 w 7680"/>
                                  <a:gd name="T1" fmla="*/ 2147483647 h 1140"/>
                                  <a:gd name="T2" fmla="*/ 2147483647 w 7680"/>
                                  <a:gd name="T3" fmla="*/ 2147483647 h 1140"/>
                                  <a:gd name="T4" fmla="*/ 2147483647 w 7680"/>
                                  <a:gd name="T5" fmla="*/ 2147483647 h 1140"/>
                                  <a:gd name="T6" fmla="*/ 2147483647 w 7680"/>
                                  <a:gd name="T7" fmla="*/ 2147483647 h 1140"/>
                                  <a:gd name="T8" fmla="*/ 2147483647 w 7680"/>
                                  <a:gd name="T9" fmla="*/ 2147483647 h 1140"/>
                                  <a:gd name="T10" fmla="*/ 2147483647 w 7680"/>
                                  <a:gd name="T11" fmla="*/ 2147483647 h 1140"/>
                                  <a:gd name="T12" fmla="*/ 2147483647 w 7680"/>
                                  <a:gd name="T13" fmla="*/ 2147483647 h 1140"/>
                                  <a:gd name="T14" fmla="*/ 2147483647 w 7680"/>
                                  <a:gd name="T15" fmla="*/ 2147483647 h 1140"/>
                                  <a:gd name="T16" fmla="*/ 2147483647 w 7680"/>
                                  <a:gd name="T17" fmla="*/ 2147483647 h 1140"/>
                                  <a:gd name="T18" fmla="*/ 2147483647 w 7680"/>
                                  <a:gd name="T19" fmla="*/ 2147483647 h 1140"/>
                                  <a:gd name="T20" fmla="*/ 2147483647 w 7680"/>
                                  <a:gd name="T21" fmla="*/ 2147483647 h 1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1140"/>
                                  <a:gd name="T35" fmla="*/ 7680 w 7680"/>
                                  <a:gd name="T36" fmla="*/ 1140 h 1140"/>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262 w 10000"/>
                                  <a:gd name="connsiteY8" fmla="*/ 0 h 12085"/>
                                  <a:gd name="connsiteX9" fmla="*/ 9375 w 10000"/>
                                  <a:gd name="connsiteY9" fmla="*/ 8920 h 12085"/>
                                  <a:gd name="connsiteX10" fmla="*/ 10000 w 10000"/>
                                  <a:gd name="connsiteY10" fmla="*/ 7341 h 12085"/>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318 w 10000"/>
                                  <a:gd name="connsiteY8" fmla="*/ 0 h 12085"/>
                                  <a:gd name="connsiteX9" fmla="*/ 9375 w 10000"/>
                                  <a:gd name="connsiteY9" fmla="*/ 8920 h 12085"/>
                                  <a:gd name="connsiteX10" fmla="*/ 10000 w 10000"/>
                                  <a:gd name="connsiteY10" fmla="*/ 7341 h 12085"/>
                                  <a:gd name="connsiteX0" fmla="*/ 0 w 10000"/>
                                  <a:gd name="connsiteY0" fmla="*/ 5762 h 12081"/>
                                  <a:gd name="connsiteX1" fmla="*/ 625 w 10000"/>
                                  <a:gd name="connsiteY1" fmla="*/ 8920 h 12081"/>
                                  <a:gd name="connsiteX2" fmla="*/ 1719 w 10000"/>
                                  <a:gd name="connsiteY2" fmla="*/ 2604 h 12081"/>
                                  <a:gd name="connsiteX3" fmla="*/ 2813 w 10000"/>
                                  <a:gd name="connsiteY3" fmla="*/ 10499 h 12081"/>
                                  <a:gd name="connsiteX4" fmla="*/ 3795 w 10000"/>
                                  <a:gd name="connsiteY4" fmla="*/ 5299 h 12081"/>
                                  <a:gd name="connsiteX5" fmla="*/ 5000 w 10000"/>
                                  <a:gd name="connsiteY5" fmla="*/ 12078 h 12081"/>
                                  <a:gd name="connsiteX6" fmla="*/ 6094 w 10000"/>
                                  <a:gd name="connsiteY6" fmla="*/ 4183 h 12081"/>
                                  <a:gd name="connsiteX7" fmla="*/ 7188 w 10000"/>
                                  <a:gd name="connsiteY7" fmla="*/ 8920 h 12081"/>
                                  <a:gd name="connsiteX8" fmla="*/ 8318 w 10000"/>
                                  <a:gd name="connsiteY8" fmla="*/ 0 h 12081"/>
                                  <a:gd name="connsiteX9" fmla="*/ 9375 w 10000"/>
                                  <a:gd name="connsiteY9" fmla="*/ 8920 h 12081"/>
                                  <a:gd name="connsiteX10" fmla="*/ 10000 w 10000"/>
                                  <a:gd name="connsiteY10" fmla="*/ 7341 h 12081"/>
                                  <a:gd name="connsiteX0" fmla="*/ 0 w 10000"/>
                                  <a:gd name="connsiteY0" fmla="*/ 5762 h 12104"/>
                                  <a:gd name="connsiteX1" fmla="*/ 625 w 10000"/>
                                  <a:gd name="connsiteY1" fmla="*/ 8920 h 12104"/>
                                  <a:gd name="connsiteX2" fmla="*/ 1719 w 10000"/>
                                  <a:gd name="connsiteY2" fmla="*/ 2604 h 12104"/>
                                  <a:gd name="connsiteX3" fmla="*/ 2813 w 10000"/>
                                  <a:gd name="connsiteY3" fmla="*/ 10499 h 12104"/>
                                  <a:gd name="connsiteX4" fmla="*/ 3795 w 10000"/>
                                  <a:gd name="connsiteY4" fmla="*/ 5299 h 12104"/>
                                  <a:gd name="connsiteX5" fmla="*/ 5000 w 10000"/>
                                  <a:gd name="connsiteY5" fmla="*/ 12078 h 12104"/>
                                  <a:gd name="connsiteX6" fmla="*/ 6181 w 10000"/>
                                  <a:gd name="connsiteY6" fmla="*/ 2206 h 12104"/>
                                  <a:gd name="connsiteX7" fmla="*/ 7188 w 10000"/>
                                  <a:gd name="connsiteY7" fmla="*/ 8920 h 12104"/>
                                  <a:gd name="connsiteX8" fmla="*/ 8318 w 10000"/>
                                  <a:gd name="connsiteY8" fmla="*/ 0 h 12104"/>
                                  <a:gd name="connsiteX9" fmla="*/ 9375 w 10000"/>
                                  <a:gd name="connsiteY9" fmla="*/ 8920 h 12104"/>
                                  <a:gd name="connsiteX10" fmla="*/ 10000 w 10000"/>
                                  <a:gd name="connsiteY10" fmla="*/ 7341 h 12104"/>
                                  <a:gd name="connsiteX0" fmla="*/ 0 w 10000"/>
                                  <a:gd name="connsiteY0" fmla="*/ 5762 h 12089"/>
                                  <a:gd name="connsiteX1" fmla="*/ 625 w 10000"/>
                                  <a:gd name="connsiteY1" fmla="*/ 8920 h 12089"/>
                                  <a:gd name="connsiteX2" fmla="*/ 1719 w 10000"/>
                                  <a:gd name="connsiteY2" fmla="*/ 2604 h 12089"/>
                                  <a:gd name="connsiteX3" fmla="*/ 2813 w 10000"/>
                                  <a:gd name="connsiteY3" fmla="*/ 10499 h 12089"/>
                                  <a:gd name="connsiteX4" fmla="*/ 3795 w 10000"/>
                                  <a:gd name="connsiteY4" fmla="*/ 5299 h 12089"/>
                                  <a:gd name="connsiteX5" fmla="*/ 5000 w 10000"/>
                                  <a:gd name="connsiteY5" fmla="*/ 12078 h 12089"/>
                                  <a:gd name="connsiteX6" fmla="*/ 6181 w 10000"/>
                                  <a:gd name="connsiteY6" fmla="*/ 3286 h 12089"/>
                                  <a:gd name="connsiteX7" fmla="*/ 7188 w 10000"/>
                                  <a:gd name="connsiteY7" fmla="*/ 8920 h 12089"/>
                                  <a:gd name="connsiteX8" fmla="*/ 8318 w 10000"/>
                                  <a:gd name="connsiteY8" fmla="*/ 0 h 12089"/>
                                  <a:gd name="connsiteX9" fmla="*/ 9375 w 10000"/>
                                  <a:gd name="connsiteY9" fmla="*/ 8920 h 12089"/>
                                  <a:gd name="connsiteX10" fmla="*/ 10000 w 10000"/>
                                  <a:gd name="connsiteY10" fmla="*/ 7341 h 12089"/>
                                  <a:gd name="connsiteX0" fmla="*/ 0 w 10000"/>
                                  <a:gd name="connsiteY0" fmla="*/ 4087 h 10414"/>
                                  <a:gd name="connsiteX1" fmla="*/ 625 w 10000"/>
                                  <a:gd name="connsiteY1" fmla="*/ 7245 h 10414"/>
                                  <a:gd name="connsiteX2" fmla="*/ 1719 w 10000"/>
                                  <a:gd name="connsiteY2" fmla="*/ 929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4"/>
                                  <a:gd name="connsiteX1" fmla="*/ 625 w 10000"/>
                                  <a:gd name="connsiteY1" fmla="*/ 7245 h 10414"/>
                                  <a:gd name="connsiteX2" fmla="*/ 1640 w 10000"/>
                                  <a:gd name="connsiteY2" fmla="*/ 1700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3"/>
                                  <a:gd name="connsiteX1" fmla="*/ 625 w 10000"/>
                                  <a:gd name="connsiteY1" fmla="*/ 7245 h 10413"/>
                                  <a:gd name="connsiteX2" fmla="*/ 1640 w 10000"/>
                                  <a:gd name="connsiteY2" fmla="*/ 1700 h 10413"/>
                                  <a:gd name="connsiteX3" fmla="*/ 2813 w 10000"/>
                                  <a:gd name="connsiteY3" fmla="*/ 8824 h 10413"/>
                                  <a:gd name="connsiteX4" fmla="*/ 3953 w 10000"/>
                                  <a:gd name="connsiteY4" fmla="*/ 3469 h 10413"/>
                                  <a:gd name="connsiteX5" fmla="*/ 5000 w 10000"/>
                                  <a:gd name="connsiteY5" fmla="*/ 10403 h 10413"/>
                                  <a:gd name="connsiteX6" fmla="*/ 6181 w 10000"/>
                                  <a:gd name="connsiteY6" fmla="*/ 1611 h 10413"/>
                                  <a:gd name="connsiteX7" fmla="*/ 7188 w 10000"/>
                                  <a:gd name="connsiteY7" fmla="*/ 7245 h 10413"/>
                                  <a:gd name="connsiteX8" fmla="*/ 8299 w 10000"/>
                                  <a:gd name="connsiteY8" fmla="*/ 0 h 10413"/>
                                  <a:gd name="connsiteX9" fmla="*/ 9375 w 10000"/>
                                  <a:gd name="connsiteY9" fmla="*/ 7245 h 10413"/>
                                  <a:gd name="connsiteX10" fmla="*/ 10000 w 10000"/>
                                  <a:gd name="connsiteY10" fmla="*/ 5666 h 10413"/>
                                  <a:gd name="connsiteX0" fmla="*/ 0 w 10000"/>
                                  <a:gd name="connsiteY0" fmla="*/ 4087 h 10421"/>
                                  <a:gd name="connsiteX1" fmla="*/ 625 w 10000"/>
                                  <a:gd name="connsiteY1" fmla="*/ 724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10421"/>
                                  <a:gd name="connsiteX1" fmla="*/ 572 w 10000"/>
                                  <a:gd name="connsiteY1" fmla="*/ 832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9191"/>
                                  <a:gd name="connsiteX1" fmla="*/ 572 w 10000"/>
                                  <a:gd name="connsiteY1" fmla="*/ 8325 h 9191"/>
                                  <a:gd name="connsiteX2" fmla="*/ 1640 w 10000"/>
                                  <a:gd name="connsiteY2" fmla="*/ 1700 h 9191"/>
                                  <a:gd name="connsiteX3" fmla="*/ 2813 w 10000"/>
                                  <a:gd name="connsiteY3" fmla="*/ 8824 h 9191"/>
                                  <a:gd name="connsiteX4" fmla="*/ 3795 w 10000"/>
                                  <a:gd name="connsiteY4" fmla="*/ 4086 h 9191"/>
                                  <a:gd name="connsiteX5" fmla="*/ 5000 w 10000"/>
                                  <a:gd name="connsiteY5" fmla="*/ 9169 h 9191"/>
                                  <a:gd name="connsiteX6" fmla="*/ 6181 w 10000"/>
                                  <a:gd name="connsiteY6" fmla="*/ 1611 h 9191"/>
                                  <a:gd name="connsiteX7" fmla="*/ 7188 w 10000"/>
                                  <a:gd name="connsiteY7" fmla="*/ 7245 h 9191"/>
                                  <a:gd name="connsiteX8" fmla="*/ 8299 w 10000"/>
                                  <a:gd name="connsiteY8" fmla="*/ 0 h 9191"/>
                                  <a:gd name="connsiteX9" fmla="*/ 9375 w 10000"/>
                                  <a:gd name="connsiteY9" fmla="*/ 7245 h 9191"/>
                                  <a:gd name="connsiteX10" fmla="*/ 10000 w 10000"/>
                                  <a:gd name="connsiteY10" fmla="*/ 5666 h 9191"/>
                                  <a:gd name="connsiteX0" fmla="*/ 0 w 10000"/>
                                  <a:gd name="connsiteY0" fmla="*/ 4447 h 10000"/>
                                  <a:gd name="connsiteX1" fmla="*/ 572 w 10000"/>
                                  <a:gd name="connsiteY1" fmla="*/ 9058 h 10000"/>
                                  <a:gd name="connsiteX2" fmla="*/ 1640 w 10000"/>
                                  <a:gd name="connsiteY2" fmla="*/ 1850 h 10000"/>
                                  <a:gd name="connsiteX3" fmla="*/ 2813 w 10000"/>
                                  <a:gd name="connsiteY3" fmla="*/ 9601 h 10000"/>
                                  <a:gd name="connsiteX4" fmla="*/ 3795 w 10000"/>
                                  <a:gd name="connsiteY4" fmla="*/ 4446 h 10000"/>
                                  <a:gd name="connsiteX5" fmla="*/ 5000 w 10000"/>
                                  <a:gd name="connsiteY5" fmla="*/ 9976 h 10000"/>
                                  <a:gd name="connsiteX6" fmla="*/ 6181 w 10000"/>
                                  <a:gd name="connsiteY6" fmla="*/ 1753 h 10000"/>
                                  <a:gd name="connsiteX7" fmla="*/ 7188 w 10000"/>
                                  <a:gd name="connsiteY7" fmla="*/ 7883 h 10000"/>
                                  <a:gd name="connsiteX8" fmla="*/ 8299 w 10000"/>
                                  <a:gd name="connsiteY8" fmla="*/ 0 h 10000"/>
                                  <a:gd name="connsiteX9" fmla="*/ 9454 w 10000"/>
                                  <a:gd name="connsiteY9" fmla="*/ 8006 h 10000"/>
                                  <a:gd name="connsiteX10" fmla="*/ 10000 w 10000"/>
                                  <a:gd name="connsiteY10" fmla="*/ 6165 h 10000"/>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1764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2435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1"/>
                                  <a:gd name="connsiteX1" fmla="*/ 572 w 10000"/>
                                  <a:gd name="connsiteY1" fmla="*/ 9069 h 11301"/>
                                  <a:gd name="connsiteX2" fmla="*/ 1640 w 10000"/>
                                  <a:gd name="connsiteY2" fmla="*/ 1861 h 11301"/>
                                  <a:gd name="connsiteX3" fmla="*/ 2819 w 10000"/>
                                  <a:gd name="connsiteY3" fmla="*/ 11290 h 11301"/>
                                  <a:gd name="connsiteX4" fmla="*/ 3795 w 10000"/>
                                  <a:gd name="connsiteY4" fmla="*/ 3954 h 11301"/>
                                  <a:gd name="connsiteX5" fmla="*/ 5000 w 10000"/>
                                  <a:gd name="connsiteY5" fmla="*/ 9987 h 11301"/>
                                  <a:gd name="connsiteX6" fmla="*/ 6181 w 10000"/>
                                  <a:gd name="connsiteY6" fmla="*/ 2435 h 11301"/>
                                  <a:gd name="connsiteX7" fmla="*/ 7188 w 10000"/>
                                  <a:gd name="connsiteY7" fmla="*/ 7894 h 11301"/>
                                  <a:gd name="connsiteX8" fmla="*/ 8299 w 10000"/>
                                  <a:gd name="connsiteY8" fmla="*/ 11 h 11301"/>
                                  <a:gd name="connsiteX9" fmla="*/ 9454 w 10000"/>
                                  <a:gd name="connsiteY9" fmla="*/ 10011 h 11301"/>
                                  <a:gd name="connsiteX10" fmla="*/ 10000 w 10000"/>
                                  <a:gd name="connsiteY10" fmla="*/ 6176 h 11301"/>
                                  <a:gd name="connsiteX0" fmla="*/ 0 w 10000"/>
                                  <a:gd name="connsiteY0" fmla="*/ 4458 h 11306"/>
                                  <a:gd name="connsiteX1" fmla="*/ 572 w 10000"/>
                                  <a:gd name="connsiteY1" fmla="*/ 9069 h 11306"/>
                                  <a:gd name="connsiteX2" fmla="*/ 1640 w 10000"/>
                                  <a:gd name="connsiteY2" fmla="*/ 1861 h 11306"/>
                                  <a:gd name="connsiteX3" fmla="*/ 2819 w 10000"/>
                                  <a:gd name="connsiteY3" fmla="*/ 11290 h 11306"/>
                                  <a:gd name="connsiteX4" fmla="*/ 3795 w 10000"/>
                                  <a:gd name="connsiteY4" fmla="*/ 4290 h 11306"/>
                                  <a:gd name="connsiteX5" fmla="*/ 5000 w 10000"/>
                                  <a:gd name="connsiteY5" fmla="*/ 9987 h 11306"/>
                                  <a:gd name="connsiteX6" fmla="*/ 6181 w 10000"/>
                                  <a:gd name="connsiteY6" fmla="*/ 2435 h 11306"/>
                                  <a:gd name="connsiteX7" fmla="*/ 7188 w 10000"/>
                                  <a:gd name="connsiteY7" fmla="*/ 7894 h 11306"/>
                                  <a:gd name="connsiteX8" fmla="*/ 8299 w 10000"/>
                                  <a:gd name="connsiteY8" fmla="*/ 11 h 11306"/>
                                  <a:gd name="connsiteX9" fmla="*/ 9454 w 10000"/>
                                  <a:gd name="connsiteY9" fmla="*/ 10011 h 11306"/>
                                  <a:gd name="connsiteX10" fmla="*/ 10000 w 10000"/>
                                  <a:gd name="connsiteY10" fmla="*/ 6176 h 11306"/>
                                  <a:gd name="connsiteX0" fmla="*/ 0 w 10000"/>
                                  <a:gd name="connsiteY0" fmla="*/ 4458 h 11304"/>
                                  <a:gd name="connsiteX1" fmla="*/ 572 w 10000"/>
                                  <a:gd name="connsiteY1" fmla="*/ 9069 h 11304"/>
                                  <a:gd name="connsiteX2" fmla="*/ 1640 w 10000"/>
                                  <a:gd name="connsiteY2" fmla="*/ 1861 h 11304"/>
                                  <a:gd name="connsiteX3" fmla="*/ 2819 w 10000"/>
                                  <a:gd name="connsiteY3" fmla="*/ 11290 h 11304"/>
                                  <a:gd name="connsiteX4" fmla="*/ 3795 w 10000"/>
                                  <a:gd name="connsiteY4" fmla="*/ 4290 h 11304"/>
                                  <a:gd name="connsiteX5" fmla="*/ 5000 w 10000"/>
                                  <a:gd name="connsiteY5" fmla="*/ 9987 h 11304"/>
                                  <a:gd name="connsiteX6" fmla="*/ 6181 w 10000"/>
                                  <a:gd name="connsiteY6" fmla="*/ 2435 h 11304"/>
                                  <a:gd name="connsiteX7" fmla="*/ 7188 w 10000"/>
                                  <a:gd name="connsiteY7" fmla="*/ 7894 h 11304"/>
                                  <a:gd name="connsiteX8" fmla="*/ 8299 w 10000"/>
                                  <a:gd name="connsiteY8" fmla="*/ 11 h 11304"/>
                                  <a:gd name="connsiteX9" fmla="*/ 9454 w 10000"/>
                                  <a:gd name="connsiteY9" fmla="*/ 10011 h 11304"/>
                                  <a:gd name="connsiteX10" fmla="*/ 10000 w 10000"/>
                                  <a:gd name="connsiteY10" fmla="*/ 6176 h 11304"/>
                                  <a:gd name="connsiteX0" fmla="*/ 0 w 10000"/>
                                  <a:gd name="connsiteY0" fmla="*/ 4458 h 11310"/>
                                  <a:gd name="connsiteX1" fmla="*/ 572 w 10000"/>
                                  <a:gd name="connsiteY1" fmla="*/ 9069 h 11310"/>
                                  <a:gd name="connsiteX2" fmla="*/ 1640 w 10000"/>
                                  <a:gd name="connsiteY2" fmla="*/ 1861 h 11310"/>
                                  <a:gd name="connsiteX3" fmla="*/ 2819 w 10000"/>
                                  <a:gd name="connsiteY3" fmla="*/ 11290 h 11310"/>
                                  <a:gd name="connsiteX4" fmla="*/ 3960 w 10000"/>
                                  <a:gd name="connsiteY4" fmla="*/ 4708 h 11310"/>
                                  <a:gd name="connsiteX5" fmla="*/ 5000 w 10000"/>
                                  <a:gd name="connsiteY5" fmla="*/ 9987 h 11310"/>
                                  <a:gd name="connsiteX6" fmla="*/ 6181 w 10000"/>
                                  <a:gd name="connsiteY6" fmla="*/ 2435 h 11310"/>
                                  <a:gd name="connsiteX7" fmla="*/ 7188 w 10000"/>
                                  <a:gd name="connsiteY7" fmla="*/ 7894 h 11310"/>
                                  <a:gd name="connsiteX8" fmla="*/ 8299 w 10000"/>
                                  <a:gd name="connsiteY8" fmla="*/ 11 h 11310"/>
                                  <a:gd name="connsiteX9" fmla="*/ 9454 w 10000"/>
                                  <a:gd name="connsiteY9" fmla="*/ 10011 h 11310"/>
                                  <a:gd name="connsiteX10" fmla="*/ 10000 w 10000"/>
                                  <a:gd name="connsiteY10" fmla="*/ 6176 h 11310"/>
                                  <a:gd name="connsiteX0" fmla="*/ 0 w 10000"/>
                                  <a:gd name="connsiteY0" fmla="*/ 4458 h 11324"/>
                                  <a:gd name="connsiteX1" fmla="*/ 572 w 10000"/>
                                  <a:gd name="connsiteY1" fmla="*/ 9069 h 11324"/>
                                  <a:gd name="connsiteX2" fmla="*/ 1640 w 10000"/>
                                  <a:gd name="connsiteY2" fmla="*/ 1861 h 11324"/>
                                  <a:gd name="connsiteX3" fmla="*/ 2819 w 10000"/>
                                  <a:gd name="connsiteY3" fmla="*/ 11290 h 11324"/>
                                  <a:gd name="connsiteX4" fmla="*/ 3960 w 10000"/>
                                  <a:gd name="connsiteY4" fmla="*/ 4708 h 11324"/>
                                  <a:gd name="connsiteX5" fmla="*/ 4901 w 10000"/>
                                  <a:gd name="connsiteY5" fmla="*/ 11310 h 11324"/>
                                  <a:gd name="connsiteX6" fmla="*/ 6181 w 10000"/>
                                  <a:gd name="connsiteY6" fmla="*/ 2435 h 11324"/>
                                  <a:gd name="connsiteX7" fmla="*/ 7188 w 10000"/>
                                  <a:gd name="connsiteY7" fmla="*/ 7894 h 11324"/>
                                  <a:gd name="connsiteX8" fmla="*/ 8299 w 10000"/>
                                  <a:gd name="connsiteY8" fmla="*/ 11 h 11324"/>
                                  <a:gd name="connsiteX9" fmla="*/ 9454 w 10000"/>
                                  <a:gd name="connsiteY9" fmla="*/ 10011 h 11324"/>
                                  <a:gd name="connsiteX10" fmla="*/ 10000 w 10000"/>
                                  <a:gd name="connsiteY10" fmla="*/ 6176 h 11324"/>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086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201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48 h 11314"/>
                                  <a:gd name="connsiteX1" fmla="*/ 572 w 10000"/>
                                  <a:gd name="connsiteY1" fmla="*/ 9059 h 11314"/>
                                  <a:gd name="connsiteX2" fmla="*/ 1640 w 10000"/>
                                  <a:gd name="connsiteY2" fmla="*/ 1851 h 11314"/>
                                  <a:gd name="connsiteX3" fmla="*/ 2819 w 10000"/>
                                  <a:gd name="connsiteY3" fmla="*/ 11280 h 11314"/>
                                  <a:gd name="connsiteX4" fmla="*/ 3960 w 10000"/>
                                  <a:gd name="connsiteY4" fmla="*/ 4698 h 11314"/>
                                  <a:gd name="connsiteX5" fmla="*/ 4901 w 10000"/>
                                  <a:gd name="connsiteY5" fmla="*/ 11300 h 11314"/>
                                  <a:gd name="connsiteX6" fmla="*/ 6181 w 10000"/>
                                  <a:gd name="connsiteY6" fmla="*/ 2425 h 11314"/>
                                  <a:gd name="connsiteX7" fmla="*/ 7201 w 10000"/>
                                  <a:gd name="connsiteY7" fmla="*/ 8930 h 11314"/>
                                  <a:gd name="connsiteX8" fmla="*/ 8299 w 10000"/>
                                  <a:gd name="connsiteY8" fmla="*/ 1 h 11314"/>
                                  <a:gd name="connsiteX9" fmla="*/ 9470 w 10000"/>
                                  <a:gd name="connsiteY9" fmla="*/ 8955 h 11314"/>
                                  <a:gd name="connsiteX10" fmla="*/ 10000 w 10000"/>
                                  <a:gd name="connsiteY10" fmla="*/ 6166 h 11314"/>
                                  <a:gd name="connsiteX0" fmla="*/ 0 w 10000"/>
                                  <a:gd name="connsiteY0" fmla="*/ 4448 h 14605"/>
                                  <a:gd name="connsiteX1" fmla="*/ 572 w 10000"/>
                                  <a:gd name="connsiteY1" fmla="*/ 9059 h 14605"/>
                                  <a:gd name="connsiteX2" fmla="*/ 1640 w 10000"/>
                                  <a:gd name="connsiteY2" fmla="*/ 1851 h 14605"/>
                                  <a:gd name="connsiteX3" fmla="*/ 2819 w 10000"/>
                                  <a:gd name="connsiteY3" fmla="*/ 11280 h 14605"/>
                                  <a:gd name="connsiteX4" fmla="*/ 3960 w 10000"/>
                                  <a:gd name="connsiteY4" fmla="*/ 4698 h 14605"/>
                                  <a:gd name="connsiteX5" fmla="*/ 5033 w 10000"/>
                                  <a:gd name="connsiteY5" fmla="*/ 14595 h 14605"/>
                                  <a:gd name="connsiteX6" fmla="*/ 6181 w 10000"/>
                                  <a:gd name="connsiteY6" fmla="*/ 2425 h 14605"/>
                                  <a:gd name="connsiteX7" fmla="*/ 7201 w 10000"/>
                                  <a:gd name="connsiteY7" fmla="*/ 8930 h 14605"/>
                                  <a:gd name="connsiteX8" fmla="*/ 8299 w 10000"/>
                                  <a:gd name="connsiteY8" fmla="*/ 1 h 14605"/>
                                  <a:gd name="connsiteX9" fmla="*/ 9470 w 10000"/>
                                  <a:gd name="connsiteY9" fmla="*/ 8955 h 14605"/>
                                  <a:gd name="connsiteX10" fmla="*/ 10000 w 10000"/>
                                  <a:gd name="connsiteY10" fmla="*/ 6166 h 1460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299 w 10000"/>
                                  <a:gd name="connsiteY8" fmla="*/ 0 h 16425"/>
                                  <a:gd name="connsiteX9" fmla="*/ 9470 w 10000"/>
                                  <a:gd name="connsiteY9" fmla="*/ 10775 h 16425"/>
                                  <a:gd name="connsiteX10" fmla="*/ 10000 w 10000"/>
                                  <a:gd name="connsiteY10" fmla="*/ 7986 h 1642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457 w 10000"/>
                                  <a:gd name="connsiteY8" fmla="*/ 0 h 16425"/>
                                  <a:gd name="connsiteX9" fmla="*/ 9470 w 10000"/>
                                  <a:gd name="connsiteY9" fmla="*/ 10775 h 16425"/>
                                  <a:gd name="connsiteX10" fmla="*/ 10000 w 10000"/>
                                  <a:gd name="connsiteY10" fmla="*/ 7986 h 16425"/>
                                  <a:gd name="connsiteX0" fmla="*/ 0 w 10000"/>
                                  <a:gd name="connsiteY0" fmla="*/ 6272 h 16429"/>
                                  <a:gd name="connsiteX1" fmla="*/ 572 w 10000"/>
                                  <a:gd name="connsiteY1" fmla="*/ 10883 h 16429"/>
                                  <a:gd name="connsiteX2" fmla="*/ 1640 w 10000"/>
                                  <a:gd name="connsiteY2" fmla="*/ 3675 h 16429"/>
                                  <a:gd name="connsiteX3" fmla="*/ 2819 w 10000"/>
                                  <a:gd name="connsiteY3" fmla="*/ 13104 h 16429"/>
                                  <a:gd name="connsiteX4" fmla="*/ 3960 w 10000"/>
                                  <a:gd name="connsiteY4" fmla="*/ 6522 h 16429"/>
                                  <a:gd name="connsiteX5" fmla="*/ 5033 w 10000"/>
                                  <a:gd name="connsiteY5" fmla="*/ 16419 h 16429"/>
                                  <a:gd name="connsiteX6" fmla="*/ 6181 w 10000"/>
                                  <a:gd name="connsiteY6" fmla="*/ 4249 h 16429"/>
                                  <a:gd name="connsiteX7" fmla="*/ 7201 w 10000"/>
                                  <a:gd name="connsiteY7" fmla="*/ 10754 h 16429"/>
                                  <a:gd name="connsiteX8" fmla="*/ 8457 w 10000"/>
                                  <a:gd name="connsiteY8" fmla="*/ 4 h 16429"/>
                                  <a:gd name="connsiteX9" fmla="*/ 9496 w 10000"/>
                                  <a:gd name="connsiteY9" fmla="*/ 12289 h 16429"/>
                                  <a:gd name="connsiteX10" fmla="*/ 10000 w 10000"/>
                                  <a:gd name="connsiteY10" fmla="*/ 7990 h 16429"/>
                                  <a:gd name="connsiteX0" fmla="*/ 0 w 9817"/>
                                  <a:gd name="connsiteY0" fmla="*/ 6272 h 16429"/>
                                  <a:gd name="connsiteX1" fmla="*/ 572 w 9817"/>
                                  <a:gd name="connsiteY1" fmla="*/ 10883 h 16429"/>
                                  <a:gd name="connsiteX2" fmla="*/ 1640 w 9817"/>
                                  <a:gd name="connsiteY2" fmla="*/ 3675 h 16429"/>
                                  <a:gd name="connsiteX3" fmla="*/ 2819 w 9817"/>
                                  <a:gd name="connsiteY3" fmla="*/ 13104 h 16429"/>
                                  <a:gd name="connsiteX4" fmla="*/ 3960 w 9817"/>
                                  <a:gd name="connsiteY4" fmla="*/ 6522 h 16429"/>
                                  <a:gd name="connsiteX5" fmla="*/ 5033 w 9817"/>
                                  <a:gd name="connsiteY5" fmla="*/ 16419 h 16429"/>
                                  <a:gd name="connsiteX6" fmla="*/ 6181 w 9817"/>
                                  <a:gd name="connsiteY6" fmla="*/ 4249 h 16429"/>
                                  <a:gd name="connsiteX7" fmla="*/ 7201 w 9817"/>
                                  <a:gd name="connsiteY7" fmla="*/ 10754 h 16429"/>
                                  <a:gd name="connsiteX8" fmla="*/ 8457 w 9817"/>
                                  <a:gd name="connsiteY8" fmla="*/ 4 h 16429"/>
                                  <a:gd name="connsiteX9" fmla="*/ 9496 w 9817"/>
                                  <a:gd name="connsiteY9" fmla="*/ 12289 h 16429"/>
                                  <a:gd name="connsiteX10" fmla="*/ 9817 w 9817"/>
                                  <a:gd name="connsiteY10" fmla="*/ 7894 h 16429"/>
                                  <a:gd name="connsiteX0" fmla="*/ 0 w 10000"/>
                                  <a:gd name="connsiteY0" fmla="*/ 3818 h 10000"/>
                                  <a:gd name="connsiteX1" fmla="*/ 583 w 10000"/>
                                  <a:gd name="connsiteY1" fmla="*/ 6624 h 10000"/>
                                  <a:gd name="connsiteX2" fmla="*/ 1671 w 10000"/>
                                  <a:gd name="connsiteY2" fmla="*/ 2237 h 10000"/>
                                  <a:gd name="connsiteX3" fmla="*/ 2872 w 10000"/>
                                  <a:gd name="connsiteY3" fmla="*/ 7976 h 10000"/>
                                  <a:gd name="connsiteX4" fmla="*/ 4034 w 10000"/>
                                  <a:gd name="connsiteY4" fmla="*/ 3970 h 10000"/>
                                  <a:gd name="connsiteX5" fmla="*/ 5127 w 10000"/>
                                  <a:gd name="connsiteY5" fmla="*/ 9994 h 10000"/>
                                  <a:gd name="connsiteX6" fmla="*/ 6296 w 10000"/>
                                  <a:gd name="connsiteY6" fmla="*/ 2586 h 10000"/>
                                  <a:gd name="connsiteX7" fmla="*/ 7335 w 10000"/>
                                  <a:gd name="connsiteY7" fmla="*/ 6546 h 10000"/>
                                  <a:gd name="connsiteX8" fmla="*/ 8615 w 10000"/>
                                  <a:gd name="connsiteY8" fmla="*/ 2 h 10000"/>
                                  <a:gd name="connsiteX9" fmla="*/ 9565 w 10000"/>
                                  <a:gd name="connsiteY9" fmla="*/ 7223 h 10000"/>
                                  <a:gd name="connsiteX10" fmla="*/ 10000 w 10000"/>
                                  <a:gd name="connsiteY10" fmla="*/ 4805 h 10000"/>
                                  <a:gd name="connsiteX0" fmla="*/ 0 w 10000"/>
                                  <a:gd name="connsiteY0" fmla="*/ 3818 h 10000"/>
                                  <a:gd name="connsiteX1" fmla="*/ 583 w 10000"/>
                                  <a:gd name="connsiteY1" fmla="*/ 6624 h 10000"/>
                                  <a:gd name="connsiteX2" fmla="*/ 1671 w 10000"/>
                                  <a:gd name="connsiteY2" fmla="*/ 2237 h 10000"/>
                                  <a:gd name="connsiteX3" fmla="*/ 2872 w 10000"/>
                                  <a:gd name="connsiteY3" fmla="*/ 7976 h 10000"/>
                                  <a:gd name="connsiteX4" fmla="*/ 4034 w 10000"/>
                                  <a:gd name="connsiteY4" fmla="*/ 3970 h 10000"/>
                                  <a:gd name="connsiteX5" fmla="*/ 5127 w 10000"/>
                                  <a:gd name="connsiteY5" fmla="*/ 9994 h 10000"/>
                                  <a:gd name="connsiteX6" fmla="*/ 6296 w 10000"/>
                                  <a:gd name="connsiteY6" fmla="*/ 2586 h 10000"/>
                                  <a:gd name="connsiteX7" fmla="*/ 7144 w 10000"/>
                                  <a:gd name="connsiteY7" fmla="*/ 6648 h 10000"/>
                                  <a:gd name="connsiteX8" fmla="*/ 8615 w 10000"/>
                                  <a:gd name="connsiteY8" fmla="*/ 2 h 10000"/>
                                  <a:gd name="connsiteX9" fmla="*/ 9565 w 10000"/>
                                  <a:gd name="connsiteY9" fmla="*/ 7223 h 10000"/>
                                  <a:gd name="connsiteX10" fmla="*/ 10000 w 10000"/>
                                  <a:gd name="connsiteY10" fmla="*/ 4805 h 10000"/>
                                  <a:gd name="connsiteX0" fmla="*/ 0 w 10000"/>
                                  <a:gd name="connsiteY0" fmla="*/ 3816 h 9998"/>
                                  <a:gd name="connsiteX1" fmla="*/ 583 w 10000"/>
                                  <a:gd name="connsiteY1" fmla="*/ 6622 h 9998"/>
                                  <a:gd name="connsiteX2" fmla="*/ 1671 w 10000"/>
                                  <a:gd name="connsiteY2" fmla="*/ 2235 h 9998"/>
                                  <a:gd name="connsiteX3" fmla="*/ 2872 w 10000"/>
                                  <a:gd name="connsiteY3" fmla="*/ 7974 h 9998"/>
                                  <a:gd name="connsiteX4" fmla="*/ 4034 w 10000"/>
                                  <a:gd name="connsiteY4" fmla="*/ 3968 h 9998"/>
                                  <a:gd name="connsiteX5" fmla="*/ 5127 w 10000"/>
                                  <a:gd name="connsiteY5" fmla="*/ 9992 h 9998"/>
                                  <a:gd name="connsiteX6" fmla="*/ 6296 w 10000"/>
                                  <a:gd name="connsiteY6" fmla="*/ 2584 h 9998"/>
                                  <a:gd name="connsiteX7" fmla="*/ 7226 w 10000"/>
                                  <a:gd name="connsiteY7" fmla="*/ 7221 h 9998"/>
                                  <a:gd name="connsiteX8" fmla="*/ 8615 w 10000"/>
                                  <a:gd name="connsiteY8" fmla="*/ 0 h 9998"/>
                                  <a:gd name="connsiteX9" fmla="*/ 9565 w 10000"/>
                                  <a:gd name="connsiteY9" fmla="*/ 7221 h 9998"/>
                                  <a:gd name="connsiteX10" fmla="*/ 10000 w 10000"/>
                                  <a:gd name="connsiteY10" fmla="*/ 4803 h 9998"/>
                                  <a:gd name="connsiteX0" fmla="*/ 0 w 10000"/>
                                  <a:gd name="connsiteY0" fmla="*/ 3817 h 10000"/>
                                  <a:gd name="connsiteX1" fmla="*/ 583 w 10000"/>
                                  <a:gd name="connsiteY1" fmla="*/ 6623 h 10000"/>
                                  <a:gd name="connsiteX2" fmla="*/ 1671 w 10000"/>
                                  <a:gd name="connsiteY2" fmla="*/ 2235 h 10000"/>
                                  <a:gd name="connsiteX3" fmla="*/ 2872 w 10000"/>
                                  <a:gd name="connsiteY3" fmla="*/ 7976 h 10000"/>
                                  <a:gd name="connsiteX4" fmla="*/ 4034 w 10000"/>
                                  <a:gd name="connsiteY4" fmla="*/ 3969 h 10000"/>
                                  <a:gd name="connsiteX5" fmla="*/ 5127 w 10000"/>
                                  <a:gd name="connsiteY5" fmla="*/ 9994 h 10000"/>
                                  <a:gd name="connsiteX6" fmla="*/ 6296 w 10000"/>
                                  <a:gd name="connsiteY6" fmla="*/ 2585 h 10000"/>
                                  <a:gd name="connsiteX7" fmla="*/ 7374 w 10000"/>
                                  <a:gd name="connsiteY7" fmla="*/ 6711 h 10000"/>
                                  <a:gd name="connsiteX8" fmla="*/ 8615 w 10000"/>
                                  <a:gd name="connsiteY8" fmla="*/ 0 h 10000"/>
                                  <a:gd name="connsiteX9" fmla="*/ 9565 w 10000"/>
                                  <a:gd name="connsiteY9" fmla="*/ 7222 h 10000"/>
                                  <a:gd name="connsiteX10" fmla="*/ 10000 w 10000"/>
                                  <a:gd name="connsiteY10" fmla="*/ 4804 h 10000"/>
                                  <a:gd name="connsiteX0" fmla="*/ 0 w 10000"/>
                                  <a:gd name="connsiteY0" fmla="*/ 3817 h 10000"/>
                                  <a:gd name="connsiteX1" fmla="*/ 583 w 10000"/>
                                  <a:gd name="connsiteY1" fmla="*/ 6623 h 10000"/>
                                  <a:gd name="connsiteX2" fmla="*/ 1671 w 10000"/>
                                  <a:gd name="connsiteY2" fmla="*/ 2235 h 10000"/>
                                  <a:gd name="connsiteX3" fmla="*/ 2872 w 10000"/>
                                  <a:gd name="connsiteY3" fmla="*/ 7976 h 10000"/>
                                  <a:gd name="connsiteX4" fmla="*/ 4034 w 10000"/>
                                  <a:gd name="connsiteY4" fmla="*/ 3969 h 10000"/>
                                  <a:gd name="connsiteX5" fmla="*/ 5127 w 10000"/>
                                  <a:gd name="connsiteY5" fmla="*/ 9994 h 10000"/>
                                  <a:gd name="connsiteX6" fmla="*/ 6296 w 10000"/>
                                  <a:gd name="connsiteY6" fmla="*/ 2585 h 10000"/>
                                  <a:gd name="connsiteX7" fmla="*/ 7374 w 10000"/>
                                  <a:gd name="connsiteY7" fmla="*/ 6711 h 10000"/>
                                  <a:gd name="connsiteX8" fmla="*/ 8618 w 10000"/>
                                  <a:gd name="connsiteY8" fmla="*/ 0 h 10000"/>
                                  <a:gd name="connsiteX9" fmla="*/ 9565 w 10000"/>
                                  <a:gd name="connsiteY9" fmla="*/ 7222 h 10000"/>
                                  <a:gd name="connsiteX10" fmla="*/ 10000 w 10000"/>
                                  <a:gd name="connsiteY10" fmla="*/ 4804 h 10000"/>
                                  <a:gd name="connsiteX0" fmla="*/ 0 w 10000"/>
                                  <a:gd name="connsiteY0" fmla="*/ 3817 h 10000"/>
                                  <a:gd name="connsiteX1" fmla="*/ 583 w 10000"/>
                                  <a:gd name="connsiteY1" fmla="*/ 6623 h 10000"/>
                                  <a:gd name="connsiteX2" fmla="*/ 1671 w 10000"/>
                                  <a:gd name="connsiteY2" fmla="*/ 2235 h 10000"/>
                                  <a:gd name="connsiteX3" fmla="*/ 2872 w 10000"/>
                                  <a:gd name="connsiteY3" fmla="*/ 7976 h 10000"/>
                                  <a:gd name="connsiteX4" fmla="*/ 4034 w 10000"/>
                                  <a:gd name="connsiteY4" fmla="*/ 3969 h 10000"/>
                                  <a:gd name="connsiteX5" fmla="*/ 5127 w 10000"/>
                                  <a:gd name="connsiteY5" fmla="*/ 9994 h 10000"/>
                                  <a:gd name="connsiteX6" fmla="*/ 6296 w 10000"/>
                                  <a:gd name="connsiteY6" fmla="*/ 2585 h 10000"/>
                                  <a:gd name="connsiteX7" fmla="*/ 7374 w 10000"/>
                                  <a:gd name="connsiteY7" fmla="*/ 6711 h 10000"/>
                                  <a:gd name="connsiteX8" fmla="*/ 8618 w 10000"/>
                                  <a:gd name="connsiteY8" fmla="*/ 0 h 10000"/>
                                  <a:gd name="connsiteX9" fmla="*/ 9565 w 10000"/>
                                  <a:gd name="connsiteY9" fmla="*/ 7222 h 10000"/>
                                  <a:gd name="connsiteX10" fmla="*/ 10000 w 10000"/>
                                  <a:gd name="connsiteY10" fmla="*/ 4804 h 10000"/>
                                  <a:gd name="connsiteX0" fmla="*/ 0 w 10000"/>
                                  <a:gd name="connsiteY0" fmla="*/ 3817 h 10000"/>
                                  <a:gd name="connsiteX1" fmla="*/ 583 w 10000"/>
                                  <a:gd name="connsiteY1" fmla="*/ 6623 h 10000"/>
                                  <a:gd name="connsiteX2" fmla="*/ 1671 w 10000"/>
                                  <a:gd name="connsiteY2" fmla="*/ 2235 h 10000"/>
                                  <a:gd name="connsiteX3" fmla="*/ 2872 w 10000"/>
                                  <a:gd name="connsiteY3" fmla="*/ 7976 h 10000"/>
                                  <a:gd name="connsiteX4" fmla="*/ 4034 w 10000"/>
                                  <a:gd name="connsiteY4" fmla="*/ 3969 h 10000"/>
                                  <a:gd name="connsiteX5" fmla="*/ 5127 w 10000"/>
                                  <a:gd name="connsiteY5" fmla="*/ 9994 h 10000"/>
                                  <a:gd name="connsiteX6" fmla="*/ 6296 w 10000"/>
                                  <a:gd name="connsiteY6" fmla="*/ 2585 h 10000"/>
                                  <a:gd name="connsiteX7" fmla="*/ 7374 w 10000"/>
                                  <a:gd name="connsiteY7" fmla="*/ 6711 h 10000"/>
                                  <a:gd name="connsiteX8" fmla="*/ 8618 w 10000"/>
                                  <a:gd name="connsiteY8" fmla="*/ 0 h 10000"/>
                                  <a:gd name="connsiteX9" fmla="*/ 9565 w 10000"/>
                                  <a:gd name="connsiteY9" fmla="*/ 7222 h 10000"/>
                                  <a:gd name="connsiteX10" fmla="*/ 10000 w 10000"/>
                                  <a:gd name="connsiteY10" fmla="*/ 4804 h 10000"/>
                                  <a:gd name="connsiteX0" fmla="*/ 0 w 10000"/>
                                  <a:gd name="connsiteY0" fmla="*/ 4532 h 10715"/>
                                  <a:gd name="connsiteX1" fmla="*/ 583 w 10000"/>
                                  <a:gd name="connsiteY1" fmla="*/ 7338 h 10715"/>
                                  <a:gd name="connsiteX2" fmla="*/ 1671 w 10000"/>
                                  <a:gd name="connsiteY2" fmla="*/ 2950 h 10715"/>
                                  <a:gd name="connsiteX3" fmla="*/ 2872 w 10000"/>
                                  <a:gd name="connsiteY3" fmla="*/ 8691 h 10715"/>
                                  <a:gd name="connsiteX4" fmla="*/ 4034 w 10000"/>
                                  <a:gd name="connsiteY4" fmla="*/ 4684 h 10715"/>
                                  <a:gd name="connsiteX5" fmla="*/ 5127 w 10000"/>
                                  <a:gd name="connsiteY5" fmla="*/ 10709 h 10715"/>
                                  <a:gd name="connsiteX6" fmla="*/ 6296 w 10000"/>
                                  <a:gd name="connsiteY6" fmla="*/ 3300 h 10715"/>
                                  <a:gd name="connsiteX7" fmla="*/ 7374 w 10000"/>
                                  <a:gd name="connsiteY7" fmla="*/ 7426 h 10715"/>
                                  <a:gd name="connsiteX8" fmla="*/ 8618 w 10000"/>
                                  <a:gd name="connsiteY8" fmla="*/ 0 h 10715"/>
                                  <a:gd name="connsiteX9" fmla="*/ 9565 w 10000"/>
                                  <a:gd name="connsiteY9" fmla="*/ 7937 h 10715"/>
                                  <a:gd name="connsiteX10" fmla="*/ 10000 w 10000"/>
                                  <a:gd name="connsiteY10" fmla="*/ 5519 h 10715"/>
                                  <a:gd name="connsiteX0" fmla="*/ 0 w 10000"/>
                                  <a:gd name="connsiteY0" fmla="*/ 5234 h 11417"/>
                                  <a:gd name="connsiteX1" fmla="*/ 583 w 10000"/>
                                  <a:gd name="connsiteY1" fmla="*/ 8040 h 11417"/>
                                  <a:gd name="connsiteX2" fmla="*/ 1671 w 10000"/>
                                  <a:gd name="connsiteY2" fmla="*/ 3652 h 11417"/>
                                  <a:gd name="connsiteX3" fmla="*/ 2872 w 10000"/>
                                  <a:gd name="connsiteY3" fmla="*/ 9393 h 11417"/>
                                  <a:gd name="connsiteX4" fmla="*/ 4034 w 10000"/>
                                  <a:gd name="connsiteY4" fmla="*/ 5386 h 11417"/>
                                  <a:gd name="connsiteX5" fmla="*/ 5127 w 10000"/>
                                  <a:gd name="connsiteY5" fmla="*/ 11411 h 11417"/>
                                  <a:gd name="connsiteX6" fmla="*/ 6296 w 10000"/>
                                  <a:gd name="connsiteY6" fmla="*/ 4002 h 11417"/>
                                  <a:gd name="connsiteX7" fmla="*/ 7374 w 10000"/>
                                  <a:gd name="connsiteY7" fmla="*/ 8128 h 11417"/>
                                  <a:gd name="connsiteX8" fmla="*/ 8618 w 10000"/>
                                  <a:gd name="connsiteY8" fmla="*/ 0 h 11417"/>
                                  <a:gd name="connsiteX9" fmla="*/ 9565 w 10000"/>
                                  <a:gd name="connsiteY9" fmla="*/ 8639 h 11417"/>
                                  <a:gd name="connsiteX10" fmla="*/ 10000 w 10000"/>
                                  <a:gd name="connsiteY10" fmla="*/ 6221 h 11417"/>
                                  <a:gd name="connsiteX0" fmla="*/ 0 w 10000"/>
                                  <a:gd name="connsiteY0" fmla="*/ 3818 h 10001"/>
                                  <a:gd name="connsiteX1" fmla="*/ 583 w 10000"/>
                                  <a:gd name="connsiteY1" fmla="*/ 6624 h 10001"/>
                                  <a:gd name="connsiteX2" fmla="*/ 1671 w 10000"/>
                                  <a:gd name="connsiteY2" fmla="*/ 2236 h 10001"/>
                                  <a:gd name="connsiteX3" fmla="*/ 2872 w 10000"/>
                                  <a:gd name="connsiteY3" fmla="*/ 7977 h 10001"/>
                                  <a:gd name="connsiteX4" fmla="*/ 4034 w 10000"/>
                                  <a:gd name="connsiteY4" fmla="*/ 3970 h 10001"/>
                                  <a:gd name="connsiteX5" fmla="*/ 5127 w 10000"/>
                                  <a:gd name="connsiteY5" fmla="*/ 9995 h 10001"/>
                                  <a:gd name="connsiteX6" fmla="*/ 6296 w 10000"/>
                                  <a:gd name="connsiteY6" fmla="*/ 2586 h 10001"/>
                                  <a:gd name="connsiteX7" fmla="*/ 7374 w 10000"/>
                                  <a:gd name="connsiteY7" fmla="*/ 6712 h 10001"/>
                                  <a:gd name="connsiteX8" fmla="*/ 8618 w 10000"/>
                                  <a:gd name="connsiteY8" fmla="*/ 1 h 10001"/>
                                  <a:gd name="connsiteX9" fmla="*/ 9565 w 10000"/>
                                  <a:gd name="connsiteY9" fmla="*/ 7223 h 10001"/>
                                  <a:gd name="connsiteX10" fmla="*/ 10000 w 10000"/>
                                  <a:gd name="connsiteY10" fmla="*/ 4805 h 10001"/>
                                  <a:gd name="connsiteX0" fmla="*/ 0 w 10000"/>
                                  <a:gd name="connsiteY0" fmla="*/ 3821 h 10004"/>
                                  <a:gd name="connsiteX1" fmla="*/ 583 w 10000"/>
                                  <a:gd name="connsiteY1" fmla="*/ 6627 h 10004"/>
                                  <a:gd name="connsiteX2" fmla="*/ 1671 w 10000"/>
                                  <a:gd name="connsiteY2" fmla="*/ 2239 h 10004"/>
                                  <a:gd name="connsiteX3" fmla="*/ 2872 w 10000"/>
                                  <a:gd name="connsiteY3" fmla="*/ 7980 h 10004"/>
                                  <a:gd name="connsiteX4" fmla="*/ 4034 w 10000"/>
                                  <a:gd name="connsiteY4" fmla="*/ 3973 h 10004"/>
                                  <a:gd name="connsiteX5" fmla="*/ 5127 w 10000"/>
                                  <a:gd name="connsiteY5" fmla="*/ 9998 h 10004"/>
                                  <a:gd name="connsiteX6" fmla="*/ 6296 w 10000"/>
                                  <a:gd name="connsiteY6" fmla="*/ 2589 h 10004"/>
                                  <a:gd name="connsiteX7" fmla="*/ 7374 w 10000"/>
                                  <a:gd name="connsiteY7" fmla="*/ 6072 h 10004"/>
                                  <a:gd name="connsiteX8" fmla="*/ 8618 w 10000"/>
                                  <a:gd name="connsiteY8" fmla="*/ 4 h 10004"/>
                                  <a:gd name="connsiteX9" fmla="*/ 9565 w 10000"/>
                                  <a:gd name="connsiteY9" fmla="*/ 7226 h 10004"/>
                                  <a:gd name="connsiteX10" fmla="*/ 10000 w 10000"/>
                                  <a:gd name="connsiteY10" fmla="*/ 4808 h 10004"/>
                                  <a:gd name="connsiteX0" fmla="*/ 0 w 10000"/>
                                  <a:gd name="connsiteY0" fmla="*/ 3825 h 10008"/>
                                  <a:gd name="connsiteX1" fmla="*/ 583 w 10000"/>
                                  <a:gd name="connsiteY1" fmla="*/ 6631 h 10008"/>
                                  <a:gd name="connsiteX2" fmla="*/ 1671 w 10000"/>
                                  <a:gd name="connsiteY2" fmla="*/ 2243 h 10008"/>
                                  <a:gd name="connsiteX3" fmla="*/ 2872 w 10000"/>
                                  <a:gd name="connsiteY3" fmla="*/ 7984 h 10008"/>
                                  <a:gd name="connsiteX4" fmla="*/ 4034 w 10000"/>
                                  <a:gd name="connsiteY4" fmla="*/ 3977 h 10008"/>
                                  <a:gd name="connsiteX5" fmla="*/ 5127 w 10000"/>
                                  <a:gd name="connsiteY5" fmla="*/ 10002 h 10008"/>
                                  <a:gd name="connsiteX6" fmla="*/ 6296 w 10000"/>
                                  <a:gd name="connsiteY6" fmla="*/ 2593 h 10008"/>
                                  <a:gd name="connsiteX7" fmla="*/ 7237 w 10000"/>
                                  <a:gd name="connsiteY7" fmla="*/ 5708 h 10008"/>
                                  <a:gd name="connsiteX8" fmla="*/ 8618 w 10000"/>
                                  <a:gd name="connsiteY8" fmla="*/ 8 h 10008"/>
                                  <a:gd name="connsiteX9" fmla="*/ 9565 w 10000"/>
                                  <a:gd name="connsiteY9" fmla="*/ 7230 h 10008"/>
                                  <a:gd name="connsiteX10" fmla="*/ 10000 w 10000"/>
                                  <a:gd name="connsiteY10" fmla="*/ 4812 h 10008"/>
                                  <a:gd name="connsiteX0" fmla="*/ 0 w 10000"/>
                                  <a:gd name="connsiteY0" fmla="*/ 3825 h 10008"/>
                                  <a:gd name="connsiteX1" fmla="*/ 583 w 10000"/>
                                  <a:gd name="connsiteY1" fmla="*/ 6631 h 10008"/>
                                  <a:gd name="connsiteX2" fmla="*/ 1416 w 10000"/>
                                  <a:gd name="connsiteY2" fmla="*/ 2313 h 10008"/>
                                  <a:gd name="connsiteX3" fmla="*/ 2872 w 10000"/>
                                  <a:gd name="connsiteY3" fmla="*/ 7984 h 10008"/>
                                  <a:gd name="connsiteX4" fmla="*/ 4034 w 10000"/>
                                  <a:gd name="connsiteY4" fmla="*/ 3977 h 10008"/>
                                  <a:gd name="connsiteX5" fmla="*/ 5127 w 10000"/>
                                  <a:gd name="connsiteY5" fmla="*/ 10002 h 10008"/>
                                  <a:gd name="connsiteX6" fmla="*/ 6296 w 10000"/>
                                  <a:gd name="connsiteY6" fmla="*/ 2593 h 10008"/>
                                  <a:gd name="connsiteX7" fmla="*/ 7237 w 10000"/>
                                  <a:gd name="connsiteY7" fmla="*/ 5708 h 10008"/>
                                  <a:gd name="connsiteX8" fmla="*/ 8618 w 10000"/>
                                  <a:gd name="connsiteY8" fmla="*/ 8 h 10008"/>
                                  <a:gd name="connsiteX9" fmla="*/ 9565 w 10000"/>
                                  <a:gd name="connsiteY9" fmla="*/ 7230 h 10008"/>
                                  <a:gd name="connsiteX10" fmla="*/ 10000 w 10000"/>
                                  <a:gd name="connsiteY10" fmla="*/ 4812 h 10008"/>
                                  <a:gd name="connsiteX0" fmla="*/ 0 w 10000"/>
                                  <a:gd name="connsiteY0" fmla="*/ 3825 h 10008"/>
                                  <a:gd name="connsiteX1" fmla="*/ 583 w 10000"/>
                                  <a:gd name="connsiteY1" fmla="*/ 6631 h 10008"/>
                                  <a:gd name="connsiteX2" fmla="*/ 1215 w 10000"/>
                                  <a:gd name="connsiteY2" fmla="*/ 2313 h 10008"/>
                                  <a:gd name="connsiteX3" fmla="*/ 2872 w 10000"/>
                                  <a:gd name="connsiteY3" fmla="*/ 7984 h 10008"/>
                                  <a:gd name="connsiteX4" fmla="*/ 4034 w 10000"/>
                                  <a:gd name="connsiteY4" fmla="*/ 3977 h 10008"/>
                                  <a:gd name="connsiteX5" fmla="*/ 5127 w 10000"/>
                                  <a:gd name="connsiteY5" fmla="*/ 10002 h 10008"/>
                                  <a:gd name="connsiteX6" fmla="*/ 6296 w 10000"/>
                                  <a:gd name="connsiteY6" fmla="*/ 2593 h 10008"/>
                                  <a:gd name="connsiteX7" fmla="*/ 7237 w 10000"/>
                                  <a:gd name="connsiteY7" fmla="*/ 5708 h 10008"/>
                                  <a:gd name="connsiteX8" fmla="*/ 8618 w 10000"/>
                                  <a:gd name="connsiteY8" fmla="*/ 8 h 10008"/>
                                  <a:gd name="connsiteX9" fmla="*/ 9565 w 10000"/>
                                  <a:gd name="connsiteY9" fmla="*/ 7230 h 10008"/>
                                  <a:gd name="connsiteX10" fmla="*/ 10000 w 10000"/>
                                  <a:gd name="connsiteY10" fmla="*/ 4812 h 10008"/>
                                  <a:gd name="connsiteX0" fmla="*/ 0 w 10000"/>
                                  <a:gd name="connsiteY0" fmla="*/ 3825 h 10006"/>
                                  <a:gd name="connsiteX1" fmla="*/ 583 w 10000"/>
                                  <a:gd name="connsiteY1" fmla="*/ 6631 h 10006"/>
                                  <a:gd name="connsiteX2" fmla="*/ 1215 w 10000"/>
                                  <a:gd name="connsiteY2" fmla="*/ 2313 h 10006"/>
                                  <a:gd name="connsiteX3" fmla="*/ 2872 w 10000"/>
                                  <a:gd name="connsiteY3" fmla="*/ 7984 h 10006"/>
                                  <a:gd name="connsiteX4" fmla="*/ 3706 w 10000"/>
                                  <a:gd name="connsiteY4" fmla="*/ 3774 h 10006"/>
                                  <a:gd name="connsiteX5" fmla="*/ 5127 w 10000"/>
                                  <a:gd name="connsiteY5" fmla="*/ 10002 h 10006"/>
                                  <a:gd name="connsiteX6" fmla="*/ 6296 w 10000"/>
                                  <a:gd name="connsiteY6" fmla="*/ 2593 h 10006"/>
                                  <a:gd name="connsiteX7" fmla="*/ 7237 w 10000"/>
                                  <a:gd name="connsiteY7" fmla="*/ 5708 h 10006"/>
                                  <a:gd name="connsiteX8" fmla="*/ 8618 w 10000"/>
                                  <a:gd name="connsiteY8" fmla="*/ 8 h 10006"/>
                                  <a:gd name="connsiteX9" fmla="*/ 9565 w 10000"/>
                                  <a:gd name="connsiteY9" fmla="*/ 7230 h 10006"/>
                                  <a:gd name="connsiteX10" fmla="*/ 10000 w 10000"/>
                                  <a:gd name="connsiteY10" fmla="*/ 4812 h 10006"/>
                                  <a:gd name="connsiteX0" fmla="*/ 0 w 10000"/>
                                  <a:gd name="connsiteY0" fmla="*/ 3825 h 10006"/>
                                  <a:gd name="connsiteX1" fmla="*/ 583 w 10000"/>
                                  <a:gd name="connsiteY1" fmla="*/ 6631 h 10006"/>
                                  <a:gd name="connsiteX2" fmla="*/ 1215 w 10000"/>
                                  <a:gd name="connsiteY2" fmla="*/ 2313 h 10006"/>
                                  <a:gd name="connsiteX3" fmla="*/ 2872 w 10000"/>
                                  <a:gd name="connsiteY3" fmla="*/ 7984 h 10006"/>
                                  <a:gd name="connsiteX4" fmla="*/ 3670 w 10000"/>
                                  <a:gd name="connsiteY4" fmla="*/ 3774 h 10006"/>
                                  <a:gd name="connsiteX5" fmla="*/ 5127 w 10000"/>
                                  <a:gd name="connsiteY5" fmla="*/ 10002 h 10006"/>
                                  <a:gd name="connsiteX6" fmla="*/ 6296 w 10000"/>
                                  <a:gd name="connsiteY6" fmla="*/ 2593 h 10006"/>
                                  <a:gd name="connsiteX7" fmla="*/ 7237 w 10000"/>
                                  <a:gd name="connsiteY7" fmla="*/ 5708 h 10006"/>
                                  <a:gd name="connsiteX8" fmla="*/ 8618 w 10000"/>
                                  <a:gd name="connsiteY8" fmla="*/ 8 h 10006"/>
                                  <a:gd name="connsiteX9" fmla="*/ 9565 w 10000"/>
                                  <a:gd name="connsiteY9" fmla="*/ 7230 h 10006"/>
                                  <a:gd name="connsiteX10" fmla="*/ 10000 w 10000"/>
                                  <a:gd name="connsiteY10" fmla="*/ 4812 h 10006"/>
                                  <a:gd name="connsiteX0" fmla="*/ 0 w 10000"/>
                                  <a:gd name="connsiteY0" fmla="*/ 3825 h 10010"/>
                                  <a:gd name="connsiteX1" fmla="*/ 583 w 10000"/>
                                  <a:gd name="connsiteY1" fmla="*/ 6631 h 10010"/>
                                  <a:gd name="connsiteX2" fmla="*/ 1215 w 10000"/>
                                  <a:gd name="connsiteY2" fmla="*/ 2313 h 10010"/>
                                  <a:gd name="connsiteX3" fmla="*/ 2872 w 10000"/>
                                  <a:gd name="connsiteY3" fmla="*/ 7984 h 10010"/>
                                  <a:gd name="connsiteX4" fmla="*/ 3670 w 10000"/>
                                  <a:gd name="connsiteY4" fmla="*/ 3774 h 10010"/>
                                  <a:gd name="connsiteX5" fmla="*/ 5309 w 10000"/>
                                  <a:gd name="connsiteY5" fmla="*/ 10006 h 10010"/>
                                  <a:gd name="connsiteX6" fmla="*/ 6296 w 10000"/>
                                  <a:gd name="connsiteY6" fmla="*/ 2593 h 10010"/>
                                  <a:gd name="connsiteX7" fmla="*/ 7237 w 10000"/>
                                  <a:gd name="connsiteY7" fmla="*/ 5708 h 10010"/>
                                  <a:gd name="connsiteX8" fmla="*/ 8618 w 10000"/>
                                  <a:gd name="connsiteY8" fmla="*/ 8 h 10010"/>
                                  <a:gd name="connsiteX9" fmla="*/ 9565 w 10000"/>
                                  <a:gd name="connsiteY9" fmla="*/ 7230 h 10010"/>
                                  <a:gd name="connsiteX10" fmla="*/ 10000 w 10000"/>
                                  <a:gd name="connsiteY10" fmla="*/ 4812 h 10010"/>
                                  <a:gd name="connsiteX0" fmla="*/ 0 w 10000"/>
                                  <a:gd name="connsiteY0" fmla="*/ 3825 h 10014"/>
                                  <a:gd name="connsiteX1" fmla="*/ 583 w 10000"/>
                                  <a:gd name="connsiteY1" fmla="*/ 6631 h 10014"/>
                                  <a:gd name="connsiteX2" fmla="*/ 1215 w 10000"/>
                                  <a:gd name="connsiteY2" fmla="*/ 2313 h 10014"/>
                                  <a:gd name="connsiteX3" fmla="*/ 2872 w 10000"/>
                                  <a:gd name="connsiteY3" fmla="*/ 7984 h 10014"/>
                                  <a:gd name="connsiteX4" fmla="*/ 3670 w 10000"/>
                                  <a:gd name="connsiteY4" fmla="*/ 3774 h 10014"/>
                                  <a:gd name="connsiteX5" fmla="*/ 5468 w 10000"/>
                                  <a:gd name="connsiteY5" fmla="*/ 10010 h 10014"/>
                                  <a:gd name="connsiteX6" fmla="*/ 6296 w 10000"/>
                                  <a:gd name="connsiteY6" fmla="*/ 2593 h 10014"/>
                                  <a:gd name="connsiteX7" fmla="*/ 7237 w 10000"/>
                                  <a:gd name="connsiteY7" fmla="*/ 5708 h 10014"/>
                                  <a:gd name="connsiteX8" fmla="*/ 8618 w 10000"/>
                                  <a:gd name="connsiteY8" fmla="*/ 8 h 10014"/>
                                  <a:gd name="connsiteX9" fmla="*/ 9565 w 10000"/>
                                  <a:gd name="connsiteY9" fmla="*/ 7230 h 10014"/>
                                  <a:gd name="connsiteX10" fmla="*/ 10000 w 10000"/>
                                  <a:gd name="connsiteY10" fmla="*/ 4812 h 10014"/>
                                  <a:gd name="connsiteX0" fmla="*/ 0 w 10000"/>
                                  <a:gd name="connsiteY0" fmla="*/ 3825 h 10018"/>
                                  <a:gd name="connsiteX1" fmla="*/ 583 w 10000"/>
                                  <a:gd name="connsiteY1" fmla="*/ 6631 h 10018"/>
                                  <a:gd name="connsiteX2" fmla="*/ 1215 w 10000"/>
                                  <a:gd name="connsiteY2" fmla="*/ 2313 h 10018"/>
                                  <a:gd name="connsiteX3" fmla="*/ 2872 w 10000"/>
                                  <a:gd name="connsiteY3" fmla="*/ 7984 h 10018"/>
                                  <a:gd name="connsiteX4" fmla="*/ 3670 w 10000"/>
                                  <a:gd name="connsiteY4" fmla="*/ 3774 h 10018"/>
                                  <a:gd name="connsiteX5" fmla="*/ 5778 w 10000"/>
                                  <a:gd name="connsiteY5" fmla="*/ 10014 h 10018"/>
                                  <a:gd name="connsiteX6" fmla="*/ 6296 w 10000"/>
                                  <a:gd name="connsiteY6" fmla="*/ 2593 h 10018"/>
                                  <a:gd name="connsiteX7" fmla="*/ 7237 w 10000"/>
                                  <a:gd name="connsiteY7" fmla="*/ 5708 h 10018"/>
                                  <a:gd name="connsiteX8" fmla="*/ 8618 w 10000"/>
                                  <a:gd name="connsiteY8" fmla="*/ 8 h 10018"/>
                                  <a:gd name="connsiteX9" fmla="*/ 9565 w 10000"/>
                                  <a:gd name="connsiteY9" fmla="*/ 7230 h 10018"/>
                                  <a:gd name="connsiteX10" fmla="*/ 10000 w 10000"/>
                                  <a:gd name="connsiteY10" fmla="*/ 4812 h 10018"/>
                                  <a:gd name="connsiteX0" fmla="*/ 0 w 10000"/>
                                  <a:gd name="connsiteY0" fmla="*/ 3825 h 10018"/>
                                  <a:gd name="connsiteX1" fmla="*/ 583 w 10000"/>
                                  <a:gd name="connsiteY1" fmla="*/ 6631 h 10018"/>
                                  <a:gd name="connsiteX2" fmla="*/ 1215 w 10000"/>
                                  <a:gd name="connsiteY2" fmla="*/ 2313 h 10018"/>
                                  <a:gd name="connsiteX3" fmla="*/ 2872 w 10000"/>
                                  <a:gd name="connsiteY3" fmla="*/ 7984 h 10018"/>
                                  <a:gd name="connsiteX4" fmla="*/ 3670 w 10000"/>
                                  <a:gd name="connsiteY4" fmla="*/ 3774 h 10018"/>
                                  <a:gd name="connsiteX5" fmla="*/ 5778 w 10000"/>
                                  <a:gd name="connsiteY5" fmla="*/ 10014 h 10018"/>
                                  <a:gd name="connsiteX6" fmla="*/ 6296 w 10000"/>
                                  <a:gd name="connsiteY6" fmla="*/ 2593 h 10018"/>
                                  <a:gd name="connsiteX7" fmla="*/ 7457 w 10000"/>
                                  <a:gd name="connsiteY7" fmla="*/ 5708 h 10018"/>
                                  <a:gd name="connsiteX8" fmla="*/ 8618 w 10000"/>
                                  <a:gd name="connsiteY8" fmla="*/ 8 h 10018"/>
                                  <a:gd name="connsiteX9" fmla="*/ 9565 w 10000"/>
                                  <a:gd name="connsiteY9" fmla="*/ 7230 h 10018"/>
                                  <a:gd name="connsiteX10" fmla="*/ 10000 w 10000"/>
                                  <a:gd name="connsiteY10" fmla="*/ 4812 h 10018"/>
                                  <a:gd name="connsiteX0" fmla="*/ 0 w 10000"/>
                                  <a:gd name="connsiteY0" fmla="*/ 3825 h 10018"/>
                                  <a:gd name="connsiteX1" fmla="*/ 583 w 10000"/>
                                  <a:gd name="connsiteY1" fmla="*/ 6631 h 10018"/>
                                  <a:gd name="connsiteX2" fmla="*/ 1215 w 10000"/>
                                  <a:gd name="connsiteY2" fmla="*/ 2313 h 10018"/>
                                  <a:gd name="connsiteX3" fmla="*/ 2872 w 10000"/>
                                  <a:gd name="connsiteY3" fmla="*/ 7984 h 10018"/>
                                  <a:gd name="connsiteX4" fmla="*/ 3670 w 10000"/>
                                  <a:gd name="connsiteY4" fmla="*/ 3774 h 10018"/>
                                  <a:gd name="connsiteX5" fmla="*/ 5778 w 10000"/>
                                  <a:gd name="connsiteY5" fmla="*/ 10014 h 10018"/>
                                  <a:gd name="connsiteX6" fmla="*/ 6296 w 10000"/>
                                  <a:gd name="connsiteY6" fmla="*/ 2593 h 10018"/>
                                  <a:gd name="connsiteX7" fmla="*/ 7528 w 10000"/>
                                  <a:gd name="connsiteY7" fmla="*/ 5708 h 10018"/>
                                  <a:gd name="connsiteX8" fmla="*/ 8618 w 10000"/>
                                  <a:gd name="connsiteY8" fmla="*/ 8 h 10018"/>
                                  <a:gd name="connsiteX9" fmla="*/ 9565 w 10000"/>
                                  <a:gd name="connsiteY9" fmla="*/ 7230 h 10018"/>
                                  <a:gd name="connsiteX10" fmla="*/ 10000 w 10000"/>
                                  <a:gd name="connsiteY10" fmla="*/ 4812 h 10018"/>
                                  <a:gd name="connsiteX0" fmla="*/ 0 w 10014"/>
                                  <a:gd name="connsiteY0" fmla="*/ 3825 h 10018"/>
                                  <a:gd name="connsiteX1" fmla="*/ 583 w 10014"/>
                                  <a:gd name="connsiteY1" fmla="*/ 6631 h 10018"/>
                                  <a:gd name="connsiteX2" fmla="*/ 1215 w 10014"/>
                                  <a:gd name="connsiteY2" fmla="*/ 2313 h 10018"/>
                                  <a:gd name="connsiteX3" fmla="*/ 2872 w 10014"/>
                                  <a:gd name="connsiteY3" fmla="*/ 7984 h 10018"/>
                                  <a:gd name="connsiteX4" fmla="*/ 3670 w 10014"/>
                                  <a:gd name="connsiteY4" fmla="*/ 3774 h 10018"/>
                                  <a:gd name="connsiteX5" fmla="*/ 5778 w 10014"/>
                                  <a:gd name="connsiteY5" fmla="*/ 10014 h 10018"/>
                                  <a:gd name="connsiteX6" fmla="*/ 6296 w 10014"/>
                                  <a:gd name="connsiteY6" fmla="*/ 2593 h 10018"/>
                                  <a:gd name="connsiteX7" fmla="*/ 7528 w 10014"/>
                                  <a:gd name="connsiteY7" fmla="*/ 5708 h 10018"/>
                                  <a:gd name="connsiteX8" fmla="*/ 8618 w 10014"/>
                                  <a:gd name="connsiteY8" fmla="*/ 8 h 10018"/>
                                  <a:gd name="connsiteX9" fmla="*/ 9875 w 10014"/>
                                  <a:gd name="connsiteY9" fmla="*/ 7230 h 10018"/>
                                  <a:gd name="connsiteX10" fmla="*/ 10000 w 10014"/>
                                  <a:gd name="connsiteY10" fmla="*/ 4812 h 10018"/>
                                  <a:gd name="connsiteX0" fmla="*/ 0 w 10014"/>
                                  <a:gd name="connsiteY0" fmla="*/ 3825 h 10018"/>
                                  <a:gd name="connsiteX1" fmla="*/ 674 w 10014"/>
                                  <a:gd name="connsiteY1" fmla="*/ 6631 h 10018"/>
                                  <a:gd name="connsiteX2" fmla="*/ 1215 w 10014"/>
                                  <a:gd name="connsiteY2" fmla="*/ 2313 h 10018"/>
                                  <a:gd name="connsiteX3" fmla="*/ 2872 w 10014"/>
                                  <a:gd name="connsiteY3" fmla="*/ 7984 h 10018"/>
                                  <a:gd name="connsiteX4" fmla="*/ 3670 w 10014"/>
                                  <a:gd name="connsiteY4" fmla="*/ 3774 h 10018"/>
                                  <a:gd name="connsiteX5" fmla="*/ 5778 w 10014"/>
                                  <a:gd name="connsiteY5" fmla="*/ 10014 h 10018"/>
                                  <a:gd name="connsiteX6" fmla="*/ 6296 w 10014"/>
                                  <a:gd name="connsiteY6" fmla="*/ 2593 h 10018"/>
                                  <a:gd name="connsiteX7" fmla="*/ 7528 w 10014"/>
                                  <a:gd name="connsiteY7" fmla="*/ 5708 h 10018"/>
                                  <a:gd name="connsiteX8" fmla="*/ 8618 w 10014"/>
                                  <a:gd name="connsiteY8" fmla="*/ 8 h 10018"/>
                                  <a:gd name="connsiteX9" fmla="*/ 9875 w 10014"/>
                                  <a:gd name="connsiteY9" fmla="*/ 7230 h 10018"/>
                                  <a:gd name="connsiteX10" fmla="*/ 10000 w 10014"/>
                                  <a:gd name="connsiteY10" fmla="*/ 4812 h 10018"/>
                                  <a:gd name="connsiteX0" fmla="*/ 0 w 10038"/>
                                  <a:gd name="connsiteY0" fmla="*/ 3825 h 10018"/>
                                  <a:gd name="connsiteX1" fmla="*/ 674 w 10038"/>
                                  <a:gd name="connsiteY1" fmla="*/ 6631 h 10018"/>
                                  <a:gd name="connsiteX2" fmla="*/ 1215 w 10038"/>
                                  <a:gd name="connsiteY2" fmla="*/ 2313 h 10018"/>
                                  <a:gd name="connsiteX3" fmla="*/ 2872 w 10038"/>
                                  <a:gd name="connsiteY3" fmla="*/ 7984 h 10018"/>
                                  <a:gd name="connsiteX4" fmla="*/ 3670 w 10038"/>
                                  <a:gd name="connsiteY4" fmla="*/ 3774 h 10018"/>
                                  <a:gd name="connsiteX5" fmla="*/ 5778 w 10038"/>
                                  <a:gd name="connsiteY5" fmla="*/ 10014 h 10018"/>
                                  <a:gd name="connsiteX6" fmla="*/ 6296 w 10038"/>
                                  <a:gd name="connsiteY6" fmla="*/ 2593 h 10018"/>
                                  <a:gd name="connsiteX7" fmla="*/ 7528 w 10038"/>
                                  <a:gd name="connsiteY7" fmla="*/ 5708 h 10018"/>
                                  <a:gd name="connsiteX8" fmla="*/ 8618 w 10038"/>
                                  <a:gd name="connsiteY8" fmla="*/ 8 h 10018"/>
                                  <a:gd name="connsiteX9" fmla="*/ 9875 w 10038"/>
                                  <a:gd name="connsiteY9" fmla="*/ 7230 h 10018"/>
                                  <a:gd name="connsiteX10" fmla="*/ 10000 w 10038"/>
                                  <a:gd name="connsiteY10" fmla="*/ 4812 h 10018"/>
                                  <a:gd name="connsiteX0" fmla="*/ 0 w 10042"/>
                                  <a:gd name="connsiteY0" fmla="*/ 3825 h 10018"/>
                                  <a:gd name="connsiteX1" fmla="*/ 674 w 10042"/>
                                  <a:gd name="connsiteY1" fmla="*/ 6631 h 10018"/>
                                  <a:gd name="connsiteX2" fmla="*/ 1215 w 10042"/>
                                  <a:gd name="connsiteY2" fmla="*/ 2313 h 10018"/>
                                  <a:gd name="connsiteX3" fmla="*/ 2872 w 10042"/>
                                  <a:gd name="connsiteY3" fmla="*/ 7984 h 10018"/>
                                  <a:gd name="connsiteX4" fmla="*/ 3670 w 10042"/>
                                  <a:gd name="connsiteY4" fmla="*/ 3774 h 10018"/>
                                  <a:gd name="connsiteX5" fmla="*/ 5778 w 10042"/>
                                  <a:gd name="connsiteY5" fmla="*/ 10014 h 10018"/>
                                  <a:gd name="connsiteX6" fmla="*/ 6296 w 10042"/>
                                  <a:gd name="connsiteY6" fmla="*/ 2593 h 10018"/>
                                  <a:gd name="connsiteX7" fmla="*/ 7528 w 10042"/>
                                  <a:gd name="connsiteY7" fmla="*/ 5708 h 10018"/>
                                  <a:gd name="connsiteX8" fmla="*/ 8618 w 10042"/>
                                  <a:gd name="connsiteY8" fmla="*/ 8 h 10018"/>
                                  <a:gd name="connsiteX9" fmla="*/ 9875 w 10042"/>
                                  <a:gd name="connsiteY9" fmla="*/ 7230 h 10018"/>
                                  <a:gd name="connsiteX10" fmla="*/ 10038 w 10042"/>
                                  <a:gd name="connsiteY10" fmla="*/ 5486 h 10018"/>
                                  <a:gd name="connsiteX11" fmla="*/ 10000 w 10042"/>
                                  <a:gd name="connsiteY11" fmla="*/ 4812 h 10018"/>
                                  <a:gd name="connsiteX0" fmla="*/ 0 w 10047"/>
                                  <a:gd name="connsiteY0" fmla="*/ 3825 h 10018"/>
                                  <a:gd name="connsiteX1" fmla="*/ 674 w 10047"/>
                                  <a:gd name="connsiteY1" fmla="*/ 6631 h 10018"/>
                                  <a:gd name="connsiteX2" fmla="*/ 1215 w 10047"/>
                                  <a:gd name="connsiteY2" fmla="*/ 2313 h 10018"/>
                                  <a:gd name="connsiteX3" fmla="*/ 2872 w 10047"/>
                                  <a:gd name="connsiteY3" fmla="*/ 7984 h 10018"/>
                                  <a:gd name="connsiteX4" fmla="*/ 3670 w 10047"/>
                                  <a:gd name="connsiteY4" fmla="*/ 3774 h 10018"/>
                                  <a:gd name="connsiteX5" fmla="*/ 5778 w 10047"/>
                                  <a:gd name="connsiteY5" fmla="*/ 10014 h 10018"/>
                                  <a:gd name="connsiteX6" fmla="*/ 6296 w 10047"/>
                                  <a:gd name="connsiteY6" fmla="*/ 2593 h 10018"/>
                                  <a:gd name="connsiteX7" fmla="*/ 7528 w 10047"/>
                                  <a:gd name="connsiteY7" fmla="*/ 5708 h 10018"/>
                                  <a:gd name="connsiteX8" fmla="*/ 8618 w 10047"/>
                                  <a:gd name="connsiteY8" fmla="*/ 8 h 10018"/>
                                  <a:gd name="connsiteX9" fmla="*/ 9875 w 10047"/>
                                  <a:gd name="connsiteY9" fmla="*/ 7230 h 10018"/>
                                  <a:gd name="connsiteX10" fmla="*/ 10038 w 10047"/>
                                  <a:gd name="connsiteY10" fmla="*/ 5486 h 10018"/>
                                  <a:gd name="connsiteX11" fmla="*/ 10042 w 10047"/>
                                  <a:gd name="connsiteY11" fmla="*/ 4812 h 10018"/>
                                  <a:gd name="connsiteX0" fmla="*/ 0 w 10047"/>
                                  <a:gd name="connsiteY0" fmla="*/ 3825 h 10014"/>
                                  <a:gd name="connsiteX1" fmla="*/ 674 w 10047"/>
                                  <a:gd name="connsiteY1" fmla="*/ 6631 h 10014"/>
                                  <a:gd name="connsiteX2" fmla="*/ 1215 w 10047"/>
                                  <a:gd name="connsiteY2" fmla="*/ 2313 h 10014"/>
                                  <a:gd name="connsiteX3" fmla="*/ 2872 w 10047"/>
                                  <a:gd name="connsiteY3" fmla="*/ 7984 h 10014"/>
                                  <a:gd name="connsiteX4" fmla="*/ 3706 w 10047"/>
                                  <a:gd name="connsiteY4" fmla="*/ 2936 h 10014"/>
                                  <a:gd name="connsiteX5" fmla="*/ 5778 w 10047"/>
                                  <a:gd name="connsiteY5" fmla="*/ 10014 h 10014"/>
                                  <a:gd name="connsiteX6" fmla="*/ 6296 w 10047"/>
                                  <a:gd name="connsiteY6" fmla="*/ 2593 h 10014"/>
                                  <a:gd name="connsiteX7" fmla="*/ 7528 w 10047"/>
                                  <a:gd name="connsiteY7" fmla="*/ 5708 h 10014"/>
                                  <a:gd name="connsiteX8" fmla="*/ 8618 w 10047"/>
                                  <a:gd name="connsiteY8" fmla="*/ 8 h 10014"/>
                                  <a:gd name="connsiteX9" fmla="*/ 9875 w 10047"/>
                                  <a:gd name="connsiteY9" fmla="*/ 7230 h 10014"/>
                                  <a:gd name="connsiteX10" fmla="*/ 10038 w 10047"/>
                                  <a:gd name="connsiteY10" fmla="*/ 5486 h 10014"/>
                                  <a:gd name="connsiteX11" fmla="*/ 10042 w 10047"/>
                                  <a:gd name="connsiteY11" fmla="*/ 4812 h 10014"/>
                                  <a:gd name="connsiteX0" fmla="*/ 0 w 10047"/>
                                  <a:gd name="connsiteY0" fmla="*/ 3825 h 10014"/>
                                  <a:gd name="connsiteX1" fmla="*/ 674 w 10047"/>
                                  <a:gd name="connsiteY1" fmla="*/ 6631 h 10014"/>
                                  <a:gd name="connsiteX2" fmla="*/ 1215 w 10047"/>
                                  <a:gd name="connsiteY2" fmla="*/ 2313 h 10014"/>
                                  <a:gd name="connsiteX3" fmla="*/ 2872 w 10047"/>
                                  <a:gd name="connsiteY3" fmla="*/ 7984 h 10014"/>
                                  <a:gd name="connsiteX4" fmla="*/ 3529 w 10047"/>
                                  <a:gd name="connsiteY4" fmla="*/ 2936 h 10014"/>
                                  <a:gd name="connsiteX5" fmla="*/ 5778 w 10047"/>
                                  <a:gd name="connsiteY5" fmla="*/ 10014 h 10014"/>
                                  <a:gd name="connsiteX6" fmla="*/ 6296 w 10047"/>
                                  <a:gd name="connsiteY6" fmla="*/ 2593 h 10014"/>
                                  <a:gd name="connsiteX7" fmla="*/ 7528 w 10047"/>
                                  <a:gd name="connsiteY7" fmla="*/ 5708 h 10014"/>
                                  <a:gd name="connsiteX8" fmla="*/ 8618 w 10047"/>
                                  <a:gd name="connsiteY8" fmla="*/ 8 h 10014"/>
                                  <a:gd name="connsiteX9" fmla="*/ 9875 w 10047"/>
                                  <a:gd name="connsiteY9" fmla="*/ 7230 h 10014"/>
                                  <a:gd name="connsiteX10" fmla="*/ 10038 w 10047"/>
                                  <a:gd name="connsiteY10" fmla="*/ 5486 h 10014"/>
                                  <a:gd name="connsiteX11" fmla="*/ 10042 w 10047"/>
                                  <a:gd name="connsiteY11" fmla="*/ 4812 h 10014"/>
                                  <a:gd name="connsiteX0" fmla="*/ 0 w 10047"/>
                                  <a:gd name="connsiteY0" fmla="*/ 3825 h 10015"/>
                                  <a:gd name="connsiteX1" fmla="*/ 674 w 10047"/>
                                  <a:gd name="connsiteY1" fmla="*/ 6631 h 10015"/>
                                  <a:gd name="connsiteX2" fmla="*/ 1215 w 10047"/>
                                  <a:gd name="connsiteY2" fmla="*/ 2313 h 10015"/>
                                  <a:gd name="connsiteX3" fmla="*/ 2872 w 10047"/>
                                  <a:gd name="connsiteY3" fmla="*/ 7984 h 10015"/>
                                  <a:gd name="connsiteX4" fmla="*/ 3529 w 10047"/>
                                  <a:gd name="connsiteY4" fmla="*/ 3345 h 10015"/>
                                  <a:gd name="connsiteX5" fmla="*/ 5778 w 10047"/>
                                  <a:gd name="connsiteY5" fmla="*/ 10014 h 10015"/>
                                  <a:gd name="connsiteX6" fmla="*/ 6296 w 10047"/>
                                  <a:gd name="connsiteY6" fmla="*/ 2593 h 10015"/>
                                  <a:gd name="connsiteX7" fmla="*/ 7528 w 10047"/>
                                  <a:gd name="connsiteY7" fmla="*/ 5708 h 10015"/>
                                  <a:gd name="connsiteX8" fmla="*/ 8618 w 10047"/>
                                  <a:gd name="connsiteY8" fmla="*/ 8 h 10015"/>
                                  <a:gd name="connsiteX9" fmla="*/ 9875 w 10047"/>
                                  <a:gd name="connsiteY9" fmla="*/ 7230 h 10015"/>
                                  <a:gd name="connsiteX10" fmla="*/ 10038 w 10047"/>
                                  <a:gd name="connsiteY10" fmla="*/ 5486 h 10015"/>
                                  <a:gd name="connsiteX11" fmla="*/ 10042 w 10047"/>
                                  <a:gd name="connsiteY11" fmla="*/ 4812 h 10015"/>
                                  <a:gd name="connsiteX0" fmla="*/ 0 w 10047"/>
                                  <a:gd name="connsiteY0" fmla="*/ 3825 h 10015"/>
                                  <a:gd name="connsiteX1" fmla="*/ 674 w 10047"/>
                                  <a:gd name="connsiteY1" fmla="*/ 6631 h 10015"/>
                                  <a:gd name="connsiteX2" fmla="*/ 1215 w 10047"/>
                                  <a:gd name="connsiteY2" fmla="*/ 2313 h 10015"/>
                                  <a:gd name="connsiteX3" fmla="*/ 2872 w 10047"/>
                                  <a:gd name="connsiteY3" fmla="*/ 7984 h 10015"/>
                                  <a:gd name="connsiteX4" fmla="*/ 3638 w 10047"/>
                                  <a:gd name="connsiteY4" fmla="*/ 3345 h 10015"/>
                                  <a:gd name="connsiteX5" fmla="*/ 5778 w 10047"/>
                                  <a:gd name="connsiteY5" fmla="*/ 10014 h 10015"/>
                                  <a:gd name="connsiteX6" fmla="*/ 6296 w 10047"/>
                                  <a:gd name="connsiteY6" fmla="*/ 2593 h 10015"/>
                                  <a:gd name="connsiteX7" fmla="*/ 7528 w 10047"/>
                                  <a:gd name="connsiteY7" fmla="*/ 5708 h 10015"/>
                                  <a:gd name="connsiteX8" fmla="*/ 8618 w 10047"/>
                                  <a:gd name="connsiteY8" fmla="*/ 8 h 10015"/>
                                  <a:gd name="connsiteX9" fmla="*/ 9875 w 10047"/>
                                  <a:gd name="connsiteY9" fmla="*/ 7230 h 10015"/>
                                  <a:gd name="connsiteX10" fmla="*/ 10038 w 10047"/>
                                  <a:gd name="connsiteY10" fmla="*/ 5486 h 10015"/>
                                  <a:gd name="connsiteX11" fmla="*/ 10042 w 10047"/>
                                  <a:gd name="connsiteY11" fmla="*/ 4812 h 10015"/>
                                  <a:gd name="connsiteX0" fmla="*/ 0 w 10047"/>
                                  <a:gd name="connsiteY0" fmla="*/ 3825 h 10015"/>
                                  <a:gd name="connsiteX1" fmla="*/ 674 w 10047"/>
                                  <a:gd name="connsiteY1" fmla="*/ 6631 h 10015"/>
                                  <a:gd name="connsiteX2" fmla="*/ 1215 w 10047"/>
                                  <a:gd name="connsiteY2" fmla="*/ 2313 h 10015"/>
                                  <a:gd name="connsiteX3" fmla="*/ 2872 w 10047"/>
                                  <a:gd name="connsiteY3" fmla="*/ 7984 h 10015"/>
                                  <a:gd name="connsiteX4" fmla="*/ 3638 w 10047"/>
                                  <a:gd name="connsiteY4" fmla="*/ 3345 h 10015"/>
                                  <a:gd name="connsiteX5" fmla="*/ 5778 w 10047"/>
                                  <a:gd name="connsiteY5" fmla="*/ 10014 h 10015"/>
                                  <a:gd name="connsiteX6" fmla="*/ 6296 w 10047"/>
                                  <a:gd name="connsiteY6" fmla="*/ 2593 h 10015"/>
                                  <a:gd name="connsiteX7" fmla="*/ 7528 w 10047"/>
                                  <a:gd name="connsiteY7" fmla="*/ 5708 h 10015"/>
                                  <a:gd name="connsiteX8" fmla="*/ 8618 w 10047"/>
                                  <a:gd name="connsiteY8" fmla="*/ 8 h 10015"/>
                                  <a:gd name="connsiteX9" fmla="*/ 9875 w 10047"/>
                                  <a:gd name="connsiteY9" fmla="*/ 7230 h 10015"/>
                                  <a:gd name="connsiteX10" fmla="*/ 10038 w 10047"/>
                                  <a:gd name="connsiteY10" fmla="*/ 5486 h 10015"/>
                                  <a:gd name="connsiteX11" fmla="*/ 10042 w 10047"/>
                                  <a:gd name="connsiteY11" fmla="*/ 4812 h 10015"/>
                                  <a:gd name="connsiteX0" fmla="*/ 0 w 10047"/>
                                  <a:gd name="connsiteY0" fmla="*/ 3833 h 10023"/>
                                  <a:gd name="connsiteX1" fmla="*/ 674 w 10047"/>
                                  <a:gd name="connsiteY1" fmla="*/ 6639 h 10023"/>
                                  <a:gd name="connsiteX2" fmla="*/ 1215 w 10047"/>
                                  <a:gd name="connsiteY2" fmla="*/ 2321 h 10023"/>
                                  <a:gd name="connsiteX3" fmla="*/ 2872 w 10047"/>
                                  <a:gd name="connsiteY3" fmla="*/ 7992 h 10023"/>
                                  <a:gd name="connsiteX4" fmla="*/ 3638 w 10047"/>
                                  <a:gd name="connsiteY4" fmla="*/ 3353 h 10023"/>
                                  <a:gd name="connsiteX5" fmla="*/ 5778 w 10047"/>
                                  <a:gd name="connsiteY5" fmla="*/ 10022 h 10023"/>
                                  <a:gd name="connsiteX6" fmla="*/ 6296 w 10047"/>
                                  <a:gd name="connsiteY6" fmla="*/ 2601 h 10023"/>
                                  <a:gd name="connsiteX7" fmla="*/ 7528 w 10047"/>
                                  <a:gd name="connsiteY7" fmla="*/ 5716 h 10023"/>
                                  <a:gd name="connsiteX8" fmla="*/ 8472 w 10047"/>
                                  <a:gd name="connsiteY8" fmla="*/ 8 h 10023"/>
                                  <a:gd name="connsiteX9" fmla="*/ 9875 w 10047"/>
                                  <a:gd name="connsiteY9" fmla="*/ 7238 h 10023"/>
                                  <a:gd name="connsiteX10" fmla="*/ 10038 w 10047"/>
                                  <a:gd name="connsiteY10" fmla="*/ 5494 h 10023"/>
                                  <a:gd name="connsiteX11" fmla="*/ 10042 w 10047"/>
                                  <a:gd name="connsiteY11" fmla="*/ 4820 h 10023"/>
                                  <a:gd name="connsiteX0" fmla="*/ 0 w 10047"/>
                                  <a:gd name="connsiteY0" fmla="*/ 3841 h 10031"/>
                                  <a:gd name="connsiteX1" fmla="*/ 674 w 10047"/>
                                  <a:gd name="connsiteY1" fmla="*/ 6647 h 10031"/>
                                  <a:gd name="connsiteX2" fmla="*/ 1215 w 10047"/>
                                  <a:gd name="connsiteY2" fmla="*/ 2329 h 10031"/>
                                  <a:gd name="connsiteX3" fmla="*/ 2872 w 10047"/>
                                  <a:gd name="connsiteY3" fmla="*/ 8000 h 10031"/>
                                  <a:gd name="connsiteX4" fmla="*/ 3638 w 10047"/>
                                  <a:gd name="connsiteY4" fmla="*/ 3361 h 10031"/>
                                  <a:gd name="connsiteX5" fmla="*/ 5778 w 10047"/>
                                  <a:gd name="connsiteY5" fmla="*/ 10030 h 10031"/>
                                  <a:gd name="connsiteX6" fmla="*/ 6296 w 10047"/>
                                  <a:gd name="connsiteY6" fmla="*/ 2609 h 10031"/>
                                  <a:gd name="connsiteX7" fmla="*/ 7528 w 10047"/>
                                  <a:gd name="connsiteY7" fmla="*/ 5724 h 10031"/>
                                  <a:gd name="connsiteX8" fmla="*/ 8326 w 10047"/>
                                  <a:gd name="connsiteY8" fmla="*/ 8 h 10031"/>
                                  <a:gd name="connsiteX9" fmla="*/ 9875 w 10047"/>
                                  <a:gd name="connsiteY9" fmla="*/ 7246 h 10031"/>
                                  <a:gd name="connsiteX10" fmla="*/ 10038 w 10047"/>
                                  <a:gd name="connsiteY10" fmla="*/ 5502 h 10031"/>
                                  <a:gd name="connsiteX11" fmla="*/ 10042 w 10047"/>
                                  <a:gd name="connsiteY11" fmla="*/ 4828 h 10031"/>
                                  <a:gd name="connsiteX0" fmla="*/ 0 w 10047"/>
                                  <a:gd name="connsiteY0" fmla="*/ 3841 h 10031"/>
                                  <a:gd name="connsiteX1" fmla="*/ 674 w 10047"/>
                                  <a:gd name="connsiteY1" fmla="*/ 6647 h 10031"/>
                                  <a:gd name="connsiteX2" fmla="*/ 1215 w 10047"/>
                                  <a:gd name="connsiteY2" fmla="*/ 2329 h 10031"/>
                                  <a:gd name="connsiteX3" fmla="*/ 2872 w 10047"/>
                                  <a:gd name="connsiteY3" fmla="*/ 8000 h 10031"/>
                                  <a:gd name="connsiteX4" fmla="*/ 3638 w 10047"/>
                                  <a:gd name="connsiteY4" fmla="*/ 3361 h 10031"/>
                                  <a:gd name="connsiteX5" fmla="*/ 5778 w 10047"/>
                                  <a:gd name="connsiteY5" fmla="*/ 10030 h 10031"/>
                                  <a:gd name="connsiteX6" fmla="*/ 6296 w 10047"/>
                                  <a:gd name="connsiteY6" fmla="*/ 2609 h 10031"/>
                                  <a:gd name="connsiteX7" fmla="*/ 7528 w 10047"/>
                                  <a:gd name="connsiteY7" fmla="*/ 5724 h 10031"/>
                                  <a:gd name="connsiteX8" fmla="*/ 8326 w 10047"/>
                                  <a:gd name="connsiteY8" fmla="*/ 8 h 10031"/>
                                  <a:gd name="connsiteX9" fmla="*/ 9875 w 10047"/>
                                  <a:gd name="connsiteY9" fmla="*/ 7246 h 10031"/>
                                  <a:gd name="connsiteX10" fmla="*/ 10038 w 10047"/>
                                  <a:gd name="connsiteY10" fmla="*/ 5502 h 10031"/>
                                  <a:gd name="connsiteX11" fmla="*/ 10042 w 10047"/>
                                  <a:gd name="connsiteY11" fmla="*/ 4828 h 10031"/>
                                  <a:gd name="connsiteX0" fmla="*/ 0 w 10047"/>
                                  <a:gd name="connsiteY0" fmla="*/ 3841 h 10031"/>
                                  <a:gd name="connsiteX1" fmla="*/ 674 w 10047"/>
                                  <a:gd name="connsiteY1" fmla="*/ 6647 h 10031"/>
                                  <a:gd name="connsiteX2" fmla="*/ 1215 w 10047"/>
                                  <a:gd name="connsiteY2" fmla="*/ 2329 h 10031"/>
                                  <a:gd name="connsiteX3" fmla="*/ 2872 w 10047"/>
                                  <a:gd name="connsiteY3" fmla="*/ 8000 h 10031"/>
                                  <a:gd name="connsiteX4" fmla="*/ 3638 w 10047"/>
                                  <a:gd name="connsiteY4" fmla="*/ 3361 h 10031"/>
                                  <a:gd name="connsiteX5" fmla="*/ 5778 w 10047"/>
                                  <a:gd name="connsiteY5" fmla="*/ 10030 h 10031"/>
                                  <a:gd name="connsiteX6" fmla="*/ 6296 w 10047"/>
                                  <a:gd name="connsiteY6" fmla="*/ 2609 h 10031"/>
                                  <a:gd name="connsiteX7" fmla="*/ 7528 w 10047"/>
                                  <a:gd name="connsiteY7" fmla="*/ 5724 h 10031"/>
                                  <a:gd name="connsiteX8" fmla="*/ 8326 w 10047"/>
                                  <a:gd name="connsiteY8" fmla="*/ 8 h 10031"/>
                                  <a:gd name="connsiteX9" fmla="*/ 9875 w 10047"/>
                                  <a:gd name="connsiteY9" fmla="*/ 7246 h 10031"/>
                                  <a:gd name="connsiteX10" fmla="*/ 10038 w 10047"/>
                                  <a:gd name="connsiteY10" fmla="*/ 5502 h 10031"/>
                                  <a:gd name="connsiteX11" fmla="*/ 10042 w 10047"/>
                                  <a:gd name="connsiteY11" fmla="*/ 4828 h 10031"/>
                                  <a:gd name="connsiteX0" fmla="*/ 0 w 10047"/>
                                  <a:gd name="connsiteY0" fmla="*/ 3841 h 10031"/>
                                  <a:gd name="connsiteX1" fmla="*/ 674 w 10047"/>
                                  <a:gd name="connsiteY1" fmla="*/ 6647 h 10031"/>
                                  <a:gd name="connsiteX2" fmla="*/ 1215 w 10047"/>
                                  <a:gd name="connsiteY2" fmla="*/ 2329 h 10031"/>
                                  <a:gd name="connsiteX3" fmla="*/ 2872 w 10047"/>
                                  <a:gd name="connsiteY3" fmla="*/ 8000 h 10031"/>
                                  <a:gd name="connsiteX4" fmla="*/ 3638 w 10047"/>
                                  <a:gd name="connsiteY4" fmla="*/ 3361 h 10031"/>
                                  <a:gd name="connsiteX5" fmla="*/ 5778 w 10047"/>
                                  <a:gd name="connsiteY5" fmla="*/ 10030 h 10031"/>
                                  <a:gd name="connsiteX6" fmla="*/ 6296 w 10047"/>
                                  <a:gd name="connsiteY6" fmla="*/ 2609 h 10031"/>
                                  <a:gd name="connsiteX7" fmla="*/ 7528 w 10047"/>
                                  <a:gd name="connsiteY7" fmla="*/ 5724 h 10031"/>
                                  <a:gd name="connsiteX8" fmla="*/ 8326 w 10047"/>
                                  <a:gd name="connsiteY8" fmla="*/ 8 h 10031"/>
                                  <a:gd name="connsiteX9" fmla="*/ 9875 w 10047"/>
                                  <a:gd name="connsiteY9" fmla="*/ 7246 h 10031"/>
                                  <a:gd name="connsiteX10" fmla="*/ 10038 w 10047"/>
                                  <a:gd name="connsiteY10" fmla="*/ 5502 h 10031"/>
                                  <a:gd name="connsiteX11" fmla="*/ 10042 w 10047"/>
                                  <a:gd name="connsiteY11" fmla="*/ 4828 h 10031"/>
                                  <a:gd name="connsiteX0" fmla="*/ 0 w 10047"/>
                                  <a:gd name="connsiteY0" fmla="*/ 3841 h 10031"/>
                                  <a:gd name="connsiteX1" fmla="*/ 674 w 10047"/>
                                  <a:gd name="connsiteY1" fmla="*/ 6647 h 10031"/>
                                  <a:gd name="connsiteX2" fmla="*/ 1215 w 10047"/>
                                  <a:gd name="connsiteY2" fmla="*/ 2329 h 10031"/>
                                  <a:gd name="connsiteX3" fmla="*/ 2872 w 10047"/>
                                  <a:gd name="connsiteY3" fmla="*/ 8000 h 10031"/>
                                  <a:gd name="connsiteX4" fmla="*/ 3638 w 10047"/>
                                  <a:gd name="connsiteY4" fmla="*/ 3361 h 10031"/>
                                  <a:gd name="connsiteX5" fmla="*/ 5778 w 10047"/>
                                  <a:gd name="connsiteY5" fmla="*/ 10030 h 10031"/>
                                  <a:gd name="connsiteX6" fmla="*/ 6296 w 10047"/>
                                  <a:gd name="connsiteY6" fmla="*/ 2609 h 10031"/>
                                  <a:gd name="connsiteX7" fmla="*/ 7528 w 10047"/>
                                  <a:gd name="connsiteY7" fmla="*/ 5724 h 10031"/>
                                  <a:gd name="connsiteX8" fmla="*/ 8326 w 10047"/>
                                  <a:gd name="connsiteY8" fmla="*/ 8 h 10031"/>
                                  <a:gd name="connsiteX9" fmla="*/ 9875 w 10047"/>
                                  <a:gd name="connsiteY9" fmla="*/ 7246 h 10031"/>
                                  <a:gd name="connsiteX10" fmla="*/ 10038 w 10047"/>
                                  <a:gd name="connsiteY10" fmla="*/ 5502 h 10031"/>
                                  <a:gd name="connsiteX11" fmla="*/ 10042 w 10047"/>
                                  <a:gd name="connsiteY11" fmla="*/ 4828 h 10031"/>
                                  <a:gd name="connsiteX0" fmla="*/ 0 w 10047"/>
                                  <a:gd name="connsiteY0" fmla="*/ 3841 h 10030"/>
                                  <a:gd name="connsiteX1" fmla="*/ 674 w 10047"/>
                                  <a:gd name="connsiteY1" fmla="*/ 6647 h 10030"/>
                                  <a:gd name="connsiteX2" fmla="*/ 1215 w 10047"/>
                                  <a:gd name="connsiteY2" fmla="*/ 2329 h 10030"/>
                                  <a:gd name="connsiteX3" fmla="*/ 2872 w 10047"/>
                                  <a:gd name="connsiteY3" fmla="*/ 8000 h 10030"/>
                                  <a:gd name="connsiteX4" fmla="*/ 3638 w 10047"/>
                                  <a:gd name="connsiteY4" fmla="*/ 3361 h 10030"/>
                                  <a:gd name="connsiteX5" fmla="*/ 5778 w 10047"/>
                                  <a:gd name="connsiteY5" fmla="*/ 10030 h 10030"/>
                                  <a:gd name="connsiteX6" fmla="*/ 6296 w 10047"/>
                                  <a:gd name="connsiteY6" fmla="*/ 2609 h 10030"/>
                                  <a:gd name="connsiteX7" fmla="*/ 7528 w 10047"/>
                                  <a:gd name="connsiteY7" fmla="*/ 5724 h 10030"/>
                                  <a:gd name="connsiteX8" fmla="*/ 8326 w 10047"/>
                                  <a:gd name="connsiteY8" fmla="*/ 8 h 10030"/>
                                  <a:gd name="connsiteX9" fmla="*/ 9875 w 10047"/>
                                  <a:gd name="connsiteY9" fmla="*/ 7246 h 10030"/>
                                  <a:gd name="connsiteX10" fmla="*/ 10038 w 10047"/>
                                  <a:gd name="connsiteY10" fmla="*/ 5502 h 10030"/>
                                  <a:gd name="connsiteX11" fmla="*/ 10042 w 10047"/>
                                  <a:gd name="connsiteY11" fmla="*/ 4828 h 10030"/>
                                  <a:gd name="connsiteX0" fmla="*/ 0 w 10047"/>
                                  <a:gd name="connsiteY0" fmla="*/ 3841 h 10030"/>
                                  <a:gd name="connsiteX1" fmla="*/ 674 w 10047"/>
                                  <a:gd name="connsiteY1" fmla="*/ 6647 h 10030"/>
                                  <a:gd name="connsiteX2" fmla="*/ 1215 w 10047"/>
                                  <a:gd name="connsiteY2" fmla="*/ 2329 h 10030"/>
                                  <a:gd name="connsiteX3" fmla="*/ 2872 w 10047"/>
                                  <a:gd name="connsiteY3" fmla="*/ 8000 h 10030"/>
                                  <a:gd name="connsiteX4" fmla="*/ 3638 w 10047"/>
                                  <a:gd name="connsiteY4" fmla="*/ 3361 h 10030"/>
                                  <a:gd name="connsiteX5" fmla="*/ 5778 w 10047"/>
                                  <a:gd name="connsiteY5" fmla="*/ 10030 h 10030"/>
                                  <a:gd name="connsiteX6" fmla="*/ 6296 w 10047"/>
                                  <a:gd name="connsiteY6" fmla="*/ 2609 h 10030"/>
                                  <a:gd name="connsiteX7" fmla="*/ 7528 w 10047"/>
                                  <a:gd name="connsiteY7" fmla="*/ 5724 h 10030"/>
                                  <a:gd name="connsiteX8" fmla="*/ 8326 w 10047"/>
                                  <a:gd name="connsiteY8" fmla="*/ 8 h 10030"/>
                                  <a:gd name="connsiteX9" fmla="*/ 9875 w 10047"/>
                                  <a:gd name="connsiteY9" fmla="*/ 7246 h 10030"/>
                                  <a:gd name="connsiteX10" fmla="*/ 10038 w 10047"/>
                                  <a:gd name="connsiteY10" fmla="*/ 5502 h 10030"/>
                                  <a:gd name="connsiteX11" fmla="*/ 10042 w 10047"/>
                                  <a:gd name="connsiteY11" fmla="*/ 4828 h 10030"/>
                                  <a:gd name="connsiteX0" fmla="*/ 0 w 10047"/>
                                  <a:gd name="connsiteY0" fmla="*/ 3841 h 10030"/>
                                  <a:gd name="connsiteX1" fmla="*/ 802 w 10047"/>
                                  <a:gd name="connsiteY1" fmla="*/ 6647 h 10030"/>
                                  <a:gd name="connsiteX2" fmla="*/ 1215 w 10047"/>
                                  <a:gd name="connsiteY2" fmla="*/ 2329 h 10030"/>
                                  <a:gd name="connsiteX3" fmla="*/ 2872 w 10047"/>
                                  <a:gd name="connsiteY3" fmla="*/ 8000 h 10030"/>
                                  <a:gd name="connsiteX4" fmla="*/ 3638 w 10047"/>
                                  <a:gd name="connsiteY4" fmla="*/ 3361 h 10030"/>
                                  <a:gd name="connsiteX5" fmla="*/ 5778 w 10047"/>
                                  <a:gd name="connsiteY5" fmla="*/ 10030 h 10030"/>
                                  <a:gd name="connsiteX6" fmla="*/ 6296 w 10047"/>
                                  <a:gd name="connsiteY6" fmla="*/ 2609 h 10030"/>
                                  <a:gd name="connsiteX7" fmla="*/ 7528 w 10047"/>
                                  <a:gd name="connsiteY7" fmla="*/ 5724 h 10030"/>
                                  <a:gd name="connsiteX8" fmla="*/ 8326 w 10047"/>
                                  <a:gd name="connsiteY8" fmla="*/ 8 h 10030"/>
                                  <a:gd name="connsiteX9" fmla="*/ 9875 w 10047"/>
                                  <a:gd name="connsiteY9" fmla="*/ 7246 h 10030"/>
                                  <a:gd name="connsiteX10" fmla="*/ 10038 w 10047"/>
                                  <a:gd name="connsiteY10" fmla="*/ 5502 h 10030"/>
                                  <a:gd name="connsiteX11" fmla="*/ 10042 w 10047"/>
                                  <a:gd name="connsiteY11" fmla="*/ 4828 h 10030"/>
                                  <a:gd name="connsiteX0" fmla="*/ 0 w 10047"/>
                                  <a:gd name="connsiteY0" fmla="*/ 3841 h 10030"/>
                                  <a:gd name="connsiteX1" fmla="*/ 802 w 10047"/>
                                  <a:gd name="connsiteY1" fmla="*/ 6647 h 10030"/>
                                  <a:gd name="connsiteX2" fmla="*/ 1215 w 10047"/>
                                  <a:gd name="connsiteY2" fmla="*/ 2329 h 10030"/>
                                  <a:gd name="connsiteX3" fmla="*/ 2872 w 10047"/>
                                  <a:gd name="connsiteY3" fmla="*/ 8000 h 10030"/>
                                  <a:gd name="connsiteX4" fmla="*/ 3638 w 10047"/>
                                  <a:gd name="connsiteY4" fmla="*/ 3361 h 10030"/>
                                  <a:gd name="connsiteX5" fmla="*/ 5778 w 10047"/>
                                  <a:gd name="connsiteY5" fmla="*/ 10030 h 10030"/>
                                  <a:gd name="connsiteX6" fmla="*/ 6296 w 10047"/>
                                  <a:gd name="connsiteY6" fmla="*/ 2609 h 10030"/>
                                  <a:gd name="connsiteX7" fmla="*/ 7528 w 10047"/>
                                  <a:gd name="connsiteY7" fmla="*/ 5724 h 10030"/>
                                  <a:gd name="connsiteX8" fmla="*/ 8326 w 10047"/>
                                  <a:gd name="connsiteY8" fmla="*/ 8 h 10030"/>
                                  <a:gd name="connsiteX9" fmla="*/ 9875 w 10047"/>
                                  <a:gd name="connsiteY9" fmla="*/ 7246 h 10030"/>
                                  <a:gd name="connsiteX10" fmla="*/ 10038 w 10047"/>
                                  <a:gd name="connsiteY10" fmla="*/ 5502 h 10030"/>
                                  <a:gd name="connsiteX11" fmla="*/ 10042 w 10047"/>
                                  <a:gd name="connsiteY11" fmla="*/ 4828 h 10030"/>
                                  <a:gd name="connsiteX0" fmla="*/ 0 w 10047"/>
                                  <a:gd name="connsiteY0" fmla="*/ 3841 h 10030"/>
                                  <a:gd name="connsiteX1" fmla="*/ 802 w 10047"/>
                                  <a:gd name="connsiteY1" fmla="*/ 6647 h 10030"/>
                                  <a:gd name="connsiteX2" fmla="*/ 1324 w 10047"/>
                                  <a:gd name="connsiteY2" fmla="*/ 2329 h 10030"/>
                                  <a:gd name="connsiteX3" fmla="*/ 2872 w 10047"/>
                                  <a:gd name="connsiteY3" fmla="*/ 8000 h 10030"/>
                                  <a:gd name="connsiteX4" fmla="*/ 3638 w 10047"/>
                                  <a:gd name="connsiteY4" fmla="*/ 3361 h 10030"/>
                                  <a:gd name="connsiteX5" fmla="*/ 5778 w 10047"/>
                                  <a:gd name="connsiteY5" fmla="*/ 10030 h 10030"/>
                                  <a:gd name="connsiteX6" fmla="*/ 6296 w 10047"/>
                                  <a:gd name="connsiteY6" fmla="*/ 2609 h 10030"/>
                                  <a:gd name="connsiteX7" fmla="*/ 7528 w 10047"/>
                                  <a:gd name="connsiteY7" fmla="*/ 5724 h 10030"/>
                                  <a:gd name="connsiteX8" fmla="*/ 8326 w 10047"/>
                                  <a:gd name="connsiteY8" fmla="*/ 8 h 10030"/>
                                  <a:gd name="connsiteX9" fmla="*/ 9875 w 10047"/>
                                  <a:gd name="connsiteY9" fmla="*/ 7246 h 10030"/>
                                  <a:gd name="connsiteX10" fmla="*/ 10038 w 10047"/>
                                  <a:gd name="connsiteY10" fmla="*/ 5502 h 10030"/>
                                  <a:gd name="connsiteX11" fmla="*/ 10042 w 10047"/>
                                  <a:gd name="connsiteY11" fmla="*/ 4828 h 10030"/>
                                  <a:gd name="connsiteX0" fmla="*/ 0 w 10047"/>
                                  <a:gd name="connsiteY0" fmla="*/ 3841 h 10032"/>
                                  <a:gd name="connsiteX1" fmla="*/ 802 w 10047"/>
                                  <a:gd name="connsiteY1" fmla="*/ 6647 h 10032"/>
                                  <a:gd name="connsiteX2" fmla="*/ 1324 w 10047"/>
                                  <a:gd name="connsiteY2" fmla="*/ 2329 h 10032"/>
                                  <a:gd name="connsiteX3" fmla="*/ 2872 w 10047"/>
                                  <a:gd name="connsiteY3" fmla="*/ 8000 h 10032"/>
                                  <a:gd name="connsiteX4" fmla="*/ 3638 w 10047"/>
                                  <a:gd name="connsiteY4" fmla="*/ 3361 h 10032"/>
                                  <a:gd name="connsiteX5" fmla="*/ 5778 w 10047"/>
                                  <a:gd name="connsiteY5" fmla="*/ 10030 h 10032"/>
                                  <a:gd name="connsiteX6" fmla="*/ 6296 w 10047"/>
                                  <a:gd name="connsiteY6" fmla="*/ 2609 h 10032"/>
                                  <a:gd name="connsiteX7" fmla="*/ 7528 w 10047"/>
                                  <a:gd name="connsiteY7" fmla="*/ 5724 h 10032"/>
                                  <a:gd name="connsiteX8" fmla="*/ 8326 w 10047"/>
                                  <a:gd name="connsiteY8" fmla="*/ 8 h 10032"/>
                                  <a:gd name="connsiteX9" fmla="*/ 9875 w 10047"/>
                                  <a:gd name="connsiteY9" fmla="*/ 7246 h 10032"/>
                                  <a:gd name="connsiteX10" fmla="*/ 10038 w 10047"/>
                                  <a:gd name="connsiteY10" fmla="*/ 5502 h 10032"/>
                                  <a:gd name="connsiteX11" fmla="*/ 10042 w 10047"/>
                                  <a:gd name="connsiteY11" fmla="*/ 4828 h 10032"/>
                                  <a:gd name="connsiteX0" fmla="*/ 0 w 10047"/>
                                  <a:gd name="connsiteY0" fmla="*/ 3835 h 10026"/>
                                  <a:gd name="connsiteX1" fmla="*/ 802 w 10047"/>
                                  <a:gd name="connsiteY1" fmla="*/ 6641 h 10026"/>
                                  <a:gd name="connsiteX2" fmla="*/ 1324 w 10047"/>
                                  <a:gd name="connsiteY2" fmla="*/ 2323 h 10026"/>
                                  <a:gd name="connsiteX3" fmla="*/ 2872 w 10047"/>
                                  <a:gd name="connsiteY3" fmla="*/ 7994 h 10026"/>
                                  <a:gd name="connsiteX4" fmla="*/ 3638 w 10047"/>
                                  <a:gd name="connsiteY4" fmla="*/ 3355 h 10026"/>
                                  <a:gd name="connsiteX5" fmla="*/ 5778 w 10047"/>
                                  <a:gd name="connsiteY5" fmla="*/ 10024 h 10026"/>
                                  <a:gd name="connsiteX6" fmla="*/ 6296 w 10047"/>
                                  <a:gd name="connsiteY6" fmla="*/ 2603 h 10026"/>
                                  <a:gd name="connsiteX7" fmla="*/ 7522 w 10047"/>
                                  <a:gd name="connsiteY7" fmla="*/ 6643 h 10026"/>
                                  <a:gd name="connsiteX8" fmla="*/ 8326 w 10047"/>
                                  <a:gd name="connsiteY8" fmla="*/ 2 h 10026"/>
                                  <a:gd name="connsiteX9" fmla="*/ 9875 w 10047"/>
                                  <a:gd name="connsiteY9" fmla="*/ 7240 h 10026"/>
                                  <a:gd name="connsiteX10" fmla="*/ 10038 w 10047"/>
                                  <a:gd name="connsiteY10" fmla="*/ 5496 h 10026"/>
                                  <a:gd name="connsiteX11" fmla="*/ 10042 w 10047"/>
                                  <a:gd name="connsiteY11" fmla="*/ 4822 h 10026"/>
                                  <a:gd name="connsiteX0" fmla="*/ 0 w 10047"/>
                                  <a:gd name="connsiteY0" fmla="*/ 3834 h 10025"/>
                                  <a:gd name="connsiteX1" fmla="*/ 802 w 10047"/>
                                  <a:gd name="connsiteY1" fmla="*/ 6640 h 10025"/>
                                  <a:gd name="connsiteX2" fmla="*/ 1324 w 10047"/>
                                  <a:gd name="connsiteY2" fmla="*/ 2322 h 10025"/>
                                  <a:gd name="connsiteX3" fmla="*/ 2872 w 10047"/>
                                  <a:gd name="connsiteY3" fmla="*/ 7993 h 10025"/>
                                  <a:gd name="connsiteX4" fmla="*/ 3638 w 10047"/>
                                  <a:gd name="connsiteY4" fmla="*/ 3354 h 10025"/>
                                  <a:gd name="connsiteX5" fmla="*/ 5778 w 10047"/>
                                  <a:gd name="connsiteY5" fmla="*/ 10023 h 10025"/>
                                  <a:gd name="connsiteX6" fmla="*/ 6296 w 10047"/>
                                  <a:gd name="connsiteY6" fmla="*/ 2602 h 10025"/>
                                  <a:gd name="connsiteX7" fmla="*/ 7522 w 10047"/>
                                  <a:gd name="connsiteY7" fmla="*/ 7012 h 10025"/>
                                  <a:gd name="connsiteX8" fmla="*/ 8326 w 10047"/>
                                  <a:gd name="connsiteY8" fmla="*/ 1 h 10025"/>
                                  <a:gd name="connsiteX9" fmla="*/ 9875 w 10047"/>
                                  <a:gd name="connsiteY9" fmla="*/ 7239 h 10025"/>
                                  <a:gd name="connsiteX10" fmla="*/ 10038 w 10047"/>
                                  <a:gd name="connsiteY10" fmla="*/ 5495 h 10025"/>
                                  <a:gd name="connsiteX11" fmla="*/ 10042 w 10047"/>
                                  <a:gd name="connsiteY11" fmla="*/ 4821 h 10025"/>
                                  <a:gd name="connsiteX0" fmla="*/ 0 w 10047"/>
                                  <a:gd name="connsiteY0" fmla="*/ 3834 h 9622"/>
                                  <a:gd name="connsiteX1" fmla="*/ 802 w 10047"/>
                                  <a:gd name="connsiteY1" fmla="*/ 6640 h 9622"/>
                                  <a:gd name="connsiteX2" fmla="*/ 1324 w 10047"/>
                                  <a:gd name="connsiteY2" fmla="*/ 2322 h 9622"/>
                                  <a:gd name="connsiteX3" fmla="*/ 2872 w 10047"/>
                                  <a:gd name="connsiteY3" fmla="*/ 7993 h 9622"/>
                                  <a:gd name="connsiteX4" fmla="*/ 3638 w 10047"/>
                                  <a:gd name="connsiteY4" fmla="*/ 3354 h 9622"/>
                                  <a:gd name="connsiteX5" fmla="*/ 5778 w 10047"/>
                                  <a:gd name="connsiteY5" fmla="*/ 9620 h 9622"/>
                                  <a:gd name="connsiteX6" fmla="*/ 6296 w 10047"/>
                                  <a:gd name="connsiteY6" fmla="*/ 2602 h 9622"/>
                                  <a:gd name="connsiteX7" fmla="*/ 7522 w 10047"/>
                                  <a:gd name="connsiteY7" fmla="*/ 7012 h 9622"/>
                                  <a:gd name="connsiteX8" fmla="*/ 8326 w 10047"/>
                                  <a:gd name="connsiteY8" fmla="*/ 1 h 9622"/>
                                  <a:gd name="connsiteX9" fmla="*/ 9875 w 10047"/>
                                  <a:gd name="connsiteY9" fmla="*/ 7239 h 9622"/>
                                  <a:gd name="connsiteX10" fmla="*/ 10038 w 10047"/>
                                  <a:gd name="connsiteY10" fmla="*/ 5495 h 9622"/>
                                  <a:gd name="connsiteX11" fmla="*/ 10042 w 10047"/>
                                  <a:gd name="connsiteY11" fmla="*/ 4821 h 9622"/>
                                  <a:gd name="connsiteX0" fmla="*/ 0 w 10000"/>
                                  <a:gd name="connsiteY0" fmla="*/ 3985 h 9998"/>
                                  <a:gd name="connsiteX1" fmla="*/ 798 w 10000"/>
                                  <a:gd name="connsiteY1" fmla="*/ 6901 h 9998"/>
                                  <a:gd name="connsiteX2" fmla="*/ 1318 w 10000"/>
                                  <a:gd name="connsiteY2" fmla="*/ 2413 h 9998"/>
                                  <a:gd name="connsiteX3" fmla="*/ 2859 w 10000"/>
                                  <a:gd name="connsiteY3" fmla="*/ 8307 h 9998"/>
                                  <a:gd name="connsiteX4" fmla="*/ 3512 w 10000"/>
                                  <a:gd name="connsiteY4" fmla="*/ 3060 h 9998"/>
                                  <a:gd name="connsiteX5" fmla="*/ 5751 w 10000"/>
                                  <a:gd name="connsiteY5" fmla="*/ 9998 h 9998"/>
                                  <a:gd name="connsiteX6" fmla="*/ 6267 w 10000"/>
                                  <a:gd name="connsiteY6" fmla="*/ 2704 h 9998"/>
                                  <a:gd name="connsiteX7" fmla="*/ 7487 w 10000"/>
                                  <a:gd name="connsiteY7" fmla="*/ 7287 h 9998"/>
                                  <a:gd name="connsiteX8" fmla="*/ 8287 w 10000"/>
                                  <a:gd name="connsiteY8" fmla="*/ 1 h 9998"/>
                                  <a:gd name="connsiteX9" fmla="*/ 9829 w 10000"/>
                                  <a:gd name="connsiteY9" fmla="*/ 7523 h 9998"/>
                                  <a:gd name="connsiteX10" fmla="*/ 9991 w 10000"/>
                                  <a:gd name="connsiteY10" fmla="*/ 5711 h 9998"/>
                                  <a:gd name="connsiteX11" fmla="*/ 9995 w 10000"/>
                                  <a:gd name="connsiteY11" fmla="*/ 5010 h 9998"/>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660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685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986 h 10000"/>
                                  <a:gd name="connsiteX1" fmla="*/ 798 w 10000"/>
                                  <a:gd name="connsiteY1" fmla="*/ 6902 h 10000"/>
                                  <a:gd name="connsiteX2" fmla="*/ 1318 w 10000"/>
                                  <a:gd name="connsiteY2" fmla="*/ 2413 h 10000"/>
                                  <a:gd name="connsiteX3" fmla="*/ 2859 w 10000"/>
                                  <a:gd name="connsiteY3" fmla="*/ 8309 h 10000"/>
                                  <a:gd name="connsiteX4" fmla="*/ 3512 w 10000"/>
                                  <a:gd name="connsiteY4" fmla="*/ 3061 h 10000"/>
                                  <a:gd name="connsiteX5" fmla="*/ 5751 w 10000"/>
                                  <a:gd name="connsiteY5" fmla="*/ 10000 h 10000"/>
                                  <a:gd name="connsiteX6" fmla="*/ 6267 w 10000"/>
                                  <a:gd name="connsiteY6" fmla="*/ 2705 h 10000"/>
                                  <a:gd name="connsiteX7" fmla="*/ 7487 w 10000"/>
                                  <a:gd name="connsiteY7" fmla="*/ 7288 h 10000"/>
                                  <a:gd name="connsiteX8" fmla="*/ 8287 w 10000"/>
                                  <a:gd name="connsiteY8" fmla="*/ 1 h 10000"/>
                                  <a:gd name="connsiteX9" fmla="*/ 9829 w 10000"/>
                                  <a:gd name="connsiteY9" fmla="*/ 7525 h 10000"/>
                                  <a:gd name="connsiteX10" fmla="*/ 9991 w 10000"/>
                                  <a:gd name="connsiteY10" fmla="*/ 5712 h 10000"/>
                                  <a:gd name="connsiteX11" fmla="*/ 9995 w 10000"/>
                                  <a:gd name="connsiteY11" fmla="*/ 5011 h 10000"/>
                                  <a:gd name="connsiteX0" fmla="*/ 0 w 10000"/>
                                  <a:gd name="connsiteY0" fmla="*/ 3122 h 9136"/>
                                  <a:gd name="connsiteX1" fmla="*/ 798 w 10000"/>
                                  <a:gd name="connsiteY1" fmla="*/ 6038 h 9136"/>
                                  <a:gd name="connsiteX2" fmla="*/ 1318 w 10000"/>
                                  <a:gd name="connsiteY2" fmla="*/ 1549 h 9136"/>
                                  <a:gd name="connsiteX3" fmla="*/ 2859 w 10000"/>
                                  <a:gd name="connsiteY3" fmla="*/ 7445 h 9136"/>
                                  <a:gd name="connsiteX4" fmla="*/ 3512 w 10000"/>
                                  <a:gd name="connsiteY4" fmla="*/ 2197 h 9136"/>
                                  <a:gd name="connsiteX5" fmla="*/ 5751 w 10000"/>
                                  <a:gd name="connsiteY5" fmla="*/ 9136 h 9136"/>
                                  <a:gd name="connsiteX6" fmla="*/ 6267 w 10000"/>
                                  <a:gd name="connsiteY6" fmla="*/ 1841 h 9136"/>
                                  <a:gd name="connsiteX7" fmla="*/ 7487 w 10000"/>
                                  <a:gd name="connsiteY7" fmla="*/ 6424 h 9136"/>
                                  <a:gd name="connsiteX8" fmla="*/ 8111 w 10000"/>
                                  <a:gd name="connsiteY8" fmla="*/ 3 h 9136"/>
                                  <a:gd name="connsiteX9" fmla="*/ 9829 w 10000"/>
                                  <a:gd name="connsiteY9" fmla="*/ 6661 h 9136"/>
                                  <a:gd name="connsiteX10" fmla="*/ 9991 w 10000"/>
                                  <a:gd name="connsiteY10" fmla="*/ 4848 h 9136"/>
                                  <a:gd name="connsiteX11" fmla="*/ 9995 w 10000"/>
                                  <a:gd name="connsiteY11" fmla="*/ 4147 h 9136"/>
                                  <a:gd name="connsiteX0" fmla="*/ 0 w 10000"/>
                                  <a:gd name="connsiteY0" fmla="*/ 3419 h 10002"/>
                                  <a:gd name="connsiteX1" fmla="*/ 798 w 10000"/>
                                  <a:gd name="connsiteY1" fmla="*/ 6611 h 10002"/>
                                  <a:gd name="connsiteX2" fmla="*/ 1318 w 10000"/>
                                  <a:gd name="connsiteY2" fmla="*/ 1697 h 10002"/>
                                  <a:gd name="connsiteX3" fmla="*/ 2859 w 10000"/>
                                  <a:gd name="connsiteY3" fmla="*/ 8151 h 10002"/>
                                  <a:gd name="connsiteX4" fmla="*/ 3512 w 10000"/>
                                  <a:gd name="connsiteY4" fmla="*/ 2407 h 10002"/>
                                  <a:gd name="connsiteX5" fmla="*/ 5751 w 10000"/>
                                  <a:gd name="connsiteY5" fmla="*/ 10002 h 10002"/>
                                  <a:gd name="connsiteX6" fmla="*/ 6267 w 10000"/>
                                  <a:gd name="connsiteY6" fmla="*/ 2017 h 10002"/>
                                  <a:gd name="connsiteX7" fmla="*/ 7487 w 10000"/>
                                  <a:gd name="connsiteY7" fmla="*/ 7034 h 10002"/>
                                  <a:gd name="connsiteX8" fmla="*/ 8259 w 10000"/>
                                  <a:gd name="connsiteY8" fmla="*/ 2 h 10002"/>
                                  <a:gd name="connsiteX9" fmla="*/ 9829 w 10000"/>
                                  <a:gd name="connsiteY9" fmla="*/ 7293 h 10002"/>
                                  <a:gd name="connsiteX10" fmla="*/ 9991 w 10000"/>
                                  <a:gd name="connsiteY10" fmla="*/ 5308 h 10002"/>
                                  <a:gd name="connsiteX11" fmla="*/ 9995 w 10000"/>
                                  <a:gd name="connsiteY11" fmla="*/ 4541 h 10002"/>
                                  <a:gd name="connsiteX0" fmla="*/ 0 w 10000"/>
                                  <a:gd name="connsiteY0" fmla="*/ 2385 h 8968"/>
                                  <a:gd name="connsiteX1" fmla="*/ 798 w 10000"/>
                                  <a:gd name="connsiteY1" fmla="*/ 5577 h 8968"/>
                                  <a:gd name="connsiteX2" fmla="*/ 1318 w 10000"/>
                                  <a:gd name="connsiteY2" fmla="*/ 663 h 8968"/>
                                  <a:gd name="connsiteX3" fmla="*/ 2859 w 10000"/>
                                  <a:gd name="connsiteY3" fmla="*/ 7117 h 8968"/>
                                  <a:gd name="connsiteX4" fmla="*/ 3512 w 10000"/>
                                  <a:gd name="connsiteY4" fmla="*/ 1373 h 8968"/>
                                  <a:gd name="connsiteX5" fmla="*/ 5751 w 10000"/>
                                  <a:gd name="connsiteY5" fmla="*/ 8968 h 8968"/>
                                  <a:gd name="connsiteX6" fmla="*/ 6267 w 10000"/>
                                  <a:gd name="connsiteY6" fmla="*/ 983 h 8968"/>
                                  <a:gd name="connsiteX7" fmla="*/ 7487 w 10000"/>
                                  <a:gd name="connsiteY7" fmla="*/ 6000 h 8968"/>
                                  <a:gd name="connsiteX8" fmla="*/ 8259 w 10000"/>
                                  <a:gd name="connsiteY8" fmla="*/ 3 h 8968"/>
                                  <a:gd name="connsiteX9" fmla="*/ 9829 w 10000"/>
                                  <a:gd name="connsiteY9" fmla="*/ 6259 h 8968"/>
                                  <a:gd name="connsiteX10" fmla="*/ 9991 w 10000"/>
                                  <a:gd name="connsiteY10" fmla="*/ 4274 h 8968"/>
                                  <a:gd name="connsiteX11" fmla="*/ 9995 w 10000"/>
                                  <a:gd name="connsiteY11" fmla="*/ 3507 h 8968"/>
                                  <a:gd name="connsiteX0" fmla="*/ 0 w 10000"/>
                                  <a:gd name="connsiteY0" fmla="*/ 2659 h 10000"/>
                                  <a:gd name="connsiteX1" fmla="*/ 675 w 10000"/>
                                  <a:gd name="connsiteY1" fmla="*/ 5515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626 w 10000"/>
                                  <a:gd name="connsiteY1" fmla="*/ 6454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651 w 10000"/>
                                  <a:gd name="connsiteY1" fmla="*/ 6806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751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10000"/>
                                  <a:gd name="connsiteX1" fmla="*/ 750 w 10000"/>
                                  <a:gd name="connsiteY1" fmla="*/ 6689 h 10000"/>
                                  <a:gd name="connsiteX2" fmla="*/ 1318 w 10000"/>
                                  <a:gd name="connsiteY2" fmla="*/ 739 h 10000"/>
                                  <a:gd name="connsiteX3" fmla="*/ 2859 w 10000"/>
                                  <a:gd name="connsiteY3" fmla="*/ 7936 h 10000"/>
                                  <a:gd name="connsiteX4" fmla="*/ 3512 w 10000"/>
                                  <a:gd name="connsiteY4" fmla="*/ 1531 h 10000"/>
                                  <a:gd name="connsiteX5" fmla="*/ 5652 w 10000"/>
                                  <a:gd name="connsiteY5" fmla="*/ 10000 h 10000"/>
                                  <a:gd name="connsiteX6" fmla="*/ 6267 w 10000"/>
                                  <a:gd name="connsiteY6" fmla="*/ 1096 h 10000"/>
                                  <a:gd name="connsiteX7" fmla="*/ 7487 w 10000"/>
                                  <a:gd name="connsiteY7" fmla="*/ 6690 h 10000"/>
                                  <a:gd name="connsiteX8" fmla="*/ 8259 w 10000"/>
                                  <a:gd name="connsiteY8" fmla="*/ 3 h 10000"/>
                                  <a:gd name="connsiteX9" fmla="*/ 9829 w 10000"/>
                                  <a:gd name="connsiteY9" fmla="*/ 6979 h 10000"/>
                                  <a:gd name="connsiteX10" fmla="*/ 9991 w 10000"/>
                                  <a:gd name="connsiteY10" fmla="*/ 4766 h 10000"/>
                                  <a:gd name="connsiteX11" fmla="*/ 9995 w 10000"/>
                                  <a:gd name="connsiteY11" fmla="*/ 3911 h 10000"/>
                                  <a:gd name="connsiteX0" fmla="*/ 0 w 10000"/>
                                  <a:gd name="connsiteY0" fmla="*/ 2659 h 9061"/>
                                  <a:gd name="connsiteX1" fmla="*/ 750 w 10000"/>
                                  <a:gd name="connsiteY1" fmla="*/ 6689 h 9061"/>
                                  <a:gd name="connsiteX2" fmla="*/ 1318 w 10000"/>
                                  <a:gd name="connsiteY2" fmla="*/ 739 h 9061"/>
                                  <a:gd name="connsiteX3" fmla="*/ 2859 w 10000"/>
                                  <a:gd name="connsiteY3" fmla="*/ 7936 h 9061"/>
                                  <a:gd name="connsiteX4" fmla="*/ 3512 w 10000"/>
                                  <a:gd name="connsiteY4" fmla="*/ 1531 h 9061"/>
                                  <a:gd name="connsiteX5" fmla="*/ 5677 w 10000"/>
                                  <a:gd name="connsiteY5" fmla="*/ 9061 h 9061"/>
                                  <a:gd name="connsiteX6" fmla="*/ 6267 w 10000"/>
                                  <a:gd name="connsiteY6" fmla="*/ 1096 h 9061"/>
                                  <a:gd name="connsiteX7" fmla="*/ 7487 w 10000"/>
                                  <a:gd name="connsiteY7" fmla="*/ 6690 h 9061"/>
                                  <a:gd name="connsiteX8" fmla="*/ 8259 w 10000"/>
                                  <a:gd name="connsiteY8" fmla="*/ 3 h 9061"/>
                                  <a:gd name="connsiteX9" fmla="*/ 9829 w 10000"/>
                                  <a:gd name="connsiteY9" fmla="*/ 6979 h 9061"/>
                                  <a:gd name="connsiteX10" fmla="*/ 9991 w 10000"/>
                                  <a:gd name="connsiteY10" fmla="*/ 4766 h 9061"/>
                                  <a:gd name="connsiteX11" fmla="*/ 9995 w 10000"/>
                                  <a:gd name="connsiteY11" fmla="*/ 3911 h 9061"/>
                                  <a:gd name="connsiteX0" fmla="*/ 0 w 10000"/>
                                  <a:gd name="connsiteY0" fmla="*/ 2935 h 10000"/>
                                  <a:gd name="connsiteX1" fmla="*/ 750 w 10000"/>
                                  <a:gd name="connsiteY1" fmla="*/ 7382 h 10000"/>
                                  <a:gd name="connsiteX2" fmla="*/ 1318 w 10000"/>
                                  <a:gd name="connsiteY2" fmla="*/ 816 h 10000"/>
                                  <a:gd name="connsiteX3" fmla="*/ 2859 w 10000"/>
                                  <a:gd name="connsiteY3" fmla="*/ 8758 h 10000"/>
                                  <a:gd name="connsiteX4" fmla="*/ 3512 w 10000"/>
                                  <a:gd name="connsiteY4" fmla="*/ 1690 h 10000"/>
                                  <a:gd name="connsiteX5" fmla="*/ 5677 w 10000"/>
                                  <a:gd name="connsiteY5" fmla="*/ 10000 h 10000"/>
                                  <a:gd name="connsiteX6" fmla="*/ 6267 w 10000"/>
                                  <a:gd name="connsiteY6" fmla="*/ 1210 h 10000"/>
                                  <a:gd name="connsiteX7" fmla="*/ 7487 w 10000"/>
                                  <a:gd name="connsiteY7" fmla="*/ 8690 h 10000"/>
                                  <a:gd name="connsiteX8" fmla="*/ 8259 w 10000"/>
                                  <a:gd name="connsiteY8" fmla="*/ 3 h 10000"/>
                                  <a:gd name="connsiteX9" fmla="*/ 9829 w 10000"/>
                                  <a:gd name="connsiteY9" fmla="*/ 7702 h 10000"/>
                                  <a:gd name="connsiteX10" fmla="*/ 9991 w 10000"/>
                                  <a:gd name="connsiteY10" fmla="*/ 5260 h 10000"/>
                                  <a:gd name="connsiteX11" fmla="*/ 9995 w 10000"/>
                                  <a:gd name="connsiteY11" fmla="*/ 4316 h 10000"/>
                                  <a:gd name="connsiteX0" fmla="*/ 0 w 10000"/>
                                  <a:gd name="connsiteY0" fmla="*/ 2935 h 10000"/>
                                  <a:gd name="connsiteX1" fmla="*/ 750 w 10000"/>
                                  <a:gd name="connsiteY1" fmla="*/ 7382 h 10000"/>
                                  <a:gd name="connsiteX2" fmla="*/ 1318 w 10000"/>
                                  <a:gd name="connsiteY2" fmla="*/ 816 h 10000"/>
                                  <a:gd name="connsiteX3" fmla="*/ 2859 w 10000"/>
                                  <a:gd name="connsiteY3" fmla="*/ 8758 h 10000"/>
                                  <a:gd name="connsiteX4" fmla="*/ 3512 w 10000"/>
                                  <a:gd name="connsiteY4" fmla="*/ 1690 h 10000"/>
                                  <a:gd name="connsiteX5" fmla="*/ 5677 w 10000"/>
                                  <a:gd name="connsiteY5" fmla="*/ 10000 h 10000"/>
                                  <a:gd name="connsiteX6" fmla="*/ 6267 w 10000"/>
                                  <a:gd name="connsiteY6" fmla="*/ 1210 h 10000"/>
                                  <a:gd name="connsiteX7" fmla="*/ 7487 w 10000"/>
                                  <a:gd name="connsiteY7" fmla="*/ 8690 h 10000"/>
                                  <a:gd name="connsiteX8" fmla="*/ 8259 w 10000"/>
                                  <a:gd name="connsiteY8" fmla="*/ 3 h 10000"/>
                                  <a:gd name="connsiteX9" fmla="*/ 9829 w 10000"/>
                                  <a:gd name="connsiteY9" fmla="*/ 7702 h 10000"/>
                                  <a:gd name="connsiteX10" fmla="*/ 9991 w 10000"/>
                                  <a:gd name="connsiteY10" fmla="*/ 5260 h 10000"/>
                                  <a:gd name="connsiteX11" fmla="*/ 9995 w 10000"/>
                                  <a:gd name="connsiteY11" fmla="*/ 4316 h 10000"/>
                                  <a:gd name="connsiteX0" fmla="*/ 0 w 10000"/>
                                  <a:gd name="connsiteY0" fmla="*/ 2933 h 9998"/>
                                  <a:gd name="connsiteX1" fmla="*/ 750 w 10000"/>
                                  <a:gd name="connsiteY1" fmla="*/ 7380 h 9998"/>
                                  <a:gd name="connsiteX2" fmla="*/ 1318 w 10000"/>
                                  <a:gd name="connsiteY2" fmla="*/ 814 h 9998"/>
                                  <a:gd name="connsiteX3" fmla="*/ 2859 w 10000"/>
                                  <a:gd name="connsiteY3" fmla="*/ 8756 h 9998"/>
                                  <a:gd name="connsiteX4" fmla="*/ 3512 w 10000"/>
                                  <a:gd name="connsiteY4" fmla="*/ 1688 h 9998"/>
                                  <a:gd name="connsiteX5" fmla="*/ 5677 w 10000"/>
                                  <a:gd name="connsiteY5" fmla="*/ 9998 h 9998"/>
                                  <a:gd name="connsiteX6" fmla="*/ 6267 w 10000"/>
                                  <a:gd name="connsiteY6" fmla="*/ 1208 h 9998"/>
                                  <a:gd name="connsiteX7" fmla="*/ 7487 w 10000"/>
                                  <a:gd name="connsiteY7" fmla="*/ 8040 h 9998"/>
                                  <a:gd name="connsiteX8" fmla="*/ 8259 w 10000"/>
                                  <a:gd name="connsiteY8" fmla="*/ 1 h 9998"/>
                                  <a:gd name="connsiteX9" fmla="*/ 9829 w 10000"/>
                                  <a:gd name="connsiteY9" fmla="*/ 7700 h 9998"/>
                                  <a:gd name="connsiteX10" fmla="*/ 9991 w 10000"/>
                                  <a:gd name="connsiteY10" fmla="*/ 5258 h 9998"/>
                                  <a:gd name="connsiteX11" fmla="*/ 9995 w 10000"/>
                                  <a:gd name="connsiteY11" fmla="*/ 4314 h 9998"/>
                                  <a:gd name="connsiteX0" fmla="*/ 0 w 10000"/>
                                  <a:gd name="connsiteY0" fmla="*/ 2934 h 10000"/>
                                  <a:gd name="connsiteX1" fmla="*/ 750 w 10000"/>
                                  <a:gd name="connsiteY1" fmla="*/ 7381 h 10000"/>
                                  <a:gd name="connsiteX2" fmla="*/ 1318 w 10000"/>
                                  <a:gd name="connsiteY2" fmla="*/ 814 h 10000"/>
                                  <a:gd name="connsiteX3" fmla="*/ 2859 w 10000"/>
                                  <a:gd name="connsiteY3" fmla="*/ 8758 h 10000"/>
                                  <a:gd name="connsiteX4" fmla="*/ 3512 w 10000"/>
                                  <a:gd name="connsiteY4" fmla="*/ 1688 h 10000"/>
                                  <a:gd name="connsiteX5" fmla="*/ 5441 w 10000"/>
                                  <a:gd name="connsiteY5" fmla="*/ 10000 h 10000"/>
                                  <a:gd name="connsiteX6" fmla="*/ 6267 w 10000"/>
                                  <a:gd name="connsiteY6" fmla="*/ 1208 h 10000"/>
                                  <a:gd name="connsiteX7" fmla="*/ 7487 w 10000"/>
                                  <a:gd name="connsiteY7" fmla="*/ 8042 h 10000"/>
                                  <a:gd name="connsiteX8" fmla="*/ 8259 w 10000"/>
                                  <a:gd name="connsiteY8" fmla="*/ 1 h 10000"/>
                                  <a:gd name="connsiteX9" fmla="*/ 9829 w 10000"/>
                                  <a:gd name="connsiteY9" fmla="*/ 7702 h 10000"/>
                                  <a:gd name="connsiteX10" fmla="*/ 9991 w 10000"/>
                                  <a:gd name="connsiteY10" fmla="*/ 5259 h 10000"/>
                                  <a:gd name="connsiteX11" fmla="*/ 9995 w 10000"/>
                                  <a:gd name="connsiteY11" fmla="*/ 4315 h 10000"/>
                                  <a:gd name="connsiteX0" fmla="*/ 0 w 10000"/>
                                  <a:gd name="connsiteY0" fmla="*/ 2934 h 10000"/>
                                  <a:gd name="connsiteX1" fmla="*/ 750 w 10000"/>
                                  <a:gd name="connsiteY1" fmla="*/ 7381 h 10000"/>
                                  <a:gd name="connsiteX2" fmla="*/ 1318 w 10000"/>
                                  <a:gd name="connsiteY2" fmla="*/ 814 h 10000"/>
                                  <a:gd name="connsiteX3" fmla="*/ 2859 w 10000"/>
                                  <a:gd name="connsiteY3" fmla="*/ 8758 h 10000"/>
                                  <a:gd name="connsiteX4" fmla="*/ 3512 w 10000"/>
                                  <a:gd name="connsiteY4" fmla="*/ 1688 h 10000"/>
                                  <a:gd name="connsiteX5" fmla="*/ 5441 w 10000"/>
                                  <a:gd name="connsiteY5" fmla="*/ 10000 h 10000"/>
                                  <a:gd name="connsiteX6" fmla="*/ 6267 w 10000"/>
                                  <a:gd name="connsiteY6" fmla="*/ 1208 h 10000"/>
                                  <a:gd name="connsiteX7" fmla="*/ 7487 w 10000"/>
                                  <a:gd name="connsiteY7" fmla="*/ 8042 h 10000"/>
                                  <a:gd name="connsiteX8" fmla="*/ 8259 w 10000"/>
                                  <a:gd name="connsiteY8" fmla="*/ 1 h 10000"/>
                                  <a:gd name="connsiteX9" fmla="*/ 9829 w 10000"/>
                                  <a:gd name="connsiteY9" fmla="*/ 7702 h 10000"/>
                                  <a:gd name="connsiteX10" fmla="*/ 9991 w 10000"/>
                                  <a:gd name="connsiteY10" fmla="*/ 5259 h 10000"/>
                                  <a:gd name="connsiteX11" fmla="*/ 9995 w 10000"/>
                                  <a:gd name="connsiteY11" fmla="*/ 4315 h 10000"/>
                                  <a:gd name="connsiteX0" fmla="*/ 0 w 10000"/>
                                  <a:gd name="connsiteY0" fmla="*/ 2934 h 9352"/>
                                  <a:gd name="connsiteX1" fmla="*/ 750 w 10000"/>
                                  <a:gd name="connsiteY1" fmla="*/ 7381 h 9352"/>
                                  <a:gd name="connsiteX2" fmla="*/ 1318 w 10000"/>
                                  <a:gd name="connsiteY2" fmla="*/ 814 h 9352"/>
                                  <a:gd name="connsiteX3" fmla="*/ 2859 w 10000"/>
                                  <a:gd name="connsiteY3" fmla="*/ 8758 h 9352"/>
                                  <a:gd name="connsiteX4" fmla="*/ 3512 w 10000"/>
                                  <a:gd name="connsiteY4" fmla="*/ 1688 h 9352"/>
                                  <a:gd name="connsiteX5" fmla="*/ 5441 w 10000"/>
                                  <a:gd name="connsiteY5" fmla="*/ 9352 h 9352"/>
                                  <a:gd name="connsiteX6" fmla="*/ 6267 w 10000"/>
                                  <a:gd name="connsiteY6" fmla="*/ 1208 h 9352"/>
                                  <a:gd name="connsiteX7" fmla="*/ 7487 w 10000"/>
                                  <a:gd name="connsiteY7" fmla="*/ 8042 h 9352"/>
                                  <a:gd name="connsiteX8" fmla="*/ 8259 w 10000"/>
                                  <a:gd name="connsiteY8" fmla="*/ 1 h 9352"/>
                                  <a:gd name="connsiteX9" fmla="*/ 9829 w 10000"/>
                                  <a:gd name="connsiteY9" fmla="*/ 7702 h 9352"/>
                                  <a:gd name="connsiteX10" fmla="*/ 9991 w 10000"/>
                                  <a:gd name="connsiteY10" fmla="*/ 5259 h 9352"/>
                                  <a:gd name="connsiteX11" fmla="*/ 9995 w 10000"/>
                                  <a:gd name="connsiteY11" fmla="*/ 4315 h 9352"/>
                                  <a:gd name="connsiteX0" fmla="*/ 0 w 10000"/>
                                  <a:gd name="connsiteY0" fmla="*/ 3139 h 10002"/>
                                  <a:gd name="connsiteX1" fmla="*/ 750 w 10000"/>
                                  <a:gd name="connsiteY1" fmla="*/ 7894 h 10002"/>
                                  <a:gd name="connsiteX2" fmla="*/ 1318 w 10000"/>
                                  <a:gd name="connsiteY2" fmla="*/ 872 h 10002"/>
                                  <a:gd name="connsiteX3" fmla="*/ 2859 w 10000"/>
                                  <a:gd name="connsiteY3" fmla="*/ 9367 h 10002"/>
                                  <a:gd name="connsiteX4" fmla="*/ 3512 w 10000"/>
                                  <a:gd name="connsiteY4" fmla="*/ 1807 h 10002"/>
                                  <a:gd name="connsiteX5" fmla="*/ 5441 w 10000"/>
                                  <a:gd name="connsiteY5" fmla="*/ 10002 h 10002"/>
                                  <a:gd name="connsiteX6" fmla="*/ 6267 w 10000"/>
                                  <a:gd name="connsiteY6" fmla="*/ 1294 h 10002"/>
                                  <a:gd name="connsiteX7" fmla="*/ 7433 w 10000"/>
                                  <a:gd name="connsiteY7" fmla="*/ 9294 h 10002"/>
                                  <a:gd name="connsiteX8" fmla="*/ 8259 w 10000"/>
                                  <a:gd name="connsiteY8" fmla="*/ 3 h 10002"/>
                                  <a:gd name="connsiteX9" fmla="*/ 9829 w 10000"/>
                                  <a:gd name="connsiteY9" fmla="*/ 8238 h 10002"/>
                                  <a:gd name="connsiteX10" fmla="*/ 9991 w 10000"/>
                                  <a:gd name="connsiteY10" fmla="*/ 5625 h 10002"/>
                                  <a:gd name="connsiteX11" fmla="*/ 9995 w 10000"/>
                                  <a:gd name="connsiteY11" fmla="*/ 4616 h 10002"/>
                                  <a:gd name="connsiteX0" fmla="*/ 0 w 10000"/>
                                  <a:gd name="connsiteY0" fmla="*/ 3139 h 10002"/>
                                  <a:gd name="connsiteX1" fmla="*/ 750 w 10000"/>
                                  <a:gd name="connsiteY1" fmla="*/ 7894 h 10002"/>
                                  <a:gd name="connsiteX2" fmla="*/ 1318 w 10000"/>
                                  <a:gd name="connsiteY2" fmla="*/ 872 h 10002"/>
                                  <a:gd name="connsiteX3" fmla="*/ 2859 w 10000"/>
                                  <a:gd name="connsiteY3" fmla="*/ 9367 h 10002"/>
                                  <a:gd name="connsiteX4" fmla="*/ 3512 w 10000"/>
                                  <a:gd name="connsiteY4" fmla="*/ 1807 h 10002"/>
                                  <a:gd name="connsiteX5" fmla="*/ 5441 w 10000"/>
                                  <a:gd name="connsiteY5" fmla="*/ 10002 h 10002"/>
                                  <a:gd name="connsiteX6" fmla="*/ 6267 w 10000"/>
                                  <a:gd name="connsiteY6" fmla="*/ 1294 h 10002"/>
                                  <a:gd name="connsiteX7" fmla="*/ 7487 w 10000"/>
                                  <a:gd name="connsiteY7" fmla="*/ 9294 h 10002"/>
                                  <a:gd name="connsiteX8" fmla="*/ 8259 w 10000"/>
                                  <a:gd name="connsiteY8" fmla="*/ 3 h 10002"/>
                                  <a:gd name="connsiteX9" fmla="*/ 9829 w 10000"/>
                                  <a:gd name="connsiteY9" fmla="*/ 8238 h 10002"/>
                                  <a:gd name="connsiteX10" fmla="*/ 9991 w 10000"/>
                                  <a:gd name="connsiteY10" fmla="*/ 5625 h 10002"/>
                                  <a:gd name="connsiteX11" fmla="*/ 9995 w 10000"/>
                                  <a:gd name="connsiteY11" fmla="*/ 4616 h 10002"/>
                                  <a:gd name="connsiteX0" fmla="*/ 0 w 10000"/>
                                  <a:gd name="connsiteY0" fmla="*/ 3137 h 10000"/>
                                  <a:gd name="connsiteX1" fmla="*/ 750 w 10000"/>
                                  <a:gd name="connsiteY1" fmla="*/ 7892 h 10000"/>
                                  <a:gd name="connsiteX2" fmla="*/ 1318 w 10000"/>
                                  <a:gd name="connsiteY2" fmla="*/ 870 h 10000"/>
                                  <a:gd name="connsiteX3" fmla="*/ 2859 w 10000"/>
                                  <a:gd name="connsiteY3" fmla="*/ 9365 h 10000"/>
                                  <a:gd name="connsiteX4" fmla="*/ 3512 w 10000"/>
                                  <a:gd name="connsiteY4" fmla="*/ 1805 h 10000"/>
                                  <a:gd name="connsiteX5" fmla="*/ 5441 w 10000"/>
                                  <a:gd name="connsiteY5" fmla="*/ 10000 h 10000"/>
                                  <a:gd name="connsiteX6" fmla="*/ 6267 w 10000"/>
                                  <a:gd name="connsiteY6" fmla="*/ 1292 h 10000"/>
                                  <a:gd name="connsiteX7" fmla="*/ 7487 w 10000"/>
                                  <a:gd name="connsiteY7" fmla="*/ 8461 h 10000"/>
                                  <a:gd name="connsiteX8" fmla="*/ 8259 w 10000"/>
                                  <a:gd name="connsiteY8" fmla="*/ 1 h 10000"/>
                                  <a:gd name="connsiteX9" fmla="*/ 9829 w 10000"/>
                                  <a:gd name="connsiteY9" fmla="*/ 8236 h 10000"/>
                                  <a:gd name="connsiteX10" fmla="*/ 9991 w 10000"/>
                                  <a:gd name="connsiteY10" fmla="*/ 5623 h 10000"/>
                                  <a:gd name="connsiteX11" fmla="*/ 9995 w 10000"/>
                                  <a:gd name="connsiteY11" fmla="*/ 4614 h 10000"/>
                                  <a:gd name="connsiteX0" fmla="*/ 0 w 10109"/>
                                  <a:gd name="connsiteY0" fmla="*/ 3137 h 10000"/>
                                  <a:gd name="connsiteX1" fmla="*/ 750 w 10109"/>
                                  <a:gd name="connsiteY1" fmla="*/ 7892 h 10000"/>
                                  <a:gd name="connsiteX2" fmla="*/ 1318 w 10109"/>
                                  <a:gd name="connsiteY2" fmla="*/ 870 h 10000"/>
                                  <a:gd name="connsiteX3" fmla="*/ 2859 w 10109"/>
                                  <a:gd name="connsiteY3" fmla="*/ 9365 h 10000"/>
                                  <a:gd name="connsiteX4" fmla="*/ 3512 w 10109"/>
                                  <a:gd name="connsiteY4" fmla="*/ 1805 h 10000"/>
                                  <a:gd name="connsiteX5" fmla="*/ 5441 w 10109"/>
                                  <a:gd name="connsiteY5" fmla="*/ 10000 h 10000"/>
                                  <a:gd name="connsiteX6" fmla="*/ 6267 w 10109"/>
                                  <a:gd name="connsiteY6" fmla="*/ 1292 h 10000"/>
                                  <a:gd name="connsiteX7" fmla="*/ 7487 w 10109"/>
                                  <a:gd name="connsiteY7" fmla="*/ 8461 h 10000"/>
                                  <a:gd name="connsiteX8" fmla="*/ 8259 w 10109"/>
                                  <a:gd name="connsiteY8" fmla="*/ 1 h 10000"/>
                                  <a:gd name="connsiteX9" fmla="*/ 9829 w 10109"/>
                                  <a:gd name="connsiteY9" fmla="*/ 8236 h 10000"/>
                                  <a:gd name="connsiteX10" fmla="*/ 10107 w 10109"/>
                                  <a:gd name="connsiteY10" fmla="*/ 5670 h 10000"/>
                                  <a:gd name="connsiteX11" fmla="*/ 9995 w 10109"/>
                                  <a:gd name="connsiteY11" fmla="*/ 4614 h 10000"/>
                                  <a:gd name="connsiteX0" fmla="*/ 0 w 10116"/>
                                  <a:gd name="connsiteY0" fmla="*/ 3137 h 10000"/>
                                  <a:gd name="connsiteX1" fmla="*/ 750 w 10116"/>
                                  <a:gd name="connsiteY1" fmla="*/ 7892 h 10000"/>
                                  <a:gd name="connsiteX2" fmla="*/ 1318 w 10116"/>
                                  <a:gd name="connsiteY2" fmla="*/ 870 h 10000"/>
                                  <a:gd name="connsiteX3" fmla="*/ 2859 w 10116"/>
                                  <a:gd name="connsiteY3" fmla="*/ 9365 h 10000"/>
                                  <a:gd name="connsiteX4" fmla="*/ 3512 w 10116"/>
                                  <a:gd name="connsiteY4" fmla="*/ 1805 h 10000"/>
                                  <a:gd name="connsiteX5" fmla="*/ 5441 w 10116"/>
                                  <a:gd name="connsiteY5" fmla="*/ 10000 h 10000"/>
                                  <a:gd name="connsiteX6" fmla="*/ 6267 w 10116"/>
                                  <a:gd name="connsiteY6" fmla="*/ 1292 h 10000"/>
                                  <a:gd name="connsiteX7" fmla="*/ 7487 w 10116"/>
                                  <a:gd name="connsiteY7" fmla="*/ 8461 h 10000"/>
                                  <a:gd name="connsiteX8" fmla="*/ 8259 w 10116"/>
                                  <a:gd name="connsiteY8" fmla="*/ 1 h 10000"/>
                                  <a:gd name="connsiteX9" fmla="*/ 9829 w 10116"/>
                                  <a:gd name="connsiteY9" fmla="*/ 8236 h 10000"/>
                                  <a:gd name="connsiteX10" fmla="*/ 10107 w 10116"/>
                                  <a:gd name="connsiteY10" fmla="*/ 5670 h 10000"/>
                                  <a:gd name="connsiteX11" fmla="*/ 10109 w 10116"/>
                                  <a:gd name="connsiteY11" fmla="*/ 4614 h 10000"/>
                                  <a:gd name="connsiteX0" fmla="*/ 0 w 10116"/>
                                  <a:gd name="connsiteY0" fmla="*/ 3137 h 10002"/>
                                  <a:gd name="connsiteX1" fmla="*/ 750 w 10116"/>
                                  <a:gd name="connsiteY1" fmla="*/ 7892 h 10002"/>
                                  <a:gd name="connsiteX2" fmla="*/ 1318 w 10116"/>
                                  <a:gd name="connsiteY2" fmla="*/ 870 h 10002"/>
                                  <a:gd name="connsiteX3" fmla="*/ 2709 w 10116"/>
                                  <a:gd name="connsiteY3" fmla="*/ 10000 h 10002"/>
                                  <a:gd name="connsiteX4" fmla="*/ 3512 w 10116"/>
                                  <a:gd name="connsiteY4" fmla="*/ 1805 h 10002"/>
                                  <a:gd name="connsiteX5" fmla="*/ 5441 w 10116"/>
                                  <a:gd name="connsiteY5" fmla="*/ 10000 h 10002"/>
                                  <a:gd name="connsiteX6" fmla="*/ 6267 w 10116"/>
                                  <a:gd name="connsiteY6" fmla="*/ 1292 h 10002"/>
                                  <a:gd name="connsiteX7" fmla="*/ 7487 w 10116"/>
                                  <a:gd name="connsiteY7" fmla="*/ 8461 h 10002"/>
                                  <a:gd name="connsiteX8" fmla="*/ 8259 w 10116"/>
                                  <a:gd name="connsiteY8" fmla="*/ 1 h 10002"/>
                                  <a:gd name="connsiteX9" fmla="*/ 9829 w 10116"/>
                                  <a:gd name="connsiteY9" fmla="*/ 8236 h 10002"/>
                                  <a:gd name="connsiteX10" fmla="*/ 10107 w 10116"/>
                                  <a:gd name="connsiteY10" fmla="*/ 5670 h 10002"/>
                                  <a:gd name="connsiteX11" fmla="*/ 10109 w 10116"/>
                                  <a:gd name="connsiteY11" fmla="*/ 4614 h 10002"/>
                                  <a:gd name="connsiteX0" fmla="*/ 0 w 10116"/>
                                  <a:gd name="connsiteY0" fmla="*/ 3137 h 10000"/>
                                  <a:gd name="connsiteX1" fmla="*/ 750 w 10116"/>
                                  <a:gd name="connsiteY1" fmla="*/ 7892 h 10000"/>
                                  <a:gd name="connsiteX2" fmla="*/ 1318 w 10116"/>
                                  <a:gd name="connsiteY2" fmla="*/ 870 h 10000"/>
                                  <a:gd name="connsiteX3" fmla="*/ 2709 w 10116"/>
                                  <a:gd name="connsiteY3" fmla="*/ 10000 h 10000"/>
                                  <a:gd name="connsiteX4" fmla="*/ 3512 w 10116"/>
                                  <a:gd name="connsiteY4" fmla="*/ 1805 h 10000"/>
                                  <a:gd name="connsiteX5" fmla="*/ 5441 w 10116"/>
                                  <a:gd name="connsiteY5" fmla="*/ 10000 h 10000"/>
                                  <a:gd name="connsiteX6" fmla="*/ 6267 w 10116"/>
                                  <a:gd name="connsiteY6" fmla="*/ 1292 h 10000"/>
                                  <a:gd name="connsiteX7" fmla="*/ 7487 w 10116"/>
                                  <a:gd name="connsiteY7" fmla="*/ 8461 h 10000"/>
                                  <a:gd name="connsiteX8" fmla="*/ 8259 w 10116"/>
                                  <a:gd name="connsiteY8" fmla="*/ 1 h 10000"/>
                                  <a:gd name="connsiteX9" fmla="*/ 9829 w 10116"/>
                                  <a:gd name="connsiteY9" fmla="*/ 8236 h 10000"/>
                                  <a:gd name="connsiteX10" fmla="*/ 10107 w 10116"/>
                                  <a:gd name="connsiteY10" fmla="*/ 5670 h 10000"/>
                                  <a:gd name="connsiteX11" fmla="*/ 10109 w 10116"/>
                                  <a:gd name="connsiteY11" fmla="*/ 4614 h 10000"/>
                                  <a:gd name="connsiteX0" fmla="*/ 0 w 10116"/>
                                  <a:gd name="connsiteY0" fmla="*/ 3137 h 10567"/>
                                  <a:gd name="connsiteX1" fmla="*/ 750 w 10116"/>
                                  <a:gd name="connsiteY1" fmla="*/ 7892 h 10567"/>
                                  <a:gd name="connsiteX2" fmla="*/ 1318 w 10116"/>
                                  <a:gd name="connsiteY2" fmla="*/ 870 h 10567"/>
                                  <a:gd name="connsiteX3" fmla="*/ 2709 w 10116"/>
                                  <a:gd name="connsiteY3" fmla="*/ 10567 h 10567"/>
                                  <a:gd name="connsiteX4" fmla="*/ 3512 w 10116"/>
                                  <a:gd name="connsiteY4" fmla="*/ 1805 h 10567"/>
                                  <a:gd name="connsiteX5" fmla="*/ 5441 w 10116"/>
                                  <a:gd name="connsiteY5" fmla="*/ 10000 h 10567"/>
                                  <a:gd name="connsiteX6" fmla="*/ 6267 w 10116"/>
                                  <a:gd name="connsiteY6" fmla="*/ 1292 h 10567"/>
                                  <a:gd name="connsiteX7" fmla="*/ 7487 w 10116"/>
                                  <a:gd name="connsiteY7" fmla="*/ 8461 h 10567"/>
                                  <a:gd name="connsiteX8" fmla="*/ 8259 w 10116"/>
                                  <a:gd name="connsiteY8" fmla="*/ 1 h 10567"/>
                                  <a:gd name="connsiteX9" fmla="*/ 9829 w 10116"/>
                                  <a:gd name="connsiteY9" fmla="*/ 8236 h 10567"/>
                                  <a:gd name="connsiteX10" fmla="*/ 10107 w 10116"/>
                                  <a:gd name="connsiteY10" fmla="*/ 5670 h 10567"/>
                                  <a:gd name="connsiteX11" fmla="*/ 10109 w 10116"/>
                                  <a:gd name="connsiteY11" fmla="*/ 4614 h 10567"/>
                                  <a:gd name="connsiteX0" fmla="*/ 0 w 10116"/>
                                  <a:gd name="connsiteY0" fmla="*/ 3137 h 12051"/>
                                  <a:gd name="connsiteX1" fmla="*/ 750 w 10116"/>
                                  <a:gd name="connsiteY1" fmla="*/ 7892 h 12051"/>
                                  <a:gd name="connsiteX2" fmla="*/ 1318 w 10116"/>
                                  <a:gd name="connsiteY2" fmla="*/ 870 h 12051"/>
                                  <a:gd name="connsiteX3" fmla="*/ 2709 w 10116"/>
                                  <a:gd name="connsiteY3" fmla="*/ 10567 h 12051"/>
                                  <a:gd name="connsiteX4" fmla="*/ 3512 w 10116"/>
                                  <a:gd name="connsiteY4" fmla="*/ 1805 h 12051"/>
                                  <a:gd name="connsiteX5" fmla="*/ 5456 w 10116"/>
                                  <a:gd name="connsiteY5" fmla="*/ 12051 h 12051"/>
                                  <a:gd name="connsiteX6" fmla="*/ 6267 w 10116"/>
                                  <a:gd name="connsiteY6" fmla="*/ 1292 h 12051"/>
                                  <a:gd name="connsiteX7" fmla="*/ 7487 w 10116"/>
                                  <a:gd name="connsiteY7" fmla="*/ 846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870 h 12051"/>
                                  <a:gd name="connsiteX3" fmla="*/ 2709 w 10116"/>
                                  <a:gd name="connsiteY3" fmla="*/ 8704 h 12051"/>
                                  <a:gd name="connsiteX4" fmla="*/ 3512 w 10116"/>
                                  <a:gd name="connsiteY4" fmla="*/ 1805 h 12051"/>
                                  <a:gd name="connsiteX5" fmla="*/ 5456 w 10116"/>
                                  <a:gd name="connsiteY5" fmla="*/ 12051 h 12051"/>
                                  <a:gd name="connsiteX6" fmla="*/ 6267 w 10116"/>
                                  <a:gd name="connsiteY6" fmla="*/ 1292 h 12051"/>
                                  <a:gd name="connsiteX7" fmla="*/ 7487 w 10116"/>
                                  <a:gd name="connsiteY7" fmla="*/ 846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870 h 12051"/>
                                  <a:gd name="connsiteX3" fmla="*/ 2709 w 10116"/>
                                  <a:gd name="connsiteY3" fmla="*/ 8704 h 12051"/>
                                  <a:gd name="connsiteX4" fmla="*/ 3512 w 10116"/>
                                  <a:gd name="connsiteY4" fmla="*/ 1805 h 12051"/>
                                  <a:gd name="connsiteX5" fmla="*/ 5456 w 10116"/>
                                  <a:gd name="connsiteY5" fmla="*/ 12051 h 12051"/>
                                  <a:gd name="connsiteX6" fmla="*/ 6267 w 10116"/>
                                  <a:gd name="connsiteY6" fmla="*/ 1292 h 12051"/>
                                  <a:gd name="connsiteX7" fmla="*/ 7487 w 10116"/>
                                  <a:gd name="connsiteY7" fmla="*/ 846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870 h 12051"/>
                                  <a:gd name="connsiteX3" fmla="*/ 2709 w 10116"/>
                                  <a:gd name="connsiteY3" fmla="*/ 8704 h 12051"/>
                                  <a:gd name="connsiteX4" fmla="*/ 3512 w 10116"/>
                                  <a:gd name="connsiteY4" fmla="*/ 1805 h 12051"/>
                                  <a:gd name="connsiteX5" fmla="*/ 5456 w 10116"/>
                                  <a:gd name="connsiteY5" fmla="*/ 12051 h 12051"/>
                                  <a:gd name="connsiteX6" fmla="*/ 6267 w 10116"/>
                                  <a:gd name="connsiteY6" fmla="*/ 1292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182 w 10116"/>
                                  <a:gd name="connsiteY2" fmla="*/ 1805 h 12051"/>
                                  <a:gd name="connsiteX3" fmla="*/ 2709 w 10116"/>
                                  <a:gd name="connsiteY3" fmla="*/ 8704 h 12051"/>
                                  <a:gd name="connsiteX4" fmla="*/ 3512 w 10116"/>
                                  <a:gd name="connsiteY4" fmla="*/ 1805 h 12051"/>
                                  <a:gd name="connsiteX5" fmla="*/ 5456 w 10116"/>
                                  <a:gd name="connsiteY5" fmla="*/ 12051 h 12051"/>
                                  <a:gd name="connsiteX6" fmla="*/ 6267 w 10116"/>
                                  <a:gd name="connsiteY6" fmla="*/ 1292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1805 h 12051"/>
                                  <a:gd name="connsiteX3" fmla="*/ 2709 w 10116"/>
                                  <a:gd name="connsiteY3" fmla="*/ 8704 h 12051"/>
                                  <a:gd name="connsiteX4" fmla="*/ 3512 w 10116"/>
                                  <a:gd name="connsiteY4" fmla="*/ 1805 h 12051"/>
                                  <a:gd name="connsiteX5" fmla="*/ 5456 w 10116"/>
                                  <a:gd name="connsiteY5" fmla="*/ 12051 h 12051"/>
                                  <a:gd name="connsiteX6" fmla="*/ 6267 w 10116"/>
                                  <a:gd name="connsiteY6" fmla="*/ 1292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1805 h 12051"/>
                                  <a:gd name="connsiteX3" fmla="*/ 2709 w 10116"/>
                                  <a:gd name="connsiteY3" fmla="*/ 8704 h 12051"/>
                                  <a:gd name="connsiteX4" fmla="*/ 3512 w 10116"/>
                                  <a:gd name="connsiteY4" fmla="*/ 1805 h 12051"/>
                                  <a:gd name="connsiteX5" fmla="*/ 5456 w 10116"/>
                                  <a:gd name="connsiteY5" fmla="*/ 12051 h 12051"/>
                                  <a:gd name="connsiteX6" fmla="*/ 6140 w 10116"/>
                                  <a:gd name="connsiteY6" fmla="*/ 1805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1805 h 12051"/>
                                  <a:gd name="connsiteX3" fmla="*/ 2709 w 10116"/>
                                  <a:gd name="connsiteY3" fmla="*/ 8704 h 12051"/>
                                  <a:gd name="connsiteX4" fmla="*/ 3512 w 10116"/>
                                  <a:gd name="connsiteY4" fmla="*/ 1805 h 12051"/>
                                  <a:gd name="connsiteX5" fmla="*/ 5456 w 10116"/>
                                  <a:gd name="connsiteY5" fmla="*/ 12051 h 12051"/>
                                  <a:gd name="connsiteX6" fmla="*/ 6291 w 10116"/>
                                  <a:gd name="connsiteY6" fmla="*/ 1805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7 h 12051"/>
                                  <a:gd name="connsiteX1" fmla="*/ 750 w 10116"/>
                                  <a:gd name="connsiteY1" fmla="*/ 7892 h 12051"/>
                                  <a:gd name="connsiteX2" fmla="*/ 1318 w 10116"/>
                                  <a:gd name="connsiteY2" fmla="*/ 1805 h 12051"/>
                                  <a:gd name="connsiteX3" fmla="*/ 2709 w 10116"/>
                                  <a:gd name="connsiteY3" fmla="*/ 8704 h 12051"/>
                                  <a:gd name="connsiteX4" fmla="*/ 3512 w 10116"/>
                                  <a:gd name="connsiteY4" fmla="*/ 1805 h 12051"/>
                                  <a:gd name="connsiteX5" fmla="*/ 5456 w 10116"/>
                                  <a:gd name="connsiteY5" fmla="*/ 12051 h 12051"/>
                                  <a:gd name="connsiteX6" fmla="*/ 6291 w 10116"/>
                                  <a:gd name="connsiteY6" fmla="*/ 1805 h 12051"/>
                                  <a:gd name="connsiteX7" fmla="*/ 7437 w 10116"/>
                                  <a:gd name="connsiteY7" fmla="*/ 8691 h 12051"/>
                                  <a:gd name="connsiteX8" fmla="*/ 8259 w 10116"/>
                                  <a:gd name="connsiteY8" fmla="*/ 1 h 12051"/>
                                  <a:gd name="connsiteX9" fmla="*/ 9829 w 10116"/>
                                  <a:gd name="connsiteY9" fmla="*/ 8236 h 12051"/>
                                  <a:gd name="connsiteX10" fmla="*/ 10107 w 10116"/>
                                  <a:gd name="connsiteY10" fmla="*/ 5670 h 12051"/>
                                  <a:gd name="connsiteX11" fmla="*/ 10109 w 10116"/>
                                  <a:gd name="connsiteY11" fmla="*/ 4614 h 12051"/>
                                  <a:gd name="connsiteX0" fmla="*/ 0 w 10116"/>
                                  <a:gd name="connsiteY0" fmla="*/ 3136 h 12050"/>
                                  <a:gd name="connsiteX1" fmla="*/ 750 w 10116"/>
                                  <a:gd name="connsiteY1" fmla="*/ 7891 h 12050"/>
                                  <a:gd name="connsiteX2" fmla="*/ 1318 w 10116"/>
                                  <a:gd name="connsiteY2" fmla="*/ 1804 h 12050"/>
                                  <a:gd name="connsiteX3" fmla="*/ 2709 w 10116"/>
                                  <a:gd name="connsiteY3" fmla="*/ 8703 h 12050"/>
                                  <a:gd name="connsiteX4" fmla="*/ 3512 w 10116"/>
                                  <a:gd name="connsiteY4" fmla="*/ 1804 h 12050"/>
                                  <a:gd name="connsiteX5" fmla="*/ 5456 w 10116"/>
                                  <a:gd name="connsiteY5" fmla="*/ 12050 h 12050"/>
                                  <a:gd name="connsiteX6" fmla="*/ 6291 w 10116"/>
                                  <a:gd name="connsiteY6" fmla="*/ 1804 h 12050"/>
                                  <a:gd name="connsiteX7" fmla="*/ 7437 w 10116"/>
                                  <a:gd name="connsiteY7" fmla="*/ 8690 h 12050"/>
                                  <a:gd name="connsiteX8" fmla="*/ 8259 w 10116"/>
                                  <a:gd name="connsiteY8" fmla="*/ 0 h 12050"/>
                                  <a:gd name="connsiteX9" fmla="*/ 9720 w 10116"/>
                                  <a:gd name="connsiteY9" fmla="*/ 8690 h 12050"/>
                                  <a:gd name="connsiteX10" fmla="*/ 10107 w 10116"/>
                                  <a:gd name="connsiteY10" fmla="*/ 5669 h 12050"/>
                                  <a:gd name="connsiteX11" fmla="*/ 10109 w 10116"/>
                                  <a:gd name="connsiteY11" fmla="*/ 4613 h 12050"/>
                                  <a:gd name="connsiteX0" fmla="*/ 0 w 10116"/>
                                  <a:gd name="connsiteY0" fmla="*/ 3136 h 12050"/>
                                  <a:gd name="connsiteX1" fmla="*/ 750 w 10116"/>
                                  <a:gd name="connsiteY1" fmla="*/ 7891 h 12050"/>
                                  <a:gd name="connsiteX2" fmla="*/ 1318 w 10116"/>
                                  <a:gd name="connsiteY2" fmla="*/ 1804 h 12050"/>
                                  <a:gd name="connsiteX3" fmla="*/ 2709 w 10116"/>
                                  <a:gd name="connsiteY3" fmla="*/ 8703 h 12050"/>
                                  <a:gd name="connsiteX4" fmla="*/ 3512 w 10116"/>
                                  <a:gd name="connsiteY4" fmla="*/ 1804 h 12050"/>
                                  <a:gd name="connsiteX5" fmla="*/ 5456 w 10116"/>
                                  <a:gd name="connsiteY5" fmla="*/ 12050 h 12050"/>
                                  <a:gd name="connsiteX6" fmla="*/ 6291 w 10116"/>
                                  <a:gd name="connsiteY6" fmla="*/ 1804 h 12050"/>
                                  <a:gd name="connsiteX7" fmla="*/ 7437 w 10116"/>
                                  <a:gd name="connsiteY7" fmla="*/ 8690 h 12050"/>
                                  <a:gd name="connsiteX8" fmla="*/ 8259 w 10116"/>
                                  <a:gd name="connsiteY8" fmla="*/ 0 h 12050"/>
                                  <a:gd name="connsiteX9" fmla="*/ 9802 w 10116"/>
                                  <a:gd name="connsiteY9" fmla="*/ 8690 h 12050"/>
                                  <a:gd name="connsiteX10" fmla="*/ 10107 w 10116"/>
                                  <a:gd name="connsiteY10" fmla="*/ 5669 h 12050"/>
                                  <a:gd name="connsiteX11" fmla="*/ 10109 w 10116"/>
                                  <a:gd name="connsiteY11" fmla="*/ 4613 h 12050"/>
                                  <a:gd name="connsiteX0" fmla="*/ 0 w 10116"/>
                                  <a:gd name="connsiteY0" fmla="*/ 3136 h 12050"/>
                                  <a:gd name="connsiteX1" fmla="*/ 750 w 10116"/>
                                  <a:gd name="connsiteY1" fmla="*/ 7891 h 12050"/>
                                  <a:gd name="connsiteX2" fmla="*/ 1318 w 10116"/>
                                  <a:gd name="connsiteY2" fmla="*/ 1804 h 12050"/>
                                  <a:gd name="connsiteX3" fmla="*/ 2709 w 10116"/>
                                  <a:gd name="connsiteY3" fmla="*/ 8703 h 12050"/>
                                  <a:gd name="connsiteX4" fmla="*/ 3512 w 10116"/>
                                  <a:gd name="connsiteY4" fmla="*/ 1804 h 12050"/>
                                  <a:gd name="connsiteX5" fmla="*/ 5456 w 10116"/>
                                  <a:gd name="connsiteY5" fmla="*/ 12050 h 12050"/>
                                  <a:gd name="connsiteX6" fmla="*/ 6291 w 10116"/>
                                  <a:gd name="connsiteY6" fmla="*/ 1804 h 12050"/>
                                  <a:gd name="connsiteX7" fmla="*/ 7437 w 10116"/>
                                  <a:gd name="connsiteY7" fmla="*/ 8690 h 12050"/>
                                  <a:gd name="connsiteX8" fmla="*/ 8259 w 10116"/>
                                  <a:gd name="connsiteY8" fmla="*/ 0 h 12050"/>
                                  <a:gd name="connsiteX9" fmla="*/ 9802 w 10116"/>
                                  <a:gd name="connsiteY9" fmla="*/ 8690 h 12050"/>
                                  <a:gd name="connsiteX10" fmla="*/ 10107 w 10116"/>
                                  <a:gd name="connsiteY10" fmla="*/ 5669 h 12050"/>
                                  <a:gd name="connsiteX11" fmla="*/ 10109 w 10116"/>
                                  <a:gd name="connsiteY11" fmla="*/ 4613 h 12050"/>
                                  <a:gd name="connsiteX0" fmla="*/ 0 w 10116"/>
                                  <a:gd name="connsiteY0" fmla="*/ 3136 h 12050"/>
                                  <a:gd name="connsiteX1" fmla="*/ 750 w 10116"/>
                                  <a:gd name="connsiteY1" fmla="*/ 7891 h 12050"/>
                                  <a:gd name="connsiteX2" fmla="*/ 1318 w 10116"/>
                                  <a:gd name="connsiteY2" fmla="*/ 1804 h 12050"/>
                                  <a:gd name="connsiteX3" fmla="*/ 2709 w 10116"/>
                                  <a:gd name="connsiteY3" fmla="*/ 8703 h 12050"/>
                                  <a:gd name="connsiteX4" fmla="*/ 3512 w 10116"/>
                                  <a:gd name="connsiteY4" fmla="*/ 1804 h 12050"/>
                                  <a:gd name="connsiteX5" fmla="*/ 5647 w 10116"/>
                                  <a:gd name="connsiteY5" fmla="*/ 12050 h 12050"/>
                                  <a:gd name="connsiteX6" fmla="*/ 6291 w 10116"/>
                                  <a:gd name="connsiteY6" fmla="*/ 1804 h 12050"/>
                                  <a:gd name="connsiteX7" fmla="*/ 7437 w 10116"/>
                                  <a:gd name="connsiteY7" fmla="*/ 8690 h 12050"/>
                                  <a:gd name="connsiteX8" fmla="*/ 8259 w 10116"/>
                                  <a:gd name="connsiteY8" fmla="*/ 0 h 12050"/>
                                  <a:gd name="connsiteX9" fmla="*/ 9802 w 10116"/>
                                  <a:gd name="connsiteY9" fmla="*/ 8690 h 12050"/>
                                  <a:gd name="connsiteX10" fmla="*/ 10107 w 10116"/>
                                  <a:gd name="connsiteY10" fmla="*/ 5669 h 12050"/>
                                  <a:gd name="connsiteX11" fmla="*/ 10109 w 10116"/>
                                  <a:gd name="connsiteY11" fmla="*/ 4613 h 12050"/>
                                  <a:gd name="connsiteX0" fmla="*/ 0 w 10116"/>
                                  <a:gd name="connsiteY0" fmla="*/ 3137 h 12051"/>
                                  <a:gd name="connsiteX1" fmla="*/ 750 w 10116"/>
                                  <a:gd name="connsiteY1" fmla="*/ 7892 h 12051"/>
                                  <a:gd name="connsiteX2" fmla="*/ 1400 w 10116"/>
                                  <a:gd name="connsiteY2" fmla="*/ 1 h 12051"/>
                                  <a:gd name="connsiteX3" fmla="*/ 2709 w 10116"/>
                                  <a:gd name="connsiteY3" fmla="*/ 8704 h 12051"/>
                                  <a:gd name="connsiteX4" fmla="*/ 3512 w 10116"/>
                                  <a:gd name="connsiteY4" fmla="*/ 1805 h 12051"/>
                                  <a:gd name="connsiteX5" fmla="*/ 5647 w 10116"/>
                                  <a:gd name="connsiteY5" fmla="*/ 12051 h 12051"/>
                                  <a:gd name="connsiteX6" fmla="*/ 6291 w 10116"/>
                                  <a:gd name="connsiteY6" fmla="*/ 1805 h 12051"/>
                                  <a:gd name="connsiteX7" fmla="*/ 7437 w 10116"/>
                                  <a:gd name="connsiteY7" fmla="*/ 8691 h 12051"/>
                                  <a:gd name="connsiteX8" fmla="*/ 8259 w 10116"/>
                                  <a:gd name="connsiteY8" fmla="*/ 1 h 12051"/>
                                  <a:gd name="connsiteX9" fmla="*/ 9802 w 10116"/>
                                  <a:gd name="connsiteY9" fmla="*/ 8691 h 12051"/>
                                  <a:gd name="connsiteX10" fmla="*/ 10107 w 10116"/>
                                  <a:gd name="connsiteY10" fmla="*/ 5670 h 12051"/>
                                  <a:gd name="connsiteX11" fmla="*/ 10109 w 10116"/>
                                  <a:gd name="connsiteY11" fmla="*/ 4614 h 12051"/>
                                  <a:gd name="connsiteX0" fmla="*/ 0 w 10116"/>
                                  <a:gd name="connsiteY0" fmla="*/ 3138 h 12052"/>
                                  <a:gd name="connsiteX1" fmla="*/ 750 w 10116"/>
                                  <a:gd name="connsiteY1" fmla="*/ 7893 h 12052"/>
                                  <a:gd name="connsiteX2" fmla="*/ 1237 w 10116"/>
                                  <a:gd name="connsiteY2" fmla="*/ 1 h 12052"/>
                                  <a:gd name="connsiteX3" fmla="*/ 2709 w 10116"/>
                                  <a:gd name="connsiteY3" fmla="*/ 8705 h 12052"/>
                                  <a:gd name="connsiteX4" fmla="*/ 3512 w 10116"/>
                                  <a:gd name="connsiteY4" fmla="*/ 1806 h 12052"/>
                                  <a:gd name="connsiteX5" fmla="*/ 5647 w 10116"/>
                                  <a:gd name="connsiteY5" fmla="*/ 12052 h 12052"/>
                                  <a:gd name="connsiteX6" fmla="*/ 6291 w 10116"/>
                                  <a:gd name="connsiteY6" fmla="*/ 1806 h 12052"/>
                                  <a:gd name="connsiteX7" fmla="*/ 7437 w 10116"/>
                                  <a:gd name="connsiteY7" fmla="*/ 8692 h 12052"/>
                                  <a:gd name="connsiteX8" fmla="*/ 8259 w 10116"/>
                                  <a:gd name="connsiteY8" fmla="*/ 2 h 12052"/>
                                  <a:gd name="connsiteX9" fmla="*/ 9802 w 10116"/>
                                  <a:gd name="connsiteY9" fmla="*/ 8692 h 12052"/>
                                  <a:gd name="connsiteX10" fmla="*/ 10107 w 10116"/>
                                  <a:gd name="connsiteY10" fmla="*/ 5671 h 12052"/>
                                  <a:gd name="connsiteX11" fmla="*/ 10109 w 10116"/>
                                  <a:gd name="connsiteY11" fmla="*/ 4615 h 12052"/>
                                  <a:gd name="connsiteX0" fmla="*/ 0 w 10116"/>
                                  <a:gd name="connsiteY0" fmla="*/ 3138 h 11327"/>
                                  <a:gd name="connsiteX1" fmla="*/ 750 w 10116"/>
                                  <a:gd name="connsiteY1" fmla="*/ 7893 h 11327"/>
                                  <a:gd name="connsiteX2" fmla="*/ 1237 w 10116"/>
                                  <a:gd name="connsiteY2" fmla="*/ 1 h 11327"/>
                                  <a:gd name="connsiteX3" fmla="*/ 2709 w 10116"/>
                                  <a:gd name="connsiteY3" fmla="*/ 8705 h 11327"/>
                                  <a:gd name="connsiteX4" fmla="*/ 3512 w 10116"/>
                                  <a:gd name="connsiteY4" fmla="*/ 1806 h 11327"/>
                                  <a:gd name="connsiteX5" fmla="*/ 5647 w 10116"/>
                                  <a:gd name="connsiteY5" fmla="*/ 11327 h 11327"/>
                                  <a:gd name="connsiteX6" fmla="*/ 6291 w 10116"/>
                                  <a:gd name="connsiteY6" fmla="*/ 1806 h 11327"/>
                                  <a:gd name="connsiteX7" fmla="*/ 7437 w 10116"/>
                                  <a:gd name="connsiteY7" fmla="*/ 8692 h 11327"/>
                                  <a:gd name="connsiteX8" fmla="*/ 8259 w 10116"/>
                                  <a:gd name="connsiteY8" fmla="*/ 2 h 11327"/>
                                  <a:gd name="connsiteX9" fmla="*/ 9802 w 10116"/>
                                  <a:gd name="connsiteY9" fmla="*/ 8692 h 11327"/>
                                  <a:gd name="connsiteX10" fmla="*/ 10107 w 10116"/>
                                  <a:gd name="connsiteY10" fmla="*/ 5671 h 11327"/>
                                  <a:gd name="connsiteX11" fmla="*/ 10109 w 10116"/>
                                  <a:gd name="connsiteY11" fmla="*/ 4615 h 11327"/>
                                  <a:gd name="connsiteX0" fmla="*/ 0 w 10116"/>
                                  <a:gd name="connsiteY0" fmla="*/ 3138 h 11327"/>
                                  <a:gd name="connsiteX1" fmla="*/ 750 w 10116"/>
                                  <a:gd name="connsiteY1" fmla="*/ 7893 h 11327"/>
                                  <a:gd name="connsiteX2" fmla="*/ 1237 w 10116"/>
                                  <a:gd name="connsiteY2" fmla="*/ 1 h 11327"/>
                                  <a:gd name="connsiteX3" fmla="*/ 2709 w 10116"/>
                                  <a:gd name="connsiteY3" fmla="*/ 8705 h 11327"/>
                                  <a:gd name="connsiteX4" fmla="*/ 3512 w 10116"/>
                                  <a:gd name="connsiteY4" fmla="*/ 1806 h 11327"/>
                                  <a:gd name="connsiteX5" fmla="*/ 5647 w 10116"/>
                                  <a:gd name="connsiteY5" fmla="*/ 11327 h 11327"/>
                                  <a:gd name="connsiteX6" fmla="*/ 6291 w 10116"/>
                                  <a:gd name="connsiteY6" fmla="*/ 1806 h 11327"/>
                                  <a:gd name="connsiteX7" fmla="*/ 7437 w 10116"/>
                                  <a:gd name="connsiteY7" fmla="*/ 8692 h 11327"/>
                                  <a:gd name="connsiteX8" fmla="*/ 8259 w 10116"/>
                                  <a:gd name="connsiteY8" fmla="*/ 2 h 11327"/>
                                  <a:gd name="connsiteX9" fmla="*/ 9802 w 10116"/>
                                  <a:gd name="connsiteY9" fmla="*/ 8692 h 11327"/>
                                  <a:gd name="connsiteX10" fmla="*/ 10107 w 10116"/>
                                  <a:gd name="connsiteY10" fmla="*/ 5671 h 11327"/>
                                  <a:gd name="connsiteX11" fmla="*/ 10109 w 10116"/>
                                  <a:gd name="connsiteY11" fmla="*/ 4615 h 11327"/>
                                  <a:gd name="connsiteX0" fmla="*/ 0 w 10116"/>
                                  <a:gd name="connsiteY0" fmla="*/ 3138 h 11327"/>
                                  <a:gd name="connsiteX1" fmla="*/ 750 w 10116"/>
                                  <a:gd name="connsiteY1" fmla="*/ 7893 h 11327"/>
                                  <a:gd name="connsiteX2" fmla="*/ 1237 w 10116"/>
                                  <a:gd name="connsiteY2" fmla="*/ 1 h 11327"/>
                                  <a:gd name="connsiteX3" fmla="*/ 2709 w 10116"/>
                                  <a:gd name="connsiteY3" fmla="*/ 8705 h 11327"/>
                                  <a:gd name="connsiteX4" fmla="*/ 3512 w 10116"/>
                                  <a:gd name="connsiteY4" fmla="*/ 1806 h 11327"/>
                                  <a:gd name="connsiteX5" fmla="*/ 5457 w 10116"/>
                                  <a:gd name="connsiteY5" fmla="*/ 11327 h 11327"/>
                                  <a:gd name="connsiteX6" fmla="*/ 6291 w 10116"/>
                                  <a:gd name="connsiteY6" fmla="*/ 1806 h 11327"/>
                                  <a:gd name="connsiteX7" fmla="*/ 7437 w 10116"/>
                                  <a:gd name="connsiteY7" fmla="*/ 8692 h 11327"/>
                                  <a:gd name="connsiteX8" fmla="*/ 8259 w 10116"/>
                                  <a:gd name="connsiteY8" fmla="*/ 2 h 11327"/>
                                  <a:gd name="connsiteX9" fmla="*/ 9802 w 10116"/>
                                  <a:gd name="connsiteY9" fmla="*/ 8692 h 11327"/>
                                  <a:gd name="connsiteX10" fmla="*/ 10107 w 10116"/>
                                  <a:gd name="connsiteY10" fmla="*/ 5671 h 11327"/>
                                  <a:gd name="connsiteX11" fmla="*/ 10109 w 10116"/>
                                  <a:gd name="connsiteY11" fmla="*/ 4615 h 11327"/>
                                  <a:gd name="connsiteX0" fmla="*/ 0 w 10116"/>
                                  <a:gd name="connsiteY0" fmla="*/ 3138 h 11327"/>
                                  <a:gd name="connsiteX1" fmla="*/ 750 w 10116"/>
                                  <a:gd name="connsiteY1" fmla="*/ 7893 h 11327"/>
                                  <a:gd name="connsiteX2" fmla="*/ 1237 w 10116"/>
                                  <a:gd name="connsiteY2" fmla="*/ 1 h 11327"/>
                                  <a:gd name="connsiteX3" fmla="*/ 2709 w 10116"/>
                                  <a:gd name="connsiteY3" fmla="*/ 8705 h 11327"/>
                                  <a:gd name="connsiteX4" fmla="*/ 3512 w 10116"/>
                                  <a:gd name="connsiteY4" fmla="*/ 1806 h 11327"/>
                                  <a:gd name="connsiteX5" fmla="*/ 5571 w 10116"/>
                                  <a:gd name="connsiteY5" fmla="*/ 11327 h 11327"/>
                                  <a:gd name="connsiteX6" fmla="*/ 6291 w 10116"/>
                                  <a:gd name="connsiteY6" fmla="*/ 1806 h 11327"/>
                                  <a:gd name="connsiteX7" fmla="*/ 7437 w 10116"/>
                                  <a:gd name="connsiteY7" fmla="*/ 8692 h 11327"/>
                                  <a:gd name="connsiteX8" fmla="*/ 8259 w 10116"/>
                                  <a:gd name="connsiteY8" fmla="*/ 2 h 11327"/>
                                  <a:gd name="connsiteX9" fmla="*/ 9802 w 10116"/>
                                  <a:gd name="connsiteY9" fmla="*/ 8692 h 11327"/>
                                  <a:gd name="connsiteX10" fmla="*/ 10107 w 10116"/>
                                  <a:gd name="connsiteY10" fmla="*/ 5671 h 11327"/>
                                  <a:gd name="connsiteX11" fmla="*/ 10109 w 10116"/>
                                  <a:gd name="connsiteY11" fmla="*/ 4615 h 11327"/>
                                  <a:gd name="connsiteX0" fmla="*/ 0 w 10131"/>
                                  <a:gd name="connsiteY0" fmla="*/ 3276 h 11327"/>
                                  <a:gd name="connsiteX1" fmla="*/ 765 w 10131"/>
                                  <a:gd name="connsiteY1" fmla="*/ 7893 h 11327"/>
                                  <a:gd name="connsiteX2" fmla="*/ 1252 w 10131"/>
                                  <a:gd name="connsiteY2" fmla="*/ 1 h 11327"/>
                                  <a:gd name="connsiteX3" fmla="*/ 2724 w 10131"/>
                                  <a:gd name="connsiteY3" fmla="*/ 8705 h 11327"/>
                                  <a:gd name="connsiteX4" fmla="*/ 3527 w 10131"/>
                                  <a:gd name="connsiteY4" fmla="*/ 1806 h 11327"/>
                                  <a:gd name="connsiteX5" fmla="*/ 5586 w 10131"/>
                                  <a:gd name="connsiteY5" fmla="*/ 11327 h 11327"/>
                                  <a:gd name="connsiteX6" fmla="*/ 6306 w 10131"/>
                                  <a:gd name="connsiteY6" fmla="*/ 1806 h 11327"/>
                                  <a:gd name="connsiteX7" fmla="*/ 7452 w 10131"/>
                                  <a:gd name="connsiteY7" fmla="*/ 8692 h 11327"/>
                                  <a:gd name="connsiteX8" fmla="*/ 8274 w 10131"/>
                                  <a:gd name="connsiteY8" fmla="*/ 2 h 11327"/>
                                  <a:gd name="connsiteX9" fmla="*/ 9817 w 10131"/>
                                  <a:gd name="connsiteY9" fmla="*/ 8692 h 11327"/>
                                  <a:gd name="connsiteX10" fmla="*/ 10122 w 10131"/>
                                  <a:gd name="connsiteY10" fmla="*/ 5671 h 11327"/>
                                  <a:gd name="connsiteX11" fmla="*/ 10124 w 10131"/>
                                  <a:gd name="connsiteY11" fmla="*/ 4615 h 11327"/>
                                  <a:gd name="connsiteX0" fmla="*/ 0 w 10229"/>
                                  <a:gd name="connsiteY0" fmla="*/ 3689 h 11327"/>
                                  <a:gd name="connsiteX1" fmla="*/ 863 w 10229"/>
                                  <a:gd name="connsiteY1" fmla="*/ 7893 h 11327"/>
                                  <a:gd name="connsiteX2" fmla="*/ 1350 w 10229"/>
                                  <a:gd name="connsiteY2" fmla="*/ 1 h 11327"/>
                                  <a:gd name="connsiteX3" fmla="*/ 2822 w 10229"/>
                                  <a:gd name="connsiteY3" fmla="*/ 8705 h 11327"/>
                                  <a:gd name="connsiteX4" fmla="*/ 3625 w 10229"/>
                                  <a:gd name="connsiteY4" fmla="*/ 1806 h 11327"/>
                                  <a:gd name="connsiteX5" fmla="*/ 5684 w 10229"/>
                                  <a:gd name="connsiteY5" fmla="*/ 11327 h 11327"/>
                                  <a:gd name="connsiteX6" fmla="*/ 6404 w 10229"/>
                                  <a:gd name="connsiteY6" fmla="*/ 1806 h 11327"/>
                                  <a:gd name="connsiteX7" fmla="*/ 7550 w 10229"/>
                                  <a:gd name="connsiteY7" fmla="*/ 8692 h 11327"/>
                                  <a:gd name="connsiteX8" fmla="*/ 8372 w 10229"/>
                                  <a:gd name="connsiteY8" fmla="*/ 2 h 11327"/>
                                  <a:gd name="connsiteX9" fmla="*/ 9915 w 10229"/>
                                  <a:gd name="connsiteY9" fmla="*/ 8692 h 11327"/>
                                  <a:gd name="connsiteX10" fmla="*/ 10220 w 10229"/>
                                  <a:gd name="connsiteY10" fmla="*/ 5671 h 11327"/>
                                  <a:gd name="connsiteX11" fmla="*/ 10222 w 10229"/>
                                  <a:gd name="connsiteY11" fmla="*/ 4615 h 11327"/>
                                  <a:gd name="connsiteX0" fmla="*/ 0 w 10229"/>
                                  <a:gd name="connsiteY0" fmla="*/ 3276 h 11327"/>
                                  <a:gd name="connsiteX1" fmla="*/ 863 w 10229"/>
                                  <a:gd name="connsiteY1" fmla="*/ 7893 h 11327"/>
                                  <a:gd name="connsiteX2" fmla="*/ 1350 w 10229"/>
                                  <a:gd name="connsiteY2" fmla="*/ 1 h 11327"/>
                                  <a:gd name="connsiteX3" fmla="*/ 2822 w 10229"/>
                                  <a:gd name="connsiteY3" fmla="*/ 8705 h 11327"/>
                                  <a:gd name="connsiteX4" fmla="*/ 3625 w 10229"/>
                                  <a:gd name="connsiteY4" fmla="*/ 1806 h 11327"/>
                                  <a:gd name="connsiteX5" fmla="*/ 5684 w 10229"/>
                                  <a:gd name="connsiteY5" fmla="*/ 11327 h 11327"/>
                                  <a:gd name="connsiteX6" fmla="*/ 6404 w 10229"/>
                                  <a:gd name="connsiteY6" fmla="*/ 1806 h 11327"/>
                                  <a:gd name="connsiteX7" fmla="*/ 7550 w 10229"/>
                                  <a:gd name="connsiteY7" fmla="*/ 8692 h 11327"/>
                                  <a:gd name="connsiteX8" fmla="*/ 8372 w 10229"/>
                                  <a:gd name="connsiteY8" fmla="*/ 2 h 11327"/>
                                  <a:gd name="connsiteX9" fmla="*/ 9915 w 10229"/>
                                  <a:gd name="connsiteY9" fmla="*/ 8692 h 11327"/>
                                  <a:gd name="connsiteX10" fmla="*/ 10220 w 10229"/>
                                  <a:gd name="connsiteY10" fmla="*/ 5671 h 11327"/>
                                  <a:gd name="connsiteX11" fmla="*/ 10222 w 10229"/>
                                  <a:gd name="connsiteY11" fmla="*/ 4615 h 11327"/>
                                  <a:gd name="connsiteX0" fmla="*/ 0 w 10229"/>
                                  <a:gd name="connsiteY0" fmla="*/ 3277 h 11328"/>
                                  <a:gd name="connsiteX1" fmla="*/ 863 w 10229"/>
                                  <a:gd name="connsiteY1" fmla="*/ 7894 h 11328"/>
                                  <a:gd name="connsiteX2" fmla="*/ 1252 w 10229"/>
                                  <a:gd name="connsiteY2" fmla="*/ 1 h 11328"/>
                                  <a:gd name="connsiteX3" fmla="*/ 2822 w 10229"/>
                                  <a:gd name="connsiteY3" fmla="*/ 8706 h 11328"/>
                                  <a:gd name="connsiteX4" fmla="*/ 3625 w 10229"/>
                                  <a:gd name="connsiteY4" fmla="*/ 1807 h 11328"/>
                                  <a:gd name="connsiteX5" fmla="*/ 5684 w 10229"/>
                                  <a:gd name="connsiteY5" fmla="*/ 11328 h 11328"/>
                                  <a:gd name="connsiteX6" fmla="*/ 6404 w 10229"/>
                                  <a:gd name="connsiteY6" fmla="*/ 1807 h 11328"/>
                                  <a:gd name="connsiteX7" fmla="*/ 7550 w 10229"/>
                                  <a:gd name="connsiteY7" fmla="*/ 8693 h 11328"/>
                                  <a:gd name="connsiteX8" fmla="*/ 8372 w 10229"/>
                                  <a:gd name="connsiteY8" fmla="*/ 3 h 11328"/>
                                  <a:gd name="connsiteX9" fmla="*/ 9915 w 10229"/>
                                  <a:gd name="connsiteY9" fmla="*/ 8693 h 11328"/>
                                  <a:gd name="connsiteX10" fmla="*/ 10220 w 10229"/>
                                  <a:gd name="connsiteY10" fmla="*/ 5672 h 11328"/>
                                  <a:gd name="connsiteX11" fmla="*/ 10222 w 10229"/>
                                  <a:gd name="connsiteY11" fmla="*/ 4616 h 11328"/>
                                  <a:gd name="connsiteX0" fmla="*/ 0 w 10229"/>
                                  <a:gd name="connsiteY0" fmla="*/ 3437 h 11488"/>
                                  <a:gd name="connsiteX1" fmla="*/ 863 w 10229"/>
                                  <a:gd name="connsiteY1" fmla="*/ 8054 h 11488"/>
                                  <a:gd name="connsiteX2" fmla="*/ 1252 w 10229"/>
                                  <a:gd name="connsiteY2" fmla="*/ 1 h 11488"/>
                                  <a:gd name="connsiteX3" fmla="*/ 2822 w 10229"/>
                                  <a:gd name="connsiteY3" fmla="*/ 8866 h 11488"/>
                                  <a:gd name="connsiteX4" fmla="*/ 3625 w 10229"/>
                                  <a:gd name="connsiteY4" fmla="*/ 1967 h 11488"/>
                                  <a:gd name="connsiteX5" fmla="*/ 5684 w 10229"/>
                                  <a:gd name="connsiteY5" fmla="*/ 11488 h 11488"/>
                                  <a:gd name="connsiteX6" fmla="*/ 6404 w 10229"/>
                                  <a:gd name="connsiteY6" fmla="*/ 1967 h 11488"/>
                                  <a:gd name="connsiteX7" fmla="*/ 7550 w 10229"/>
                                  <a:gd name="connsiteY7" fmla="*/ 8853 h 11488"/>
                                  <a:gd name="connsiteX8" fmla="*/ 8372 w 10229"/>
                                  <a:gd name="connsiteY8" fmla="*/ 163 h 11488"/>
                                  <a:gd name="connsiteX9" fmla="*/ 9915 w 10229"/>
                                  <a:gd name="connsiteY9" fmla="*/ 8853 h 11488"/>
                                  <a:gd name="connsiteX10" fmla="*/ 10220 w 10229"/>
                                  <a:gd name="connsiteY10" fmla="*/ 5832 h 11488"/>
                                  <a:gd name="connsiteX11" fmla="*/ 10222 w 10229"/>
                                  <a:gd name="connsiteY11" fmla="*/ 4776 h 11488"/>
                                  <a:gd name="connsiteX0" fmla="*/ 0 w 10229"/>
                                  <a:gd name="connsiteY0" fmla="*/ 3437 h 11488"/>
                                  <a:gd name="connsiteX1" fmla="*/ 863 w 10229"/>
                                  <a:gd name="connsiteY1" fmla="*/ 8054 h 11488"/>
                                  <a:gd name="connsiteX2" fmla="*/ 1252 w 10229"/>
                                  <a:gd name="connsiteY2" fmla="*/ 1 h 11488"/>
                                  <a:gd name="connsiteX3" fmla="*/ 2822 w 10229"/>
                                  <a:gd name="connsiteY3" fmla="*/ 8866 h 11488"/>
                                  <a:gd name="connsiteX4" fmla="*/ 3547 w 10229"/>
                                  <a:gd name="connsiteY4" fmla="*/ 1329 h 11488"/>
                                  <a:gd name="connsiteX5" fmla="*/ 5684 w 10229"/>
                                  <a:gd name="connsiteY5" fmla="*/ 11488 h 11488"/>
                                  <a:gd name="connsiteX6" fmla="*/ 6404 w 10229"/>
                                  <a:gd name="connsiteY6" fmla="*/ 1967 h 11488"/>
                                  <a:gd name="connsiteX7" fmla="*/ 7550 w 10229"/>
                                  <a:gd name="connsiteY7" fmla="*/ 8853 h 11488"/>
                                  <a:gd name="connsiteX8" fmla="*/ 8372 w 10229"/>
                                  <a:gd name="connsiteY8" fmla="*/ 163 h 11488"/>
                                  <a:gd name="connsiteX9" fmla="*/ 9915 w 10229"/>
                                  <a:gd name="connsiteY9" fmla="*/ 8853 h 11488"/>
                                  <a:gd name="connsiteX10" fmla="*/ 10220 w 10229"/>
                                  <a:gd name="connsiteY10" fmla="*/ 5832 h 11488"/>
                                  <a:gd name="connsiteX11" fmla="*/ 10222 w 10229"/>
                                  <a:gd name="connsiteY11" fmla="*/ 4776 h 11488"/>
                                  <a:gd name="connsiteX0" fmla="*/ 0 w 10229"/>
                                  <a:gd name="connsiteY0" fmla="*/ 3437 h 12115"/>
                                  <a:gd name="connsiteX1" fmla="*/ 863 w 10229"/>
                                  <a:gd name="connsiteY1" fmla="*/ 8054 h 12115"/>
                                  <a:gd name="connsiteX2" fmla="*/ 1252 w 10229"/>
                                  <a:gd name="connsiteY2" fmla="*/ 1 h 12115"/>
                                  <a:gd name="connsiteX3" fmla="*/ 2822 w 10229"/>
                                  <a:gd name="connsiteY3" fmla="*/ 8866 h 12115"/>
                                  <a:gd name="connsiteX4" fmla="*/ 3547 w 10229"/>
                                  <a:gd name="connsiteY4" fmla="*/ 1329 h 12115"/>
                                  <a:gd name="connsiteX5" fmla="*/ 5665 w 10229"/>
                                  <a:gd name="connsiteY5" fmla="*/ 12115 h 12115"/>
                                  <a:gd name="connsiteX6" fmla="*/ 6404 w 10229"/>
                                  <a:gd name="connsiteY6" fmla="*/ 1967 h 12115"/>
                                  <a:gd name="connsiteX7" fmla="*/ 7550 w 10229"/>
                                  <a:gd name="connsiteY7" fmla="*/ 8853 h 12115"/>
                                  <a:gd name="connsiteX8" fmla="*/ 8372 w 10229"/>
                                  <a:gd name="connsiteY8" fmla="*/ 163 h 12115"/>
                                  <a:gd name="connsiteX9" fmla="*/ 9915 w 10229"/>
                                  <a:gd name="connsiteY9" fmla="*/ 8853 h 12115"/>
                                  <a:gd name="connsiteX10" fmla="*/ 10220 w 10229"/>
                                  <a:gd name="connsiteY10" fmla="*/ 5832 h 12115"/>
                                  <a:gd name="connsiteX11" fmla="*/ 10222 w 10229"/>
                                  <a:gd name="connsiteY11" fmla="*/ 4776 h 12115"/>
                                  <a:gd name="connsiteX0" fmla="*/ 0 w 10229"/>
                                  <a:gd name="connsiteY0" fmla="*/ 3437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404 w 10229"/>
                                  <a:gd name="connsiteY6" fmla="*/ 1967 h 11724"/>
                                  <a:gd name="connsiteX7" fmla="*/ 7550 w 10229"/>
                                  <a:gd name="connsiteY7" fmla="*/ 8853 h 11724"/>
                                  <a:gd name="connsiteX8" fmla="*/ 8372 w 10229"/>
                                  <a:gd name="connsiteY8" fmla="*/ 163 h 11724"/>
                                  <a:gd name="connsiteX9" fmla="*/ 9915 w 10229"/>
                                  <a:gd name="connsiteY9" fmla="*/ 8853 h 11724"/>
                                  <a:gd name="connsiteX10" fmla="*/ 10220 w 10229"/>
                                  <a:gd name="connsiteY10" fmla="*/ 5832 h 11724"/>
                                  <a:gd name="connsiteX11" fmla="*/ 10222 w 10229"/>
                                  <a:gd name="connsiteY11" fmla="*/ 4776 h 11724"/>
                                  <a:gd name="connsiteX0" fmla="*/ 0 w 10229"/>
                                  <a:gd name="connsiteY0" fmla="*/ 3437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404 w 10229"/>
                                  <a:gd name="connsiteY6" fmla="*/ 1967 h 11724"/>
                                  <a:gd name="connsiteX7" fmla="*/ 7550 w 10229"/>
                                  <a:gd name="connsiteY7" fmla="*/ 8853 h 11724"/>
                                  <a:gd name="connsiteX8" fmla="*/ 8372 w 10229"/>
                                  <a:gd name="connsiteY8" fmla="*/ 163 h 11724"/>
                                  <a:gd name="connsiteX9" fmla="*/ 9915 w 10229"/>
                                  <a:gd name="connsiteY9" fmla="*/ 8853 h 11724"/>
                                  <a:gd name="connsiteX10" fmla="*/ 10220 w 10229"/>
                                  <a:gd name="connsiteY10" fmla="*/ 5832 h 11724"/>
                                  <a:gd name="connsiteX11" fmla="*/ 10222 w 10229"/>
                                  <a:gd name="connsiteY11" fmla="*/ 4776 h 11724"/>
                                  <a:gd name="connsiteX0" fmla="*/ 0 w 10229"/>
                                  <a:gd name="connsiteY0" fmla="*/ 3437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404 w 10229"/>
                                  <a:gd name="connsiteY6" fmla="*/ 1967 h 11724"/>
                                  <a:gd name="connsiteX7" fmla="*/ 7550 w 10229"/>
                                  <a:gd name="connsiteY7" fmla="*/ 8853 h 11724"/>
                                  <a:gd name="connsiteX8" fmla="*/ 8372 w 10229"/>
                                  <a:gd name="connsiteY8" fmla="*/ 163 h 11724"/>
                                  <a:gd name="connsiteX9" fmla="*/ 9915 w 10229"/>
                                  <a:gd name="connsiteY9" fmla="*/ 8853 h 11724"/>
                                  <a:gd name="connsiteX10" fmla="*/ 10220 w 10229"/>
                                  <a:gd name="connsiteY10" fmla="*/ 5832 h 11724"/>
                                  <a:gd name="connsiteX11" fmla="*/ 10222 w 10229"/>
                                  <a:gd name="connsiteY11" fmla="*/ 4776 h 11724"/>
                                  <a:gd name="connsiteX0" fmla="*/ 0 w 10229"/>
                                  <a:gd name="connsiteY0" fmla="*/ 3437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404 w 10229"/>
                                  <a:gd name="connsiteY6" fmla="*/ 1967 h 11724"/>
                                  <a:gd name="connsiteX7" fmla="*/ 7550 w 10229"/>
                                  <a:gd name="connsiteY7" fmla="*/ 8853 h 11724"/>
                                  <a:gd name="connsiteX8" fmla="*/ 8372 w 10229"/>
                                  <a:gd name="connsiteY8" fmla="*/ 163 h 11724"/>
                                  <a:gd name="connsiteX9" fmla="*/ 9915 w 10229"/>
                                  <a:gd name="connsiteY9" fmla="*/ 8853 h 11724"/>
                                  <a:gd name="connsiteX10" fmla="*/ 10220 w 10229"/>
                                  <a:gd name="connsiteY10" fmla="*/ 5832 h 11724"/>
                                  <a:gd name="connsiteX11" fmla="*/ 10222 w 10229"/>
                                  <a:gd name="connsiteY11" fmla="*/ 4776 h 11724"/>
                                  <a:gd name="connsiteX0" fmla="*/ 0 w 10229"/>
                                  <a:gd name="connsiteY0" fmla="*/ 3437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404 w 10229"/>
                                  <a:gd name="connsiteY6" fmla="*/ 1967 h 11724"/>
                                  <a:gd name="connsiteX7" fmla="*/ 7550 w 10229"/>
                                  <a:gd name="connsiteY7" fmla="*/ 8853 h 11724"/>
                                  <a:gd name="connsiteX8" fmla="*/ 8372 w 10229"/>
                                  <a:gd name="connsiteY8" fmla="*/ 163 h 11724"/>
                                  <a:gd name="connsiteX9" fmla="*/ 9915 w 10229"/>
                                  <a:gd name="connsiteY9" fmla="*/ 8853 h 11724"/>
                                  <a:gd name="connsiteX10" fmla="*/ 10220 w 10229"/>
                                  <a:gd name="connsiteY10" fmla="*/ 5832 h 11724"/>
                                  <a:gd name="connsiteX11" fmla="*/ 10222 w 10229"/>
                                  <a:gd name="connsiteY11" fmla="*/ 4776 h 11724"/>
                                  <a:gd name="connsiteX0" fmla="*/ 0 w 10229"/>
                                  <a:gd name="connsiteY0" fmla="*/ 3437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550 w 10229"/>
                                  <a:gd name="connsiteY7" fmla="*/ 8853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229"/>
                                  <a:gd name="connsiteY0" fmla="*/ 3437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229"/>
                                  <a:gd name="connsiteY0" fmla="*/ 3437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229"/>
                                  <a:gd name="connsiteY0" fmla="*/ 3437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229"/>
                                  <a:gd name="connsiteY0" fmla="*/ 3437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131"/>
                                  <a:gd name="connsiteY0" fmla="*/ 3162 h 11772"/>
                                  <a:gd name="connsiteX1" fmla="*/ 765 w 10131"/>
                                  <a:gd name="connsiteY1" fmla="*/ 8054 h 11772"/>
                                  <a:gd name="connsiteX2" fmla="*/ 1154 w 10131"/>
                                  <a:gd name="connsiteY2" fmla="*/ 1 h 11772"/>
                                  <a:gd name="connsiteX3" fmla="*/ 2724 w 10131"/>
                                  <a:gd name="connsiteY3" fmla="*/ 8866 h 11772"/>
                                  <a:gd name="connsiteX4" fmla="*/ 3449 w 10131"/>
                                  <a:gd name="connsiteY4" fmla="*/ 1329 h 11772"/>
                                  <a:gd name="connsiteX5" fmla="*/ 5547 w 10131"/>
                                  <a:gd name="connsiteY5" fmla="*/ 11724 h 11772"/>
                                  <a:gd name="connsiteX6" fmla="*/ 6306 w 10131"/>
                                  <a:gd name="connsiteY6" fmla="*/ 1967 h 11772"/>
                                  <a:gd name="connsiteX7" fmla="*/ 7335 w 10131"/>
                                  <a:gd name="connsiteY7" fmla="*/ 8331 h 11772"/>
                                  <a:gd name="connsiteX8" fmla="*/ 8274 w 10131"/>
                                  <a:gd name="connsiteY8" fmla="*/ 163 h 11772"/>
                                  <a:gd name="connsiteX9" fmla="*/ 9817 w 10131"/>
                                  <a:gd name="connsiteY9" fmla="*/ 8853 h 11772"/>
                                  <a:gd name="connsiteX10" fmla="*/ 10122 w 10131"/>
                                  <a:gd name="connsiteY10" fmla="*/ 5832 h 11772"/>
                                  <a:gd name="connsiteX11" fmla="*/ 10124 w 10131"/>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915 w 10229"/>
                                  <a:gd name="connsiteY9" fmla="*/ 8853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844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844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844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746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844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372 w 10229"/>
                                  <a:gd name="connsiteY8" fmla="*/ 163 h 11772"/>
                                  <a:gd name="connsiteX9" fmla="*/ 9746 w 10229"/>
                                  <a:gd name="connsiteY9" fmla="*/ 8331 h 11772"/>
                                  <a:gd name="connsiteX10" fmla="*/ 10220 w 10229"/>
                                  <a:gd name="connsiteY10" fmla="*/ 5832 h 11772"/>
                                  <a:gd name="connsiteX11" fmla="*/ 10222 w 10229"/>
                                  <a:gd name="connsiteY11" fmla="*/ 4776 h 11772"/>
                                  <a:gd name="connsiteX0" fmla="*/ 0 w 10229"/>
                                  <a:gd name="connsiteY0" fmla="*/ 3162 h 11772"/>
                                  <a:gd name="connsiteX1" fmla="*/ 863 w 10229"/>
                                  <a:gd name="connsiteY1" fmla="*/ 8054 h 11772"/>
                                  <a:gd name="connsiteX2" fmla="*/ 1252 w 10229"/>
                                  <a:gd name="connsiteY2" fmla="*/ 1 h 11772"/>
                                  <a:gd name="connsiteX3" fmla="*/ 2822 w 10229"/>
                                  <a:gd name="connsiteY3" fmla="*/ 8866 h 11772"/>
                                  <a:gd name="connsiteX4" fmla="*/ 3547 w 10229"/>
                                  <a:gd name="connsiteY4" fmla="*/ 1329 h 11772"/>
                                  <a:gd name="connsiteX5" fmla="*/ 5645 w 10229"/>
                                  <a:gd name="connsiteY5" fmla="*/ 11724 h 11772"/>
                                  <a:gd name="connsiteX6" fmla="*/ 6404 w 10229"/>
                                  <a:gd name="connsiteY6" fmla="*/ 1967 h 11772"/>
                                  <a:gd name="connsiteX7" fmla="*/ 7433 w 10229"/>
                                  <a:gd name="connsiteY7" fmla="*/ 8331 h 11772"/>
                                  <a:gd name="connsiteX8" fmla="*/ 8187 w 10229"/>
                                  <a:gd name="connsiteY8" fmla="*/ 161 h 11772"/>
                                  <a:gd name="connsiteX9" fmla="*/ 9746 w 10229"/>
                                  <a:gd name="connsiteY9" fmla="*/ 8331 h 11772"/>
                                  <a:gd name="connsiteX10" fmla="*/ 10220 w 10229"/>
                                  <a:gd name="connsiteY10" fmla="*/ 5832 h 11772"/>
                                  <a:gd name="connsiteX11" fmla="*/ 10222 w 10229"/>
                                  <a:gd name="connsiteY11" fmla="*/ 4776 h 11772"/>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502 w 10229"/>
                                  <a:gd name="connsiteY6" fmla="*/ 2105 h 11725"/>
                                  <a:gd name="connsiteX7" fmla="*/ 7433 w 10229"/>
                                  <a:gd name="connsiteY7" fmla="*/ 8331 h 11725"/>
                                  <a:gd name="connsiteX8" fmla="*/ 8187 w 10229"/>
                                  <a:gd name="connsiteY8" fmla="*/ 161 h 11725"/>
                                  <a:gd name="connsiteX9" fmla="*/ 9746 w 10229"/>
                                  <a:gd name="connsiteY9" fmla="*/ 8331 h 11725"/>
                                  <a:gd name="connsiteX10" fmla="*/ 10220 w 10229"/>
                                  <a:gd name="connsiteY10" fmla="*/ 5832 h 11725"/>
                                  <a:gd name="connsiteX11" fmla="*/ 10222 w 10229"/>
                                  <a:gd name="connsiteY11" fmla="*/ 4776 h 11725"/>
                                  <a:gd name="connsiteX0" fmla="*/ 0 w 10229"/>
                                  <a:gd name="connsiteY0" fmla="*/ 3162 h 11726"/>
                                  <a:gd name="connsiteX1" fmla="*/ 863 w 10229"/>
                                  <a:gd name="connsiteY1" fmla="*/ 8054 h 11726"/>
                                  <a:gd name="connsiteX2" fmla="*/ 1252 w 10229"/>
                                  <a:gd name="connsiteY2" fmla="*/ 1 h 11726"/>
                                  <a:gd name="connsiteX3" fmla="*/ 2822 w 10229"/>
                                  <a:gd name="connsiteY3" fmla="*/ 8866 h 11726"/>
                                  <a:gd name="connsiteX4" fmla="*/ 3547 w 10229"/>
                                  <a:gd name="connsiteY4" fmla="*/ 1329 h 11726"/>
                                  <a:gd name="connsiteX5" fmla="*/ 5645 w 10229"/>
                                  <a:gd name="connsiteY5" fmla="*/ 11724 h 11726"/>
                                  <a:gd name="connsiteX6" fmla="*/ 6326 w 10229"/>
                                  <a:gd name="connsiteY6" fmla="*/ 2380 h 11726"/>
                                  <a:gd name="connsiteX7" fmla="*/ 7433 w 10229"/>
                                  <a:gd name="connsiteY7" fmla="*/ 8331 h 11726"/>
                                  <a:gd name="connsiteX8" fmla="*/ 8187 w 10229"/>
                                  <a:gd name="connsiteY8" fmla="*/ 161 h 11726"/>
                                  <a:gd name="connsiteX9" fmla="*/ 9746 w 10229"/>
                                  <a:gd name="connsiteY9" fmla="*/ 8331 h 11726"/>
                                  <a:gd name="connsiteX10" fmla="*/ 10220 w 10229"/>
                                  <a:gd name="connsiteY10" fmla="*/ 5832 h 11726"/>
                                  <a:gd name="connsiteX11" fmla="*/ 10222 w 10229"/>
                                  <a:gd name="connsiteY11" fmla="*/ 4776 h 11726"/>
                                  <a:gd name="connsiteX0" fmla="*/ 0 w 10229"/>
                                  <a:gd name="connsiteY0" fmla="*/ 3162 h 11726"/>
                                  <a:gd name="connsiteX1" fmla="*/ 863 w 10229"/>
                                  <a:gd name="connsiteY1" fmla="*/ 8054 h 11726"/>
                                  <a:gd name="connsiteX2" fmla="*/ 1252 w 10229"/>
                                  <a:gd name="connsiteY2" fmla="*/ 1 h 11726"/>
                                  <a:gd name="connsiteX3" fmla="*/ 2822 w 10229"/>
                                  <a:gd name="connsiteY3" fmla="*/ 8866 h 11726"/>
                                  <a:gd name="connsiteX4" fmla="*/ 3547 w 10229"/>
                                  <a:gd name="connsiteY4" fmla="*/ 1329 h 11726"/>
                                  <a:gd name="connsiteX5" fmla="*/ 5645 w 10229"/>
                                  <a:gd name="connsiteY5" fmla="*/ 11724 h 11726"/>
                                  <a:gd name="connsiteX6" fmla="*/ 6189 w 10229"/>
                                  <a:gd name="connsiteY6" fmla="*/ 2380 h 11726"/>
                                  <a:gd name="connsiteX7" fmla="*/ 7433 w 10229"/>
                                  <a:gd name="connsiteY7" fmla="*/ 8331 h 11726"/>
                                  <a:gd name="connsiteX8" fmla="*/ 8187 w 10229"/>
                                  <a:gd name="connsiteY8" fmla="*/ 161 h 11726"/>
                                  <a:gd name="connsiteX9" fmla="*/ 9746 w 10229"/>
                                  <a:gd name="connsiteY9" fmla="*/ 8331 h 11726"/>
                                  <a:gd name="connsiteX10" fmla="*/ 10220 w 10229"/>
                                  <a:gd name="connsiteY10" fmla="*/ 5832 h 11726"/>
                                  <a:gd name="connsiteX11" fmla="*/ 10222 w 10229"/>
                                  <a:gd name="connsiteY11" fmla="*/ 4776 h 11726"/>
                                  <a:gd name="connsiteX0" fmla="*/ 0 w 10229"/>
                                  <a:gd name="connsiteY0" fmla="*/ 3162 h 11726"/>
                                  <a:gd name="connsiteX1" fmla="*/ 863 w 10229"/>
                                  <a:gd name="connsiteY1" fmla="*/ 8054 h 11726"/>
                                  <a:gd name="connsiteX2" fmla="*/ 1252 w 10229"/>
                                  <a:gd name="connsiteY2" fmla="*/ 1 h 11726"/>
                                  <a:gd name="connsiteX3" fmla="*/ 2822 w 10229"/>
                                  <a:gd name="connsiteY3" fmla="*/ 8866 h 11726"/>
                                  <a:gd name="connsiteX4" fmla="*/ 3547 w 10229"/>
                                  <a:gd name="connsiteY4" fmla="*/ 1329 h 11726"/>
                                  <a:gd name="connsiteX5" fmla="*/ 5645 w 10229"/>
                                  <a:gd name="connsiteY5" fmla="*/ 11724 h 11726"/>
                                  <a:gd name="connsiteX6" fmla="*/ 6248 w 10229"/>
                                  <a:gd name="connsiteY6" fmla="*/ 2380 h 11726"/>
                                  <a:gd name="connsiteX7" fmla="*/ 7433 w 10229"/>
                                  <a:gd name="connsiteY7" fmla="*/ 8331 h 11726"/>
                                  <a:gd name="connsiteX8" fmla="*/ 8187 w 10229"/>
                                  <a:gd name="connsiteY8" fmla="*/ 161 h 11726"/>
                                  <a:gd name="connsiteX9" fmla="*/ 9746 w 10229"/>
                                  <a:gd name="connsiteY9" fmla="*/ 8331 h 11726"/>
                                  <a:gd name="connsiteX10" fmla="*/ 10220 w 10229"/>
                                  <a:gd name="connsiteY10" fmla="*/ 5832 h 11726"/>
                                  <a:gd name="connsiteX11" fmla="*/ 10222 w 10229"/>
                                  <a:gd name="connsiteY11" fmla="*/ 4776 h 11726"/>
                                  <a:gd name="connsiteX0" fmla="*/ 0 w 10229"/>
                                  <a:gd name="connsiteY0" fmla="*/ 3162 h 11724"/>
                                  <a:gd name="connsiteX1" fmla="*/ 863 w 10229"/>
                                  <a:gd name="connsiteY1" fmla="*/ 8054 h 11724"/>
                                  <a:gd name="connsiteX2" fmla="*/ 1252 w 10229"/>
                                  <a:gd name="connsiteY2" fmla="*/ 1 h 11724"/>
                                  <a:gd name="connsiteX3" fmla="*/ 2822 w 10229"/>
                                  <a:gd name="connsiteY3" fmla="*/ 8866 h 11724"/>
                                  <a:gd name="connsiteX4" fmla="*/ 3547 w 10229"/>
                                  <a:gd name="connsiteY4" fmla="*/ 1329 h 11724"/>
                                  <a:gd name="connsiteX5" fmla="*/ 5645 w 10229"/>
                                  <a:gd name="connsiteY5" fmla="*/ 11724 h 11724"/>
                                  <a:gd name="connsiteX6" fmla="*/ 6287 w 10229"/>
                                  <a:gd name="connsiteY6" fmla="*/ 1329 h 11724"/>
                                  <a:gd name="connsiteX7" fmla="*/ 7433 w 10229"/>
                                  <a:gd name="connsiteY7" fmla="*/ 8331 h 11724"/>
                                  <a:gd name="connsiteX8" fmla="*/ 8187 w 10229"/>
                                  <a:gd name="connsiteY8" fmla="*/ 161 h 11724"/>
                                  <a:gd name="connsiteX9" fmla="*/ 9746 w 10229"/>
                                  <a:gd name="connsiteY9" fmla="*/ 8331 h 11724"/>
                                  <a:gd name="connsiteX10" fmla="*/ 10220 w 10229"/>
                                  <a:gd name="connsiteY10" fmla="*/ 5832 h 11724"/>
                                  <a:gd name="connsiteX11" fmla="*/ 10222 w 10229"/>
                                  <a:gd name="connsiteY11" fmla="*/ 4776 h 11724"/>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87 w 10229"/>
                                  <a:gd name="connsiteY6" fmla="*/ 2017 h 11725"/>
                                  <a:gd name="connsiteX7" fmla="*/ 7433 w 10229"/>
                                  <a:gd name="connsiteY7" fmla="*/ 8331 h 11725"/>
                                  <a:gd name="connsiteX8" fmla="*/ 8187 w 10229"/>
                                  <a:gd name="connsiteY8" fmla="*/ 161 h 11725"/>
                                  <a:gd name="connsiteX9" fmla="*/ 9746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746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844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961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844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844 w 10229"/>
                                  <a:gd name="connsiteY9" fmla="*/ 8331 h 11725"/>
                                  <a:gd name="connsiteX10" fmla="*/ 10220 w 10229"/>
                                  <a:gd name="connsiteY10" fmla="*/ 5832 h 11725"/>
                                  <a:gd name="connsiteX11" fmla="*/ 10222 w 10229"/>
                                  <a:gd name="connsiteY11" fmla="*/ 4776 h 11725"/>
                                  <a:gd name="connsiteX0" fmla="*/ 0 w 10229"/>
                                  <a:gd name="connsiteY0" fmla="*/ 3162 h 11725"/>
                                  <a:gd name="connsiteX1" fmla="*/ 863 w 10229"/>
                                  <a:gd name="connsiteY1" fmla="*/ 8054 h 11725"/>
                                  <a:gd name="connsiteX2" fmla="*/ 1252 w 10229"/>
                                  <a:gd name="connsiteY2" fmla="*/ 1 h 11725"/>
                                  <a:gd name="connsiteX3" fmla="*/ 2822 w 10229"/>
                                  <a:gd name="connsiteY3" fmla="*/ 8866 h 11725"/>
                                  <a:gd name="connsiteX4" fmla="*/ 3547 w 10229"/>
                                  <a:gd name="connsiteY4" fmla="*/ 1329 h 11725"/>
                                  <a:gd name="connsiteX5" fmla="*/ 5645 w 10229"/>
                                  <a:gd name="connsiteY5" fmla="*/ 11724 h 11725"/>
                                  <a:gd name="connsiteX6" fmla="*/ 6209 w 10229"/>
                                  <a:gd name="connsiteY6" fmla="*/ 2155 h 11725"/>
                                  <a:gd name="connsiteX7" fmla="*/ 7433 w 10229"/>
                                  <a:gd name="connsiteY7" fmla="*/ 8331 h 11725"/>
                                  <a:gd name="connsiteX8" fmla="*/ 8187 w 10229"/>
                                  <a:gd name="connsiteY8" fmla="*/ 161 h 11725"/>
                                  <a:gd name="connsiteX9" fmla="*/ 9844 w 10229"/>
                                  <a:gd name="connsiteY9" fmla="*/ 8331 h 11725"/>
                                  <a:gd name="connsiteX10" fmla="*/ 10220 w 10229"/>
                                  <a:gd name="connsiteY10" fmla="*/ 5832 h 11725"/>
                                  <a:gd name="connsiteX11" fmla="*/ 10222 w 10229"/>
                                  <a:gd name="connsiteY11" fmla="*/ 4776 h 11725"/>
                                  <a:gd name="connsiteX0" fmla="*/ 0 w 10231"/>
                                  <a:gd name="connsiteY0" fmla="*/ 3162 h 11725"/>
                                  <a:gd name="connsiteX1" fmla="*/ 863 w 10231"/>
                                  <a:gd name="connsiteY1" fmla="*/ 8054 h 11725"/>
                                  <a:gd name="connsiteX2" fmla="*/ 1252 w 10231"/>
                                  <a:gd name="connsiteY2" fmla="*/ 1 h 11725"/>
                                  <a:gd name="connsiteX3" fmla="*/ 2822 w 10231"/>
                                  <a:gd name="connsiteY3" fmla="*/ 8866 h 11725"/>
                                  <a:gd name="connsiteX4" fmla="*/ 3547 w 10231"/>
                                  <a:gd name="connsiteY4" fmla="*/ 1329 h 11725"/>
                                  <a:gd name="connsiteX5" fmla="*/ 5645 w 10231"/>
                                  <a:gd name="connsiteY5" fmla="*/ 11724 h 11725"/>
                                  <a:gd name="connsiteX6" fmla="*/ 6209 w 10231"/>
                                  <a:gd name="connsiteY6" fmla="*/ 2155 h 11725"/>
                                  <a:gd name="connsiteX7" fmla="*/ 7433 w 10231"/>
                                  <a:gd name="connsiteY7" fmla="*/ 8331 h 11725"/>
                                  <a:gd name="connsiteX8" fmla="*/ 8187 w 10231"/>
                                  <a:gd name="connsiteY8" fmla="*/ 161 h 11725"/>
                                  <a:gd name="connsiteX9" fmla="*/ 9844 w 10231"/>
                                  <a:gd name="connsiteY9" fmla="*/ 8331 h 11725"/>
                                  <a:gd name="connsiteX10" fmla="*/ 10220 w 10231"/>
                                  <a:gd name="connsiteY10" fmla="*/ 5832 h 11725"/>
                                  <a:gd name="connsiteX11" fmla="*/ 10229 w 10231"/>
                                  <a:gd name="connsiteY11" fmla="*/ 4785 h 11725"/>
                                  <a:gd name="connsiteX0" fmla="*/ 0 w 10359"/>
                                  <a:gd name="connsiteY0" fmla="*/ 3162 h 11725"/>
                                  <a:gd name="connsiteX1" fmla="*/ 863 w 10359"/>
                                  <a:gd name="connsiteY1" fmla="*/ 8054 h 11725"/>
                                  <a:gd name="connsiteX2" fmla="*/ 1252 w 10359"/>
                                  <a:gd name="connsiteY2" fmla="*/ 1 h 11725"/>
                                  <a:gd name="connsiteX3" fmla="*/ 2822 w 10359"/>
                                  <a:gd name="connsiteY3" fmla="*/ 8866 h 11725"/>
                                  <a:gd name="connsiteX4" fmla="*/ 3547 w 10359"/>
                                  <a:gd name="connsiteY4" fmla="*/ 1329 h 11725"/>
                                  <a:gd name="connsiteX5" fmla="*/ 5645 w 10359"/>
                                  <a:gd name="connsiteY5" fmla="*/ 11724 h 11725"/>
                                  <a:gd name="connsiteX6" fmla="*/ 6209 w 10359"/>
                                  <a:gd name="connsiteY6" fmla="*/ 2155 h 11725"/>
                                  <a:gd name="connsiteX7" fmla="*/ 7433 w 10359"/>
                                  <a:gd name="connsiteY7" fmla="*/ 8331 h 11725"/>
                                  <a:gd name="connsiteX8" fmla="*/ 8187 w 10359"/>
                                  <a:gd name="connsiteY8" fmla="*/ 161 h 11725"/>
                                  <a:gd name="connsiteX9" fmla="*/ 9844 w 10359"/>
                                  <a:gd name="connsiteY9" fmla="*/ 8331 h 11725"/>
                                  <a:gd name="connsiteX10" fmla="*/ 10357 w 10359"/>
                                  <a:gd name="connsiteY10" fmla="*/ 6658 h 11725"/>
                                  <a:gd name="connsiteX11" fmla="*/ 10229 w 10359"/>
                                  <a:gd name="connsiteY11" fmla="*/ 4785 h 11725"/>
                                  <a:gd name="connsiteX0" fmla="*/ 0 w 10504"/>
                                  <a:gd name="connsiteY0" fmla="*/ 3162 h 11725"/>
                                  <a:gd name="connsiteX1" fmla="*/ 863 w 10504"/>
                                  <a:gd name="connsiteY1" fmla="*/ 8054 h 11725"/>
                                  <a:gd name="connsiteX2" fmla="*/ 1252 w 10504"/>
                                  <a:gd name="connsiteY2" fmla="*/ 1 h 11725"/>
                                  <a:gd name="connsiteX3" fmla="*/ 2822 w 10504"/>
                                  <a:gd name="connsiteY3" fmla="*/ 8866 h 11725"/>
                                  <a:gd name="connsiteX4" fmla="*/ 3547 w 10504"/>
                                  <a:gd name="connsiteY4" fmla="*/ 1329 h 11725"/>
                                  <a:gd name="connsiteX5" fmla="*/ 5645 w 10504"/>
                                  <a:gd name="connsiteY5" fmla="*/ 11724 h 11725"/>
                                  <a:gd name="connsiteX6" fmla="*/ 6209 w 10504"/>
                                  <a:gd name="connsiteY6" fmla="*/ 2155 h 11725"/>
                                  <a:gd name="connsiteX7" fmla="*/ 7433 w 10504"/>
                                  <a:gd name="connsiteY7" fmla="*/ 8331 h 11725"/>
                                  <a:gd name="connsiteX8" fmla="*/ 8187 w 10504"/>
                                  <a:gd name="connsiteY8" fmla="*/ 161 h 11725"/>
                                  <a:gd name="connsiteX9" fmla="*/ 9844 w 10504"/>
                                  <a:gd name="connsiteY9" fmla="*/ 8331 h 11725"/>
                                  <a:gd name="connsiteX10" fmla="*/ 10357 w 10504"/>
                                  <a:gd name="connsiteY10" fmla="*/ 6658 h 11725"/>
                                  <a:gd name="connsiteX11" fmla="*/ 10504 w 10504"/>
                                  <a:gd name="connsiteY11" fmla="*/ 4785 h 11725"/>
                                  <a:gd name="connsiteX0" fmla="*/ 0 w 10406"/>
                                  <a:gd name="connsiteY0" fmla="*/ 3162 h 11725"/>
                                  <a:gd name="connsiteX1" fmla="*/ 863 w 10406"/>
                                  <a:gd name="connsiteY1" fmla="*/ 8054 h 11725"/>
                                  <a:gd name="connsiteX2" fmla="*/ 1252 w 10406"/>
                                  <a:gd name="connsiteY2" fmla="*/ 1 h 11725"/>
                                  <a:gd name="connsiteX3" fmla="*/ 2822 w 10406"/>
                                  <a:gd name="connsiteY3" fmla="*/ 8866 h 11725"/>
                                  <a:gd name="connsiteX4" fmla="*/ 3547 w 10406"/>
                                  <a:gd name="connsiteY4" fmla="*/ 1329 h 11725"/>
                                  <a:gd name="connsiteX5" fmla="*/ 5645 w 10406"/>
                                  <a:gd name="connsiteY5" fmla="*/ 11724 h 11725"/>
                                  <a:gd name="connsiteX6" fmla="*/ 6209 w 10406"/>
                                  <a:gd name="connsiteY6" fmla="*/ 2155 h 11725"/>
                                  <a:gd name="connsiteX7" fmla="*/ 7433 w 10406"/>
                                  <a:gd name="connsiteY7" fmla="*/ 8331 h 11725"/>
                                  <a:gd name="connsiteX8" fmla="*/ 8187 w 10406"/>
                                  <a:gd name="connsiteY8" fmla="*/ 161 h 11725"/>
                                  <a:gd name="connsiteX9" fmla="*/ 9844 w 10406"/>
                                  <a:gd name="connsiteY9" fmla="*/ 8331 h 11725"/>
                                  <a:gd name="connsiteX10" fmla="*/ 10357 w 10406"/>
                                  <a:gd name="connsiteY10" fmla="*/ 6658 h 11725"/>
                                  <a:gd name="connsiteX11" fmla="*/ 10406 w 10406"/>
                                  <a:gd name="connsiteY11" fmla="*/ 6161 h 11725"/>
                                  <a:gd name="connsiteX0" fmla="*/ 0 w 10406"/>
                                  <a:gd name="connsiteY0" fmla="*/ 3171 h 11734"/>
                                  <a:gd name="connsiteX1" fmla="*/ 863 w 10406"/>
                                  <a:gd name="connsiteY1" fmla="*/ 8063 h 11734"/>
                                  <a:gd name="connsiteX2" fmla="*/ 1252 w 10406"/>
                                  <a:gd name="connsiteY2" fmla="*/ 10 h 11734"/>
                                  <a:gd name="connsiteX3" fmla="*/ 2797 w 10406"/>
                                  <a:gd name="connsiteY3" fmla="*/ 10093 h 11734"/>
                                  <a:gd name="connsiteX4" fmla="*/ 3547 w 10406"/>
                                  <a:gd name="connsiteY4" fmla="*/ 1338 h 11734"/>
                                  <a:gd name="connsiteX5" fmla="*/ 5645 w 10406"/>
                                  <a:gd name="connsiteY5" fmla="*/ 11733 h 11734"/>
                                  <a:gd name="connsiteX6" fmla="*/ 6209 w 10406"/>
                                  <a:gd name="connsiteY6" fmla="*/ 2164 h 11734"/>
                                  <a:gd name="connsiteX7" fmla="*/ 7433 w 10406"/>
                                  <a:gd name="connsiteY7" fmla="*/ 8340 h 11734"/>
                                  <a:gd name="connsiteX8" fmla="*/ 8187 w 10406"/>
                                  <a:gd name="connsiteY8" fmla="*/ 170 h 11734"/>
                                  <a:gd name="connsiteX9" fmla="*/ 9844 w 10406"/>
                                  <a:gd name="connsiteY9" fmla="*/ 8340 h 11734"/>
                                  <a:gd name="connsiteX10" fmla="*/ 10357 w 10406"/>
                                  <a:gd name="connsiteY10" fmla="*/ 6667 h 11734"/>
                                  <a:gd name="connsiteX11" fmla="*/ 10406 w 10406"/>
                                  <a:gd name="connsiteY11" fmla="*/ 6170 h 1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06" h="11734">
                                    <a:moveTo>
                                      <a:pt x="0" y="3171"/>
                                    </a:moveTo>
                                    <a:cubicBezTo>
                                      <a:pt x="171" y="4997"/>
                                      <a:pt x="654" y="8590"/>
                                      <a:pt x="863" y="8063"/>
                                    </a:cubicBezTo>
                                    <a:cubicBezTo>
                                      <a:pt x="1072" y="7536"/>
                                      <a:pt x="930" y="-328"/>
                                      <a:pt x="1252" y="10"/>
                                    </a:cubicBezTo>
                                    <a:cubicBezTo>
                                      <a:pt x="1574" y="348"/>
                                      <a:pt x="2415" y="9872"/>
                                      <a:pt x="2797" y="10093"/>
                                    </a:cubicBezTo>
                                    <a:cubicBezTo>
                                      <a:pt x="3179" y="10314"/>
                                      <a:pt x="3072" y="1065"/>
                                      <a:pt x="3547" y="1338"/>
                                    </a:cubicBezTo>
                                    <a:cubicBezTo>
                                      <a:pt x="4022" y="1611"/>
                                      <a:pt x="5201" y="11595"/>
                                      <a:pt x="5645" y="11733"/>
                                    </a:cubicBezTo>
                                    <a:cubicBezTo>
                                      <a:pt x="6089" y="11871"/>
                                      <a:pt x="5911" y="2730"/>
                                      <a:pt x="6209" y="2164"/>
                                    </a:cubicBezTo>
                                    <a:cubicBezTo>
                                      <a:pt x="6507" y="1599"/>
                                      <a:pt x="7103" y="8672"/>
                                      <a:pt x="7433" y="8340"/>
                                    </a:cubicBezTo>
                                    <a:cubicBezTo>
                                      <a:pt x="7763" y="8008"/>
                                      <a:pt x="7785" y="170"/>
                                      <a:pt x="8187" y="170"/>
                                    </a:cubicBezTo>
                                    <a:cubicBezTo>
                                      <a:pt x="8589" y="170"/>
                                      <a:pt x="9508" y="7097"/>
                                      <a:pt x="9844" y="8340"/>
                                    </a:cubicBezTo>
                                    <a:cubicBezTo>
                                      <a:pt x="10130" y="9959"/>
                                      <a:pt x="10336" y="7272"/>
                                      <a:pt x="10357" y="6667"/>
                                    </a:cubicBezTo>
                                    <a:cubicBezTo>
                                      <a:pt x="10378" y="6064"/>
                                      <a:pt x="10404" y="6314"/>
                                      <a:pt x="10406" y="6170"/>
                                    </a:cubicBezTo>
                                  </a:path>
                                </a:pathLst>
                              </a:custGeom>
                              <a:noFill/>
                              <a:ln w="19050">
                                <a:solidFill>
                                  <a:srgbClr val="FF0000"/>
                                </a:solidFill>
                                <a:round/>
                                <a:headEnd/>
                                <a:tailEnd/>
                              </a:ln>
                              <a:scene3d>
                                <a:camera prst="orthographicFront">
                                  <a:rot lat="0" lon="0" rev="2040000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zh-TW" altLang="en-US" sz="1100">
                                  <a:latin typeface="微軟正黑體" panose="020B0604030504040204" pitchFamily="34" charset="-120"/>
                                  <a:ea typeface="微軟正黑體" panose="020B0604030504040204" pitchFamily="34" charset="-120"/>
                                </a:endParaRPr>
                              </a:p>
                            </p:txBody>
                          </p:sp>
                        </p:grpSp>
                      </p:grpSp>
                    </p:grpSp>
                  </p:grpSp>
                  <p:sp>
                    <p:nvSpPr>
                      <p:cNvPr id="75" name="文字方塊 102"/>
                      <p:cNvSpPr txBox="1"/>
                      <p:nvPr/>
                    </p:nvSpPr>
                    <p:spPr>
                      <a:xfrm>
                        <a:off x="4666123" y="2194189"/>
                        <a:ext cx="704850" cy="5087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000" kern="2600" dirty="0">
                            <a:effectLst/>
                            <a:latin typeface="微軟正黑體" panose="020B0604030504040204" pitchFamily="34" charset="-120"/>
                            <a:ea typeface="微軟正黑體" panose="020B0604030504040204" pitchFamily="34" charset="-120"/>
                            <a:cs typeface="新細明體" panose="02020500000000000000" pitchFamily="18" charset="-120"/>
                          </a:rPr>
                          <a:t>時間</a:t>
                        </a:r>
                      </a:p>
                    </p:txBody>
                  </p:sp>
                </p:grpSp>
              </p:grpSp>
            </p:grpSp>
          </p:grpSp>
        </p:grpSp>
        <p:grpSp>
          <p:nvGrpSpPr>
            <p:cNvPr id="22" name="群組 21"/>
            <p:cNvGrpSpPr/>
            <p:nvPr/>
          </p:nvGrpSpPr>
          <p:grpSpPr>
            <a:xfrm>
              <a:off x="3278331" y="4243691"/>
              <a:ext cx="2866276" cy="1629532"/>
              <a:chOff x="-53067" y="-385691"/>
              <a:chExt cx="5598477" cy="2909816"/>
            </a:xfrm>
          </p:grpSpPr>
          <p:sp>
            <p:nvSpPr>
              <p:cNvPr id="47" name="Text Box 2056"/>
              <p:cNvSpPr txBox="1">
                <a:spLocks noChangeAspect="1" noChangeArrowheads="1"/>
              </p:cNvSpPr>
              <p:nvPr/>
            </p:nvSpPr>
            <p:spPr bwMode="auto">
              <a:xfrm>
                <a:off x="476868" y="409031"/>
                <a:ext cx="2559480" cy="71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fontAlgn="base">
                  <a:spcAft>
                    <a:spcPts val="0"/>
                  </a:spcAft>
                </a:pPr>
                <a:r>
                  <a:rPr lang="zh-TW" sz="1100" b="1" kern="1200" dirty="0">
                    <a:solidFill>
                      <a:srgbClr val="EB0133"/>
                    </a:solidFill>
                    <a:effectLst/>
                    <a:latin typeface="微軟正黑體" panose="020B0604030504040204" pitchFamily="34" charset="-120"/>
                    <a:ea typeface="微軟正黑體" panose="020B0604030504040204" pitchFamily="34" charset="-120"/>
                    <a:cs typeface="Times New Roman" panose="02020603050405020304" pitchFamily="18" charset="0"/>
                  </a:rPr>
                  <a:t>有央行調節的匯率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48" name="群組 47"/>
              <p:cNvGrpSpPr/>
              <p:nvPr/>
            </p:nvGrpSpPr>
            <p:grpSpPr>
              <a:xfrm>
                <a:off x="-53067" y="-385691"/>
                <a:ext cx="5598477" cy="2909816"/>
                <a:chOff x="-53067" y="-385691"/>
                <a:chExt cx="5598477" cy="2909816"/>
              </a:xfrm>
            </p:grpSpPr>
            <p:sp>
              <p:nvSpPr>
                <p:cNvPr id="49" name="Text Box 2055"/>
                <p:cNvSpPr txBox="1">
                  <a:spLocks noChangeAspect="1" noChangeArrowheads="1"/>
                </p:cNvSpPr>
                <p:nvPr/>
              </p:nvSpPr>
              <p:spPr bwMode="auto">
                <a:xfrm>
                  <a:off x="2288760" y="1655272"/>
                  <a:ext cx="3256650" cy="45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Aft>
                      <a:spcPts val="0"/>
                    </a:spcAft>
                  </a:pPr>
                  <a:r>
                    <a:rPr lang="zh-TW" sz="1100" b="1" kern="1200" dirty="0">
                      <a:solidFill>
                        <a:srgbClr val="1C07E5"/>
                      </a:solidFill>
                      <a:effectLst/>
                      <a:latin typeface="微軟正黑體" panose="020B0604030504040204" pitchFamily="34" charset="-120"/>
                      <a:ea typeface="微軟正黑體" panose="020B0604030504040204" pitchFamily="34" charset="-120"/>
                      <a:cs typeface="Times New Roman" panose="02020603050405020304" pitchFamily="18" charset="0"/>
                    </a:rPr>
                    <a:t>由市場供需決定的匯率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50" name="群組 49"/>
                <p:cNvGrpSpPr/>
                <p:nvPr/>
              </p:nvGrpSpPr>
              <p:grpSpPr>
                <a:xfrm>
                  <a:off x="-53067" y="-385691"/>
                  <a:ext cx="5444217" cy="2909816"/>
                  <a:chOff x="-53067" y="-385691"/>
                  <a:chExt cx="5444217" cy="2909816"/>
                </a:xfrm>
              </p:grpSpPr>
              <p:cxnSp>
                <p:nvCxnSpPr>
                  <p:cNvPr id="51" name="Line 2052"/>
                  <p:cNvCxnSpPr>
                    <a:stCxn id="49" idx="1"/>
                  </p:cNvCxnSpPr>
                  <p:nvPr/>
                </p:nvCxnSpPr>
                <p:spPr bwMode="auto">
                  <a:xfrm flipH="1" flipV="1">
                    <a:off x="2014769" y="1704793"/>
                    <a:ext cx="273990" cy="176275"/>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grpSp>
                <p:nvGrpSpPr>
                  <p:cNvPr id="52" name="群組 51"/>
                  <p:cNvGrpSpPr/>
                  <p:nvPr/>
                </p:nvGrpSpPr>
                <p:grpSpPr>
                  <a:xfrm>
                    <a:off x="-53067" y="-385691"/>
                    <a:ext cx="5444217" cy="2909816"/>
                    <a:chOff x="-53067" y="-385691"/>
                    <a:chExt cx="5444217" cy="2909816"/>
                  </a:xfrm>
                </p:grpSpPr>
                <p:cxnSp>
                  <p:nvCxnSpPr>
                    <p:cNvPr id="53" name="Line 2053"/>
                    <p:cNvCxnSpPr/>
                    <p:nvPr/>
                  </p:nvCxnSpPr>
                  <p:spPr bwMode="auto">
                    <a:xfrm>
                      <a:off x="1656425" y="761402"/>
                      <a:ext cx="139025" cy="999759"/>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54" name="群組 53"/>
                    <p:cNvGrpSpPr/>
                    <p:nvPr/>
                  </p:nvGrpSpPr>
                  <p:grpSpPr>
                    <a:xfrm>
                      <a:off x="-53067" y="-385691"/>
                      <a:ext cx="5444217" cy="2909816"/>
                      <a:chOff x="-53067" y="-385691"/>
                      <a:chExt cx="5444217" cy="2909816"/>
                    </a:xfrm>
                  </p:grpSpPr>
                  <p:grpSp>
                    <p:nvGrpSpPr>
                      <p:cNvPr id="55" name="群組 54"/>
                      <p:cNvGrpSpPr/>
                      <p:nvPr/>
                    </p:nvGrpSpPr>
                    <p:grpSpPr>
                      <a:xfrm>
                        <a:off x="-53067" y="-385691"/>
                        <a:ext cx="4729842" cy="2747866"/>
                        <a:chOff x="-53067" y="-385691"/>
                        <a:chExt cx="4729842" cy="2747866"/>
                      </a:xfrm>
                    </p:grpSpPr>
                    <p:sp>
                      <p:nvSpPr>
                        <p:cNvPr id="57" name="Text Box 2062"/>
                        <p:cNvSpPr txBox="1">
                          <a:spLocks noChangeAspect="1" noChangeArrowheads="1"/>
                        </p:cNvSpPr>
                        <p:nvPr/>
                      </p:nvSpPr>
                      <p:spPr bwMode="auto">
                        <a:xfrm>
                          <a:off x="-53067" y="-385691"/>
                          <a:ext cx="1732042" cy="55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Bef>
                              <a:spcPts val="840"/>
                            </a:spcBef>
                            <a:spcAft>
                              <a:spcPts val="0"/>
                            </a:spcAft>
                          </a:pP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NT$/US$</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58" name="群組 57"/>
                        <p:cNvGrpSpPr/>
                        <p:nvPr/>
                      </p:nvGrpSpPr>
                      <p:grpSpPr>
                        <a:xfrm>
                          <a:off x="409575" y="273748"/>
                          <a:ext cx="4267200" cy="2088427"/>
                          <a:chOff x="0" y="-154877"/>
                          <a:chExt cx="4267200" cy="2088427"/>
                        </a:xfrm>
                      </p:grpSpPr>
                      <p:cxnSp>
                        <p:nvCxnSpPr>
                          <p:cNvPr id="59" name="Line 2059"/>
                          <p:cNvCxnSpPr/>
                          <p:nvPr/>
                        </p:nvCxnSpPr>
                        <p:spPr bwMode="auto">
                          <a:xfrm flipH="1">
                            <a:off x="0" y="-154877"/>
                            <a:ext cx="9525" cy="20884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60" name="群組 59"/>
                          <p:cNvGrpSpPr/>
                          <p:nvPr/>
                        </p:nvGrpSpPr>
                        <p:grpSpPr>
                          <a:xfrm>
                            <a:off x="0" y="4534"/>
                            <a:ext cx="4267200" cy="1925168"/>
                            <a:chOff x="0" y="-166916"/>
                            <a:chExt cx="4267200" cy="1925168"/>
                          </a:xfrm>
                        </p:grpSpPr>
                        <p:cxnSp>
                          <p:nvCxnSpPr>
                            <p:cNvPr id="61" name="Line 2060"/>
                            <p:cNvCxnSpPr/>
                            <p:nvPr/>
                          </p:nvCxnSpPr>
                          <p:spPr bwMode="auto">
                            <a:xfrm flipV="1">
                              <a:off x="0" y="1755712"/>
                              <a:ext cx="4267200" cy="254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62" name="群組 61"/>
                            <p:cNvGrpSpPr/>
                            <p:nvPr/>
                          </p:nvGrpSpPr>
                          <p:grpSpPr>
                            <a:xfrm>
                              <a:off x="9525" y="-166916"/>
                              <a:ext cx="4173997" cy="1331067"/>
                              <a:chOff x="0" y="-166916"/>
                              <a:chExt cx="4173997" cy="1331067"/>
                            </a:xfrm>
                          </p:grpSpPr>
                          <p:cxnSp>
                            <p:nvCxnSpPr>
                              <p:cNvPr id="63" name="Line 2050"/>
                              <p:cNvCxnSpPr/>
                              <p:nvPr/>
                            </p:nvCxnSpPr>
                            <p:spPr bwMode="auto">
                              <a:xfrm>
                                <a:off x="0" y="701040"/>
                                <a:ext cx="4072994" cy="635"/>
                              </a:xfrm>
                              <a:prstGeom prst="line">
                                <a:avLst/>
                              </a:prstGeom>
                              <a:noFill/>
                              <a:ln w="12700">
                                <a:solidFill>
                                  <a:srgbClr val="000000"/>
                                </a:solidFill>
                                <a:round/>
                                <a:headEnd/>
                                <a:tailEnd/>
                              </a:ln>
                              <a:scene3d>
                                <a:camera prst="orthographicFront">
                                  <a:rot lat="0" lon="0" rev="1200000"/>
                                </a:camera>
                                <a:lightRig rig="threePt" dir="t"/>
                              </a:scene3d>
                              <a:extLst>
                                <a:ext uri="{909E8E84-426E-40DD-AFC4-6F175D3DCCD1}">
                                  <a14:hiddenFill xmlns:a14="http://schemas.microsoft.com/office/drawing/2010/main">
                                    <a:noFill/>
                                  </a14:hiddenFill>
                                </a:ext>
                              </a:extLst>
                            </p:spPr>
                          </p:cxnSp>
                          <p:sp>
                            <p:nvSpPr>
                              <p:cNvPr id="64" name="Freeform 2051"/>
                              <p:cNvSpPr>
                                <a:spLocks noChangeAspect="1"/>
                              </p:cNvSpPr>
                              <p:nvPr/>
                            </p:nvSpPr>
                            <p:spPr bwMode="auto">
                              <a:xfrm>
                                <a:off x="225454" y="-166916"/>
                                <a:ext cx="3948508" cy="1331067"/>
                              </a:xfrm>
                              <a:custGeom>
                                <a:avLst/>
                                <a:gdLst>
                                  <a:gd name="T0" fmla="*/ 0 w 7680"/>
                                  <a:gd name="T1" fmla="*/ 2147483647 h 3180"/>
                                  <a:gd name="T2" fmla="*/ 2147483647 w 7680"/>
                                  <a:gd name="T3" fmla="*/ 2147483647 h 3180"/>
                                  <a:gd name="T4" fmla="*/ 2147483647 w 7680"/>
                                  <a:gd name="T5" fmla="*/ 2147483647 h 3180"/>
                                  <a:gd name="T6" fmla="*/ 2147483647 w 7680"/>
                                  <a:gd name="T7" fmla="*/ 2147483647 h 3180"/>
                                  <a:gd name="T8" fmla="*/ 2147483647 w 7680"/>
                                  <a:gd name="T9" fmla="*/ 2147483647 h 3180"/>
                                  <a:gd name="T10" fmla="*/ 2147483647 w 7680"/>
                                  <a:gd name="T11" fmla="*/ 2147483647 h 3180"/>
                                  <a:gd name="T12" fmla="*/ 2147483647 w 7680"/>
                                  <a:gd name="T13" fmla="*/ 2147483647 h 3180"/>
                                  <a:gd name="T14" fmla="*/ 2147483647 w 7680"/>
                                  <a:gd name="T15" fmla="*/ 2147483647 h 3180"/>
                                  <a:gd name="T16" fmla="*/ 2147483647 w 7680"/>
                                  <a:gd name="T17" fmla="*/ 2147483647 h 3180"/>
                                  <a:gd name="T18" fmla="*/ 2147483647 w 7680"/>
                                  <a:gd name="T19" fmla="*/ 2147483647 h 3180"/>
                                  <a:gd name="T20" fmla="*/ 2147483647 w 7680"/>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3180"/>
                                  <a:gd name="T35" fmla="*/ 7680 w 7680"/>
                                  <a:gd name="T36" fmla="*/ 3180 h 3180"/>
                                  <a:gd name="connsiteX0" fmla="*/ 0 w 10000"/>
                                  <a:gd name="connsiteY0" fmla="*/ 3495 h 9730"/>
                                  <a:gd name="connsiteX1" fmla="*/ 625 w 10000"/>
                                  <a:gd name="connsiteY1" fmla="*/ 6891 h 9730"/>
                                  <a:gd name="connsiteX2" fmla="*/ 1772 w 10000"/>
                                  <a:gd name="connsiteY2" fmla="*/ 4 h 9730"/>
                                  <a:gd name="connsiteX3" fmla="*/ 2813 w 10000"/>
                                  <a:gd name="connsiteY3" fmla="*/ 8023 h 9730"/>
                                  <a:gd name="connsiteX4" fmla="*/ 3906 w 10000"/>
                                  <a:gd name="connsiteY4" fmla="*/ 3495 h 9730"/>
                                  <a:gd name="connsiteX5" fmla="*/ 5000 w 10000"/>
                                  <a:gd name="connsiteY5" fmla="*/ 9721 h 9730"/>
                                  <a:gd name="connsiteX6" fmla="*/ 6094 w 10000"/>
                                  <a:gd name="connsiteY6" fmla="*/ 1796 h 9730"/>
                                  <a:gd name="connsiteX7" fmla="*/ 7188 w 10000"/>
                                  <a:gd name="connsiteY7" fmla="*/ 6891 h 9730"/>
                                  <a:gd name="connsiteX8" fmla="*/ 8281 w 10000"/>
                                  <a:gd name="connsiteY8" fmla="*/ 98 h 9730"/>
                                  <a:gd name="connsiteX9" fmla="*/ 9375 w 10000"/>
                                  <a:gd name="connsiteY9" fmla="*/ 7457 h 9730"/>
                                  <a:gd name="connsiteX10" fmla="*/ 10000 w 10000"/>
                                  <a:gd name="connsiteY10" fmla="*/ 4061 h 9730"/>
                                  <a:gd name="connsiteX0" fmla="*/ 0 w 10000"/>
                                  <a:gd name="connsiteY0" fmla="*/ 3592 h 9994"/>
                                  <a:gd name="connsiteX1" fmla="*/ 625 w 10000"/>
                                  <a:gd name="connsiteY1" fmla="*/ 7082 h 9994"/>
                                  <a:gd name="connsiteX2" fmla="*/ 1772 w 10000"/>
                                  <a:gd name="connsiteY2" fmla="*/ 4 h 9994"/>
                                  <a:gd name="connsiteX3" fmla="*/ 2813 w 10000"/>
                                  <a:gd name="connsiteY3" fmla="*/ 8246 h 9994"/>
                                  <a:gd name="connsiteX4" fmla="*/ 4108 w 10000"/>
                                  <a:gd name="connsiteY4" fmla="*/ 2943 h 9994"/>
                                  <a:gd name="connsiteX5" fmla="*/ 5000 w 10000"/>
                                  <a:gd name="connsiteY5" fmla="*/ 9991 h 9994"/>
                                  <a:gd name="connsiteX6" fmla="*/ 6094 w 10000"/>
                                  <a:gd name="connsiteY6" fmla="*/ 1846 h 9994"/>
                                  <a:gd name="connsiteX7" fmla="*/ 7188 w 10000"/>
                                  <a:gd name="connsiteY7" fmla="*/ 7082 h 9994"/>
                                  <a:gd name="connsiteX8" fmla="*/ 8281 w 10000"/>
                                  <a:gd name="connsiteY8" fmla="*/ 101 h 9994"/>
                                  <a:gd name="connsiteX9" fmla="*/ 9375 w 10000"/>
                                  <a:gd name="connsiteY9" fmla="*/ 7664 h 9994"/>
                                  <a:gd name="connsiteX10" fmla="*/ 10000 w 10000"/>
                                  <a:gd name="connsiteY10" fmla="*/ 4174 h 9994"/>
                                  <a:gd name="connsiteX0" fmla="*/ 0 w 10000"/>
                                  <a:gd name="connsiteY0" fmla="*/ 3594 h 10007"/>
                                  <a:gd name="connsiteX1" fmla="*/ 625 w 10000"/>
                                  <a:gd name="connsiteY1" fmla="*/ 7086 h 10007"/>
                                  <a:gd name="connsiteX2" fmla="*/ 1772 w 10000"/>
                                  <a:gd name="connsiteY2" fmla="*/ 4 h 10007"/>
                                  <a:gd name="connsiteX3" fmla="*/ 2813 w 10000"/>
                                  <a:gd name="connsiteY3" fmla="*/ 8251 h 10007"/>
                                  <a:gd name="connsiteX4" fmla="*/ 4108 w 10000"/>
                                  <a:gd name="connsiteY4" fmla="*/ 3675 h 10007"/>
                                  <a:gd name="connsiteX5" fmla="*/ 5000 w 10000"/>
                                  <a:gd name="connsiteY5" fmla="*/ 9997 h 10007"/>
                                  <a:gd name="connsiteX6" fmla="*/ 6094 w 10000"/>
                                  <a:gd name="connsiteY6" fmla="*/ 1847 h 10007"/>
                                  <a:gd name="connsiteX7" fmla="*/ 7188 w 10000"/>
                                  <a:gd name="connsiteY7" fmla="*/ 7086 h 10007"/>
                                  <a:gd name="connsiteX8" fmla="*/ 8281 w 10000"/>
                                  <a:gd name="connsiteY8" fmla="*/ 101 h 10007"/>
                                  <a:gd name="connsiteX9" fmla="*/ 9375 w 10000"/>
                                  <a:gd name="connsiteY9" fmla="*/ 7669 h 10007"/>
                                  <a:gd name="connsiteX10" fmla="*/ 10000 w 10000"/>
                                  <a:gd name="connsiteY10" fmla="*/ 4177 h 10007"/>
                                  <a:gd name="connsiteX0" fmla="*/ 0 w 10000"/>
                                  <a:gd name="connsiteY0" fmla="*/ 3594 h 10025"/>
                                  <a:gd name="connsiteX1" fmla="*/ 625 w 10000"/>
                                  <a:gd name="connsiteY1" fmla="*/ 7086 h 10025"/>
                                  <a:gd name="connsiteX2" fmla="*/ 1772 w 10000"/>
                                  <a:gd name="connsiteY2" fmla="*/ 4 h 10025"/>
                                  <a:gd name="connsiteX3" fmla="*/ 2813 w 10000"/>
                                  <a:gd name="connsiteY3" fmla="*/ 8251 h 10025"/>
                                  <a:gd name="connsiteX4" fmla="*/ 4108 w 10000"/>
                                  <a:gd name="connsiteY4" fmla="*/ 3675 h 10025"/>
                                  <a:gd name="connsiteX5" fmla="*/ 5000 w 10000"/>
                                  <a:gd name="connsiteY5" fmla="*/ 9997 h 10025"/>
                                  <a:gd name="connsiteX6" fmla="*/ 6200 w 10000"/>
                                  <a:gd name="connsiteY6" fmla="*/ 630 h 10025"/>
                                  <a:gd name="connsiteX7" fmla="*/ 7188 w 10000"/>
                                  <a:gd name="connsiteY7" fmla="*/ 7086 h 10025"/>
                                  <a:gd name="connsiteX8" fmla="*/ 8281 w 10000"/>
                                  <a:gd name="connsiteY8" fmla="*/ 101 h 10025"/>
                                  <a:gd name="connsiteX9" fmla="*/ 9375 w 10000"/>
                                  <a:gd name="connsiteY9" fmla="*/ 7669 h 10025"/>
                                  <a:gd name="connsiteX10" fmla="*/ 10000 w 10000"/>
                                  <a:gd name="connsiteY10" fmla="*/ 4177 h 10025"/>
                                  <a:gd name="connsiteX0" fmla="*/ 0 w 10000"/>
                                  <a:gd name="connsiteY0" fmla="*/ 5801 h 12232"/>
                                  <a:gd name="connsiteX1" fmla="*/ 625 w 10000"/>
                                  <a:gd name="connsiteY1" fmla="*/ 9293 h 12232"/>
                                  <a:gd name="connsiteX2" fmla="*/ 1772 w 10000"/>
                                  <a:gd name="connsiteY2" fmla="*/ 2211 h 12232"/>
                                  <a:gd name="connsiteX3" fmla="*/ 2813 w 10000"/>
                                  <a:gd name="connsiteY3" fmla="*/ 10458 h 12232"/>
                                  <a:gd name="connsiteX4" fmla="*/ 4108 w 10000"/>
                                  <a:gd name="connsiteY4" fmla="*/ 5882 h 12232"/>
                                  <a:gd name="connsiteX5" fmla="*/ 5000 w 10000"/>
                                  <a:gd name="connsiteY5" fmla="*/ 12204 h 12232"/>
                                  <a:gd name="connsiteX6" fmla="*/ 6200 w 10000"/>
                                  <a:gd name="connsiteY6" fmla="*/ 2837 h 12232"/>
                                  <a:gd name="connsiteX7" fmla="*/ 7188 w 10000"/>
                                  <a:gd name="connsiteY7" fmla="*/ 9293 h 12232"/>
                                  <a:gd name="connsiteX8" fmla="*/ 8466 w 10000"/>
                                  <a:gd name="connsiteY8" fmla="*/ 0 h 12232"/>
                                  <a:gd name="connsiteX9" fmla="*/ 9375 w 10000"/>
                                  <a:gd name="connsiteY9" fmla="*/ 9876 h 12232"/>
                                  <a:gd name="connsiteX10" fmla="*/ 10000 w 10000"/>
                                  <a:gd name="connsiteY10" fmla="*/ 6384 h 12232"/>
                                  <a:gd name="connsiteX0" fmla="*/ 0 w 10000"/>
                                  <a:gd name="connsiteY0" fmla="*/ 5801 h 14303"/>
                                  <a:gd name="connsiteX1" fmla="*/ 625 w 10000"/>
                                  <a:gd name="connsiteY1" fmla="*/ 9293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146"/>
                                  <a:gd name="connsiteY0" fmla="*/ 5801 h 14303"/>
                                  <a:gd name="connsiteX1" fmla="*/ 625 w 10146"/>
                                  <a:gd name="connsiteY1" fmla="*/ 9293 h 14303"/>
                                  <a:gd name="connsiteX2" fmla="*/ 1772 w 10146"/>
                                  <a:gd name="connsiteY2" fmla="*/ 2211 h 14303"/>
                                  <a:gd name="connsiteX3" fmla="*/ 2813 w 10146"/>
                                  <a:gd name="connsiteY3" fmla="*/ 10458 h 14303"/>
                                  <a:gd name="connsiteX4" fmla="*/ 4108 w 10146"/>
                                  <a:gd name="connsiteY4" fmla="*/ 5882 h 14303"/>
                                  <a:gd name="connsiteX5" fmla="*/ 5026 w 10146"/>
                                  <a:gd name="connsiteY5" fmla="*/ 14281 h 14303"/>
                                  <a:gd name="connsiteX6" fmla="*/ 6200 w 10146"/>
                                  <a:gd name="connsiteY6" fmla="*/ 2837 h 14303"/>
                                  <a:gd name="connsiteX7" fmla="*/ 7188 w 10146"/>
                                  <a:gd name="connsiteY7" fmla="*/ 9293 h 14303"/>
                                  <a:gd name="connsiteX8" fmla="*/ 8466 w 10146"/>
                                  <a:gd name="connsiteY8" fmla="*/ 0 h 14303"/>
                                  <a:gd name="connsiteX9" fmla="*/ 9375 w 10146"/>
                                  <a:gd name="connsiteY9" fmla="*/ 9876 h 14303"/>
                                  <a:gd name="connsiteX10" fmla="*/ 10146 w 10146"/>
                                  <a:gd name="connsiteY10" fmla="*/ 6436 h 14303"/>
                                  <a:gd name="connsiteX0" fmla="*/ 0 w 10304"/>
                                  <a:gd name="connsiteY0" fmla="*/ 5801 h 14303"/>
                                  <a:gd name="connsiteX1" fmla="*/ 625 w 10304"/>
                                  <a:gd name="connsiteY1" fmla="*/ 9293 h 14303"/>
                                  <a:gd name="connsiteX2" fmla="*/ 1772 w 10304"/>
                                  <a:gd name="connsiteY2" fmla="*/ 2211 h 14303"/>
                                  <a:gd name="connsiteX3" fmla="*/ 2813 w 10304"/>
                                  <a:gd name="connsiteY3" fmla="*/ 10458 h 14303"/>
                                  <a:gd name="connsiteX4" fmla="*/ 4108 w 10304"/>
                                  <a:gd name="connsiteY4" fmla="*/ 5882 h 14303"/>
                                  <a:gd name="connsiteX5" fmla="*/ 5026 w 10304"/>
                                  <a:gd name="connsiteY5" fmla="*/ 14281 h 14303"/>
                                  <a:gd name="connsiteX6" fmla="*/ 6200 w 10304"/>
                                  <a:gd name="connsiteY6" fmla="*/ 2837 h 14303"/>
                                  <a:gd name="connsiteX7" fmla="*/ 7188 w 10304"/>
                                  <a:gd name="connsiteY7" fmla="*/ 9293 h 14303"/>
                                  <a:gd name="connsiteX8" fmla="*/ 8466 w 10304"/>
                                  <a:gd name="connsiteY8" fmla="*/ 0 h 14303"/>
                                  <a:gd name="connsiteX9" fmla="*/ 9375 w 10304"/>
                                  <a:gd name="connsiteY9" fmla="*/ 9876 h 14303"/>
                                  <a:gd name="connsiteX10" fmla="*/ 10304 w 10304"/>
                                  <a:gd name="connsiteY10" fmla="*/ 6436 h 14303"/>
                                  <a:gd name="connsiteX0" fmla="*/ 0 w 10123"/>
                                  <a:gd name="connsiteY0" fmla="*/ 5801 h 14303"/>
                                  <a:gd name="connsiteX1" fmla="*/ 625 w 10123"/>
                                  <a:gd name="connsiteY1" fmla="*/ 9293 h 14303"/>
                                  <a:gd name="connsiteX2" fmla="*/ 1772 w 10123"/>
                                  <a:gd name="connsiteY2" fmla="*/ 2211 h 14303"/>
                                  <a:gd name="connsiteX3" fmla="*/ 2813 w 10123"/>
                                  <a:gd name="connsiteY3" fmla="*/ 10458 h 14303"/>
                                  <a:gd name="connsiteX4" fmla="*/ 4108 w 10123"/>
                                  <a:gd name="connsiteY4" fmla="*/ 5882 h 14303"/>
                                  <a:gd name="connsiteX5" fmla="*/ 5026 w 10123"/>
                                  <a:gd name="connsiteY5" fmla="*/ 14281 h 14303"/>
                                  <a:gd name="connsiteX6" fmla="*/ 6200 w 10123"/>
                                  <a:gd name="connsiteY6" fmla="*/ 2837 h 14303"/>
                                  <a:gd name="connsiteX7" fmla="*/ 7188 w 10123"/>
                                  <a:gd name="connsiteY7" fmla="*/ 9293 h 14303"/>
                                  <a:gd name="connsiteX8" fmla="*/ 8466 w 10123"/>
                                  <a:gd name="connsiteY8" fmla="*/ 0 h 14303"/>
                                  <a:gd name="connsiteX9" fmla="*/ 9375 w 10123"/>
                                  <a:gd name="connsiteY9" fmla="*/ 9876 h 14303"/>
                                  <a:gd name="connsiteX10" fmla="*/ 10123 w 10123"/>
                                  <a:gd name="connsiteY10" fmla="*/ 6436 h 14303"/>
                                  <a:gd name="connsiteX0" fmla="*/ 0 w 10123"/>
                                  <a:gd name="connsiteY0" fmla="*/ 5801 h 14303"/>
                                  <a:gd name="connsiteX1" fmla="*/ 625 w 10123"/>
                                  <a:gd name="connsiteY1" fmla="*/ 9293 h 14303"/>
                                  <a:gd name="connsiteX2" fmla="*/ 1772 w 10123"/>
                                  <a:gd name="connsiteY2" fmla="*/ 2211 h 14303"/>
                                  <a:gd name="connsiteX3" fmla="*/ 2813 w 10123"/>
                                  <a:gd name="connsiteY3" fmla="*/ 10458 h 14303"/>
                                  <a:gd name="connsiteX4" fmla="*/ 4108 w 10123"/>
                                  <a:gd name="connsiteY4" fmla="*/ 5882 h 14303"/>
                                  <a:gd name="connsiteX5" fmla="*/ 5026 w 10123"/>
                                  <a:gd name="connsiteY5" fmla="*/ 14281 h 14303"/>
                                  <a:gd name="connsiteX6" fmla="*/ 6200 w 10123"/>
                                  <a:gd name="connsiteY6" fmla="*/ 2837 h 14303"/>
                                  <a:gd name="connsiteX7" fmla="*/ 7188 w 10123"/>
                                  <a:gd name="connsiteY7" fmla="*/ 9293 h 14303"/>
                                  <a:gd name="connsiteX8" fmla="*/ 8466 w 10123"/>
                                  <a:gd name="connsiteY8" fmla="*/ 0 h 14303"/>
                                  <a:gd name="connsiteX9" fmla="*/ 9375 w 10123"/>
                                  <a:gd name="connsiteY9" fmla="*/ 9876 h 14303"/>
                                  <a:gd name="connsiteX10" fmla="*/ 10123 w 10123"/>
                                  <a:gd name="connsiteY10" fmla="*/ 6872 h 14303"/>
                                  <a:gd name="connsiteX0" fmla="*/ 0 w 10123"/>
                                  <a:gd name="connsiteY0" fmla="*/ 5801 h 14293"/>
                                  <a:gd name="connsiteX1" fmla="*/ 625 w 10123"/>
                                  <a:gd name="connsiteY1" fmla="*/ 9293 h 14293"/>
                                  <a:gd name="connsiteX2" fmla="*/ 1772 w 10123"/>
                                  <a:gd name="connsiteY2" fmla="*/ 2211 h 14293"/>
                                  <a:gd name="connsiteX3" fmla="*/ 2813 w 10123"/>
                                  <a:gd name="connsiteY3" fmla="*/ 10458 h 14293"/>
                                  <a:gd name="connsiteX4" fmla="*/ 4041 w 10123"/>
                                  <a:gd name="connsiteY4" fmla="*/ 5199 h 14293"/>
                                  <a:gd name="connsiteX5" fmla="*/ 5026 w 10123"/>
                                  <a:gd name="connsiteY5" fmla="*/ 14281 h 14293"/>
                                  <a:gd name="connsiteX6" fmla="*/ 6200 w 10123"/>
                                  <a:gd name="connsiteY6" fmla="*/ 2837 h 14293"/>
                                  <a:gd name="connsiteX7" fmla="*/ 7188 w 10123"/>
                                  <a:gd name="connsiteY7" fmla="*/ 9293 h 14293"/>
                                  <a:gd name="connsiteX8" fmla="*/ 8466 w 10123"/>
                                  <a:gd name="connsiteY8" fmla="*/ 0 h 14293"/>
                                  <a:gd name="connsiteX9" fmla="*/ 9375 w 10123"/>
                                  <a:gd name="connsiteY9" fmla="*/ 9876 h 14293"/>
                                  <a:gd name="connsiteX10" fmla="*/ 10123 w 10123"/>
                                  <a:gd name="connsiteY10" fmla="*/ 6872 h 14293"/>
                                  <a:gd name="connsiteX0" fmla="*/ 0 w 10123"/>
                                  <a:gd name="connsiteY0" fmla="*/ 5801 h 13730"/>
                                  <a:gd name="connsiteX1" fmla="*/ 625 w 10123"/>
                                  <a:gd name="connsiteY1" fmla="*/ 9293 h 13730"/>
                                  <a:gd name="connsiteX2" fmla="*/ 1772 w 10123"/>
                                  <a:gd name="connsiteY2" fmla="*/ 2211 h 13730"/>
                                  <a:gd name="connsiteX3" fmla="*/ 2813 w 10123"/>
                                  <a:gd name="connsiteY3" fmla="*/ 10458 h 13730"/>
                                  <a:gd name="connsiteX4" fmla="*/ 4041 w 10123"/>
                                  <a:gd name="connsiteY4" fmla="*/ 5199 h 13730"/>
                                  <a:gd name="connsiteX5" fmla="*/ 5199 w 10123"/>
                                  <a:gd name="connsiteY5" fmla="*/ 13717 h 13730"/>
                                  <a:gd name="connsiteX6" fmla="*/ 6200 w 10123"/>
                                  <a:gd name="connsiteY6" fmla="*/ 2837 h 13730"/>
                                  <a:gd name="connsiteX7" fmla="*/ 7188 w 10123"/>
                                  <a:gd name="connsiteY7" fmla="*/ 9293 h 13730"/>
                                  <a:gd name="connsiteX8" fmla="*/ 8466 w 10123"/>
                                  <a:gd name="connsiteY8" fmla="*/ 0 h 13730"/>
                                  <a:gd name="connsiteX9" fmla="*/ 9375 w 10123"/>
                                  <a:gd name="connsiteY9" fmla="*/ 9876 h 13730"/>
                                  <a:gd name="connsiteX10" fmla="*/ 10123 w 10123"/>
                                  <a:gd name="connsiteY10" fmla="*/ 6872 h 13730"/>
                                  <a:gd name="connsiteX0" fmla="*/ 0 w 10123"/>
                                  <a:gd name="connsiteY0" fmla="*/ 5801 h 13743"/>
                                  <a:gd name="connsiteX1" fmla="*/ 625 w 10123"/>
                                  <a:gd name="connsiteY1" fmla="*/ 9293 h 13743"/>
                                  <a:gd name="connsiteX2" fmla="*/ 1772 w 10123"/>
                                  <a:gd name="connsiteY2" fmla="*/ 2211 h 13743"/>
                                  <a:gd name="connsiteX3" fmla="*/ 2813 w 10123"/>
                                  <a:gd name="connsiteY3" fmla="*/ 10458 h 13743"/>
                                  <a:gd name="connsiteX4" fmla="*/ 4041 w 10123"/>
                                  <a:gd name="connsiteY4" fmla="*/ 5199 h 13743"/>
                                  <a:gd name="connsiteX5" fmla="*/ 5055 w 10123"/>
                                  <a:gd name="connsiteY5" fmla="*/ 13730 h 13743"/>
                                  <a:gd name="connsiteX6" fmla="*/ 6200 w 10123"/>
                                  <a:gd name="connsiteY6" fmla="*/ 2837 h 13743"/>
                                  <a:gd name="connsiteX7" fmla="*/ 7188 w 10123"/>
                                  <a:gd name="connsiteY7" fmla="*/ 9293 h 13743"/>
                                  <a:gd name="connsiteX8" fmla="*/ 8466 w 10123"/>
                                  <a:gd name="connsiteY8" fmla="*/ 0 h 13743"/>
                                  <a:gd name="connsiteX9" fmla="*/ 9375 w 10123"/>
                                  <a:gd name="connsiteY9" fmla="*/ 9876 h 13743"/>
                                  <a:gd name="connsiteX10" fmla="*/ 10123 w 10123"/>
                                  <a:gd name="connsiteY10" fmla="*/ 6872 h 13743"/>
                                  <a:gd name="connsiteX0" fmla="*/ 0 w 10123"/>
                                  <a:gd name="connsiteY0" fmla="*/ 5801 h 13756"/>
                                  <a:gd name="connsiteX1" fmla="*/ 625 w 10123"/>
                                  <a:gd name="connsiteY1" fmla="*/ 9293 h 13756"/>
                                  <a:gd name="connsiteX2" fmla="*/ 1772 w 10123"/>
                                  <a:gd name="connsiteY2" fmla="*/ 2211 h 13756"/>
                                  <a:gd name="connsiteX3" fmla="*/ 2813 w 10123"/>
                                  <a:gd name="connsiteY3" fmla="*/ 10458 h 13756"/>
                                  <a:gd name="connsiteX4" fmla="*/ 4041 w 10123"/>
                                  <a:gd name="connsiteY4" fmla="*/ 5199 h 13756"/>
                                  <a:gd name="connsiteX5" fmla="*/ 5141 w 10123"/>
                                  <a:gd name="connsiteY5" fmla="*/ 13743 h 13756"/>
                                  <a:gd name="connsiteX6" fmla="*/ 6200 w 10123"/>
                                  <a:gd name="connsiteY6" fmla="*/ 2837 h 13756"/>
                                  <a:gd name="connsiteX7" fmla="*/ 7188 w 10123"/>
                                  <a:gd name="connsiteY7" fmla="*/ 9293 h 13756"/>
                                  <a:gd name="connsiteX8" fmla="*/ 8466 w 10123"/>
                                  <a:gd name="connsiteY8" fmla="*/ 0 h 13756"/>
                                  <a:gd name="connsiteX9" fmla="*/ 9375 w 10123"/>
                                  <a:gd name="connsiteY9" fmla="*/ 9876 h 13756"/>
                                  <a:gd name="connsiteX10" fmla="*/ 10123 w 10123"/>
                                  <a:gd name="connsiteY10" fmla="*/ 6872 h 13756"/>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188 w 10123"/>
                                  <a:gd name="connsiteY7" fmla="*/ 9293 h 14527"/>
                                  <a:gd name="connsiteX8" fmla="*/ 8466 w 10123"/>
                                  <a:gd name="connsiteY8" fmla="*/ 0 h 14527"/>
                                  <a:gd name="connsiteX9" fmla="*/ 9375 w 10123"/>
                                  <a:gd name="connsiteY9" fmla="*/ 9876 h 14527"/>
                                  <a:gd name="connsiteX10" fmla="*/ 10123 w 10123"/>
                                  <a:gd name="connsiteY10" fmla="*/ 6872 h 14527"/>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390 w 10123"/>
                                  <a:gd name="connsiteY7" fmla="*/ 9648 h 14527"/>
                                  <a:gd name="connsiteX8" fmla="*/ 8466 w 10123"/>
                                  <a:gd name="connsiteY8" fmla="*/ 0 h 14527"/>
                                  <a:gd name="connsiteX9" fmla="*/ 9375 w 10123"/>
                                  <a:gd name="connsiteY9" fmla="*/ 9876 h 14527"/>
                                  <a:gd name="connsiteX10" fmla="*/ 10123 w 10123"/>
                                  <a:gd name="connsiteY10" fmla="*/ 6872 h 14527"/>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375 w 10123"/>
                                  <a:gd name="connsiteY9" fmla="*/ 9876 h 14527"/>
                                  <a:gd name="connsiteX10" fmla="*/ 10123 w 10123"/>
                                  <a:gd name="connsiteY10" fmla="*/ 6872 h 14527"/>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548 w 10123"/>
                                  <a:gd name="connsiteY9" fmla="*/ 9648 h 14527"/>
                                  <a:gd name="connsiteX10" fmla="*/ 10123 w 10123"/>
                                  <a:gd name="connsiteY10" fmla="*/ 6872 h 14527"/>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721 w 10123"/>
                                  <a:gd name="connsiteY9" fmla="*/ 9648 h 14527"/>
                                  <a:gd name="connsiteX10" fmla="*/ 10123 w 10123"/>
                                  <a:gd name="connsiteY10" fmla="*/ 6872 h 14527"/>
                                  <a:gd name="connsiteX0" fmla="*/ 0 w 10123"/>
                                  <a:gd name="connsiteY0" fmla="*/ 5801 h 14527"/>
                                  <a:gd name="connsiteX1" fmla="*/ 625 w 10123"/>
                                  <a:gd name="connsiteY1" fmla="*/ 9293 h 14527"/>
                                  <a:gd name="connsiteX2" fmla="*/ 1772 w 10123"/>
                                  <a:gd name="connsiteY2" fmla="*/ 221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721 w 10123"/>
                                  <a:gd name="connsiteY9" fmla="*/ 10106 h 14527"/>
                                  <a:gd name="connsiteX10" fmla="*/ 10123 w 10123"/>
                                  <a:gd name="connsiteY10" fmla="*/ 6872 h 14527"/>
                                  <a:gd name="connsiteX0" fmla="*/ 0 w 10123"/>
                                  <a:gd name="connsiteY0" fmla="*/ 5801 h 14527"/>
                                  <a:gd name="connsiteX1" fmla="*/ 625 w 10123"/>
                                  <a:gd name="connsiteY1" fmla="*/ 9293 h 14527"/>
                                  <a:gd name="connsiteX2" fmla="*/ 2175 w 10123"/>
                                  <a:gd name="connsiteY2" fmla="*/ 247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721 w 10123"/>
                                  <a:gd name="connsiteY9" fmla="*/ 10106 h 14527"/>
                                  <a:gd name="connsiteX10" fmla="*/ 10123 w 10123"/>
                                  <a:gd name="connsiteY10" fmla="*/ 6872 h 14527"/>
                                  <a:gd name="connsiteX0" fmla="*/ 0 w 10123"/>
                                  <a:gd name="connsiteY0" fmla="*/ 5801 h 14527"/>
                                  <a:gd name="connsiteX1" fmla="*/ 625 w 10123"/>
                                  <a:gd name="connsiteY1" fmla="*/ 9293 h 14527"/>
                                  <a:gd name="connsiteX2" fmla="*/ 2554 w 10123"/>
                                  <a:gd name="connsiteY2" fmla="*/ 2731 h 14527"/>
                                  <a:gd name="connsiteX3" fmla="*/ 2813 w 10123"/>
                                  <a:gd name="connsiteY3" fmla="*/ 10458 h 14527"/>
                                  <a:gd name="connsiteX4" fmla="*/ 4041 w 10123"/>
                                  <a:gd name="connsiteY4" fmla="*/ 5199 h 14527"/>
                                  <a:gd name="connsiteX5" fmla="*/ 5170 w 10123"/>
                                  <a:gd name="connsiteY5" fmla="*/ 14515 h 14527"/>
                                  <a:gd name="connsiteX6" fmla="*/ 6200 w 10123"/>
                                  <a:gd name="connsiteY6" fmla="*/ 2837 h 14527"/>
                                  <a:gd name="connsiteX7" fmla="*/ 7448 w 10123"/>
                                  <a:gd name="connsiteY7" fmla="*/ 10106 h 14527"/>
                                  <a:gd name="connsiteX8" fmla="*/ 8466 w 10123"/>
                                  <a:gd name="connsiteY8" fmla="*/ 0 h 14527"/>
                                  <a:gd name="connsiteX9" fmla="*/ 9721 w 10123"/>
                                  <a:gd name="connsiteY9" fmla="*/ 10106 h 14527"/>
                                  <a:gd name="connsiteX10" fmla="*/ 10123 w 10123"/>
                                  <a:gd name="connsiteY10" fmla="*/ 6872 h 14527"/>
                                  <a:gd name="connsiteX0" fmla="*/ 0 w 10123"/>
                                  <a:gd name="connsiteY0" fmla="*/ 5801 h 14524"/>
                                  <a:gd name="connsiteX1" fmla="*/ 625 w 10123"/>
                                  <a:gd name="connsiteY1" fmla="*/ 9293 h 14524"/>
                                  <a:gd name="connsiteX2" fmla="*/ 2554 w 10123"/>
                                  <a:gd name="connsiteY2" fmla="*/ 2731 h 14524"/>
                                  <a:gd name="connsiteX3" fmla="*/ 2813 w 10123"/>
                                  <a:gd name="connsiteY3" fmla="*/ 10458 h 14524"/>
                                  <a:gd name="connsiteX4" fmla="*/ 4252 w 10123"/>
                                  <a:gd name="connsiteY4" fmla="*/ 4902 h 14524"/>
                                  <a:gd name="connsiteX5" fmla="*/ 5170 w 10123"/>
                                  <a:gd name="connsiteY5" fmla="*/ 14515 h 14524"/>
                                  <a:gd name="connsiteX6" fmla="*/ 6200 w 10123"/>
                                  <a:gd name="connsiteY6" fmla="*/ 2837 h 14524"/>
                                  <a:gd name="connsiteX7" fmla="*/ 7448 w 10123"/>
                                  <a:gd name="connsiteY7" fmla="*/ 10106 h 14524"/>
                                  <a:gd name="connsiteX8" fmla="*/ 8466 w 10123"/>
                                  <a:gd name="connsiteY8" fmla="*/ 0 h 14524"/>
                                  <a:gd name="connsiteX9" fmla="*/ 9721 w 10123"/>
                                  <a:gd name="connsiteY9" fmla="*/ 10106 h 14524"/>
                                  <a:gd name="connsiteX10" fmla="*/ 10123 w 10123"/>
                                  <a:gd name="connsiteY10" fmla="*/ 6872 h 14524"/>
                                  <a:gd name="connsiteX0" fmla="*/ 0 w 10123"/>
                                  <a:gd name="connsiteY0" fmla="*/ 5801 h 14524"/>
                                  <a:gd name="connsiteX1" fmla="*/ 625 w 10123"/>
                                  <a:gd name="connsiteY1" fmla="*/ 9293 h 14524"/>
                                  <a:gd name="connsiteX2" fmla="*/ 2554 w 10123"/>
                                  <a:gd name="connsiteY2" fmla="*/ 2731 h 14524"/>
                                  <a:gd name="connsiteX3" fmla="*/ 2813 w 10123"/>
                                  <a:gd name="connsiteY3" fmla="*/ 10458 h 14524"/>
                                  <a:gd name="connsiteX4" fmla="*/ 4329 w 10123"/>
                                  <a:gd name="connsiteY4" fmla="*/ 4902 h 14524"/>
                                  <a:gd name="connsiteX5" fmla="*/ 5170 w 10123"/>
                                  <a:gd name="connsiteY5" fmla="*/ 14515 h 14524"/>
                                  <a:gd name="connsiteX6" fmla="*/ 6200 w 10123"/>
                                  <a:gd name="connsiteY6" fmla="*/ 2837 h 14524"/>
                                  <a:gd name="connsiteX7" fmla="*/ 7448 w 10123"/>
                                  <a:gd name="connsiteY7" fmla="*/ 10106 h 14524"/>
                                  <a:gd name="connsiteX8" fmla="*/ 8466 w 10123"/>
                                  <a:gd name="connsiteY8" fmla="*/ 0 h 14524"/>
                                  <a:gd name="connsiteX9" fmla="*/ 9721 w 10123"/>
                                  <a:gd name="connsiteY9" fmla="*/ 10106 h 14524"/>
                                  <a:gd name="connsiteX10" fmla="*/ 10123 w 10123"/>
                                  <a:gd name="connsiteY10" fmla="*/ 6872 h 1452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6200 w 10123"/>
                                  <a:gd name="connsiteY6" fmla="*/ 2837 h 14534"/>
                                  <a:gd name="connsiteX7" fmla="*/ 7448 w 10123"/>
                                  <a:gd name="connsiteY7" fmla="*/ 10106 h 14534"/>
                                  <a:gd name="connsiteX8" fmla="*/ 8466 w 10123"/>
                                  <a:gd name="connsiteY8" fmla="*/ 0 h 14534"/>
                                  <a:gd name="connsiteX9" fmla="*/ 9721 w 10123"/>
                                  <a:gd name="connsiteY9" fmla="*/ 10106 h 14534"/>
                                  <a:gd name="connsiteX10" fmla="*/ 10123 w 10123"/>
                                  <a:gd name="connsiteY10" fmla="*/ 6872 h 1453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6546 w 10123"/>
                                  <a:gd name="connsiteY6" fmla="*/ 2772 h 14534"/>
                                  <a:gd name="connsiteX7" fmla="*/ 7448 w 10123"/>
                                  <a:gd name="connsiteY7" fmla="*/ 10106 h 14534"/>
                                  <a:gd name="connsiteX8" fmla="*/ 8466 w 10123"/>
                                  <a:gd name="connsiteY8" fmla="*/ 0 h 14534"/>
                                  <a:gd name="connsiteX9" fmla="*/ 9721 w 10123"/>
                                  <a:gd name="connsiteY9" fmla="*/ 10106 h 14534"/>
                                  <a:gd name="connsiteX10" fmla="*/ 10123 w 10123"/>
                                  <a:gd name="connsiteY10" fmla="*/ 6872 h 1453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6911 w 10123"/>
                                  <a:gd name="connsiteY6" fmla="*/ 2772 h 14534"/>
                                  <a:gd name="connsiteX7" fmla="*/ 7448 w 10123"/>
                                  <a:gd name="connsiteY7" fmla="*/ 10106 h 14534"/>
                                  <a:gd name="connsiteX8" fmla="*/ 8466 w 10123"/>
                                  <a:gd name="connsiteY8" fmla="*/ 0 h 14534"/>
                                  <a:gd name="connsiteX9" fmla="*/ 9721 w 10123"/>
                                  <a:gd name="connsiteY9" fmla="*/ 10106 h 14534"/>
                                  <a:gd name="connsiteX10" fmla="*/ 10123 w 10123"/>
                                  <a:gd name="connsiteY10" fmla="*/ 6872 h 1453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7084 w 10123"/>
                                  <a:gd name="connsiteY6" fmla="*/ 2772 h 14534"/>
                                  <a:gd name="connsiteX7" fmla="*/ 7448 w 10123"/>
                                  <a:gd name="connsiteY7" fmla="*/ 10106 h 14534"/>
                                  <a:gd name="connsiteX8" fmla="*/ 8466 w 10123"/>
                                  <a:gd name="connsiteY8" fmla="*/ 0 h 14534"/>
                                  <a:gd name="connsiteX9" fmla="*/ 9721 w 10123"/>
                                  <a:gd name="connsiteY9" fmla="*/ 10106 h 14534"/>
                                  <a:gd name="connsiteX10" fmla="*/ 10123 w 10123"/>
                                  <a:gd name="connsiteY10" fmla="*/ 6872 h 1453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7186 w 10123"/>
                                  <a:gd name="connsiteY6" fmla="*/ 2772 h 14534"/>
                                  <a:gd name="connsiteX7" fmla="*/ 7448 w 10123"/>
                                  <a:gd name="connsiteY7" fmla="*/ 10106 h 14534"/>
                                  <a:gd name="connsiteX8" fmla="*/ 8466 w 10123"/>
                                  <a:gd name="connsiteY8" fmla="*/ 0 h 14534"/>
                                  <a:gd name="connsiteX9" fmla="*/ 9721 w 10123"/>
                                  <a:gd name="connsiteY9" fmla="*/ 10106 h 14534"/>
                                  <a:gd name="connsiteX10" fmla="*/ 10123 w 10123"/>
                                  <a:gd name="connsiteY10" fmla="*/ 6872 h 14534"/>
                                  <a:gd name="connsiteX0" fmla="*/ 0 w 10123"/>
                                  <a:gd name="connsiteY0" fmla="*/ 5801 h 14534"/>
                                  <a:gd name="connsiteX1" fmla="*/ 625 w 10123"/>
                                  <a:gd name="connsiteY1" fmla="*/ 9293 h 14534"/>
                                  <a:gd name="connsiteX2" fmla="*/ 2554 w 10123"/>
                                  <a:gd name="connsiteY2" fmla="*/ 2731 h 14534"/>
                                  <a:gd name="connsiteX3" fmla="*/ 2813 w 10123"/>
                                  <a:gd name="connsiteY3" fmla="*/ 10458 h 14534"/>
                                  <a:gd name="connsiteX4" fmla="*/ 4348 w 10123"/>
                                  <a:gd name="connsiteY4" fmla="*/ 5702 h 14534"/>
                                  <a:gd name="connsiteX5" fmla="*/ 5170 w 10123"/>
                                  <a:gd name="connsiteY5" fmla="*/ 14515 h 14534"/>
                                  <a:gd name="connsiteX6" fmla="*/ 7186 w 10123"/>
                                  <a:gd name="connsiteY6" fmla="*/ 2772 h 14534"/>
                                  <a:gd name="connsiteX7" fmla="*/ 7448 w 10123"/>
                                  <a:gd name="connsiteY7" fmla="*/ 10106 h 14534"/>
                                  <a:gd name="connsiteX8" fmla="*/ 9023 w 10123"/>
                                  <a:gd name="connsiteY8" fmla="*/ 0 h 14534"/>
                                  <a:gd name="connsiteX9" fmla="*/ 9721 w 10123"/>
                                  <a:gd name="connsiteY9" fmla="*/ 10106 h 14534"/>
                                  <a:gd name="connsiteX10" fmla="*/ 10123 w 10123"/>
                                  <a:gd name="connsiteY10" fmla="*/ 6872 h 14534"/>
                                  <a:gd name="connsiteX0" fmla="*/ 0 w 10123"/>
                                  <a:gd name="connsiteY0" fmla="*/ 5696 h 14429"/>
                                  <a:gd name="connsiteX1" fmla="*/ 625 w 10123"/>
                                  <a:gd name="connsiteY1" fmla="*/ 9188 h 14429"/>
                                  <a:gd name="connsiteX2" fmla="*/ 2554 w 10123"/>
                                  <a:gd name="connsiteY2" fmla="*/ 2626 h 14429"/>
                                  <a:gd name="connsiteX3" fmla="*/ 2813 w 10123"/>
                                  <a:gd name="connsiteY3" fmla="*/ 10353 h 14429"/>
                                  <a:gd name="connsiteX4" fmla="*/ 4348 w 10123"/>
                                  <a:gd name="connsiteY4" fmla="*/ 5597 h 14429"/>
                                  <a:gd name="connsiteX5" fmla="*/ 5170 w 10123"/>
                                  <a:gd name="connsiteY5" fmla="*/ 14410 h 14429"/>
                                  <a:gd name="connsiteX6" fmla="*/ 7186 w 10123"/>
                                  <a:gd name="connsiteY6" fmla="*/ 2667 h 14429"/>
                                  <a:gd name="connsiteX7" fmla="*/ 7448 w 10123"/>
                                  <a:gd name="connsiteY7" fmla="*/ 10001 h 14429"/>
                                  <a:gd name="connsiteX8" fmla="*/ 9445 w 10123"/>
                                  <a:gd name="connsiteY8" fmla="*/ 0 h 14429"/>
                                  <a:gd name="connsiteX9" fmla="*/ 9721 w 10123"/>
                                  <a:gd name="connsiteY9" fmla="*/ 10001 h 14429"/>
                                  <a:gd name="connsiteX10" fmla="*/ 10123 w 10123"/>
                                  <a:gd name="connsiteY10" fmla="*/ 6767 h 14429"/>
                                  <a:gd name="connsiteX0" fmla="*/ 0 w 10123"/>
                                  <a:gd name="connsiteY0" fmla="*/ 5696 h 14429"/>
                                  <a:gd name="connsiteX1" fmla="*/ 625 w 10123"/>
                                  <a:gd name="connsiteY1" fmla="*/ 9188 h 14429"/>
                                  <a:gd name="connsiteX2" fmla="*/ 2554 w 10123"/>
                                  <a:gd name="connsiteY2" fmla="*/ 2626 h 14429"/>
                                  <a:gd name="connsiteX3" fmla="*/ 2813 w 10123"/>
                                  <a:gd name="connsiteY3" fmla="*/ 10353 h 14429"/>
                                  <a:gd name="connsiteX4" fmla="*/ 4348 w 10123"/>
                                  <a:gd name="connsiteY4" fmla="*/ 5597 h 14429"/>
                                  <a:gd name="connsiteX5" fmla="*/ 5170 w 10123"/>
                                  <a:gd name="connsiteY5" fmla="*/ 14410 h 14429"/>
                                  <a:gd name="connsiteX6" fmla="*/ 7186 w 10123"/>
                                  <a:gd name="connsiteY6" fmla="*/ 2667 h 14429"/>
                                  <a:gd name="connsiteX7" fmla="*/ 7448 w 10123"/>
                                  <a:gd name="connsiteY7" fmla="*/ 10001 h 14429"/>
                                  <a:gd name="connsiteX8" fmla="*/ 9579 w 10123"/>
                                  <a:gd name="connsiteY8" fmla="*/ 0 h 14429"/>
                                  <a:gd name="connsiteX9" fmla="*/ 9721 w 10123"/>
                                  <a:gd name="connsiteY9" fmla="*/ 10001 h 14429"/>
                                  <a:gd name="connsiteX10" fmla="*/ 10123 w 10123"/>
                                  <a:gd name="connsiteY10" fmla="*/ 6767 h 14429"/>
                                  <a:gd name="connsiteX0" fmla="*/ 0 w 10123"/>
                                  <a:gd name="connsiteY0" fmla="*/ 5134 h 13867"/>
                                  <a:gd name="connsiteX1" fmla="*/ 625 w 10123"/>
                                  <a:gd name="connsiteY1" fmla="*/ 8626 h 13867"/>
                                  <a:gd name="connsiteX2" fmla="*/ 2554 w 10123"/>
                                  <a:gd name="connsiteY2" fmla="*/ 2064 h 13867"/>
                                  <a:gd name="connsiteX3" fmla="*/ 2813 w 10123"/>
                                  <a:gd name="connsiteY3" fmla="*/ 9791 h 13867"/>
                                  <a:gd name="connsiteX4" fmla="*/ 4348 w 10123"/>
                                  <a:gd name="connsiteY4" fmla="*/ 5035 h 13867"/>
                                  <a:gd name="connsiteX5" fmla="*/ 5170 w 10123"/>
                                  <a:gd name="connsiteY5" fmla="*/ 13848 h 13867"/>
                                  <a:gd name="connsiteX6" fmla="*/ 7186 w 10123"/>
                                  <a:gd name="connsiteY6" fmla="*/ 2105 h 13867"/>
                                  <a:gd name="connsiteX7" fmla="*/ 7448 w 10123"/>
                                  <a:gd name="connsiteY7" fmla="*/ 9439 h 13867"/>
                                  <a:gd name="connsiteX8" fmla="*/ 9598 w 10123"/>
                                  <a:gd name="connsiteY8" fmla="*/ 0 h 13867"/>
                                  <a:gd name="connsiteX9" fmla="*/ 9721 w 10123"/>
                                  <a:gd name="connsiteY9" fmla="*/ 9439 h 13867"/>
                                  <a:gd name="connsiteX10" fmla="*/ 10123 w 10123"/>
                                  <a:gd name="connsiteY10" fmla="*/ 6205 h 13867"/>
                                  <a:gd name="connsiteX0" fmla="*/ 0 w 10123"/>
                                  <a:gd name="connsiteY0" fmla="*/ 5134 h 13867"/>
                                  <a:gd name="connsiteX1" fmla="*/ 625 w 10123"/>
                                  <a:gd name="connsiteY1" fmla="*/ 8626 h 13867"/>
                                  <a:gd name="connsiteX2" fmla="*/ 2554 w 10123"/>
                                  <a:gd name="connsiteY2" fmla="*/ 2064 h 13867"/>
                                  <a:gd name="connsiteX3" fmla="*/ 2813 w 10123"/>
                                  <a:gd name="connsiteY3" fmla="*/ 9791 h 13867"/>
                                  <a:gd name="connsiteX4" fmla="*/ 4348 w 10123"/>
                                  <a:gd name="connsiteY4" fmla="*/ 5035 h 13867"/>
                                  <a:gd name="connsiteX5" fmla="*/ 5170 w 10123"/>
                                  <a:gd name="connsiteY5" fmla="*/ 13848 h 13867"/>
                                  <a:gd name="connsiteX6" fmla="*/ 7186 w 10123"/>
                                  <a:gd name="connsiteY6" fmla="*/ 2105 h 13867"/>
                                  <a:gd name="connsiteX7" fmla="*/ 7448 w 10123"/>
                                  <a:gd name="connsiteY7" fmla="*/ 9439 h 13867"/>
                                  <a:gd name="connsiteX8" fmla="*/ 9713 w 10123"/>
                                  <a:gd name="connsiteY8" fmla="*/ 0 h 13867"/>
                                  <a:gd name="connsiteX9" fmla="*/ 9721 w 10123"/>
                                  <a:gd name="connsiteY9" fmla="*/ 9439 h 13867"/>
                                  <a:gd name="connsiteX10" fmla="*/ 10123 w 10123"/>
                                  <a:gd name="connsiteY10" fmla="*/ 6205 h 13867"/>
                                  <a:gd name="connsiteX0" fmla="*/ 0 w 10376"/>
                                  <a:gd name="connsiteY0" fmla="*/ 5134 h 13867"/>
                                  <a:gd name="connsiteX1" fmla="*/ 625 w 10376"/>
                                  <a:gd name="connsiteY1" fmla="*/ 8626 h 13867"/>
                                  <a:gd name="connsiteX2" fmla="*/ 2554 w 10376"/>
                                  <a:gd name="connsiteY2" fmla="*/ 2064 h 13867"/>
                                  <a:gd name="connsiteX3" fmla="*/ 2813 w 10376"/>
                                  <a:gd name="connsiteY3" fmla="*/ 9791 h 13867"/>
                                  <a:gd name="connsiteX4" fmla="*/ 4348 w 10376"/>
                                  <a:gd name="connsiteY4" fmla="*/ 5035 h 13867"/>
                                  <a:gd name="connsiteX5" fmla="*/ 5170 w 10376"/>
                                  <a:gd name="connsiteY5" fmla="*/ 13848 h 13867"/>
                                  <a:gd name="connsiteX6" fmla="*/ 7186 w 10376"/>
                                  <a:gd name="connsiteY6" fmla="*/ 2105 h 13867"/>
                                  <a:gd name="connsiteX7" fmla="*/ 7448 w 10376"/>
                                  <a:gd name="connsiteY7" fmla="*/ 9439 h 13867"/>
                                  <a:gd name="connsiteX8" fmla="*/ 9713 w 10376"/>
                                  <a:gd name="connsiteY8" fmla="*/ 0 h 13867"/>
                                  <a:gd name="connsiteX9" fmla="*/ 9721 w 10376"/>
                                  <a:gd name="connsiteY9" fmla="*/ 9439 h 13867"/>
                                  <a:gd name="connsiteX10" fmla="*/ 10376 w 10376"/>
                                  <a:gd name="connsiteY10" fmla="*/ 6187 h 13867"/>
                                  <a:gd name="connsiteX0" fmla="*/ 0 w 10412"/>
                                  <a:gd name="connsiteY0" fmla="*/ 5134 h 13867"/>
                                  <a:gd name="connsiteX1" fmla="*/ 625 w 10412"/>
                                  <a:gd name="connsiteY1" fmla="*/ 8626 h 13867"/>
                                  <a:gd name="connsiteX2" fmla="*/ 2554 w 10412"/>
                                  <a:gd name="connsiteY2" fmla="*/ 2064 h 13867"/>
                                  <a:gd name="connsiteX3" fmla="*/ 2813 w 10412"/>
                                  <a:gd name="connsiteY3" fmla="*/ 9791 h 13867"/>
                                  <a:gd name="connsiteX4" fmla="*/ 4348 w 10412"/>
                                  <a:gd name="connsiteY4" fmla="*/ 5035 h 13867"/>
                                  <a:gd name="connsiteX5" fmla="*/ 5170 w 10412"/>
                                  <a:gd name="connsiteY5" fmla="*/ 13848 h 13867"/>
                                  <a:gd name="connsiteX6" fmla="*/ 7186 w 10412"/>
                                  <a:gd name="connsiteY6" fmla="*/ 2105 h 13867"/>
                                  <a:gd name="connsiteX7" fmla="*/ 7448 w 10412"/>
                                  <a:gd name="connsiteY7" fmla="*/ 9439 h 13867"/>
                                  <a:gd name="connsiteX8" fmla="*/ 9713 w 10412"/>
                                  <a:gd name="connsiteY8" fmla="*/ 0 h 13867"/>
                                  <a:gd name="connsiteX9" fmla="*/ 9721 w 10412"/>
                                  <a:gd name="connsiteY9" fmla="*/ 9439 h 13867"/>
                                  <a:gd name="connsiteX10" fmla="*/ 10376 w 10412"/>
                                  <a:gd name="connsiteY10" fmla="*/ 6187 h 13867"/>
                                  <a:gd name="connsiteX0" fmla="*/ 0 w 10578"/>
                                  <a:gd name="connsiteY0" fmla="*/ 5134 h 13867"/>
                                  <a:gd name="connsiteX1" fmla="*/ 625 w 10578"/>
                                  <a:gd name="connsiteY1" fmla="*/ 8626 h 13867"/>
                                  <a:gd name="connsiteX2" fmla="*/ 2554 w 10578"/>
                                  <a:gd name="connsiteY2" fmla="*/ 2064 h 13867"/>
                                  <a:gd name="connsiteX3" fmla="*/ 2813 w 10578"/>
                                  <a:gd name="connsiteY3" fmla="*/ 9791 h 13867"/>
                                  <a:gd name="connsiteX4" fmla="*/ 4348 w 10578"/>
                                  <a:gd name="connsiteY4" fmla="*/ 5035 h 13867"/>
                                  <a:gd name="connsiteX5" fmla="*/ 5170 w 10578"/>
                                  <a:gd name="connsiteY5" fmla="*/ 13848 h 13867"/>
                                  <a:gd name="connsiteX6" fmla="*/ 7186 w 10578"/>
                                  <a:gd name="connsiteY6" fmla="*/ 2105 h 13867"/>
                                  <a:gd name="connsiteX7" fmla="*/ 7448 w 10578"/>
                                  <a:gd name="connsiteY7" fmla="*/ 9439 h 13867"/>
                                  <a:gd name="connsiteX8" fmla="*/ 9713 w 10578"/>
                                  <a:gd name="connsiteY8" fmla="*/ 0 h 13867"/>
                                  <a:gd name="connsiteX9" fmla="*/ 9721 w 10578"/>
                                  <a:gd name="connsiteY9" fmla="*/ 9439 h 13867"/>
                                  <a:gd name="connsiteX10" fmla="*/ 10549 w 10578"/>
                                  <a:gd name="connsiteY10" fmla="*/ 6032 h 13867"/>
                                  <a:gd name="connsiteX0" fmla="*/ 0 w 10549"/>
                                  <a:gd name="connsiteY0" fmla="*/ 5134 h 13867"/>
                                  <a:gd name="connsiteX1" fmla="*/ 625 w 10549"/>
                                  <a:gd name="connsiteY1" fmla="*/ 8626 h 13867"/>
                                  <a:gd name="connsiteX2" fmla="*/ 2554 w 10549"/>
                                  <a:gd name="connsiteY2" fmla="*/ 2064 h 13867"/>
                                  <a:gd name="connsiteX3" fmla="*/ 2813 w 10549"/>
                                  <a:gd name="connsiteY3" fmla="*/ 9791 h 13867"/>
                                  <a:gd name="connsiteX4" fmla="*/ 4348 w 10549"/>
                                  <a:gd name="connsiteY4" fmla="*/ 5035 h 13867"/>
                                  <a:gd name="connsiteX5" fmla="*/ 5170 w 10549"/>
                                  <a:gd name="connsiteY5" fmla="*/ 13848 h 13867"/>
                                  <a:gd name="connsiteX6" fmla="*/ 7186 w 10549"/>
                                  <a:gd name="connsiteY6" fmla="*/ 2105 h 13867"/>
                                  <a:gd name="connsiteX7" fmla="*/ 7448 w 10549"/>
                                  <a:gd name="connsiteY7" fmla="*/ 9439 h 13867"/>
                                  <a:gd name="connsiteX8" fmla="*/ 9713 w 10549"/>
                                  <a:gd name="connsiteY8" fmla="*/ 0 h 13867"/>
                                  <a:gd name="connsiteX9" fmla="*/ 9721 w 10549"/>
                                  <a:gd name="connsiteY9" fmla="*/ 9439 h 13867"/>
                                  <a:gd name="connsiteX10" fmla="*/ 10549 w 10549"/>
                                  <a:gd name="connsiteY10" fmla="*/ 6032 h 13867"/>
                                  <a:gd name="connsiteX0" fmla="*/ 0 w 10549"/>
                                  <a:gd name="connsiteY0" fmla="*/ 5134 h 13867"/>
                                  <a:gd name="connsiteX1" fmla="*/ 625 w 10549"/>
                                  <a:gd name="connsiteY1" fmla="*/ 8626 h 13867"/>
                                  <a:gd name="connsiteX2" fmla="*/ 2554 w 10549"/>
                                  <a:gd name="connsiteY2" fmla="*/ 2064 h 13867"/>
                                  <a:gd name="connsiteX3" fmla="*/ 2813 w 10549"/>
                                  <a:gd name="connsiteY3" fmla="*/ 9791 h 13867"/>
                                  <a:gd name="connsiteX4" fmla="*/ 4348 w 10549"/>
                                  <a:gd name="connsiteY4" fmla="*/ 5035 h 13867"/>
                                  <a:gd name="connsiteX5" fmla="*/ 5170 w 10549"/>
                                  <a:gd name="connsiteY5" fmla="*/ 13848 h 13867"/>
                                  <a:gd name="connsiteX6" fmla="*/ 7186 w 10549"/>
                                  <a:gd name="connsiteY6" fmla="*/ 2105 h 13867"/>
                                  <a:gd name="connsiteX7" fmla="*/ 7448 w 10549"/>
                                  <a:gd name="connsiteY7" fmla="*/ 9439 h 13867"/>
                                  <a:gd name="connsiteX8" fmla="*/ 9713 w 10549"/>
                                  <a:gd name="connsiteY8" fmla="*/ 0 h 13867"/>
                                  <a:gd name="connsiteX9" fmla="*/ 9721 w 10549"/>
                                  <a:gd name="connsiteY9" fmla="*/ 9439 h 13867"/>
                                  <a:gd name="connsiteX10" fmla="*/ 10549 w 10549"/>
                                  <a:gd name="connsiteY10" fmla="*/ 6032 h 13867"/>
                                  <a:gd name="connsiteX0" fmla="*/ 0 w 10549"/>
                                  <a:gd name="connsiteY0" fmla="*/ 5134 h 13867"/>
                                  <a:gd name="connsiteX1" fmla="*/ 625 w 10549"/>
                                  <a:gd name="connsiteY1" fmla="*/ 8626 h 13867"/>
                                  <a:gd name="connsiteX2" fmla="*/ 2554 w 10549"/>
                                  <a:gd name="connsiteY2" fmla="*/ 2064 h 13867"/>
                                  <a:gd name="connsiteX3" fmla="*/ 2813 w 10549"/>
                                  <a:gd name="connsiteY3" fmla="*/ 9791 h 13867"/>
                                  <a:gd name="connsiteX4" fmla="*/ 4348 w 10549"/>
                                  <a:gd name="connsiteY4" fmla="*/ 5035 h 13867"/>
                                  <a:gd name="connsiteX5" fmla="*/ 4767 w 10549"/>
                                  <a:gd name="connsiteY5" fmla="*/ 13848 h 13867"/>
                                  <a:gd name="connsiteX6" fmla="*/ 7186 w 10549"/>
                                  <a:gd name="connsiteY6" fmla="*/ 2105 h 13867"/>
                                  <a:gd name="connsiteX7" fmla="*/ 7448 w 10549"/>
                                  <a:gd name="connsiteY7" fmla="*/ 9439 h 13867"/>
                                  <a:gd name="connsiteX8" fmla="*/ 9713 w 10549"/>
                                  <a:gd name="connsiteY8" fmla="*/ 0 h 13867"/>
                                  <a:gd name="connsiteX9" fmla="*/ 9721 w 10549"/>
                                  <a:gd name="connsiteY9" fmla="*/ 9439 h 13867"/>
                                  <a:gd name="connsiteX10" fmla="*/ 10549 w 10549"/>
                                  <a:gd name="connsiteY10" fmla="*/ 6032 h 13867"/>
                                  <a:gd name="connsiteX0" fmla="*/ 0 w 10549"/>
                                  <a:gd name="connsiteY0" fmla="*/ 5134 h 13867"/>
                                  <a:gd name="connsiteX1" fmla="*/ 625 w 10549"/>
                                  <a:gd name="connsiteY1" fmla="*/ 8626 h 13867"/>
                                  <a:gd name="connsiteX2" fmla="*/ 2554 w 10549"/>
                                  <a:gd name="connsiteY2" fmla="*/ 2064 h 13867"/>
                                  <a:gd name="connsiteX3" fmla="*/ 2813 w 10549"/>
                                  <a:gd name="connsiteY3" fmla="*/ 9791 h 13867"/>
                                  <a:gd name="connsiteX4" fmla="*/ 4348 w 10549"/>
                                  <a:gd name="connsiteY4" fmla="*/ 5035 h 13867"/>
                                  <a:gd name="connsiteX5" fmla="*/ 4537 w 10549"/>
                                  <a:gd name="connsiteY5" fmla="*/ 13848 h 13867"/>
                                  <a:gd name="connsiteX6" fmla="*/ 7186 w 10549"/>
                                  <a:gd name="connsiteY6" fmla="*/ 2105 h 13867"/>
                                  <a:gd name="connsiteX7" fmla="*/ 7448 w 10549"/>
                                  <a:gd name="connsiteY7" fmla="*/ 9439 h 13867"/>
                                  <a:gd name="connsiteX8" fmla="*/ 9713 w 10549"/>
                                  <a:gd name="connsiteY8" fmla="*/ 0 h 13867"/>
                                  <a:gd name="connsiteX9" fmla="*/ 9721 w 10549"/>
                                  <a:gd name="connsiteY9" fmla="*/ 9439 h 13867"/>
                                  <a:gd name="connsiteX10" fmla="*/ 10549 w 10549"/>
                                  <a:gd name="connsiteY10" fmla="*/ 6032 h 13867"/>
                                  <a:gd name="connsiteX0" fmla="*/ 0 w 10549"/>
                                  <a:gd name="connsiteY0" fmla="*/ 5134 h 13867"/>
                                  <a:gd name="connsiteX1" fmla="*/ 625 w 10549"/>
                                  <a:gd name="connsiteY1" fmla="*/ 8626 h 13867"/>
                                  <a:gd name="connsiteX2" fmla="*/ 2554 w 10549"/>
                                  <a:gd name="connsiteY2" fmla="*/ 2064 h 13867"/>
                                  <a:gd name="connsiteX3" fmla="*/ 2813 w 10549"/>
                                  <a:gd name="connsiteY3" fmla="*/ 9791 h 13867"/>
                                  <a:gd name="connsiteX4" fmla="*/ 4348 w 10549"/>
                                  <a:gd name="connsiteY4" fmla="*/ 5035 h 13867"/>
                                  <a:gd name="connsiteX5" fmla="*/ 4364 w 10549"/>
                                  <a:gd name="connsiteY5" fmla="*/ 13848 h 13867"/>
                                  <a:gd name="connsiteX6" fmla="*/ 7186 w 10549"/>
                                  <a:gd name="connsiteY6" fmla="*/ 2105 h 13867"/>
                                  <a:gd name="connsiteX7" fmla="*/ 7448 w 10549"/>
                                  <a:gd name="connsiteY7" fmla="*/ 9439 h 13867"/>
                                  <a:gd name="connsiteX8" fmla="*/ 9713 w 10549"/>
                                  <a:gd name="connsiteY8" fmla="*/ 0 h 13867"/>
                                  <a:gd name="connsiteX9" fmla="*/ 9721 w 10549"/>
                                  <a:gd name="connsiteY9" fmla="*/ 9439 h 13867"/>
                                  <a:gd name="connsiteX10" fmla="*/ 10549 w 10549"/>
                                  <a:gd name="connsiteY10" fmla="*/ 6032 h 13867"/>
                                  <a:gd name="connsiteX0" fmla="*/ 0 w 10549"/>
                                  <a:gd name="connsiteY0" fmla="*/ 5134 h 13873"/>
                                  <a:gd name="connsiteX1" fmla="*/ 625 w 10549"/>
                                  <a:gd name="connsiteY1" fmla="*/ 8626 h 13873"/>
                                  <a:gd name="connsiteX2" fmla="*/ 2554 w 10549"/>
                                  <a:gd name="connsiteY2" fmla="*/ 2064 h 13873"/>
                                  <a:gd name="connsiteX3" fmla="*/ 2813 w 10549"/>
                                  <a:gd name="connsiteY3" fmla="*/ 9791 h 13873"/>
                                  <a:gd name="connsiteX4" fmla="*/ 4348 w 10549"/>
                                  <a:gd name="connsiteY4" fmla="*/ 5035 h 13873"/>
                                  <a:gd name="connsiteX5" fmla="*/ 4364 w 10549"/>
                                  <a:gd name="connsiteY5" fmla="*/ 13848 h 13873"/>
                                  <a:gd name="connsiteX6" fmla="*/ 7186 w 10549"/>
                                  <a:gd name="connsiteY6" fmla="*/ 2105 h 13873"/>
                                  <a:gd name="connsiteX7" fmla="*/ 7448 w 10549"/>
                                  <a:gd name="connsiteY7" fmla="*/ 9439 h 13873"/>
                                  <a:gd name="connsiteX8" fmla="*/ 9713 w 10549"/>
                                  <a:gd name="connsiteY8" fmla="*/ 0 h 13873"/>
                                  <a:gd name="connsiteX9" fmla="*/ 9721 w 10549"/>
                                  <a:gd name="connsiteY9" fmla="*/ 9439 h 13873"/>
                                  <a:gd name="connsiteX10" fmla="*/ 10549 w 10549"/>
                                  <a:gd name="connsiteY10" fmla="*/ 6032 h 13873"/>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074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285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458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734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638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638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638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427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600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6869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7061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549"/>
                                  <a:gd name="connsiteY0" fmla="*/ 5134 h 13877"/>
                                  <a:gd name="connsiteX1" fmla="*/ 625 w 10549"/>
                                  <a:gd name="connsiteY1" fmla="*/ 8626 h 13877"/>
                                  <a:gd name="connsiteX2" fmla="*/ 2554 w 10549"/>
                                  <a:gd name="connsiteY2" fmla="*/ 2064 h 13877"/>
                                  <a:gd name="connsiteX3" fmla="*/ 2813 w 10549"/>
                                  <a:gd name="connsiteY3" fmla="*/ 9791 h 13877"/>
                                  <a:gd name="connsiteX4" fmla="*/ 4348 w 10549"/>
                                  <a:gd name="connsiteY4" fmla="*/ 5035 h 13877"/>
                                  <a:gd name="connsiteX5" fmla="*/ 4364 w 10549"/>
                                  <a:gd name="connsiteY5" fmla="*/ 13848 h 13877"/>
                                  <a:gd name="connsiteX6" fmla="*/ 7186 w 10549"/>
                                  <a:gd name="connsiteY6" fmla="*/ 1415 h 13877"/>
                                  <a:gd name="connsiteX7" fmla="*/ 7448 w 10549"/>
                                  <a:gd name="connsiteY7" fmla="*/ 9439 h 13877"/>
                                  <a:gd name="connsiteX8" fmla="*/ 9713 w 10549"/>
                                  <a:gd name="connsiteY8" fmla="*/ 0 h 13877"/>
                                  <a:gd name="connsiteX9" fmla="*/ 9721 w 10549"/>
                                  <a:gd name="connsiteY9" fmla="*/ 9439 h 13877"/>
                                  <a:gd name="connsiteX10" fmla="*/ 10549 w 10549"/>
                                  <a:gd name="connsiteY10" fmla="*/ 6032 h 13877"/>
                                  <a:gd name="connsiteX0" fmla="*/ 0 w 10645"/>
                                  <a:gd name="connsiteY0" fmla="*/ 5134 h 13877"/>
                                  <a:gd name="connsiteX1" fmla="*/ 625 w 10645"/>
                                  <a:gd name="connsiteY1" fmla="*/ 8626 h 13877"/>
                                  <a:gd name="connsiteX2" fmla="*/ 2554 w 10645"/>
                                  <a:gd name="connsiteY2" fmla="*/ 2064 h 13877"/>
                                  <a:gd name="connsiteX3" fmla="*/ 2813 w 10645"/>
                                  <a:gd name="connsiteY3" fmla="*/ 9791 h 13877"/>
                                  <a:gd name="connsiteX4" fmla="*/ 4348 w 10645"/>
                                  <a:gd name="connsiteY4" fmla="*/ 5035 h 13877"/>
                                  <a:gd name="connsiteX5" fmla="*/ 4364 w 10645"/>
                                  <a:gd name="connsiteY5" fmla="*/ 13848 h 13877"/>
                                  <a:gd name="connsiteX6" fmla="*/ 7186 w 10645"/>
                                  <a:gd name="connsiteY6" fmla="*/ 1415 h 13877"/>
                                  <a:gd name="connsiteX7" fmla="*/ 7448 w 10645"/>
                                  <a:gd name="connsiteY7" fmla="*/ 9439 h 13877"/>
                                  <a:gd name="connsiteX8" fmla="*/ 9713 w 10645"/>
                                  <a:gd name="connsiteY8" fmla="*/ 0 h 13877"/>
                                  <a:gd name="connsiteX9" fmla="*/ 9721 w 10645"/>
                                  <a:gd name="connsiteY9" fmla="*/ 9439 h 13877"/>
                                  <a:gd name="connsiteX10" fmla="*/ 10645 w 10645"/>
                                  <a:gd name="connsiteY10" fmla="*/ 6032 h 13877"/>
                                  <a:gd name="connsiteX0" fmla="*/ 0 w 10645"/>
                                  <a:gd name="connsiteY0" fmla="*/ 5134 h 14046"/>
                                  <a:gd name="connsiteX1" fmla="*/ 625 w 10645"/>
                                  <a:gd name="connsiteY1" fmla="*/ 8626 h 14046"/>
                                  <a:gd name="connsiteX2" fmla="*/ 2554 w 10645"/>
                                  <a:gd name="connsiteY2" fmla="*/ 2064 h 14046"/>
                                  <a:gd name="connsiteX3" fmla="*/ 2813 w 10645"/>
                                  <a:gd name="connsiteY3" fmla="*/ 9791 h 14046"/>
                                  <a:gd name="connsiteX4" fmla="*/ 4348 w 10645"/>
                                  <a:gd name="connsiteY4" fmla="*/ 5035 h 14046"/>
                                  <a:gd name="connsiteX5" fmla="*/ 4547 w 10645"/>
                                  <a:gd name="connsiteY5" fmla="*/ 14017 h 14046"/>
                                  <a:gd name="connsiteX6" fmla="*/ 7186 w 10645"/>
                                  <a:gd name="connsiteY6" fmla="*/ 1415 h 14046"/>
                                  <a:gd name="connsiteX7" fmla="*/ 7448 w 10645"/>
                                  <a:gd name="connsiteY7" fmla="*/ 9439 h 14046"/>
                                  <a:gd name="connsiteX8" fmla="*/ 9713 w 10645"/>
                                  <a:gd name="connsiteY8" fmla="*/ 0 h 14046"/>
                                  <a:gd name="connsiteX9" fmla="*/ 9721 w 10645"/>
                                  <a:gd name="connsiteY9" fmla="*/ 9439 h 14046"/>
                                  <a:gd name="connsiteX10" fmla="*/ 10645 w 10645"/>
                                  <a:gd name="connsiteY10" fmla="*/ 6032 h 14046"/>
                                  <a:gd name="connsiteX0" fmla="*/ 0 w 10645"/>
                                  <a:gd name="connsiteY0" fmla="*/ 5134 h 14033"/>
                                  <a:gd name="connsiteX1" fmla="*/ 625 w 10645"/>
                                  <a:gd name="connsiteY1" fmla="*/ 8626 h 14033"/>
                                  <a:gd name="connsiteX2" fmla="*/ 2554 w 10645"/>
                                  <a:gd name="connsiteY2" fmla="*/ 2064 h 14033"/>
                                  <a:gd name="connsiteX3" fmla="*/ 2813 w 10645"/>
                                  <a:gd name="connsiteY3" fmla="*/ 9791 h 14033"/>
                                  <a:gd name="connsiteX4" fmla="*/ 4348 w 10645"/>
                                  <a:gd name="connsiteY4" fmla="*/ 4205 h 14033"/>
                                  <a:gd name="connsiteX5" fmla="*/ 4547 w 10645"/>
                                  <a:gd name="connsiteY5" fmla="*/ 14017 h 14033"/>
                                  <a:gd name="connsiteX6" fmla="*/ 7186 w 10645"/>
                                  <a:gd name="connsiteY6" fmla="*/ 1415 h 14033"/>
                                  <a:gd name="connsiteX7" fmla="*/ 7448 w 10645"/>
                                  <a:gd name="connsiteY7" fmla="*/ 9439 h 14033"/>
                                  <a:gd name="connsiteX8" fmla="*/ 9713 w 10645"/>
                                  <a:gd name="connsiteY8" fmla="*/ 0 h 14033"/>
                                  <a:gd name="connsiteX9" fmla="*/ 9721 w 10645"/>
                                  <a:gd name="connsiteY9" fmla="*/ 9439 h 14033"/>
                                  <a:gd name="connsiteX10" fmla="*/ 10645 w 10645"/>
                                  <a:gd name="connsiteY10" fmla="*/ 6032 h 14033"/>
                                  <a:gd name="connsiteX0" fmla="*/ 0 w 10645"/>
                                  <a:gd name="connsiteY0" fmla="*/ 5134 h 14027"/>
                                  <a:gd name="connsiteX1" fmla="*/ 625 w 10645"/>
                                  <a:gd name="connsiteY1" fmla="*/ 8626 h 14027"/>
                                  <a:gd name="connsiteX2" fmla="*/ 2554 w 10645"/>
                                  <a:gd name="connsiteY2" fmla="*/ 2064 h 14027"/>
                                  <a:gd name="connsiteX3" fmla="*/ 2813 w 10645"/>
                                  <a:gd name="connsiteY3" fmla="*/ 9791 h 14027"/>
                                  <a:gd name="connsiteX4" fmla="*/ 4348 w 10645"/>
                                  <a:gd name="connsiteY4" fmla="*/ 3689 h 14027"/>
                                  <a:gd name="connsiteX5" fmla="*/ 4547 w 10645"/>
                                  <a:gd name="connsiteY5" fmla="*/ 14017 h 14027"/>
                                  <a:gd name="connsiteX6" fmla="*/ 7186 w 10645"/>
                                  <a:gd name="connsiteY6" fmla="*/ 1415 h 14027"/>
                                  <a:gd name="connsiteX7" fmla="*/ 7448 w 10645"/>
                                  <a:gd name="connsiteY7" fmla="*/ 9439 h 14027"/>
                                  <a:gd name="connsiteX8" fmla="*/ 9713 w 10645"/>
                                  <a:gd name="connsiteY8" fmla="*/ 0 h 14027"/>
                                  <a:gd name="connsiteX9" fmla="*/ 9721 w 10645"/>
                                  <a:gd name="connsiteY9" fmla="*/ 9439 h 14027"/>
                                  <a:gd name="connsiteX10" fmla="*/ 10645 w 10645"/>
                                  <a:gd name="connsiteY10" fmla="*/ 6032 h 14027"/>
                                  <a:gd name="connsiteX0" fmla="*/ 0 w 10645"/>
                                  <a:gd name="connsiteY0" fmla="*/ 5134 h 14027"/>
                                  <a:gd name="connsiteX1" fmla="*/ 625 w 10645"/>
                                  <a:gd name="connsiteY1" fmla="*/ 8626 h 14027"/>
                                  <a:gd name="connsiteX2" fmla="*/ 2554 w 10645"/>
                                  <a:gd name="connsiteY2" fmla="*/ 2064 h 14027"/>
                                  <a:gd name="connsiteX3" fmla="*/ 2813 w 10645"/>
                                  <a:gd name="connsiteY3" fmla="*/ 9791 h 14027"/>
                                  <a:gd name="connsiteX4" fmla="*/ 4348 w 10645"/>
                                  <a:gd name="connsiteY4" fmla="*/ 3689 h 14027"/>
                                  <a:gd name="connsiteX5" fmla="*/ 4547 w 10645"/>
                                  <a:gd name="connsiteY5" fmla="*/ 14017 h 14027"/>
                                  <a:gd name="connsiteX6" fmla="*/ 7186 w 10645"/>
                                  <a:gd name="connsiteY6" fmla="*/ 1415 h 14027"/>
                                  <a:gd name="connsiteX7" fmla="*/ 7448 w 10645"/>
                                  <a:gd name="connsiteY7" fmla="*/ 9439 h 14027"/>
                                  <a:gd name="connsiteX8" fmla="*/ 9713 w 10645"/>
                                  <a:gd name="connsiteY8" fmla="*/ 0 h 14027"/>
                                  <a:gd name="connsiteX9" fmla="*/ 9721 w 10645"/>
                                  <a:gd name="connsiteY9" fmla="*/ 9439 h 14027"/>
                                  <a:gd name="connsiteX10" fmla="*/ 10645 w 10645"/>
                                  <a:gd name="connsiteY10" fmla="*/ 6032 h 14027"/>
                                  <a:gd name="connsiteX0" fmla="*/ 0 w 10645"/>
                                  <a:gd name="connsiteY0" fmla="*/ 5134 h 14042"/>
                                  <a:gd name="connsiteX1" fmla="*/ 625 w 10645"/>
                                  <a:gd name="connsiteY1" fmla="*/ 8626 h 14042"/>
                                  <a:gd name="connsiteX2" fmla="*/ 2554 w 10645"/>
                                  <a:gd name="connsiteY2" fmla="*/ 2064 h 14042"/>
                                  <a:gd name="connsiteX3" fmla="*/ 2813 w 10645"/>
                                  <a:gd name="connsiteY3" fmla="*/ 9791 h 14042"/>
                                  <a:gd name="connsiteX4" fmla="*/ 4374 w 10645"/>
                                  <a:gd name="connsiteY4" fmla="*/ 4785 h 14042"/>
                                  <a:gd name="connsiteX5" fmla="*/ 4547 w 10645"/>
                                  <a:gd name="connsiteY5" fmla="*/ 14017 h 14042"/>
                                  <a:gd name="connsiteX6" fmla="*/ 7186 w 10645"/>
                                  <a:gd name="connsiteY6" fmla="*/ 1415 h 14042"/>
                                  <a:gd name="connsiteX7" fmla="*/ 7448 w 10645"/>
                                  <a:gd name="connsiteY7" fmla="*/ 9439 h 14042"/>
                                  <a:gd name="connsiteX8" fmla="*/ 9713 w 10645"/>
                                  <a:gd name="connsiteY8" fmla="*/ 0 h 14042"/>
                                  <a:gd name="connsiteX9" fmla="*/ 9721 w 10645"/>
                                  <a:gd name="connsiteY9" fmla="*/ 9439 h 14042"/>
                                  <a:gd name="connsiteX10" fmla="*/ 10645 w 10645"/>
                                  <a:gd name="connsiteY10" fmla="*/ 6032 h 14042"/>
                                  <a:gd name="connsiteX0" fmla="*/ 0 w 10645"/>
                                  <a:gd name="connsiteY0" fmla="*/ 5134 h 14045"/>
                                  <a:gd name="connsiteX1" fmla="*/ 625 w 10645"/>
                                  <a:gd name="connsiteY1" fmla="*/ 8626 h 14045"/>
                                  <a:gd name="connsiteX2" fmla="*/ 2554 w 10645"/>
                                  <a:gd name="connsiteY2" fmla="*/ 2064 h 14045"/>
                                  <a:gd name="connsiteX3" fmla="*/ 2813 w 10645"/>
                                  <a:gd name="connsiteY3" fmla="*/ 9791 h 14045"/>
                                  <a:gd name="connsiteX4" fmla="*/ 4166 w 10645"/>
                                  <a:gd name="connsiteY4" fmla="*/ 4976 h 14045"/>
                                  <a:gd name="connsiteX5" fmla="*/ 4547 w 10645"/>
                                  <a:gd name="connsiteY5" fmla="*/ 14017 h 14045"/>
                                  <a:gd name="connsiteX6" fmla="*/ 7186 w 10645"/>
                                  <a:gd name="connsiteY6" fmla="*/ 1415 h 14045"/>
                                  <a:gd name="connsiteX7" fmla="*/ 7448 w 10645"/>
                                  <a:gd name="connsiteY7" fmla="*/ 9439 h 14045"/>
                                  <a:gd name="connsiteX8" fmla="*/ 9713 w 10645"/>
                                  <a:gd name="connsiteY8" fmla="*/ 0 h 14045"/>
                                  <a:gd name="connsiteX9" fmla="*/ 9721 w 10645"/>
                                  <a:gd name="connsiteY9" fmla="*/ 9439 h 14045"/>
                                  <a:gd name="connsiteX10" fmla="*/ 10645 w 10645"/>
                                  <a:gd name="connsiteY10" fmla="*/ 6032 h 14045"/>
                                  <a:gd name="connsiteX0" fmla="*/ 0 w 10645"/>
                                  <a:gd name="connsiteY0" fmla="*/ 5134 h 14042"/>
                                  <a:gd name="connsiteX1" fmla="*/ 625 w 10645"/>
                                  <a:gd name="connsiteY1" fmla="*/ 8626 h 14042"/>
                                  <a:gd name="connsiteX2" fmla="*/ 2554 w 10645"/>
                                  <a:gd name="connsiteY2" fmla="*/ 2064 h 14042"/>
                                  <a:gd name="connsiteX3" fmla="*/ 2813 w 10645"/>
                                  <a:gd name="connsiteY3" fmla="*/ 9791 h 14042"/>
                                  <a:gd name="connsiteX4" fmla="*/ 4166 w 10645"/>
                                  <a:gd name="connsiteY4" fmla="*/ 4785 h 14042"/>
                                  <a:gd name="connsiteX5" fmla="*/ 4547 w 10645"/>
                                  <a:gd name="connsiteY5" fmla="*/ 14017 h 14042"/>
                                  <a:gd name="connsiteX6" fmla="*/ 7186 w 10645"/>
                                  <a:gd name="connsiteY6" fmla="*/ 1415 h 14042"/>
                                  <a:gd name="connsiteX7" fmla="*/ 7448 w 10645"/>
                                  <a:gd name="connsiteY7" fmla="*/ 9439 h 14042"/>
                                  <a:gd name="connsiteX8" fmla="*/ 9713 w 10645"/>
                                  <a:gd name="connsiteY8" fmla="*/ 0 h 14042"/>
                                  <a:gd name="connsiteX9" fmla="*/ 9721 w 10645"/>
                                  <a:gd name="connsiteY9" fmla="*/ 9439 h 14042"/>
                                  <a:gd name="connsiteX10" fmla="*/ 10645 w 10645"/>
                                  <a:gd name="connsiteY10" fmla="*/ 6032 h 14042"/>
                                  <a:gd name="connsiteX0" fmla="*/ 0 w 10645"/>
                                  <a:gd name="connsiteY0" fmla="*/ 5134 h 14042"/>
                                  <a:gd name="connsiteX1" fmla="*/ 625 w 10645"/>
                                  <a:gd name="connsiteY1" fmla="*/ 8626 h 14042"/>
                                  <a:gd name="connsiteX2" fmla="*/ 2554 w 10645"/>
                                  <a:gd name="connsiteY2" fmla="*/ 2064 h 14042"/>
                                  <a:gd name="connsiteX3" fmla="*/ 2813 w 10645"/>
                                  <a:gd name="connsiteY3" fmla="*/ 9791 h 14042"/>
                                  <a:gd name="connsiteX4" fmla="*/ 4166 w 10645"/>
                                  <a:gd name="connsiteY4" fmla="*/ 4785 h 14042"/>
                                  <a:gd name="connsiteX5" fmla="*/ 4547 w 10645"/>
                                  <a:gd name="connsiteY5" fmla="*/ 14017 h 14042"/>
                                  <a:gd name="connsiteX6" fmla="*/ 7186 w 10645"/>
                                  <a:gd name="connsiteY6" fmla="*/ 1415 h 14042"/>
                                  <a:gd name="connsiteX7" fmla="*/ 7448 w 10645"/>
                                  <a:gd name="connsiteY7" fmla="*/ 9439 h 14042"/>
                                  <a:gd name="connsiteX8" fmla="*/ 9713 w 10645"/>
                                  <a:gd name="connsiteY8" fmla="*/ 0 h 14042"/>
                                  <a:gd name="connsiteX9" fmla="*/ 9721 w 10645"/>
                                  <a:gd name="connsiteY9" fmla="*/ 9439 h 14042"/>
                                  <a:gd name="connsiteX10" fmla="*/ 10645 w 10645"/>
                                  <a:gd name="connsiteY10" fmla="*/ 6032 h 14042"/>
                                  <a:gd name="connsiteX0" fmla="*/ 0 w 10645"/>
                                  <a:gd name="connsiteY0" fmla="*/ 5134 h 14041"/>
                                  <a:gd name="connsiteX1" fmla="*/ 625 w 10645"/>
                                  <a:gd name="connsiteY1" fmla="*/ 8626 h 14041"/>
                                  <a:gd name="connsiteX2" fmla="*/ 2554 w 10645"/>
                                  <a:gd name="connsiteY2" fmla="*/ 2064 h 14041"/>
                                  <a:gd name="connsiteX3" fmla="*/ 2813 w 10645"/>
                                  <a:gd name="connsiteY3" fmla="*/ 9791 h 14041"/>
                                  <a:gd name="connsiteX4" fmla="*/ 4166 w 10645"/>
                                  <a:gd name="connsiteY4" fmla="*/ 4785 h 14041"/>
                                  <a:gd name="connsiteX5" fmla="*/ 4547 w 10645"/>
                                  <a:gd name="connsiteY5" fmla="*/ 14017 h 14041"/>
                                  <a:gd name="connsiteX6" fmla="*/ 7186 w 10645"/>
                                  <a:gd name="connsiteY6" fmla="*/ 1415 h 14041"/>
                                  <a:gd name="connsiteX7" fmla="*/ 7448 w 10645"/>
                                  <a:gd name="connsiteY7" fmla="*/ 9439 h 14041"/>
                                  <a:gd name="connsiteX8" fmla="*/ 9713 w 10645"/>
                                  <a:gd name="connsiteY8" fmla="*/ 0 h 14041"/>
                                  <a:gd name="connsiteX9" fmla="*/ 9721 w 10645"/>
                                  <a:gd name="connsiteY9" fmla="*/ 9439 h 14041"/>
                                  <a:gd name="connsiteX10" fmla="*/ 10645 w 10645"/>
                                  <a:gd name="connsiteY10" fmla="*/ 6032 h 14041"/>
                                  <a:gd name="connsiteX0" fmla="*/ 0 w 10645"/>
                                  <a:gd name="connsiteY0" fmla="*/ 5134 h 14041"/>
                                  <a:gd name="connsiteX1" fmla="*/ 625 w 10645"/>
                                  <a:gd name="connsiteY1" fmla="*/ 8626 h 14041"/>
                                  <a:gd name="connsiteX2" fmla="*/ 2554 w 10645"/>
                                  <a:gd name="connsiteY2" fmla="*/ 2064 h 14041"/>
                                  <a:gd name="connsiteX3" fmla="*/ 2813 w 10645"/>
                                  <a:gd name="connsiteY3" fmla="*/ 9791 h 14041"/>
                                  <a:gd name="connsiteX4" fmla="*/ 4166 w 10645"/>
                                  <a:gd name="connsiteY4" fmla="*/ 4785 h 14041"/>
                                  <a:gd name="connsiteX5" fmla="*/ 4547 w 10645"/>
                                  <a:gd name="connsiteY5" fmla="*/ 14017 h 14041"/>
                                  <a:gd name="connsiteX6" fmla="*/ 7186 w 10645"/>
                                  <a:gd name="connsiteY6" fmla="*/ 1415 h 14041"/>
                                  <a:gd name="connsiteX7" fmla="*/ 7526 w 10645"/>
                                  <a:gd name="connsiteY7" fmla="*/ 9766 h 14041"/>
                                  <a:gd name="connsiteX8" fmla="*/ 9713 w 10645"/>
                                  <a:gd name="connsiteY8" fmla="*/ 0 h 14041"/>
                                  <a:gd name="connsiteX9" fmla="*/ 9721 w 10645"/>
                                  <a:gd name="connsiteY9" fmla="*/ 9439 h 14041"/>
                                  <a:gd name="connsiteX10" fmla="*/ 10645 w 10645"/>
                                  <a:gd name="connsiteY10" fmla="*/ 6032 h 14041"/>
                                  <a:gd name="connsiteX0" fmla="*/ 0 w 10645"/>
                                  <a:gd name="connsiteY0" fmla="*/ 5134 h 14041"/>
                                  <a:gd name="connsiteX1" fmla="*/ 625 w 10645"/>
                                  <a:gd name="connsiteY1" fmla="*/ 8626 h 14041"/>
                                  <a:gd name="connsiteX2" fmla="*/ 2554 w 10645"/>
                                  <a:gd name="connsiteY2" fmla="*/ 2064 h 14041"/>
                                  <a:gd name="connsiteX3" fmla="*/ 2813 w 10645"/>
                                  <a:gd name="connsiteY3" fmla="*/ 9791 h 14041"/>
                                  <a:gd name="connsiteX4" fmla="*/ 4166 w 10645"/>
                                  <a:gd name="connsiteY4" fmla="*/ 4785 h 14041"/>
                                  <a:gd name="connsiteX5" fmla="*/ 4547 w 10645"/>
                                  <a:gd name="connsiteY5" fmla="*/ 14017 h 14041"/>
                                  <a:gd name="connsiteX6" fmla="*/ 7186 w 10645"/>
                                  <a:gd name="connsiteY6" fmla="*/ 1415 h 14041"/>
                                  <a:gd name="connsiteX7" fmla="*/ 7396 w 10645"/>
                                  <a:gd name="connsiteY7" fmla="*/ 9766 h 14041"/>
                                  <a:gd name="connsiteX8" fmla="*/ 9713 w 10645"/>
                                  <a:gd name="connsiteY8" fmla="*/ 0 h 14041"/>
                                  <a:gd name="connsiteX9" fmla="*/ 9721 w 10645"/>
                                  <a:gd name="connsiteY9" fmla="*/ 9439 h 14041"/>
                                  <a:gd name="connsiteX10" fmla="*/ 10645 w 10645"/>
                                  <a:gd name="connsiteY10" fmla="*/ 6032 h 14041"/>
                                  <a:gd name="connsiteX0" fmla="*/ 0 w 10645"/>
                                  <a:gd name="connsiteY0" fmla="*/ 5137 h 14044"/>
                                  <a:gd name="connsiteX1" fmla="*/ 625 w 10645"/>
                                  <a:gd name="connsiteY1" fmla="*/ 8629 h 14044"/>
                                  <a:gd name="connsiteX2" fmla="*/ 2554 w 10645"/>
                                  <a:gd name="connsiteY2" fmla="*/ 2067 h 14044"/>
                                  <a:gd name="connsiteX3" fmla="*/ 2813 w 10645"/>
                                  <a:gd name="connsiteY3" fmla="*/ 9794 h 14044"/>
                                  <a:gd name="connsiteX4" fmla="*/ 4166 w 10645"/>
                                  <a:gd name="connsiteY4" fmla="*/ 4788 h 14044"/>
                                  <a:gd name="connsiteX5" fmla="*/ 4547 w 10645"/>
                                  <a:gd name="connsiteY5" fmla="*/ 14020 h 14044"/>
                                  <a:gd name="connsiteX6" fmla="*/ 7186 w 10645"/>
                                  <a:gd name="connsiteY6" fmla="*/ 1418 h 14044"/>
                                  <a:gd name="connsiteX7" fmla="*/ 7370 w 10645"/>
                                  <a:gd name="connsiteY7" fmla="*/ 10755 h 14044"/>
                                  <a:gd name="connsiteX8" fmla="*/ 9713 w 10645"/>
                                  <a:gd name="connsiteY8" fmla="*/ 3 h 14044"/>
                                  <a:gd name="connsiteX9" fmla="*/ 9721 w 10645"/>
                                  <a:gd name="connsiteY9" fmla="*/ 9442 h 14044"/>
                                  <a:gd name="connsiteX10" fmla="*/ 10645 w 10645"/>
                                  <a:gd name="connsiteY10" fmla="*/ 6035 h 14044"/>
                                  <a:gd name="connsiteX0" fmla="*/ 0 w 10645"/>
                                  <a:gd name="connsiteY0" fmla="*/ 5152 h 14059"/>
                                  <a:gd name="connsiteX1" fmla="*/ 625 w 10645"/>
                                  <a:gd name="connsiteY1" fmla="*/ 8644 h 14059"/>
                                  <a:gd name="connsiteX2" fmla="*/ 2554 w 10645"/>
                                  <a:gd name="connsiteY2" fmla="*/ 2082 h 14059"/>
                                  <a:gd name="connsiteX3" fmla="*/ 2813 w 10645"/>
                                  <a:gd name="connsiteY3" fmla="*/ 9809 h 14059"/>
                                  <a:gd name="connsiteX4" fmla="*/ 4166 w 10645"/>
                                  <a:gd name="connsiteY4" fmla="*/ 4803 h 14059"/>
                                  <a:gd name="connsiteX5" fmla="*/ 4547 w 10645"/>
                                  <a:gd name="connsiteY5" fmla="*/ 14035 h 14059"/>
                                  <a:gd name="connsiteX6" fmla="*/ 7186 w 10645"/>
                                  <a:gd name="connsiteY6" fmla="*/ 1433 h 14059"/>
                                  <a:gd name="connsiteX7" fmla="*/ 7448 w 10645"/>
                                  <a:gd name="connsiteY7" fmla="*/ 12376 h 14059"/>
                                  <a:gd name="connsiteX8" fmla="*/ 9713 w 10645"/>
                                  <a:gd name="connsiteY8" fmla="*/ 18 h 14059"/>
                                  <a:gd name="connsiteX9" fmla="*/ 9721 w 10645"/>
                                  <a:gd name="connsiteY9" fmla="*/ 9457 h 14059"/>
                                  <a:gd name="connsiteX10" fmla="*/ 10645 w 10645"/>
                                  <a:gd name="connsiteY10" fmla="*/ 6050 h 14059"/>
                                  <a:gd name="connsiteX0" fmla="*/ 0 w 10645"/>
                                  <a:gd name="connsiteY0" fmla="*/ 5152 h 14059"/>
                                  <a:gd name="connsiteX1" fmla="*/ 625 w 10645"/>
                                  <a:gd name="connsiteY1" fmla="*/ 8644 h 14059"/>
                                  <a:gd name="connsiteX2" fmla="*/ 2554 w 10645"/>
                                  <a:gd name="connsiteY2" fmla="*/ 2082 h 14059"/>
                                  <a:gd name="connsiteX3" fmla="*/ 2866 w 10645"/>
                                  <a:gd name="connsiteY3" fmla="*/ 9917 h 14059"/>
                                  <a:gd name="connsiteX4" fmla="*/ 4166 w 10645"/>
                                  <a:gd name="connsiteY4" fmla="*/ 4803 h 14059"/>
                                  <a:gd name="connsiteX5" fmla="*/ 4547 w 10645"/>
                                  <a:gd name="connsiteY5" fmla="*/ 14035 h 14059"/>
                                  <a:gd name="connsiteX6" fmla="*/ 7186 w 10645"/>
                                  <a:gd name="connsiteY6" fmla="*/ 1433 h 14059"/>
                                  <a:gd name="connsiteX7" fmla="*/ 7448 w 10645"/>
                                  <a:gd name="connsiteY7" fmla="*/ 12376 h 14059"/>
                                  <a:gd name="connsiteX8" fmla="*/ 9713 w 10645"/>
                                  <a:gd name="connsiteY8" fmla="*/ 18 h 14059"/>
                                  <a:gd name="connsiteX9" fmla="*/ 9721 w 10645"/>
                                  <a:gd name="connsiteY9" fmla="*/ 9457 h 14059"/>
                                  <a:gd name="connsiteX10" fmla="*/ 10645 w 10645"/>
                                  <a:gd name="connsiteY10" fmla="*/ 6050 h 14059"/>
                                  <a:gd name="connsiteX0" fmla="*/ 0 w 10645"/>
                                  <a:gd name="connsiteY0" fmla="*/ 5152 h 14059"/>
                                  <a:gd name="connsiteX1" fmla="*/ 625 w 10645"/>
                                  <a:gd name="connsiteY1" fmla="*/ 8644 h 14059"/>
                                  <a:gd name="connsiteX2" fmla="*/ 2554 w 10645"/>
                                  <a:gd name="connsiteY2" fmla="*/ 2082 h 14059"/>
                                  <a:gd name="connsiteX3" fmla="*/ 2866 w 10645"/>
                                  <a:gd name="connsiteY3" fmla="*/ 9917 h 14059"/>
                                  <a:gd name="connsiteX4" fmla="*/ 4166 w 10645"/>
                                  <a:gd name="connsiteY4" fmla="*/ 4803 h 14059"/>
                                  <a:gd name="connsiteX5" fmla="*/ 4547 w 10645"/>
                                  <a:gd name="connsiteY5" fmla="*/ 14035 h 14059"/>
                                  <a:gd name="connsiteX6" fmla="*/ 7186 w 10645"/>
                                  <a:gd name="connsiteY6" fmla="*/ 1433 h 14059"/>
                                  <a:gd name="connsiteX7" fmla="*/ 7448 w 10645"/>
                                  <a:gd name="connsiteY7" fmla="*/ 12376 h 14059"/>
                                  <a:gd name="connsiteX8" fmla="*/ 9713 w 10645"/>
                                  <a:gd name="connsiteY8" fmla="*/ 18 h 14059"/>
                                  <a:gd name="connsiteX9" fmla="*/ 9721 w 10645"/>
                                  <a:gd name="connsiteY9" fmla="*/ 9457 h 14059"/>
                                  <a:gd name="connsiteX10" fmla="*/ 10645 w 10645"/>
                                  <a:gd name="connsiteY10" fmla="*/ 6050 h 14059"/>
                                  <a:gd name="connsiteX0" fmla="*/ 0 w 10645"/>
                                  <a:gd name="connsiteY0" fmla="*/ 5136 h 14043"/>
                                  <a:gd name="connsiteX1" fmla="*/ 625 w 10645"/>
                                  <a:gd name="connsiteY1" fmla="*/ 8628 h 14043"/>
                                  <a:gd name="connsiteX2" fmla="*/ 2554 w 10645"/>
                                  <a:gd name="connsiteY2" fmla="*/ 2066 h 14043"/>
                                  <a:gd name="connsiteX3" fmla="*/ 2866 w 10645"/>
                                  <a:gd name="connsiteY3" fmla="*/ 9901 h 14043"/>
                                  <a:gd name="connsiteX4" fmla="*/ 4166 w 10645"/>
                                  <a:gd name="connsiteY4" fmla="*/ 4787 h 14043"/>
                                  <a:gd name="connsiteX5" fmla="*/ 4547 w 10645"/>
                                  <a:gd name="connsiteY5" fmla="*/ 14019 h 14043"/>
                                  <a:gd name="connsiteX6" fmla="*/ 7186 w 10645"/>
                                  <a:gd name="connsiteY6" fmla="*/ 1417 h 14043"/>
                                  <a:gd name="connsiteX7" fmla="*/ 7470 w 10645"/>
                                  <a:gd name="connsiteY7" fmla="*/ 10116 h 14043"/>
                                  <a:gd name="connsiteX8" fmla="*/ 9713 w 10645"/>
                                  <a:gd name="connsiteY8" fmla="*/ 2 h 14043"/>
                                  <a:gd name="connsiteX9" fmla="*/ 9721 w 10645"/>
                                  <a:gd name="connsiteY9" fmla="*/ 9441 h 14043"/>
                                  <a:gd name="connsiteX10" fmla="*/ 10645 w 10645"/>
                                  <a:gd name="connsiteY10" fmla="*/ 6034 h 14043"/>
                                  <a:gd name="connsiteX0" fmla="*/ 0 w 10645"/>
                                  <a:gd name="connsiteY0" fmla="*/ 5136 h 14043"/>
                                  <a:gd name="connsiteX1" fmla="*/ 625 w 10645"/>
                                  <a:gd name="connsiteY1" fmla="*/ 8628 h 14043"/>
                                  <a:gd name="connsiteX2" fmla="*/ 2554 w 10645"/>
                                  <a:gd name="connsiteY2" fmla="*/ 2066 h 14043"/>
                                  <a:gd name="connsiteX3" fmla="*/ 2866 w 10645"/>
                                  <a:gd name="connsiteY3" fmla="*/ 9901 h 14043"/>
                                  <a:gd name="connsiteX4" fmla="*/ 4166 w 10645"/>
                                  <a:gd name="connsiteY4" fmla="*/ 4787 h 14043"/>
                                  <a:gd name="connsiteX5" fmla="*/ 4547 w 10645"/>
                                  <a:gd name="connsiteY5" fmla="*/ 14019 h 14043"/>
                                  <a:gd name="connsiteX6" fmla="*/ 7186 w 10645"/>
                                  <a:gd name="connsiteY6" fmla="*/ 1417 h 14043"/>
                                  <a:gd name="connsiteX7" fmla="*/ 7470 w 10645"/>
                                  <a:gd name="connsiteY7" fmla="*/ 10116 h 14043"/>
                                  <a:gd name="connsiteX8" fmla="*/ 9713 w 10645"/>
                                  <a:gd name="connsiteY8" fmla="*/ 2 h 14043"/>
                                  <a:gd name="connsiteX9" fmla="*/ 9721 w 10645"/>
                                  <a:gd name="connsiteY9" fmla="*/ 9441 h 14043"/>
                                  <a:gd name="connsiteX10" fmla="*/ 10645 w 10645"/>
                                  <a:gd name="connsiteY10" fmla="*/ 6034 h 14043"/>
                                  <a:gd name="connsiteX0" fmla="*/ 0 w 10645"/>
                                  <a:gd name="connsiteY0" fmla="*/ 5135 h 14042"/>
                                  <a:gd name="connsiteX1" fmla="*/ 625 w 10645"/>
                                  <a:gd name="connsiteY1" fmla="*/ 8627 h 14042"/>
                                  <a:gd name="connsiteX2" fmla="*/ 2554 w 10645"/>
                                  <a:gd name="connsiteY2" fmla="*/ 2065 h 14042"/>
                                  <a:gd name="connsiteX3" fmla="*/ 2866 w 10645"/>
                                  <a:gd name="connsiteY3" fmla="*/ 9900 h 14042"/>
                                  <a:gd name="connsiteX4" fmla="*/ 4166 w 10645"/>
                                  <a:gd name="connsiteY4" fmla="*/ 4786 h 14042"/>
                                  <a:gd name="connsiteX5" fmla="*/ 4547 w 10645"/>
                                  <a:gd name="connsiteY5" fmla="*/ 14018 h 14042"/>
                                  <a:gd name="connsiteX6" fmla="*/ 7186 w 10645"/>
                                  <a:gd name="connsiteY6" fmla="*/ 1416 h 14042"/>
                                  <a:gd name="connsiteX7" fmla="*/ 7625 w 10645"/>
                                  <a:gd name="connsiteY7" fmla="*/ 9783 h 14042"/>
                                  <a:gd name="connsiteX8" fmla="*/ 9713 w 10645"/>
                                  <a:gd name="connsiteY8" fmla="*/ 1 h 14042"/>
                                  <a:gd name="connsiteX9" fmla="*/ 9721 w 10645"/>
                                  <a:gd name="connsiteY9" fmla="*/ 9440 h 14042"/>
                                  <a:gd name="connsiteX10" fmla="*/ 10645 w 10645"/>
                                  <a:gd name="connsiteY10" fmla="*/ 6033 h 14042"/>
                                  <a:gd name="connsiteX0" fmla="*/ 0 w 10645"/>
                                  <a:gd name="connsiteY0" fmla="*/ 5135 h 14029"/>
                                  <a:gd name="connsiteX1" fmla="*/ 625 w 10645"/>
                                  <a:gd name="connsiteY1" fmla="*/ 8627 h 14029"/>
                                  <a:gd name="connsiteX2" fmla="*/ 2554 w 10645"/>
                                  <a:gd name="connsiteY2" fmla="*/ 2065 h 14029"/>
                                  <a:gd name="connsiteX3" fmla="*/ 2866 w 10645"/>
                                  <a:gd name="connsiteY3" fmla="*/ 9900 h 14029"/>
                                  <a:gd name="connsiteX4" fmla="*/ 4166 w 10645"/>
                                  <a:gd name="connsiteY4" fmla="*/ 4786 h 14029"/>
                                  <a:gd name="connsiteX5" fmla="*/ 4547 w 10645"/>
                                  <a:gd name="connsiteY5" fmla="*/ 14018 h 14029"/>
                                  <a:gd name="connsiteX6" fmla="*/ 7186 w 10645"/>
                                  <a:gd name="connsiteY6" fmla="*/ 2524 h 14029"/>
                                  <a:gd name="connsiteX7" fmla="*/ 7625 w 10645"/>
                                  <a:gd name="connsiteY7" fmla="*/ 9783 h 14029"/>
                                  <a:gd name="connsiteX8" fmla="*/ 9713 w 10645"/>
                                  <a:gd name="connsiteY8" fmla="*/ 1 h 14029"/>
                                  <a:gd name="connsiteX9" fmla="*/ 9721 w 10645"/>
                                  <a:gd name="connsiteY9" fmla="*/ 9440 h 14029"/>
                                  <a:gd name="connsiteX10" fmla="*/ 10645 w 10645"/>
                                  <a:gd name="connsiteY10" fmla="*/ 6033 h 14029"/>
                                  <a:gd name="connsiteX0" fmla="*/ 0 w 10645"/>
                                  <a:gd name="connsiteY0" fmla="*/ 5135 h 14029"/>
                                  <a:gd name="connsiteX1" fmla="*/ 625 w 10645"/>
                                  <a:gd name="connsiteY1" fmla="*/ 8627 h 14029"/>
                                  <a:gd name="connsiteX2" fmla="*/ 2554 w 10645"/>
                                  <a:gd name="connsiteY2" fmla="*/ 2065 h 14029"/>
                                  <a:gd name="connsiteX3" fmla="*/ 2866 w 10645"/>
                                  <a:gd name="connsiteY3" fmla="*/ 9900 h 14029"/>
                                  <a:gd name="connsiteX4" fmla="*/ 4166 w 10645"/>
                                  <a:gd name="connsiteY4" fmla="*/ 4786 h 14029"/>
                                  <a:gd name="connsiteX5" fmla="*/ 4547 w 10645"/>
                                  <a:gd name="connsiteY5" fmla="*/ 14018 h 14029"/>
                                  <a:gd name="connsiteX6" fmla="*/ 6987 w 10645"/>
                                  <a:gd name="connsiteY6" fmla="*/ 2524 h 14029"/>
                                  <a:gd name="connsiteX7" fmla="*/ 7625 w 10645"/>
                                  <a:gd name="connsiteY7" fmla="*/ 9783 h 14029"/>
                                  <a:gd name="connsiteX8" fmla="*/ 9713 w 10645"/>
                                  <a:gd name="connsiteY8" fmla="*/ 1 h 14029"/>
                                  <a:gd name="connsiteX9" fmla="*/ 9721 w 10645"/>
                                  <a:gd name="connsiteY9" fmla="*/ 9440 h 14029"/>
                                  <a:gd name="connsiteX10" fmla="*/ 10645 w 10645"/>
                                  <a:gd name="connsiteY10" fmla="*/ 6033 h 14029"/>
                                  <a:gd name="connsiteX0" fmla="*/ 0 w 10645"/>
                                  <a:gd name="connsiteY0" fmla="*/ 5135 h 14021"/>
                                  <a:gd name="connsiteX1" fmla="*/ 625 w 10645"/>
                                  <a:gd name="connsiteY1" fmla="*/ 8627 h 14021"/>
                                  <a:gd name="connsiteX2" fmla="*/ 2554 w 10645"/>
                                  <a:gd name="connsiteY2" fmla="*/ 2065 h 14021"/>
                                  <a:gd name="connsiteX3" fmla="*/ 2866 w 10645"/>
                                  <a:gd name="connsiteY3" fmla="*/ 9900 h 14021"/>
                                  <a:gd name="connsiteX4" fmla="*/ 4166 w 10645"/>
                                  <a:gd name="connsiteY4" fmla="*/ 4786 h 14021"/>
                                  <a:gd name="connsiteX5" fmla="*/ 4547 w 10645"/>
                                  <a:gd name="connsiteY5" fmla="*/ 14018 h 14021"/>
                                  <a:gd name="connsiteX6" fmla="*/ 7009 w 10645"/>
                                  <a:gd name="connsiteY6" fmla="*/ 3541 h 14021"/>
                                  <a:gd name="connsiteX7" fmla="*/ 7625 w 10645"/>
                                  <a:gd name="connsiteY7" fmla="*/ 9783 h 14021"/>
                                  <a:gd name="connsiteX8" fmla="*/ 9713 w 10645"/>
                                  <a:gd name="connsiteY8" fmla="*/ 1 h 14021"/>
                                  <a:gd name="connsiteX9" fmla="*/ 9721 w 10645"/>
                                  <a:gd name="connsiteY9" fmla="*/ 9440 h 14021"/>
                                  <a:gd name="connsiteX10" fmla="*/ 10645 w 10645"/>
                                  <a:gd name="connsiteY10" fmla="*/ 6033 h 14021"/>
                                  <a:gd name="connsiteX0" fmla="*/ 0 w 10645"/>
                                  <a:gd name="connsiteY0" fmla="*/ 5135 h 14021"/>
                                  <a:gd name="connsiteX1" fmla="*/ 625 w 10645"/>
                                  <a:gd name="connsiteY1" fmla="*/ 8627 h 14021"/>
                                  <a:gd name="connsiteX2" fmla="*/ 2554 w 10645"/>
                                  <a:gd name="connsiteY2" fmla="*/ 2065 h 14021"/>
                                  <a:gd name="connsiteX3" fmla="*/ 2866 w 10645"/>
                                  <a:gd name="connsiteY3" fmla="*/ 9900 h 14021"/>
                                  <a:gd name="connsiteX4" fmla="*/ 4166 w 10645"/>
                                  <a:gd name="connsiteY4" fmla="*/ 4786 h 14021"/>
                                  <a:gd name="connsiteX5" fmla="*/ 4547 w 10645"/>
                                  <a:gd name="connsiteY5" fmla="*/ 14018 h 14021"/>
                                  <a:gd name="connsiteX6" fmla="*/ 6876 w 10645"/>
                                  <a:gd name="connsiteY6" fmla="*/ 3641 h 14021"/>
                                  <a:gd name="connsiteX7" fmla="*/ 7625 w 10645"/>
                                  <a:gd name="connsiteY7" fmla="*/ 9783 h 14021"/>
                                  <a:gd name="connsiteX8" fmla="*/ 9713 w 10645"/>
                                  <a:gd name="connsiteY8" fmla="*/ 1 h 14021"/>
                                  <a:gd name="connsiteX9" fmla="*/ 9721 w 10645"/>
                                  <a:gd name="connsiteY9" fmla="*/ 9440 h 14021"/>
                                  <a:gd name="connsiteX10" fmla="*/ 10645 w 10645"/>
                                  <a:gd name="connsiteY10" fmla="*/ 6033 h 14021"/>
                                  <a:gd name="connsiteX0" fmla="*/ 0 w 10645"/>
                                  <a:gd name="connsiteY0" fmla="*/ 5135 h 14020"/>
                                  <a:gd name="connsiteX1" fmla="*/ 625 w 10645"/>
                                  <a:gd name="connsiteY1" fmla="*/ 8627 h 14020"/>
                                  <a:gd name="connsiteX2" fmla="*/ 2554 w 10645"/>
                                  <a:gd name="connsiteY2" fmla="*/ 2065 h 14020"/>
                                  <a:gd name="connsiteX3" fmla="*/ 2866 w 10645"/>
                                  <a:gd name="connsiteY3" fmla="*/ 9900 h 14020"/>
                                  <a:gd name="connsiteX4" fmla="*/ 4166 w 10645"/>
                                  <a:gd name="connsiteY4" fmla="*/ 4786 h 14020"/>
                                  <a:gd name="connsiteX5" fmla="*/ 4547 w 10645"/>
                                  <a:gd name="connsiteY5" fmla="*/ 14018 h 14020"/>
                                  <a:gd name="connsiteX6" fmla="*/ 6876 w 10645"/>
                                  <a:gd name="connsiteY6" fmla="*/ 3681 h 14020"/>
                                  <a:gd name="connsiteX7" fmla="*/ 7625 w 10645"/>
                                  <a:gd name="connsiteY7" fmla="*/ 9783 h 14020"/>
                                  <a:gd name="connsiteX8" fmla="*/ 9713 w 10645"/>
                                  <a:gd name="connsiteY8" fmla="*/ 1 h 14020"/>
                                  <a:gd name="connsiteX9" fmla="*/ 9721 w 10645"/>
                                  <a:gd name="connsiteY9" fmla="*/ 9440 h 14020"/>
                                  <a:gd name="connsiteX10" fmla="*/ 10645 w 10645"/>
                                  <a:gd name="connsiteY10" fmla="*/ 6033 h 14020"/>
                                  <a:gd name="connsiteX0" fmla="*/ 0 w 10645"/>
                                  <a:gd name="connsiteY0" fmla="*/ 5135 h 14020"/>
                                  <a:gd name="connsiteX1" fmla="*/ 625 w 10645"/>
                                  <a:gd name="connsiteY1" fmla="*/ 8627 h 14020"/>
                                  <a:gd name="connsiteX2" fmla="*/ 2554 w 10645"/>
                                  <a:gd name="connsiteY2" fmla="*/ 2065 h 14020"/>
                                  <a:gd name="connsiteX3" fmla="*/ 2866 w 10645"/>
                                  <a:gd name="connsiteY3" fmla="*/ 9900 h 14020"/>
                                  <a:gd name="connsiteX4" fmla="*/ 4166 w 10645"/>
                                  <a:gd name="connsiteY4" fmla="*/ 4786 h 14020"/>
                                  <a:gd name="connsiteX5" fmla="*/ 4547 w 10645"/>
                                  <a:gd name="connsiteY5" fmla="*/ 14018 h 14020"/>
                                  <a:gd name="connsiteX6" fmla="*/ 6734 w 10645"/>
                                  <a:gd name="connsiteY6" fmla="*/ 3681 h 14020"/>
                                  <a:gd name="connsiteX7" fmla="*/ 7625 w 10645"/>
                                  <a:gd name="connsiteY7" fmla="*/ 9783 h 14020"/>
                                  <a:gd name="connsiteX8" fmla="*/ 9713 w 10645"/>
                                  <a:gd name="connsiteY8" fmla="*/ 1 h 14020"/>
                                  <a:gd name="connsiteX9" fmla="*/ 9721 w 10645"/>
                                  <a:gd name="connsiteY9" fmla="*/ 9440 h 14020"/>
                                  <a:gd name="connsiteX10" fmla="*/ 10645 w 10645"/>
                                  <a:gd name="connsiteY10" fmla="*/ 6033 h 14020"/>
                                  <a:gd name="connsiteX0" fmla="*/ 0 w 10645"/>
                                  <a:gd name="connsiteY0" fmla="*/ 5135 h 14020"/>
                                  <a:gd name="connsiteX1" fmla="*/ 625 w 10645"/>
                                  <a:gd name="connsiteY1" fmla="*/ 8627 h 14020"/>
                                  <a:gd name="connsiteX2" fmla="*/ 2554 w 10645"/>
                                  <a:gd name="connsiteY2" fmla="*/ 2065 h 14020"/>
                                  <a:gd name="connsiteX3" fmla="*/ 2866 w 10645"/>
                                  <a:gd name="connsiteY3" fmla="*/ 9900 h 14020"/>
                                  <a:gd name="connsiteX4" fmla="*/ 4166 w 10645"/>
                                  <a:gd name="connsiteY4" fmla="*/ 4786 h 14020"/>
                                  <a:gd name="connsiteX5" fmla="*/ 4547 w 10645"/>
                                  <a:gd name="connsiteY5" fmla="*/ 14018 h 14020"/>
                                  <a:gd name="connsiteX6" fmla="*/ 6867 w 10645"/>
                                  <a:gd name="connsiteY6" fmla="*/ 3681 h 14020"/>
                                  <a:gd name="connsiteX7" fmla="*/ 7625 w 10645"/>
                                  <a:gd name="connsiteY7" fmla="*/ 9783 h 14020"/>
                                  <a:gd name="connsiteX8" fmla="*/ 9713 w 10645"/>
                                  <a:gd name="connsiteY8" fmla="*/ 1 h 14020"/>
                                  <a:gd name="connsiteX9" fmla="*/ 9721 w 10645"/>
                                  <a:gd name="connsiteY9" fmla="*/ 9440 h 14020"/>
                                  <a:gd name="connsiteX10" fmla="*/ 10645 w 10645"/>
                                  <a:gd name="connsiteY10" fmla="*/ 6033 h 14020"/>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9900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9485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05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3058 w 10645"/>
                                  <a:gd name="connsiteY3" fmla="*/ 8905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2866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54 w 10645"/>
                                  <a:gd name="connsiteY2" fmla="*/ 2065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532 w 10645"/>
                                  <a:gd name="connsiteY2" fmla="*/ 3681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247 w 10645"/>
                                  <a:gd name="connsiteY2" fmla="*/ 4180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247 w 10645"/>
                                  <a:gd name="connsiteY2" fmla="*/ 4180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114 w 10645"/>
                                  <a:gd name="connsiteY2" fmla="*/ 4346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645"/>
                                  <a:gd name="connsiteY0" fmla="*/ 5135 h 14018"/>
                                  <a:gd name="connsiteX1" fmla="*/ 625 w 10645"/>
                                  <a:gd name="connsiteY1" fmla="*/ 8627 h 14018"/>
                                  <a:gd name="connsiteX2" fmla="*/ 2114 w 10645"/>
                                  <a:gd name="connsiteY2" fmla="*/ 4346 h 14018"/>
                                  <a:gd name="connsiteX3" fmla="*/ 3058 w 10645"/>
                                  <a:gd name="connsiteY3" fmla="*/ 8982 h 14018"/>
                                  <a:gd name="connsiteX4" fmla="*/ 4166 w 10645"/>
                                  <a:gd name="connsiteY4" fmla="*/ 4786 h 14018"/>
                                  <a:gd name="connsiteX5" fmla="*/ 4547 w 10645"/>
                                  <a:gd name="connsiteY5" fmla="*/ 14018 h 14018"/>
                                  <a:gd name="connsiteX6" fmla="*/ 6867 w 10645"/>
                                  <a:gd name="connsiteY6" fmla="*/ 4263 h 14018"/>
                                  <a:gd name="connsiteX7" fmla="*/ 7625 w 10645"/>
                                  <a:gd name="connsiteY7" fmla="*/ 9783 h 14018"/>
                                  <a:gd name="connsiteX8" fmla="*/ 9713 w 10645"/>
                                  <a:gd name="connsiteY8" fmla="*/ 1 h 14018"/>
                                  <a:gd name="connsiteX9" fmla="*/ 9721 w 10645"/>
                                  <a:gd name="connsiteY9" fmla="*/ 9440 h 14018"/>
                                  <a:gd name="connsiteX10" fmla="*/ 10645 w 10645"/>
                                  <a:gd name="connsiteY10" fmla="*/ 6033 h 14018"/>
                                  <a:gd name="connsiteX0" fmla="*/ 0 w 10523"/>
                                  <a:gd name="connsiteY0" fmla="*/ 5124 h 14018"/>
                                  <a:gd name="connsiteX1" fmla="*/ 503 w 10523"/>
                                  <a:gd name="connsiteY1" fmla="*/ 8627 h 14018"/>
                                  <a:gd name="connsiteX2" fmla="*/ 1992 w 10523"/>
                                  <a:gd name="connsiteY2" fmla="*/ 4346 h 14018"/>
                                  <a:gd name="connsiteX3" fmla="*/ 2936 w 10523"/>
                                  <a:gd name="connsiteY3" fmla="*/ 8982 h 14018"/>
                                  <a:gd name="connsiteX4" fmla="*/ 4044 w 10523"/>
                                  <a:gd name="connsiteY4" fmla="*/ 4786 h 14018"/>
                                  <a:gd name="connsiteX5" fmla="*/ 4425 w 10523"/>
                                  <a:gd name="connsiteY5" fmla="*/ 14018 h 14018"/>
                                  <a:gd name="connsiteX6" fmla="*/ 6745 w 10523"/>
                                  <a:gd name="connsiteY6" fmla="*/ 4263 h 14018"/>
                                  <a:gd name="connsiteX7" fmla="*/ 7503 w 10523"/>
                                  <a:gd name="connsiteY7" fmla="*/ 9783 h 14018"/>
                                  <a:gd name="connsiteX8" fmla="*/ 9591 w 10523"/>
                                  <a:gd name="connsiteY8" fmla="*/ 1 h 14018"/>
                                  <a:gd name="connsiteX9" fmla="*/ 9599 w 10523"/>
                                  <a:gd name="connsiteY9" fmla="*/ 9440 h 14018"/>
                                  <a:gd name="connsiteX10" fmla="*/ 10523 w 10523"/>
                                  <a:gd name="connsiteY10" fmla="*/ 6033 h 14018"/>
                                  <a:gd name="connsiteX0" fmla="*/ 0 w 10523"/>
                                  <a:gd name="connsiteY0" fmla="*/ 5124 h 14018"/>
                                  <a:gd name="connsiteX1" fmla="*/ 503 w 10523"/>
                                  <a:gd name="connsiteY1" fmla="*/ 8627 h 14018"/>
                                  <a:gd name="connsiteX2" fmla="*/ 1992 w 10523"/>
                                  <a:gd name="connsiteY2" fmla="*/ 4346 h 14018"/>
                                  <a:gd name="connsiteX3" fmla="*/ 2936 w 10523"/>
                                  <a:gd name="connsiteY3" fmla="*/ 8982 h 14018"/>
                                  <a:gd name="connsiteX4" fmla="*/ 4044 w 10523"/>
                                  <a:gd name="connsiteY4" fmla="*/ 4786 h 14018"/>
                                  <a:gd name="connsiteX5" fmla="*/ 4425 w 10523"/>
                                  <a:gd name="connsiteY5" fmla="*/ 14018 h 14018"/>
                                  <a:gd name="connsiteX6" fmla="*/ 6612 w 10523"/>
                                  <a:gd name="connsiteY6" fmla="*/ 4180 h 14018"/>
                                  <a:gd name="connsiteX7" fmla="*/ 7503 w 10523"/>
                                  <a:gd name="connsiteY7" fmla="*/ 9783 h 14018"/>
                                  <a:gd name="connsiteX8" fmla="*/ 9591 w 10523"/>
                                  <a:gd name="connsiteY8" fmla="*/ 1 h 14018"/>
                                  <a:gd name="connsiteX9" fmla="*/ 9599 w 10523"/>
                                  <a:gd name="connsiteY9" fmla="*/ 9440 h 14018"/>
                                  <a:gd name="connsiteX10" fmla="*/ 10523 w 10523"/>
                                  <a:gd name="connsiteY10" fmla="*/ 6033 h 14018"/>
                                  <a:gd name="connsiteX0" fmla="*/ 0 w 10523"/>
                                  <a:gd name="connsiteY0" fmla="*/ 6108 h 15002"/>
                                  <a:gd name="connsiteX1" fmla="*/ 503 w 10523"/>
                                  <a:gd name="connsiteY1" fmla="*/ 9611 h 15002"/>
                                  <a:gd name="connsiteX2" fmla="*/ 1992 w 10523"/>
                                  <a:gd name="connsiteY2" fmla="*/ 5330 h 15002"/>
                                  <a:gd name="connsiteX3" fmla="*/ 2936 w 10523"/>
                                  <a:gd name="connsiteY3" fmla="*/ 9966 h 15002"/>
                                  <a:gd name="connsiteX4" fmla="*/ 4044 w 10523"/>
                                  <a:gd name="connsiteY4" fmla="*/ 5770 h 15002"/>
                                  <a:gd name="connsiteX5" fmla="*/ 4425 w 10523"/>
                                  <a:gd name="connsiteY5" fmla="*/ 15002 h 15002"/>
                                  <a:gd name="connsiteX6" fmla="*/ 6612 w 10523"/>
                                  <a:gd name="connsiteY6" fmla="*/ 5164 h 15002"/>
                                  <a:gd name="connsiteX7" fmla="*/ 7503 w 10523"/>
                                  <a:gd name="connsiteY7" fmla="*/ 10767 h 15002"/>
                                  <a:gd name="connsiteX8" fmla="*/ 9648 w 10523"/>
                                  <a:gd name="connsiteY8" fmla="*/ 0 h 15002"/>
                                  <a:gd name="connsiteX9" fmla="*/ 9599 w 10523"/>
                                  <a:gd name="connsiteY9" fmla="*/ 10424 h 15002"/>
                                  <a:gd name="connsiteX10" fmla="*/ 10523 w 10523"/>
                                  <a:gd name="connsiteY10" fmla="*/ 7017 h 15002"/>
                                  <a:gd name="connsiteX0" fmla="*/ 0 w 10523"/>
                                  <a:gd name="connsiteY0" fmla="*/ 6108 h 15002"/>
                                  <a:gd name="connsiteX1" fmla="*/ 503 w 10523"/>
                                  <a:gd name="connsiteY1" fmla="*/ 9611 h 15002"/>
                                  <a:gd name="connsiteX2" fmla="*/ 1992 w 10523"/>
                                  <a:gd name="connsiteY2" fmla="*/ 5330 h 15002"/>
                                  <a:gd name="connsiteX3" fmla="*/ 2936 w 10523"/>
                                  <a:gd name="connsiteY3" fmla="*/ 9966 h 15002"/>
                                  <a:gd name="connsiteX4" fmla="*/ 4044 w 10523"/>
                                  <a:gd name="connsiteY4" fmla="*/ 5770 h 15002"/>
                                  <a:gd name="connsiteX5" fmla="*/ 4425 w 10523"/>
                                  <a:gd name="connsiteY5" fmla="*/ 15002 h 15002"/>
                                  <a:gd name="connsiteX6" fmla="*/ 6612 w 10523"/>
                                  <a:gd name="connsiteY6" fmla="*/ 5164 h 15002"/>
                                  <a:gd name="connsiteX7" fmla="*/ 7481 w 10523"/>
                                  <a:gd name="connsiteY7" fmla="*/ 9966 h 15002"/>
                                  <a:gd name="connsiteX8" fmla="*/ 9648 w 10523"/>
                                  <a:gd name="connsiteY8" fmla="*/ 0 h 15002"/>
                                  <a:gd name="connsiteX9" fmla="*/ 9599 w 10523"/>
                                  <a:gd name="connsiteY9" fmla="*/ 10424 h 15002"/>
                                  <a:gd name="connsiteX10" fmla="*/ 10523 w 10523"/>
                                  <a:gd name="connsiteY10" fmla="*/ 7017 h 15002"/>
                                  <a:gd name="connsiteX0" fmla="*/ 0 w 10523"/>
                                  <a:gd name="connsiteY0" fmla="*/ 6108 h 15002"/>
                                  <a:gd name="connsiteX1" fmla="*/ 503 w 10523"/>
                                  <a:gd name="connsiteY1" fmla="*/ 9611 h 15002"/>
                                  <a:gd name="connsiteX2" fmla="*/ 1992 w 10523"/>
                                  <a:gd name="connsiteY2" fmla="*/ 5330 h 15002"/>
                                  <a:gd name="connsiteX3" fmla="*/ 2936 w 10523"/>
                                  <a:gd name="connsiteY3" fmla="*/ 9966 h 15002"/>
                                  <a:gd name="connsiteX4" fmla="*/ 4044 w 10523"/>
                                  <a:gd name="connsiteY4" fmla="*/ 5770 h 15002"/>
                                  <a:gd name="connsiteX5" fmla="*/ 4425 w 10523"/>
                                  <a:gd name="connsiteY5" fmla="*/ 15002 h 15002"/>
                                  <a:gd name="connsiteX6" fmla="*/ 6612 w 10523"/>
                                  <a:gd name="connsiteY6" fmla="*/ 5164 h 15002"/>
                                  <a:gd name="connsiteX7" fmla="*/ 7569 w 10523"/>
                                  <a:gd name="connsiteY7" fmla="*/ 9889 h 15002"/>
                                  <a:gd name="connsiteX8" fmla="*/ 9648 w 10523"/>
                                  <a:gd name="connsiteY8" fmla="*/ 0 h 15002"/>
                                  <a:gd name="connsiteX9" fmla="*/ 9599 w 10523"/>
                                  <a:gd name="connsiteY9" fmla="*/ 10424 h 15002"/>
                                  <a:gd name="connsiteX10" fmla="*/ 10523 w 10523"/>
                                  <a:gd name="connsiteY10" fmla="*/ 7017 h 15002"/>
                                  <a:gd name="connsiteX0" fmla="*/ 0 w 10523"/>
                                  <a:gd name="connsiteY0" fmla="*/ 6108 h 15002"/>
                                  <a:gd name="connsiteX1" fmla="*/ 503 w 10523"/>
                                  <a:gd name="connsiteY1" fmla="*/ 9611 h 15002"/>
                                  <a:gd name="connsiteX2" fmla="*/ 1992 w 10523"/>
                                  <a:gd name="connsiteY2" fmla="*/ 5330 h 15002"/>
                                  <a:gd name="connsiteX3" fmla="*/ 2936 w 10523"/>
                                  <a:gd name="connsiteY3" fmla="*/ 9966 h 15002"/>
                                  <a:gd name="connsiteX4" fmla="*/ 4044 w 10523"/>
                                  <a:gd name="connsiteY4" fmla="*/ 5770 h 15002"/>
                                  <a:gd name="connsiteX5" fmla="*/ 4425 w 10523"/>
                                  <a:gd name="connsiteY5" fmla="*/ 15002 h 15002"/>
                                  <a:gd name="connsiteX6" fmla="*/ 6612 w 10523"/>
                                  <a:gd name="connsiteY6" fmla="*/ 5164 h 15002"/>
                                  <a:gd name="connsiteX7" fmla="*/ 7569 w 10523"/>
                                  <a:gd name="connsiteY7" fmla="*/ 9889 h 15002"/>
                                  <a:gd name="connsiteX8" fmla="*/ 9648 w 10523"/>
                                  <a:gd name="connsiteY8" fmla="*/ 0 h 15002"/>
                                  <a:gd name="connsiteX9" fmla="*/ 9599 w 10523"/>
                                  <a:gd name="connsiteY9" fmla="*/ 10424 h 15002"/>
                                  <a:gd name="connsiteX10" fmla="*/ 10523 w 10523"/>
                                  <a:gd name="connsiteY10" fmla="*/ 7017 h 15002"/>
                                  <a:gd name="connsiteX0" fmla="*/ 0 w 10523"/>
                                  <a:gd name="connsiteY0" fmla="*/ 6110 h 15004"/>
                                  <a:gd name="connsiteX1" fmla="*/ 503 w 10523"/>
                                  <a:gd name="connsiteY1" fmla="*/ 9613 h 15004"/>
                                  <a:gd name="connsiteX2" fmla="*/ 1992 w 10523"/>
                                  <a:gd name="connsiteY2" fmla="*/ 5332 h 15004"/>
                                  <a:gd name="connsiteX3" fmla="*/ 2936 w 10523"/>
                                  <a:gd name="connsiteY3" fmla="*/ 9968 h 15004"/>
                                  <a:gd name="connsiteX4" fmla="*/ 4044 w 10523"/>
                                  <a:gd name="connsiteY4" fmla="*/ 5772 h 15004"/>
                                  <a:gd name="connsiteX5" fmla="*/ 4425 w 10523"/>
                                  <a:gd name="connsiteY5" fmla="*/ 15004 h 15004"/>
                                  <a:gd name="connsiteX6" fmla="*/ 6612 w 10523"/>
                                  <a:gd name="connsiteY6" fmla="*/ 5166 h 15004"/>
                                  <a:gd name="connsiteX7" fmla="*/ 7569 w 10523"/>
                                  <a:gd name="connsiteY7" fmla="*/ 9463 h 15004"/>
                                  <a:gd name="connsiteX8" fmla="*/ 9648 w 10523"/>
                                  <a:gd name="connsiteY8" fmla="*/ 2 h 15004"/>
                                  <a:gd name="connsiteX9" fmla="*/ 9599 w 10523"/>
                                  <a:gd name="connsiteY9" fmla="*/ 10426 h 15004"/>
                                  <a:gd name="connsiteX10" fmla="*/ 10523 w 10523"/>
                                  <a:gd name="connsiteY10" fmla="*/ 7019 h 15004"/>
                                  <a:gd name="connsiteX0" fmla="*/ 0 w 10523"/>
                                  <a:gd name="connsiteY0" fmla="*/ 6110 h 13346"/>
                                  <a:gd name="connsiteX1" fmla="*/ 503 w 10523"/>
                                  <a:gd name="connsiteY1" fmla="*/ 9613 h 13346"/>
                                  <a:gd name="connsiteX2" fmla="*/ 1992 w 10523"/>
                                  <a:gd name="connsiteY2" fmla="*/ 5332 h 13346"/>
                                  <a:gd name="connsiteX3" fmla="*/ 2936 w 10523"/>
                                  <a:gd name="connsiteY3" fmla="*/ 9968 h 13346"/>
                                  <a:gd name="connsiteX4" fmla="*/ 4044 w 10523"/>
                                  <a:gd name="connsiteY4" fmla="*/ 5772 h 13346"/>
                                  <a:gd name="connsiteX5" fmla="*/ 4713 w 10523"/>
                                  <a:gd name="connsiteY5" fmla="*/ 13345 h 13346"/>
                                  <a:gd name="connsiteX6" fmla="*/ 6612 w 10523"/>
                                  <a:gd name="connsiteY6" fmla="*/ 5166 h 13346"/>
                                  <a:gd name="connsiteX7" fmla="*/ 7569 w 10523"/>
                                  <a:gd name="connsiteY7" fmla="*/ 9463 h 13346"/>
                                  <a:gd name="connsiteX8" fmla="*/ 9648 w 10523"/>
                                  <a:gd name="connsiteY8" fmla="*/ 2 h 13346"/>
                                  <a:gd name="connsiteX9" fmla="*/ 9599 w 10523"/>
                                  <a:gd name="connsiteY9" fmla="*/ 10426 h 13346"/>
                                  <a:gd name="connsiteX10" fmla="*/ 10523 w 10523"/>
                                  <a:gd name="connsiteY10" fmla="*/ 7019 h 13346"/>
                                  <a:gd name="connsiteX0" fmla="*/ 0 w 10523"/>
                                  <a:gd name="connsiteY0" fmla="*/ 6110 h 13346"/>
                                  <a:gd name="connsiteX1" fmla="*/ 503 w 10523"/>
                                  <a:gd name="connsiteY1" fmla="*/ 9613 h 13346"/>
                                  <a:gd name="connsiteX2" fmla="*/ 1992 w 10523"/>
                                  <a:gd name="connsiteY2" fmla="*/ 5332 h 13346"/>
                                  <a:gd name="connsiteX3" fmla="*/ 2994 w 10523"/>
                                  <a:gd name="connsiteY3" fmla="*/ 13346 h 13346"/>
                                  <a:gd name="connsiteX4" fmla="*/ 4044 w 10523"/>
                                  <a:gd name="connsiteY4" fmla="*/ 5772 h 13346"/>
                                  <a:gd name="connsiteX5" fmla="*/ 4713 w 10523"/>
                                  <a:gd name="connsiteY5" fmla="*/ 13345 h 13346"/>
                                  <a:gd name="connsiteX6" fmla="*/ 6612 w 10523"/>
                                  <a:gd name="connsiteY6" fmla="*/ 5166 h 13346"/>
                                  <a:gd name="connsiteX7" fmla="*/ 7569 w 10523"/>
                                  <a:gd name="connsiteY7" fmla="*/ 9463 h 13346"/>
                                  <a:gd name="connsiteX8" fmla="*/ 9648 w 10523"/>
                                  <a:gd name="connsiteY8" fmla="*/ 2 h 13346"/>
                                  <a:gd name="connsiteX9" fmla="*/ 9599 w 10523"/>
                                  <a:gd name="connsiteY9" fmla="*/ 10426 h 13346"/>
                                  <a:gd name="connsiteX10" fmla="*/ 10523 w 10523"/>
                                  <a:gd name="connsiteY10" fmla="*/ 7019 h 13346"/>
                                  <a:gd name="connsiteX0" fmla="*/ 0 w 10523"/>
                                  <a:gd name="connsiteY0" fmla="*/ 6110 h 14103"/>
                                  <a:gd name="connsiteX1" fmla="*/ 503 w 10523"/>
                                  <a:gd name="connsiteY1" fmla="*/ 9613 h 14103"/>
                                  <a:gd name="connsiteX2" fmla="*/ 1992 w 10523"/>
                                  <a:gd name="connsiteY2" fmla="*/ 5332 h 14103"/>
                                  <a:gd name="connsiteX3" fmla="*/ 2744 w 10523"/>
                                  <a:gd name="connsiteY3" fmla="*/ 14103 h 14103"/>
                                  <a:gd name="connsiteX4" fmla="*/ 4044 w 10523"/>
                                  <a:gd name="connsiteY4" fmla="*/ 5772 h 14103"/>
                                  <a:gd name="connsiteX5" fmla="*/ 4713 w 10523"/>
                                  <a:gd name="connsiteY5" fmla="*/ 13345 h 14103"/>
                                  <a:gd name="connsiteX6" fmla="*/ 6612 w 10523"/>
                                  <a:gd name="connsiteY6" fmla="*/ 5166 h 14103"/>
                                  <a:gd name="connsiteX7" fmla="*/ 7569 w 10523"/>
                                  <a:gd name="connsiteY7" fmla="*/ 9463 h 14103"/>
                                  <a:gd name="connsiteX8" fmla="*/ 9648 w 10523"/>
                                  <a:gd name="connsiteY8" fmla="*/ 2 h 14103"/>
                                  <a:gd name="connsiteX9" fmla="*/ 9599 w 10523"/>
                                  <a:gd name="connsiteY9" fmla="*/ 10426 h 14103"/>
                                  <a:gd name="connsiteX10" fmla="*/ 10523 w 10523"/>
                                  <a:gd name="connsiteY10" fmla="*/ 7019 h 14103"/>
                                  <a:gd name="connsiteX0" fmla="*/ 0 w 10523"/>
                                  <a:gd name="connsiteY0" fmla="*/ 6110 h 13345"/>
                                  <a:gd name="connsiteX1" fmla="*/ 503 w 10523"/>
                                  <a:gd name="connsiteY1" fmla="*/ 9613 h 13345"/>
                                  <a:gd name="connsiteX2" fmla="*/ 1992 w 10523"/>
                                  <a:gd name="connsiteY2" fmla="*/ 5332 h 13345"/>
                                  <a:gd name="connsiteX3" fmla="*/ 2744 w 10523"/>
                                  <a:gd name="connsiteY3" fmla="*/ 13345 h 13345"/>
                                  <a:gd name="connsiteX4" fmla="*/ 4044 w 10523"/>
                                  <a:gd name="connsiteY4" fmla="*/ 5772 h 13345"/>
                                  <a:gd name="connsiteX5" fmla="*/ 4713 w 10523"/>
                                  <a:gd name="connsiteY5" fmla="*/ 13345 h 13345"/>
                                  <a:gd name="connsiteX6" fmla="*/ 6612 w 10523"/>
                                  <a:gd name="connsiteY6" fmla="*/ 5166 h 13345"/>
                                  <a:gd name="connsiteX7" fmla="*/ 7569 w 10523"/>
                                  <a:gd name="connsiteY7" fmla="*/ 9463 h 13345"/>
                                  <a:gd name="connsiteX8" fmla="*/ 9648 w 10523"/>
                                  <a:gd name="connsiteY8" fmla="*/ 2 h 13345"/>
                                  <a:gd name="connsiteX9" fmla="*/ 9599 w 10523"/>
                                  <a:gd name="connsiteY9" fmla="*/ 10426 h 13345"/>
                                  <a:gd name="connsiteX10" fmla="*/ 10523 w 10523"/>
                                  <a:gd name="connsiteY10" fmla="*/ 7019 h 13345"/>
                                  <a:gd name="connsiteX0" fmla="*/ 0 w 10523"/>
                                  <a:gd name="connsiteY0" fmla="*/ 6110 h 13346"/>
                                  <a:gd name="connsiteX1" fmla="*/ 503 w 10523"/>
                                  <a:gd name="connsiteY1" fmla="*/ 9613 h 13346"/>
                                  <a:gd name="connsiteX2" fmla="*/ 1992 w 10523"/>
                                  <a:gd name="connsiteY2" fmla="*/ 5332 h 13346"/>
                                  <a:gd name="connsiteX3" fmla="*/ 2744 w 10523"/>
                                  <a:gd name="connsiteY3" fmla="*/ 12606 h 13346"/>
                                  <a:gd name="connsiteX4" fmla="*/ 4044 w 10523"/>
                                  <a:gd name="connsiteY4" fmla="*/ 5772 h 13346"/>
                                  <a:gd name="connsiteX5" fmla="*/ 4713 w 10523"/>
                                  <a:gd name="connsiteY5" fmla="*/ 13345 h 13346"/>
                                  <a:gd name="connsiteX6" fmla="*/ 6612 w 10523"/>
                                  <a:gd name="connsiteY6" fmla="*/ 5166 h 13346"/>
                                  <a:gd name="connsiteX7" fmla="*/ 7569 w 10523"/>
                                  <a:gd name="connsiteY7" fmla="*/ 9463 h 13346"/>
                                  <a:gd name="connsiteX8" fmla="*/ 9648 w 10523"/>
                                  <a:gd name="connsiteY8" fmla="*/ 2 h 13346"/>
                                  <a:gd name="connsiteX9" fmla="*/ 9599 w 10523"/>
                                  <a:gd name="connsiteY9" fmla="*/ 10426 h 13346"/>
                                  <a:gd name="connsiteX10" fmla="*/ 10523 w 10523"/>
                                  <a:gd name="connsiteY10" fmla="*/ 7019 h 13346"/>
                                  <a:gd name="connsiteX0" fmla="*/ 0 w 10523"/>
                                  <a:gd name="connsiteY0" fmla="*/ 6110 h 12606"/>
                                  <a:gd name="connsiteX1" fmla="*/ 503 w 10523"/>
                                  <a:gd name="connsiteY1" fmla="*/ 9613 h 12606"/>
                                  <a:gd name="connsiteX2" fmla="*/ 1992 w 10523"/>
                                  <a:gd name="connsiteY2" fmla="*/ 5332 h 12606"/>
                                  <a:gd name="connsiteX3" fmla="*/ 2744 w 10523"/>
                                  <a:gd name="connsiteY3" fmla="*/ 12606 h 12606"/>
                                  <a:gd name="connsiteX4" fmla="*/ 4044 w 10523"/>
                                  <a:gd name="connsiteY4" fmla="*/ 5772 h 12606"/>
                                  <a:gd name="connsiteX5" fmla="*/ 4828 w 10523"/>
                                  <a:gd name="connsiteY5" fmla="*/ 10856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2606"/>
                                  <a:gd name="connsiteX1" fmla="*/ 503 w 10523"/>
                                  <a:gd name="connsiteY1" fmla="*/ 9613 h 12606"/>
                                  <a:gd name="connsiteX2" fmla="*/ 1992 w 10523"/>
                                  <a:gd name="connsiteY2" fmla="*/ 5332 h 12606"/>
                                  <a:gd name="connsiteX3" fmla="*/ 2744 w 10523"/>
                                  <a:gd name="connsiteY3" fmla="*/ 12606 h 12606"/>
                                  <a:gd name="connsiteX4" fmla="*/ 4044 w 10523"/>
                                  <a:gd name="connsiteY4" fmla="*/ 5772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2606"/>
                                  <a:gd name="connsiteX1" fmla="*/ 503 w 10523"/>
                                  <a:gd name="connsiteY1" fmla="*/ 9613 h 12606"/>
                                  <a:gd name="connsiteX2" fmla="*/ 1992 w 10523"/>
                                  <a:gd name="connsiteY2" fmla="*/ 5332 h 12606"/>
                                  <a:gd name="connsiteX3" fmla="*/ 2744 w 10523"/>
                                  <a:gd name="connsiteY3" fmla="*/ 12606 h 12606"/>
                                  <a:gd name="connsiteX4" fmla="*/ 3900 w 10523"/>
                                  <a:gd name="connsiteY4" fmla="*/ 5556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2608"/>
                                  <a:gd name="connsiteX1" fmla="*/ 503 w 10523"/>
                                  <a:gd name="connsiteY1" fmla="*/ 9613 h 12608"/>
                                  <a:gd name="connsiteX2" fmla="*/ 1992 w 10523"/>
                                  <a:gd name="connsiteY2" fmla="*/ 5332 h 12608"/>
                                  <a:gd name="connsiteX3" fmla="*/ 2744 w 10523"/>
                                  <a:gd name="connsiteY3" fmla="*/ 12606 h 12608"/>
                                  <a:gd name="connsiteX4" fmla="*/ 3900 w 10523"/>
                                  <a:gd name="connsiteY4" fmla="*/ 6118 h 12608"/>
                                  <a:gd name="connsiteX5" fmla="*/ 4886 w 10523"/>
                                  <a:gd name="connsiteY5" fmla="*/ 9898 h 12608"/>
                                  <a:gd name="connsiteX6" fmla="*/ 6612 w 10523"/>
                                  <a:gd name="connsiteY6" fmla="*/ 5166 h 12608"/>
                                  <a:gd name="connsiteX7" fmla="*/ 7569 w 10523"/>
                                  <a:gd name="connsiteY7" fmla="*/ 9463 h 12608"/>
                                  <a:gd name="connsiteX8" fmla="*/ 9648 w 10523"/>
                                  <a:gd name="connsiteY8" fmla="*/ 2 h 12608"/>
                                  <a:gd name="connsiteX9" fmla="*/ 9599 w 10523"/>
                                  <a:gd name="connsiteY9" fmla="*/ 10426 h 12608"/>
                                  <a:gd name="connsiteX10" fmla="*/ 10523 w 10523"/>
                                  <a:gd name="connsiteY10" fmla="*/ 7019 h 12608"/>
                                  <a:gd name="connsiteX0" fmla="*/ 0 w 10523"/>
                                  <a:gd name="connsiteY0" fmla="*/ 6110 h 12608"/>
                                  <a:gd name="connsiteX1" fmla="*/ 503 w 10523"/>
                                  <a:gd name="connsiteY1" fmla="*/ 9613 h 12608"/>
                                  <a:gd name="connsiteX2" fmla="*/ 1992 w 10523"/>
                                  <a:gd name="connsiteY2" fmla="*/ 5332 h 12608"/>
                                  <a:gd name="connsiteX3" fmla="*/ 2744 w 10523"/>
                                  <a:gd name="connsiteY3" fmla="*/ 12606 h 12608"/>
                                  <a:gd name="connsiteX4" fmla="*/ 3814 w 10523"/>
                                  <a:gd name="connsiteY4" fmla="*/ 6118 h 12608"/>
                                  <a:gd name="connsiteX5" fmla="*/ 4886 w 10523"/>
                                  <a:gd name="connsiteY5" fmla="*/ 9898 h 12608"/>
                                  <a:gd name="connsiteX6" fmla="*/ 6612 w 10523"/>
                                  <a:gd name="connsiteY6" fmla="*/ 5166 h 12608"/>
                                  <a:gd name="connsiteX7" fmla="*/ 7569 w 10523"/>
                                  <a:gd name="connsiteY7" fmla="*/ 9463 h 12608"/>
                                  <a:gd name="connsiteX8" fmla="*/ 9648 w 10523"/>
                                  <a:gd name="connsiteY8" fmla="*/ 2 h 12608"/>
                                  <a:gd name="connsiteX9" fmla="*/ 9599 w 10523"/>
                                  <a:gd name="connsiteY9" fmla="*/ 10426 h 12608"/>
                                  <a:gd name="connsiteX10" fmla="*/ 10523 w 10523"/>
                                  <a:gd name="connsiteY10" fmla="*/ 7019 h 12608"/>
                                  <a:gd name="connsiteX0" fmla="*/ 0 w 10523"/>
                                  <a:gd name="connsiteY0" fmla="*/ 6110 h 12608"/>
                                  <a:gd name="connsiteX1" fmla="*/ 503 w 10523"/>
                                  <a:gd name="connsiteY1" fmla="*/ 9613 h 12608"/>
                                  <a:gd name="connsiteX2" fmla="*/ 1992 w 10523"/>
                                  <a:gd name="connsiteY2" fmla="*/ 5332 h 12608"/>
                                  <a:gd name="connsiteX3" fmla="*/ 2744 w 10523"/>
                                  <a:gd name="connsiteY3" fmla="*/ 12606 h 12608"/>
                                  <a:gd name="connsiteX4" fmla="*/ 3900 w 10523"/>
                                  <a:gd name="connsiteY4" fmla="*/ 6118 h 12608"/>
                                  <a:gd name="connsiteX5" fmla="*/ 4886 w 10523"/>
                                  <a:gd name="connsiteY5" fmla="*/ 9898 h 12608"/>
                                  <a:gd name="connsiteX6" fmla="*/ 6612 w 10523"/>
                                  <a:gd name="connsiteY6" fmla="*/ 5166 h 12608"/>
                                  <a:gd name="connsiteX7" fmla="*/ 7569 w 10523"/>
                                  <a:gd name="connsiteY7" fmla="*/ 9463 h 12608"/>
                                  <a:gd name="connsiteX8" fmla="*/ 9648 w 10523"/>
                                  <a:gd name="connsiteY8" fmla="*/ 2 h 12608"/>
                                  <a:gd name="connsiteX9" fmla="*/ 9599 w 10523"/>
                                  <a:gd name="connsiteY9" fmla="*/ 10426 h 12608"/>
                                  <a:gd name="connsiteX10" fmla="*/ 10523 w 10523"/>
                                  <a:gd name="connsiteY10" fmla="*/ 7019 h 12608"/>
                                  <a:gd name="connsiteX0" fmla="*/ 0 w 10523"/>
                                  <a:gd name="connsiteY0" fmla="*/ 6110 h 12608"/>
                                  <a:gd name="connsiteX1" fmla="*/ 503 w 10523"/>
                                  <a:gd name="connsiteY1" fmla="*/ 9613 h 12608"/>
                                  <a:gd name="connsiteX2" fmla="*/ 1992 w 10523"/>
                                  <a:gd name="connsiteY2" fmla="*/ 5332 h 12608"/>
                                  <a:gd name="connsiteX3" fmla="*/ 2744 w 10523"/>
                                  <a:gd name="connsiteY3" fmla="*/ 12606 h 12608"/>
                                  <a:gd name="connsiteX4" fmla="*/ 3900 w 10523"/>
                                  <a:gd name="connsiteY4" fmla="*/ 6118 h 12608"/>
                                  <a:gd name="connsiteX5" fmla="*/ 4886 w 10523"/>
                                  <a:gd name="connsiteY5" fmla="*/ 9898 h 12608"/>
                                  <a:gd name="connsiteX6" fmla="*/ 6612 w 10523"/>
                                  <a:gd name="connsiteY6" fmla="*/ 5166 h 12608"/>
                                  <a:gd name="connsiteX7" fmla="*/ 7569 w 10523"/>
                                  <a:gd name="connsiteY7" fmla="*/ 9463 h 12608"/>
                                  <a:gd name="connsiteX8" fmla="*/ 9648 w 10523"/>
                                  <a:gd name="connsiteY8" fmla="*/ 2 h 12608"/>
                                  <a:gd name="connsiteX9" fmla="*/ 9599 w 10523"/>
                                  <a:gd name="connsiteY9" fmla="*/ 10426 h 12608"/>
                                  <a:gd name="connsiteX10" fmla="*/ 10523 w 10523"/>
                                  <a:gd name="connsiteY10" fmla="*/ 7019 h 12608"/>
                                  <a:gd name="connsiteX0" fmla="*/ 0 w 10523"/>
                                  <a:gd name="connsiteY0" fmla="*/ 6110 h 12610"/>
                                  <a:gd name="connsiteX1" fmla="*/ 503 w 10523"/>
                                  <a:gd name="connsiteY1" fmla="*/ 9613 h 12610"/>
                                  <a:gd name="connsiteX2" fmla="*/ 1992 w 10523"/>
                                  <a:gd name="connsiteY2" fmla="*/ 5332 h 12610"/>
                                  <a:gd name="connsiteX3" fmla="*/ 2249 w 10523"/>
                                  <a:gd name="connsiteY3" fmla="*/ 12608 h 12610"/>
                                  <a:gd name="connsiteX4" fmla="*/ 3900 w 10523"/>
                                  <a:gd name="connsiteY4" fmla="*/ 6118 h 12610"/>
                                  <a:gd name="connsiteX5" fmla="*/ 4886 w 10523"/>
                                  <a:gd name="connsiteY5" fmla="*/ 9898 h 12610"/>
                                  <a:gd name="connsiteX6" fmla="*/ 6612 w 10523"/>
                                  <a:gd name="connsiteY6" fmla="*/ 5166 h 12610"/>
                                  <a:gd name="connsiteX7" fmla="*/ 7569 w 10523"/>
                                  <a:gd name="connsiteY7" fmla="*/ 9463 h 12610"/>
                                  <a:gd name="connsiteX8" fmla="*/ 9648 w 10523"/>
                                  <a:gd name="connsiteY8" fmla="*/ 2 h 12610"/>
                                  <a:gd name="connsiteX9" fmla="*/ 9599 w 10523"/>
                                  <a:gd name="connsiteY9" fmla="*/ 10426 h 12610"/>
                                  <a:gd name="connsiteX10" fmla="*/ 10523 w 10523"/>
                                  <a:gd name="connsiteY10" fmla="*/ 7019 h 12610"/>
                                  <a:gd name="connsiteX0" fmla="*/ 0 w 10523"/>
                                  <a:gd name="connsiteY0" fmla="*/ 6110 h 12499"/>
                                  <a:gd name="connsiteX1" fmla="*/ 503 w 10523"/>
                                  <a:gd name="connsiteY1" fmla="*/ 9613 h 12499"/>
                                  <a:gd name="connsiteX2" fmla="*/ 1992 w 10523"/>
                                  <a:gd name="connsiteY2" fmla="*/ 5332 h 12499"/>
                                  <a:gd name="connsiteX3" fmla="*/ 2558 w 10523"/>
                                  <a:gd name="connsiteY3" fmla="*/ 12497 h 12499"/>
                                  <a:gd name="connsiteX4" fmla="*/ 3900 w 10523"/>
                                  <a:gd name="connsiteY4" fmla="*/ 6118 h 12499"/>
                                  <a:gd name="connsiteX5" fmla="*/ 4886 w 10523"/>
                                  <a:gd name="connsiteY5" fmla="*/ 9898 h 12499"/>
                                  <a:gd name="connsiteX6" fmla="*/ 6612 w 10523"/>
                                  <a:gd name="connsiteY6" fmla="*/ 5166 h 12499"/>
                                  <a:gd name="connsiteX7" fmla="*/ 7569 w 10523"/>
                                  <a:gd name="connsiteY7" fmla="*/ 9463 h 12499"/>
                                  <a:gd name="connsiteX8" fmla="*/ 9648 w 10523"/>
                                  <a:gd name="connsiteY8" fmla="*/ 2 h 12499"/>
                                  <a:gd name="connsiteX9" fmla="*/ 9599 w 10523"/>
                                  <a:gd name="connsiteY9" fmla="*/ 10426 h 12499"/>
                                  <a:gd name="connsiteX10" fmla="*/ 10523 w 10523"/>
                                  <a:gd name="connsiteY10" fmla="*/ 7019 h 12499"/>
                                  <a:gd name="connsiteX0" fmla="*/ 0 w 10523"/>
                                  <a:gd name="connsiteY0" fmla="*/ 6110 h 12499"/>
                                  <a:gd name="connsiteX1" fmla="*/ 503 w 10523"/>
                                  <a:gd name="connsiteY1" fmla="*/ 9613 h 12499"/>
                                  <a:gd name="connsiteX2" fmla="*/ 1992 w 10523"/>
                                  <a:gd name="connsiteY2" fmla="*/ 5332 h 12499"/>
                                  <a:gd name="connsiteX3" fmla="*/ 2558 w 10523"/>
                                  <a:gd name="connsiteY3" fmla="*/ 12497 h 12499"/>
                                  <a:gd name="connsiteX4" fmla="*/ 3900 w 10523"/>
                                  <a:gd name="connsiteY4" fmla="*/ 6118 h 12499"/>
                                  <a:gd name="connsiteX5" fmla="*/ 4886 w 10523"/>
                                  <a:gd name="connsiteY5" fmla="*/ 9898 h 12499"/>
                                  <a:gd name="connsiteX6" fmla="*/ 6612 w 10523"/>
                                  <a:gd name="connsiteY6" fmla="*/ 5166 h 12499"/>
                                  <a:gd name="connsiteX7" fmla="*/ 7569 w 10523"/>
                                  <a:gd name="connsiteY7" fmla="*/ 9463 h 12499"/>
                                  <a:gd name="connsiteX8" fmla="*/ 9648 w 10523"/>
                                  <a:gd name="connsiteY8" fmla="*/ 2 h 12499"/>
                                  <a:gd name="connsiteX9" fmla="*/ 9599 w 10523"/>
                                  <a:gd name="connsiteY9" fmla="*/ 10426 h 12499"/>
                                  <a:gd name="connsiteX10" fmla="*/ 10523 w 10523"/>
                                  <a:gd name="connsiteY10" fmla="*/ 7019 h 12499"/>
                                  <a:gd name="connsiteX0" fmla="*/ 0 w 10523"/>
                                  <a:gd name="connsiteY0" fmla="*/ 6110 h 12497"/>
                                  <a:gd name="connsiteX1" fmla="*/ 503 w 10523"/>
                                  <a:gd name="connsiteY1" fmla="*/ 9613 h 12497"/>
                                  <a:gd name="connsiteX2" fmla="*/ 1992 w 10523"/>
                                  <a:gd name="connsiteY2" fmla="*/ 5332 h 12497"/>
                                  <a:gd name="connsiteX3" fmla="*/ 2558 w 10523"/>
                                  <a:gd name="connsiteY3" fmla="*/ 12497 h 12497"/>
                                  <a:gd name="connsiteX4" fmla="*/ 3900 w 10523"/>
                                  <a:gd name="connsiteY4" fmla="*/ 6118 h 12497"/>
                                  <a:gd name="connsiteX5" fmla="*/ 4886 w 10523"/>
                                  <a:gd name="connsiteY5" fmla="*/ 9898 h 12497"/>
                                  <a:gd name="connsiteX6" fmla="*/ 6612 w 10523"/>
                                  <a:gd name="connsiteY6" fmla="*/ 5166 h 12497"/>
                                  <a:gd name="connsiteX7" fmla="*/ 7569 w 10523"/>
                                  <a:gd name="connsiteY7" fmla="*/ 9463 h 12497"/>
                                  <a:gd name="connsiteX8" fmla="*/ 9648 w 10523"/>
                                  <a:gd name="connsiteY8" fmla="*/ 2 h 12497"/>
                                  <a:gd name="connsiteX9" fmla="*/ 9599 w 10523"/>
                                  <a:gd name="connsiteY9" fmla="*/ 10426 h 12497"/>
                                  <a:gd name="connsiteX10" fmla="*/ 10523 w 10523"/>
                                  <a:gd name="connsiteY10" fmla="*/ 7019 h 12497"/>
                                  <a:gd name="connsiteX0" fmla="*/ 0 w 10523"/>
                                  <a:gd name="connsiteY0" fmla="*/ 6110 h 12606"/>
                                  <a:gd name="connsiteX1" fmla="*/ 503 w 10523"/>
                                  <a:gd name="connsiteY1" fmla="*/ 9613 h 12606"/>
                                  <a:gd name="connsiteX2" fmla="*/ 1992 w 10523"/>
                                  <a:gd name="connsiteY2" fmla="*/ 5332 h 12606"/>
                                  <a:gd name="connsiteX3" fmla="*/ 2249 w 10523"/>
                                  <a:gd name="connsiteY3" fmla="*/ 12606 h 12606"/>
                                  <a:gd name="connsiteX4" fmla="*/ 3900 w 10523"/>
                                  <a:gd name="connsiteY4" fmla="*/ 6118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1744"/>
                                  <a:gd name="connsiteX1" fmla="*/ 503 w 10523"/>
                                  <a:gd name="connsiteY1" fmla="*/ 9613 h 11744"/>
                                  <a:gd name="connsiteX2" fmla="*/ 1992 w 10523"/>
                                  <a:gd name="connsiteY2" fmla="*/ 5332 h 11744"/>
                                  <a:gd name="connsiteX3" fmla="*/ 2249 w 10523"/>
                                  <a:gd name="connsiteY3" fmla="*/ 11744 h 11744"/>
                                  <a:gd name="connsiteX4" fmla="*/ 3900 w 10523"/>
                                  <a:gd name="connsiteY4" fmla="*/ 6118 h 11744"/>
                                  <a:gd name="connsiteX5" fmla="*/ 4886 w 10523"/>
                                  <a:gd name="connsiteY5" fmla="*/ 9898 h 11744"/>
                                  <a:gd name="connsiteX6" fmla="*/ 6612 w 10523"/>
                                  <a:gd name="connsiteY6" fmla="*/ 5166 h 11744"/>
                                  <a:gd name="connsiteX7" fmla="*/ 7569 w 10523"/>
                                  <a:gd name="connsiteY7" fmla="*/ 9463 h 11744"/>
                                  <a:gd name="connsiteX8" fmla="*/ 9648 w 10523"/>
                                  <a:gd name="connsiteY8" fmla="*/ 2 h 11744"/>
                                  <a:gd name="connsiteX9" fmla="*/ 9599 w 10523"/>
                                  <a:gd name="connsiteY9" fmla="*/ 10426 h 11744"/>
                                  <a:gd name="connsiteX10" fmla="*/ 10523 w 10523"/>
                                  <a:gd name="connsiteY10" fmla="*/ 7019 h 11744"/>
                                  <a:gd name="connsiteX0" fmla="*/ 0 w 10523"/>
                                  <a:gd name="connsiteY0" fmla="*/ 6110 h 12497"/>
                                  <a:gd name="connsiteX1" fmla="*/ 503 w 10523"/>
                                  <a:gd name="connsiteY1" fmla="*/ 9613 h 12497"/>
                                  <a:gd name="connsiteX2" fmla="*/ 1992 w 10523"/>
                                  <a:gd name="connsiteY2" fmla="*/ 5332 h 12497"/>
                                  <a:gd name="connsiteX3" fmla="*/ 2249 w 10523"/>
                                  <a:gd name="connsiteY3" fmla="*/ 12497 h 12497"/>
                                  <a:gd name="connsiteX4" fmla="*/ 3900 w 10523"/>
                                  <a:gd name="connsiteY4" fmla="*/ 6118 h 12497"/>
                                  <a:gd name="connsiteX5" fmla="*/ 4886 w 10523"/>
                                  <a:gd name="connsiteY5" fmla="*/ 9898 h 12497"/>
                                  <a:gd name="connsiteX6" fmla="*/ 6612 w 10523"/>
                                  <a:gd name="connsiteY6" fmla="*/ 5166 h 12497"/>
                                  <a:gd name="connsiteX7" fmla="*/ 7569 w 10523"/>
                                  <a:gd name="connsiteY7" fmla="*/ 9463 h 12497"/>
                                  <a:gd name="connsiteX8" fmla="*/ 9648 w 10523"/>
                                  <a:gd name="connsiteY8" fmla="*/ 2 h 12497"/>
                                  <a:gd name="connsiteX9" fmla="*/ 9599 w 10523"/>
                                  <a:gd name="connsiteY9" fmla="*/ 10426 h 12497"/>
                                  <a:gd name="connsiteX10" fmla="*/ 10523 w 10523"/>
                                  <a:gd name="connsiteY10" fmla="*/ 7019 h 12497"/>
                                  <a:gd name="connsiteX0" fmla="*/ 0 w 10523"/>
                                  <a:gd name="connsiteY0" fmla="*/ 6110 h 12606"/>
                                  <a:gd name="connsiteX1" fmla="*/ 503 w 10523"/>
                                  <a:gd name="connsiteY1" fmla="*/ 9613 h 12606"/>
                                  <a:gd name="connsiteX2" fmla="*/ 1992 w 10523"/>
                                  <a:gd name="connsiteY2" fmla="*/ 5332 h 12606"/>
                                  <a:gd name="connsiteX3" fmla="*/ 2249 w 10523"/>
                                  <a:gd name="connsiteY3" fmla="*/ 12606 h 12606"/>
                                  <a:gd name="connsiteX4" fmla="*/ 3900 w 10523"/>
                                  <a:gd name="connsiteY4" fmla="*/ 6118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2497"/>
                                  <a:gd name="connsiteX1" fmla="*/ 503 w 10523"/>
                                  <a:gd name="connsiteY1" fmla="*/ 9613 h 12497"/>
                                  <a:gd name="connsiteX2" fmla="*/ 1992 w 10523"/>
                                  <a:gd name="connsiteY2" fmla="*/ 5332 h 12497"/>
                                  <a:gd name="connsiteX3" fmla="*/ 2558 w 10523"/>
                                  <a:gd name="connsiteY3" fmla="*/ 12497 h 12497"/>
                                  <a:gd name="connsiteX4" fmla="*/ 3900 w 10523"/>
                                  <a:gd name="connsiteY4" fmla="*/ 6118 h 12497"/>
                                  <a:gd name="connsiteX5" fmla="*/ 4886 w 10523"/>
                                  <a:gd name="connsiteY5" fmla="*/ 9898 h 12497"/>
                                  <a:gd name="connsiteX6" fmla="*/ 6612 w 10523"/>
                                  <a:gd name="connsiteY6" fmla="*/ 5166 h 12497"/>
                                  <a:gd name="connsiteX7" fmla="*/ 7569 w 10523"/>
                                  <a:gd name="connsiteY7" fmla="*/ 9463 h 12497"/>
                                  <a:gd name="connsiteX8" fmla="*/ 9648 w 10523"/>
                                  <a:gd name="connsiteY8" fmla="*/ 2 h 12497"/>
                                  <a:gd name="connsiteX9" fmla="*/ 9599 w 10523"/>
                                  <a:gd name="connsiteY9" fmla="*/ 10426 h 12497"/>
                                  <a:gd name="connsiteX10" fmla="*/ 10523 w 10523"/>
                                  <a:gd name="connsiteY10" fmla="*/ 7019 h 12497"/>
                                  <a:gd name="connsiteX0" fmla="*/ 0 w 10523"/>
                                  <a:gd name="connsiteY0" fmla="*/ 6110 h 12606"/>
                                  <a:gd name="connsiteX1" fmla="*/ 503 w 10523"/>
                                  <a:gd name="connsiteY1" fmla="*/ 9613 h 12606"/>
                                  <a:gd name="connsiteX2" fmla="*/ 1992 w 10523"/>
                                  <a:gd name="connsiteY2" fmla="*/ 5332 h 12606"/>
                                  <a:gd name="connsiteX3" fmla="*/ 2558 w 10523"/>
                                  <a:gd name="connsiteY3" fmla="*/ 12606 h 12606"/>
                                  <a:gd name="connsiteX4" fmla="*/ 3900 w 10523"/>
                                  <a:gd name="connsiteY4" fmla="*/ 6118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2606"/>
                                  <a:gd name="connsiteX1" fmla="*/ 503 w 10523"/>
                                  <a:gd name="connsiteY1" fmla="*/ 9613 h 12606"/>
                                  <a:gd name="connsiteX2" fmla="*/ 1992 w 10523"/>
                                  <a:gd name="connsiteY2" fmla="*/ 5332 h 12606"/>
                                  <a:gd name="connsiteX3" fmla="*/ 2558 w 10523"/>
                                  <a:gd name="connsiteY3" fmla="*/ 12606 h 12606"/>
                                  <a:gd name="connsiteX4" fmla="*/ 3900 w 10523"/>
                                  <a:gd name="connsiteY4" fmla="*/ 6118 h 12606"/>
                                  <a:gd name="connsiteX5" fmla="*/ 4886 w 10523"/>
                                  <a:gd name="connsiteY5" fmla="*/ 9898 h 12606"/>
                                  <a:gd name="connsiteX6" fmla="*/ 6612 w 10523"/>
                                  <a:gd name="connsiteY6" fmla="*/ 5166 h 12606"/>
                                  <a:gd name="connsiteX7" fmla="*/ 7569 w 10523"/>
                                  <a:gd name="connsiteY7" fmla="*/ 9463 h 12606"/>
                                  <a:gd name="connsiteX8" fmla="*/ 9648 w 10523"/>
                                  <a:gd name="connsiteY8" fmla="*/ 2 h 12606"/>
                                  <a:gd name="connsiteX9" fmla="*/ 9599 w 10523"/>
                                  <a:gd name="connsiteY9" fmla="*/ 10426 h 12606"/>
                                  <a:gd name="connsiteX10" fmla="*/ 10523 w 10523"/>
                                  <a:gd name="connsiteY10" fmla="*/ 7019 h 12606"/>
                                  <a:gd name="connsiteX0" fmla="*/ 0 w 10523"/>
                                  <a:gd name="connsiteY0" fmla="*/ 6110 h 13076"/>
                                  <a:gd name="connsiteX1" fmla="*/ 503 w 10523"/>
                                  <a:gd name="connsiteY1" fmla="*/ 9613 h 13076"/>
                                  <a:gd name="connsiteX2" fmla="*/ 1992 w 10523"/>
                                  <a:gd name="connsiteY2" fmla="*/ 5332 h 13076"/>
                                  <a:gd name="connsiteX3" fmla="*/ 2249 w 10523"/>
                                  <a:gd name="connsiteY3" fmla="*/ 13076 h 13076"/>
                                  <a:gd name="connsiteX4" fmla="*/ 3900 w 10523"/>
                                  <a:gd name="connsiteY4" fmla="*/ 6118 h 13076"/>
                                  <a:gd name="connsiteX5" fmla="*/ 4886 w 10523"/>
                                  <a:gd name="connsiteY5" fmla="*/ 9898 h 13076"/>
                                  <a:gd name="connsiteX6" fmla="*/ 6612 w 10523"/>
                                  <a:gd name="connsiteY6" fmla="*/ 5166 h 13076"/>
                                  <a:gd name="connsiteX7" fmla="*/ 7569 w 10523"/>
                                  <a:gd name="connsiteY7" fmla="*/ 9463 h 13076"/>
                                  <a:gd name="connsiteX8" fmla="*/ 9648 w 10523"/>
                                  <a:gd name="connsiteY8" fmla="*/ 2 h 13076"/>
                                  <a:gd name="connsiteX9" fmla="*/ 9599 w 10523"/>
                                  <a:gd name="connsiteY9" fmla="*/ 10426 h 13076"/>
                                  <a:gd name="connsiteX10" fmla="*/ 10523 w 10523"/>
                                  <a:gd name="connsiteY10" fmla="*/ 7019 h 13076"/>
                                  <a:gd name="connsiteX0" fmla="*/ 0 w 10523"/>
                                  <a:gd name="connsiteY0" fmla="*/ 6110 h 12497"/>
                                  <a:gd name="connsiteX1" fmla="*/ 503 w 10523"/>
                                  <a:gd name="connsiteY1" fmla="*/ 9613 h 12497"/>
                                  <a:gd name="connsiteX2" fmla="*/ 1992 w 10523"/>
                                  <a:gd name="connsiteY2" fmla="*/ 5332 h 12497"/>
                                  <a:gd name="connsiteX3" fmla="*/ 2249 w 10523"/>
                                  <a:gd name="connsiteY3" fmla="*/ 12497 h 12497"/>
                                  <a:gd name="connsiteX4" fmla="*/ 3900 w 10523"/>
                                  <a:gd name="connsiteY4" fmla="*/ 6118 h 12497"/>
                                  <a:gd name="connsiteX5" fmla="*/ 4886 w 10523"/>
                                  <a:gd name="connsiteY5" fmla="*/ 9898 h 12497"/>
                                  <a:gd name="connsiteX6" fmla="*/ 6612 w 10523"/>
                                  <a:gd name="connsiteY6" fmla="*/ 5166 h 12497"/>
                                  <a:gd name="connsiteX7" fmla="*/ 7569 w 10523"/>
                                  <a:gd name="connsiteY7" fmla="*/ 9463 h 12497"/>
                                  <a:gd name="connsiteX8" fmla="*/ 9648 w 10523"/>
                                  <a:gd name="connsiteY8" fmla="*/ 2 h 12497"/>
                                  <a:gd name="connsiteX9" fmla="*/ 9599 w 10523"/>
                                  <a:gd name="connsiteY9" fmla="*/ 10426 h 12497"/>
                                  <a:gd name="connsiteX10" fmla="*/ 10523 w 10523"/>
                                  <a:gd name="connsiteY10" fmla="*/ 7019 h 12497"/>
                                  <a:gd name="connsiteX0" fmla="*/ 0 w 10523"/>
                                  <a:gd name="connsiteY0" fmla="*/ 6110 h 11744"/>
                                  <a:gd name="connsiteX1" fmla="*/ 503 w 10523"/>
                                  <a:gd name="connsiteY1" fmla="*/ 9613 h 11744"/>
                                  <a:gd name="connsiteX2" fmla="*/ 1992 w 10523"/>
                                  <a:gd name="connsiteY2" fmla="*/ 5332 h 11744"/>
                                  <a:gd name="connsiteX3" fmla="*/ 2249 w 10523"/>
                                  <a:gd name="connsiteY3" fmla="*/ 11744 h 11744"/>
                                  <a:gd name="connsiteX4" fmla="*/ 3900 w 10523"/>
                                  <a:gd name="connsiteY4" fmla="*/ 6118 h 11744"/>
                                  <a:gd name="connsiteX5" fmla="*/ 4886 w 10523"/>
                                  <a:gd name="connsiteY5" fmla="*/ 9898 h 11744"/>
                                  <a:gd name="connsiteX6" fmla="*/ 6612 w 10523"/>
                                  <a:gd name="connsiteY6" fmla="*/ 5166 h 11744"/>
                                  <a:gd name="connsiteX7" fmla="*/ 7569 w 10523"/>
                                  <a:gd name="connsiteY7" fmla="*/ 9463 h 11744"/>
                                  <a:gd name="connsiteX8" fmla="*/ 9648 w 10523"/>
                                  <a:gd name="connsiteY8" fmla="*/ 2 h 11744"/>
                                  <a:gd name="connsiteX9" fmla="*/ 9599 w 10523"/>
                                  <a:gd name="connsiteY9" fmla="*/ 10426 h 11744"/>
                                  <a:gd name="connsiteX10" fmla="*/ 10523 w 10523"/>
                                  <a:gd name="connsiteY10" fmla="*/ 7019 h 11744"/>
                                  <a:gd name="connsiteX0" fmla="*/ 0 w 10523"/>
                                  <a:gd name="connsiteY0" fmla="*/ 6110 h 11744"/>
                                  <a:gd name="connsiteX1" fmla="*/ 571 w 10523"/>
                                  <a:gd name="connsiteY1" fmla="*/ 8856 h 11744"/>
                                  <a:gd name="connsiteX2" fmla="*/ 1992 w 10523"/>
                                  <a:gd name="connsiteY2" fmla="*/ 5332 h 11744"/>
                                  <a:gd name="connsiteX3" fmla="*/ 2249 w 10523"/>
                                  <a:gd name="connsiteY3" fmla="*/ 11744 h 11744"/>
                                  <a:gd name="connsiteX4" fmla="*/ 3900 w 10523"/>
                                  <a:gd name="connsiteY4" fmla="*/ 6118 h 11744"/>
                                  <a:gd name="connsiteX5" fmla="*/ 4886 w 10523"/>
                                  <a:gd name="connsiteY5" fmla="*/ 9898 h 11744"/>
                                  <a:gd name="connsiteX6" fmla="*/ 6612 w 10523"/>
                                  <a:gd name="connsiteY6" fmla="*/ 5166 h 11744"/>
                                  <a:gd name="connsiteX7" fmla="*/ 7569 w 10523"/>
                                  <a:gd name="connsiteY7" fmla="*/ 9463 h 11744"/>
                                  <a:gd name="connsiteX8" fmla="*/ 9648 w 10523"/>
                                  <a:gd name="connsiteY8" fmla="*/ 2 h 11744"/>
                                  <a:gd name="connsiteX9" fmla="*/ 9599 w 10523"/>
                                  <a:gd name="connsiteY9" fmla="*/ 10426 h 11744"/>
                                  <a:gd name="connsiteX10" fmla="*/ 10523 w 10523"/>
                                  <a:gd name="connsiteY10" fmla="*/ 7019 h 11744"/>
                                  <a:gd name="connsiteX0" fmla="*/ 0 w 10523"/>
                                  <a:gd name="connsiteY0" fmla="*/ 6110 h 11744"/>
                                  <a:gd name="connsiteX1" fmla="*/ 571 w 10523"/>
                                  <a:gd name="connsiteY1" fmla="*/ 8057 h 11744"/>
                                  <a:gd name="connsiteX2" fmla="*/ 1992 w 10523"/>
                                  <a:gd name="connsiteY2" fmla="*/ 5332 h 11744"/>
                                  <a:gd name="connsiteX3" fmla="*/ 2249 w 10523"/>
                                  <a:gd name="connsiteY3" fmla="*/ 11744 h 11744"/>
                                  <a:gd name="connsiteX4" fmla="*/ 3900 w 10523"/>
                                  <a:gd name="connsiteY4" fmla="*/ 6118 h 11744"/>
                                  <a:gd name="connsiteX5" fmla="*/ 4886 w 10523"/>
                                  <a:gd name="connsiteY5" fmla="*/ 9898 h 11744"/>
                                  <a:gd name="connsiteX6" fmla="*/ 6612 w 10523"/>
                                  <a:gd name="connsiteY6" fmla="*/ 5166 h 11744"/>
                                  <a:gd name="connsiteX7" fmla="*/ 7569 w 10523"/>
                                  <a:gd name="connsiteY7" fmla="*/ 9463 h 11744"/>
                                  <a:gd name="connsiteX8" fmla="*/ 9648 w 10523"/>
                                  <a:gd name="connsiteY8" fmla="*/ 2 h 11744"/>
                                  <a:gd name="connsiteX9" fmla="*/ 9599 w 10523"/>
                                  <a:gd name="connsiteY9" fmla="*/ 10426 h 11744"/>
                                  <a:gd name="connsiteX10" fmla="*/ 10523 w 10523"/>
                                  <a:gd name="connsiteY10" fmla="*/ 7019 h 1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23" h="11744">
                                    <a:moveTo>
                                      <a:pt x="0" y="6110"/>
                                    </a:moveTo>
                                    <a:cubicBezTo>
                                      <a:pt x="169" y="8049"/>
                                      <a:pt x="239" y="8187"/>
                                      <a:pt x="571" y="8057"/>
                                    </a:cubicBezTo>
                                    <a:cubicBezTo>
                                      <a:pt x="903" y="7927"/>
                                      <a:pt x="1712" y="4717"/>
                                      <a:pt x="1992" y="5332"/>
                                    </a:cubicBezTo>
                                    <a:cubicBezTo>
                                      <a:pt x="2272" y="5947"/>
                                      <a:pt x="1787" y="11721"/>
                                      <a:pt x="2249" y="11744"/>
                                    </a:cubicBezTo>
                                    <a:cubicBezTo>
                                      <a:pt x="2711" y="11767"/>
                                      <a:pt x="3461" y="6426"/>
                                      <a:pt x="3900" y="6118"/>
                                    </a:cubicBezTo>
                                    <a:cubicBezTo>
                                      <a:pt x="4339" y="5810"/>
                                      <a:pt x="4434" y="10057"/>
                                      <a:pt x="4886" y="9898"/>
                                    </a:cubicBezTo>
                                    <a:cubicBezTo>
                                      <a:pt x="5338" y="9739"/>
                                      <a:pt x="6165" y="5238"/>
                                      <a:pt x="6612" y="5166"/>
                                    </a:cubicBezTo>
                                    <a:cubicBezTo>
                                      <a:pt x="7059" y="5094"/>
                                      <a:pt x="6975" y="10407"/>
                                      <a:pt x="7569" y="9463"/>
                                    </a:cubicBezTo>
                                    <a:cubicBezTo>
                                      <a:pt x="8163" y="8519"/>
                                      <a:pt x="9310" y="-159"/>
                                      <a:pt x="9648" y="2"/>
                                    </a:cubicBezTo>
                                    <a:cubicBezTo>
                                      <a:pt x="9986" y="163"/>
                                      <a:pt x="9313" y="9746"/>
                                      <a:pt x="9599" y="10426"/>
                                    </a:cubicBezTo>
                                    <a:cubicBezTo>
                                      <a:pt x="9885" y="11104"/>
                                      <a:pt x="10380" y="7990"/>
                                      <a:pt x="10523" y="7019"/>
                                    </a:cubicBezTo>
                                  </a:path>
                                </a:pathLst>
                              </a:custGeom>
                              <a:noFill/>
                              <a:ln w="19050" cap="flat">
                                <a:solidFill>
                                  <a:srgbClr val="0000FF"/>
                                </a:solidFill>
                                <a:prstDash val="sysDot"/>
                                <a:round/>
                                <a:headEnd/>
                                <a:tailEnd/>
                              </a:ln>
                              <a:scene3d>
                                <a:camera prst="orthographicFront">
                                  <a:rot lat="0" lon="0" rev="120000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65" name="Freeform 2054"/>
                              <p:cNvSpPr>
                                <a:spLocks noChangeAspect="1"/>
                              </p:cNvSpPr>
                              <p:nvPr/>
                            </p:nvSpPr>
                            <p:spPr bwMode="auto">
                              <a:xfrm>
                                <a:off x="293120" y="299142"/>
                                <a:ext cx="3880877" cy="724132"/>
                              </a:xfrm>
                              <a:custGeom>
                                <a:avLst/>
                                <a:gdLst>
                                  <a:gd name="T0" fmla="*/ 0 w 7680"/>
                                  <a:gd name="T1" fmla="*/ 2147483647 h 1140"/>
                                  <a:gd name="T2" fmla="*/ 2147483647 w 7680"/>
                                  <a:gd name="T3" fmla="*/ 2147483647 h 1140"/>
                                  <a:gd name="T4" fmla="*/ 2147483647 w 7680"/>
                                  <a:gd name="T5" fmla="*/ 2147483647 h 1140"/>
                                  <a:gd name="T6" fmla="*/ 2147483647 w 7680"/>
                                  <a:gd name="T7" fmla="*/ 2147483647 h 1140"/>
                                  <a:gd name="T8" fmla="*/ 2147483647 w 7680"/>
                                  <a:gd name="T9" fmla="*/ 2147483647 h 1140"/>
                                  <a:gd name="T10" fmla="*/ 2147483647 w 7680"/>
                                  <a:gd name="T11" fmla="*/ 2147483647 h 1140"/>
                                  <a:gd name="T12" fmla="*/ 2147483647 w 7680"/>
                                  <a:gd name="T13" fmla="*/ 2147483647 h 1140"/>
                                  <a:gd name="T14" fmla="*/ 2147483647 w 7680"/>
                                  <a:gd name="T15" fmla="*/ 2147483647 h 1140"/>
                                  <a:gd name="T16" fmla="*/ 2147483647 w 7680"/>
                                  <a:gd name="T17" fmla="*/ 2147483647 h 1140"/>
                                  <a:gd name="T18" fmla="*/ 2147483647 w 7680"/>
                                  <a:gd name="T19" fmla="*/ 2147483647 h 1140"/>
                                  <a:gd name="T20" fmla="*/ 2147483647 w 7680"/>
                                  <a:gd name="T21" fmla="*/ 2147483647 h 1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1140"/>
                                  <a:gd name="T35" fmla="*/ 7680 w 7680"/>
                                  <a:gd name="T36" fmla="*/ 1140 h 1140"/>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262 w 10000"/>
                                  <a:gd name="connsiteY8" fmla="*/ 0 h 12085"/>
                                  <a:gd name="connsiteX9" fmla="*/ 9375 w 10000"/>
                                  <a:gd name="connsiteY9" fmla="*/ 8920 h 12085"/>
                                  <a:gd name="connsiteX10" fmla="*/ 10000 w 10000"/>
                                  <a:gd name="connsiteY10" fmla="*/ 7341 h 12085"/>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318 w 10000"/>
                                  <a:gd name="connsiteY8" fmla="*/ 0 h 12085"/>
                                  <a:gd name="connsiteX9" fmla="*/ 9375 w 10000"/>
                                  <a:gd name="connsiteY9" fmla="*/ 8920 h 12085"/>
                                  <a:gd name="connsiteX10" fmla="*/ 10000 w 10000"/>
                                  <a:gd name="connsiteY10" fmla="*/ 7341 h 12085"/>
                                  <a:gd name="connsiteX0" fmla="*/ 0 w 10000"/>
                                  <a:gd name="connsiteY0" fmla="*/ 5762 h 12081"/>
                                  <a:gd name="connsiteX1" fmla="*/ 625 w 10000"/>
                                  <a:gd name="connsiteY1" fmla="*/ 8920 h 12081"/>
                                  <a:gd name="connsiteX2" fmla="*/ 1719 w 10000"/>
                                  <a:gd name="connsiteY2" fmla="*/ 2604 h 12081"/>
                                  <a:gd name="connsiteX3" fmla="*/ 2813 w 10000"/>
                                  <a:gd name="connsiteY3" fmla="*/ 10499 h 12081"/>
                                  <a:gd name="connsiteX4" fmla="*/ 3795 w 10000"/>
                                  <a:gd name="connsiteY4" fmla="*/ 5299 h 12081"/>
                                  <a:gd name="connsiteX5" fmla="*/ 5000 w 10000"/>
                                  <a:gd name="connsiteY5" fmla="*/ 12078 h 12081"/>
                                  <a:gd name="connsiteX6" fmla="*/ 6094 w 10000"/>
                                  <a:gd name="connsiteY6" fmla="*/ 4183 h 12081"/>
                                  <a:gd name="connsiteX7" fmla="*/ 7188 w 10000"/>
                                  <a:gd name="connsiteY7" fmla="*/ 8920 h 12081"/>
                                  <a:gd name="connsiteX8" fmla="*/ 8318 w 10000"/>
                                  <a:gd name="connsiteY8" fmla="*/ 0 h 12081"/>
                                  <a:gd name="connsiteX9" fmla="*/ 9375 w 10000"/>
                                  <a:gd name="connsiteY9" fmla="*/ 8920 h 12081"/>
                                  <a:gd name="connsiteX10" fmla="*/ 10000 w 10000"/>
                                  <a:gd name="connsiteY10" fmla="*/ 7341 h 12081"/>
                                  <a:gd name="connsiteX0" fmla="*/ 0 w 10000"/>
                                  <a:gd name="connsiteY0" fmla="*/ 5762 h 12104"/>
                                  <a:gd name="connsiteX1" fmla="*/ 625 w 10000"/>
                                  <a:gd name="connsiteY1" fmla="*/ 8920 h 12104"/>
                                  <a:gd name="connsiteX2" fmla="*/ 1719 w 10000"/>
                                  <a:gd name="connsiteY2" fmla="*/ 2604 h 12104"/>
                                  <a:gd name="connsiteX3" fmla="*/ 2813 w 10000"/>
                                  <a:gd name="connsiteY3" fmla="*/ 10499 h 12104"/>
                                  <a:gd name="connsiteX4" fmla="*/ 3795 w 10000"/>
                                  <a:gd name="connsiteY4" fmla="*/ 5299 h 12104"/>
                                  <a:gd name="connsiteX5" fmla="*/ 5000 w 10000"/>
                                  <a:gd name="connsiteY5" fmla="*/ 12078 h 12104"/>
                                  <a:gd name="connsiteX6" fmla="*/ 6181 w 10000"/>
                                  <a:gd name="connsiteY6" fmla="*/ 2206 h 12104"/>
                                  <a:gd name="connsiteX7" fmla="*/ 7188 w 10000"/>
                                  <a:gd name="connsiteY7" fmla="*/ 8920 h 12104"/>
                                  <a:gd name="connsiteX8" fmla="*/ 8318 w 10000"/>
                                  <a:gd name="connsiteY8" fmla="*/ 0 h 12104"/>
                                  <a:gd name="connsiteX9" fmla="*/ 9375 w 10000"/>
                                  <a:gd name="connsiteY9" fmla="*/ 8920 h 12104"/>
                                  <a:gd name="connsiteX10" fmla="*/ 10000 w 10000"/>
                                  <a:gd name="connsiteY10" fmla="*/ 7341 h 12104"/>
                                  <a:gd name="connsiteX0" fmla="*/ 0 w 10000"/>
                                  <a:gd name="connsiteY0" fmla="*/ 5762 h 12089"/>
                                  <a:gd name="connsiteX1" fmla="*/ 625 w 10000"/>
                                  <a:gd name="connsiteY1" fmla="*/ 8920 h 12089"/>
                                  <a:gd name="connsiteX2" fmla="*/ 1719 w 10000"/>
                                  <a:gd name="connsiteY2" fmla="*/ 2604 h 12089"/>
                                  <a:gd name="connsiteX3" fmla="*/ 2813 w 10000"/>
                                  <a:gd name="connsiteY3" fmla="*/ 10499 h 12089"/>
                                  <a:gd name="connsiteX4" fmla="*/ 3795 w 10000"/>
                                  <a:gd name="connsiteY4" fmla="*/ 5299 h 12089"/>
                                  <a:gd name="connsiteX5" fmla="*/ 5000 w 10000"/>
                                  <a:gd name="connsiteY5" fmla="*/ 12078 h 12089"/>
                                  <a:gd name="connsiteX6" fmla="*/ 6181 w 10000"/>
                                  <a:gd name="connsiteY6" fmla="*/ 3286 h 12089"/>
                                  <a:gd name="connsiteX7" fmla="*/ 7188 w 10000"/>
                                  <a:gd name="connsiteY7" fmla="*/ 8920 h 12089"/>
                                  <a:gd name="connsiteX8" fmla="*/ 8318 w 10000"/>
                                  <a:gd name="connsiteY8" fmla="*/ 0 h 12089"/>
                                  <a:gd name="connsiteX9" fmla="*/ 9375 w 10000"/>
                                  <a:gd name="connsiteY9" fmla="*/ 8920 h 12089"/>
                                  <a:gd name="connsiteX10" fmla="*/ 10000 w 10000"/>
                                  <a:gd name="connsiteY10" fmla="*/ 7341 h 12089"/>
                                  <a:gd name="connsiteX0" fmla="*/ 0 w 10000"/>
                                  <a:gd name="connsiteY0" fmla="*/ 4087 h 10414"/>
                                  <a:gd name="connsiteX1" fmla="*/ 625 w 10000"/>
                                  <a:gd name="connsiteY1" fmla="*/ 7245 h 10414"/>
                                  <a:gd name="connsiteX2" fmla="*/ 1719 w 10000"/>
                                  <a:gd name="connsiteY2" fmla="*/ 929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4"/>
                                  <a:gd name="connsiteX1" fmla="*/ 625 w 10000"/>
                                  <a:gd name="connsiteY1" fmla="*/ 7245 h 10414"/>
                                  <a:gd name="connsiteX2" fmla="*/ 1640 w 10000"/>
                                  <a:gd name="connsiteY2" fmla="*/ 1700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3"/>
                                  <a:gd name="connsiteX1" fmla="*/ 625 w 10000"/>
                                  <a:gd name="connsiteY1" fmla="*/ 7245 h 10413"/>
                                  <a:gd name="connsiteX2" fmla="*/ 1640 w 10000"/>
                                  <a:gd name="connsiteY2" fmla="*/ 1700 h 10413"/>
                                  <a:gd name="connsiteX3" fmla="*/ 2813 w 10000"/>
                                  <a:gd name="connsiteY3" fmla="*/ 8824 h 10413"/>
                                  <a:gd name="connsiteX4" fmla="*/ 3953 w 10000"/>
                                  <a:gd name="connsiteY4" fmla="*/ 3469 h 10413"/>
                                  <a:gd name="connsiteX5" fmla="*/ 5000 w 10000"/>
                                  <a:gd name="connsiteY5" fmla="*/ 10403 h 10413"/>
                                  <a:gd name="connsiteX6" fmla="*/ 6181 w 10000"/>
                                  <a:gd name="connsiteY6" fmla="*/ 1611 h 10413"/>
                                  <a:gd name="connsiteX7" fmla="*/ 7188 w 10000"/>
                                  <a:gd name="connsiteY7" fmla="*/ 7245 h 10413"/>
                                  <a:gd name="connsiteX8" fmla="*/ 8299 w 10000"/>
                                  <a:gd name="connsiteY8" fmla="*/ 0 h 10413"/>
                                  <a:gd name="connsiteX9" fmla="*/ 9375 w 10000"/>
                                  <a:gd name="connsiteY9" fmla="*/ 7245 h 10413"/>
                                  <a:gd name="connsiteX10" fmla="*/ 10000 w 10000"/>
                                  <a:gd name="connsiteY10" fmla="*/ 5666 h 10413"/>
                                  <a:gd name="connsiteX0" fmla="*/ 0 w 10000"/>
                                  <a:gd name="connsiteY0" fmla="*/ 4087 h 10421"/>
                                  <a:gd name="connsiteX1" fmla="*/ 625 w 10000"/>
                                  <a:gd name="connsiteY1" fmla="*/ 724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10421"/>
                                  <a:gd name="connsiteX1" fmla="*/ 572 w 10000"/>
                                  <a:gd name="connsiteY1" fmla="*/ 832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9191"/>
                                  <a:gd name="connsiteX1" fmla="*/ 572 w 10000"/>
                                  <a:gd name="connsiteY1" fmla="*/ 8325 h 9191"/>
                                  <a:gd name="connsiteX2" fmla="*/ 1640 w 10000"/>
                                  <a:gd name="connsiteY2" fmla="*/ 1700 h 9191"/>
                                  <a:gd name="connsiteX3" fmla="*/ 2813 w 10000"/>
                                  <a:gd name="connsiteY3" fmla="*/ 8824 h 9191"/>
                                  <a:gd name="connsiteX4" fmla="*/ 3795 w 10000"/>
                                  <a:gd name="connsiteY4" fmla="*/ 4086 h 9191"/>
                                  <a:gd name="connsiteX5" fmla="*/ 5000 w 10000"/>
                                  <a:gd name="connsiteY5" fmla="*/ 9169 h 9191"/>
                                  <a:gd name="connsiteX6" fmla="*/ 6181 w 10000"/>
                                  <a:gd name="connsiteY6" fmla="*/ 1611 h 9191"/>
                                  <a:gd name="connsiteX7" fmla="*/ 7188 w 10000"/>
                                  <a:gd name="connsiteY7" fmla="*/ 7245 h 9191"/>
                                  <a:gd name="connsiteX8" fmla="*/ 8299 w 10000"/>
                                  <a:gd name="connsiteY8" fmla="*/ 0 h 9191"/>
                                  <a:gd name="connsiteX9" fmla="*/ 9375 w 10000"/>
                                  <a:gd name="connsiteY9" fmla="*/ 7245 h 9191"/>
                                  <a:gd name="connsiteX10" fmla="*/ 10000 w 10000"/>
                                  <a:gd name="connsiteY10" fmla="*/ 5666 h 9191"/>
                                  <a:gd name="connsiteX0" fmla="*/ 0 w 10000"/>
                                  <a:gd name="connsiteY0" fmla="*/ 4447 h 10000"/>
                                  <a:gd name="connsiteX1" fmla="*/ 572 w 10000"/>
                                  <a:gd name="connsiteY1" fmla="*/ 9058 h 10000"/>
                                  <a:gd name="connsiteX2" fmla="*/ 1640 w 10000"/>
                                  <a:gd name="connsiteY2" fmla="*/ 1850 h 10000"/>
                                  <a:gd name="connsiteX3" fmla="*/ 2813 w 10000"/>
                                  <a:gd name="connsiteY3" fmla="*/ 9601 h 10000"/>
                                  <a:gd name="connsiteX4" fmla="*/ 3795 w 10000"/>
                                  <a:gd name="connsiteY4" fmla="*/ 4446 h 10000"/>
                                  <a:gd name="connsiteX5" fmla="*/ 5000 w 10000"/>
                                  <a:gd name="connsiteY5" fmla="*/ 9976 h 10000"/>
                                  <a:gd name="connsiteX6" fmla="*/ 6181 w 10000"/>
                                  <a:gd name="connsiteY6" fmla="*/ 1753 h 10000"/>
                                  <a:gd name="connsiteX7" fmla="*/ 7188 w 10000"/>
                                  <a:gd name="connsiteY7" fmla="*/ 7883 h 10000"/>
                                  <a:gd name="connsiteX8" fmla="*/ 8299 w 10000"/>
                                  <a:gd name="connsiteY8" fmla="*/ 0 h 10000"/>
                                  <a:gd name="connsiteX9" fmla="*/ 9454 w 10000"/>
                                  <a:gd name="connsiteY9" fmla="*/ 8006 h 10000"/>
                                  <a:gd name="connsiteX10" fmla="*/ 10000 w 10000"/>
                                  <a:gd name="connsiteY10" fmla="*/ 6165 h 10000"/>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1764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2435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1"/>
                                  <a:gd name="connsiteX1" fmla="*/ 572 w 10000"/>
                                  <a:gd name="connsiteY1" fmla="*/ 9069 h 11301"/>
                                  <a:gd name="connsiteX2" fmla="*/ 1640 w 10000"/>
                                  <a:gd name="connsiteY2" fmla="*/ 1861 h 11301"/>
                                  <a:gd name="connsiteX3" fmla="*/ 2819 w 10000"/>
                                  <a:gd name="connsiteY3" fmla="*/ 11290 h 11301"/>
                                  <a:gd name="connsiteX4" fmla="*/ 3795 w 10000"/>
                                  <a:gd name="connsiteY4" fmla="*/ 3954 h 11301"/>
                                  <a:gd name="connsiteX5" fmla="*/ 5000 w 10000"/>
                                  <a:gd name="connsiteY5" fmla="*/ 9987 h 11301"/>
                                  <a:gd name="connsiteX6" fmla="*/ 6181 w 10000"/>
                                  <a:gd name="connsiteY6" fmla="*/ 2435 h 11301"/>
                                  <a:gd name="connsiteX7" fmla="*/ 7188 w 10000"/>
                                  <a:gd name="connsiteY7" fmla="*/ 7894 h 11301"/>
                                  <a:gd name="connsiteX8" fmla="*/ 8299 w 10000"/>
                                  <a:gd name="connsiteY8" fmla="*/ 11 h 11301"/>
                                  <a:gd name="connsiteX9" fmla="*/ 9454 w 10000"/>
                                  <a:gd name="connsiteY9" fmla="*/ 10011 h 11301"/>
                                  <a:gd name="connsiteX10" fmla="*/ 10000 w 10000"/>
                                  <a:gd name="connsiteY10" fmla="*/ 6176 h 11301"/>
                                  <a:gd name="connsiteX0" fmla="*/ 0 w 10000"/>
                                  <a:gd name="connsiteY0" fmla="*/ 4458 h 11306"/>
                                  <a:gd name="connsiteX1" fmla="*/ 572 w 10000"/>
                                  <a:gd name="connsiteY1" fmla="*/ 9069 h 11306"/>
                                  <a:gd name="connsiteX2" fmla="*/ 1640 w 10000"/>
                                  <a:gd name="connsiteY2" fmla="*/ 1861 h 11306"/>
                                  <a:gd name="connsiteX3" fmla="*/ 2819 w 10000"/>
                                  <a:gd name="connsiteY3" fmla="*/ 11290 h 11306"/>
                                  <a:gd name="connsiteX4" fmla="*/ 3795 w 10000"/>
                                  <a:gd name="connsiteY4" fmla="*/ 4290 h 11306"/>
                                  <a:gd name="connsiteX5" fmla="*/ 5000 w 10000"/>
                                  <a:gd name="connsiteY5" fmla="*/ 9987 h 11306"/>
                                  <a:gd name="connsiteX6" fmla="*/ 6181 w 10000"/>
                                  <a:gd name="connsiteY6" fmla="*/ 2435 h 11306"/>
                                  <a:gd name="connsiteX7" fmla="*/ 7188 w 10000"/>
                                  <a:gd name="connsiteY7" fmla="*/ 7894 h 11306"/>
                                  <a:gd name="connsiteX8" fmla="*/ 8299 w 10000"/>
                                  <a:gd name="connsiteY8" fmla="*/ 11 h 11306"/>
                                  <a:gd name="connsiteX9" fmla="*/ 9454 w 10000"/>
                                  <a:gd name="connsiteY9" fmla="*/ 10011 h 11306"/>
                                  <a:gd name="connsiteX10" fmla="*/ 10000 w 10000"/>
                                  <a:gd name="connsiteY10" fmla="*/ 6176 h 11306"/>
                                  <a:gd name="connsiteX0" fmla="*/ 0 w 10000"/>
                                  <a:gd name="connsiteY0" fmla="*/ 4458 h 11304"/>
                                  <a:gd name="connsiteX1" fmla="*/ 572 w 10000"/>
                                  <a:gd name="connsiteY1" fmla="*/ 9069 h 11304"/>
                                  <a:gd name="connsiteX2" fmla="*/ 1640 w 10000"/>
                                  <a:gd name="connsiteY2" fmla="*/ 1861 h 11304"/>
                                  <a:gd name="connsiteX3" fmla="*/ 2819 w 10000"/>
                                  <a:gd name="connsiteY3" fmla="*/ 11290 h 11304"/>
                                  <a:gd name="connsiteX4" fmla="*/ 3795 w 10000"/>
                                  <a:gd name="connsiteY4" fmla="*/ 4290 h 11304"/>
                                  <a:gd name="connsiteX5" fmla="*/ 5000 w 10000"/>
                                  <a:gd name="connsiteY5" fmla="*/ 9987 h 11304"/>
                                  <a:gd name="connsiteX6" fmla="*/ 6181 w 10000"/>
                                  <a:gd name="connsiteY6" fmla="*/ 2435 h 11304"/>
                                  <a:gd name="connsiteX7" fmla="*/ 7188 w 10000"/>
                                  <a:gd name="connsiteY7" fmla="*/ 7894 h 11304"/>
                                  <a:gd name="connsiteX8" fmla="*/ 8299 w 10000"/>
                                  <a:gd name="connsiteY8" fmla="*/ 11 h 11304"/>
                                  <a:gd name="connsiteX9" fmla="*/ 9454 w 10000"/>
                                  <a:gd name="connsiteY9" fmla="*/ 10011 h 11304"/>
                                  <a:gd name="connsiteX10" fmla="*/ 10000 w 10000"/>
                                  <a:gd name="connsiteY10" fmla="*/ 6176 h 11304"/>
                                  <a:gd name="connsiteX0" fmla="*/ 0 w 10000"/>
                                  <a:gd name="connsiteY0" fmla="*/ 4458 h 11310"/>
                                  <a:gd name="connsiteX1" fmla="*/ 572 w 10000"/>
                                  <a:gd name="connsiteY1" fmla="*/ 9069 h 11310"/>
                                  <a:gd name="connsiteX2" fmla="*/ 1640 w 10000"/>
                                  <a:gd name="connsiteY2" fmla="*/ 1861 h 11310"/>
                                  <a:gd name="connsiteX3" fmla="*/ 2819 w 10000"/>
                                  <a:gd name="connsiteY3" fmla="*/ 11290 h 11310"/>
                                  <a:gd name="connsiteX4" fmla="*/ 3960 w 10000"/>
                                  <a:gd name="connsiteY4" fmla="*/ 4708 h 11310"/>
                                  <a:gd name="connsiteX5" fmla="*/ 5000 w 10000"/>
                                  <a:gd name="connsiteY5" fmla="*/ 9987 h 11310"/>
                                  <a:gd name="connsiteX6" fmla="*/ 6181 w 10000"/>
                                  <a:gd name="connsiteY6" fmla="*/ 2435 h 11310"/>
                                  <a:gd name="connsiteX7" fmla="*/ 7188 w 10000"/>
                                  <a:gd name="connsiteY7" fmla="*/ 7894 h 11310"/>
                                  <a:gd name="connsiteX8" fmla="*/ 8299 w 10000"/>
                                  <a:gd name="connsiteY8" fmla="*/ 11 h 11310"/>
                                  <a:gd name="connsiteX9" fmla="*/ 9454 w 10000"/>
                                  <a:gd name="connsiteY9" fmla="*/ 10011 h 11310"/>
                                  <a:gd name="connsiteX10" fmla="*/ 10000 w 10000"/>
                                  <a:gd name="connsiteY10" fmla="*/ 6176 h 11310"/>
                                  <a:gd name="connsiteX0" fmla="*/ 0 w 10000"/>
                                  <a:gd name="connsiteY0" fmla="*/ 4458 h 11324"/>
                                  <a:gd name="connsiteX1" fmla="*/ 572 w 10000"/>
                                  <a:gd name="connsiteY1" fmla="*/ 9069 h 11324"/>
                                  <a:gd name="connsiteX2" fmla="*/ 1640 w 10000"/>
                                  <a:gd name="connsiteY2" fmla="*/ 1861 h 11324"/>
                                  <a:gd name="connsiteX3" fmla="*/ 2819 w 10000"/>
                                  <a:gd name="connsiteY3" fmla="*/ 11290 h 11324"/>
                                  <a:gd name="connsiteX4" fmla="*/ 3960 w 10000"/>
                                  <a:gd name="connsiteY4" fmla="*/ 4708 h 11324"/>
                                  <a:gd name="connsiteX5" fmla="*/ 4901 w 10000"/>
                                  <a:gd name="connsiteY5" fmla="*/ 11310 h 11324"/>
                                  <a:gd name="connsiteX6" fmla="*/ 6181 w 10000"/>
                                  <a:gd name="connsiteY6" fmla="*/ 2435 h 11324"/>
                                  <a:gd name="connsiteX7" fmla="*/ 7188 w 10000"/>
                                  <a:gd name="connsiteY7" fmla="*/ 7894 h 11324"/>
                                  <a:gd name="connsiteX8" fmla="*/ 8299 w 10000"/>
                                  <a:gd name="connsiteY8" fmla="*/ 11 h 11324"/>
                                  <a:gd name="connsiteX9" fmla="*/ 9454 w 10000"/>
                                  <a:gd name="connsiteY9" fmla="*/ 10011 h 11324"/>
                                  <a:gd name="connsiteX10" fmla="*/ 10000 w 10000"/>
                                  <a:gd name="connsiteY10" fmla="*/ 6176 h 11324"/>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086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201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48 h 11314"/>
                                  <a:gd name="connsiteX1" fmla="*/ 572 w 10000"/>
                                  <a:gd name="connsiteY1" fmla="*/ 9059 h 11314"/>
                                  <a:gd name="connsiteX2" fmla="*/ 1640 w 10000"/>
                                  <a:gd name="connsiteY2" fmla="*/ 1851 h 11314"/>
                                  <a:gd name="connsiteX3" fmla="*/ 2819 w 10000"/>
                                  <a:gd name="connsiteY3" fmla="*/ 11280 h 11314"/>
                                  <a:gd name="connsiteX4" fmla="*/ 3960 w 10000"/>
                                  <a:gd name="connsiteY4" fmla="*/ 4698 h 11314"/>
                                  <a:gd name="connsiteX5" fmla="*/ 4901 w 10000"/>
                                  <a:gd name="connsiteY5" fmla="*/ 11300 h 11314"/>
                                  <a:gd name="connsiteX6" fmla="*/ 6181 w 10000"/>
                                  <a:gd name="connsiteY6" fmla="*/ 2425 h 11314"/>
                                  <a:gd name="connsiteX7" fmla="*/ 7201 w 10000"/>
                                  <a:gd name="connsiteY7" fmla="*/ 8930 h 11314"/>
                                  <a:gd name="connsiteX8" fmla="*/ 8299 w 10000"/>
                                  <a:gd name="connsiteY8" fmla="*/ 1 h 11314"/>
                                  <a:gd name="connsiteX9" fmla="*/ 9470 w 10000"/>
                                  <a:gd name="connsiteY9" fmla="*/ 8955 h 11314"/>
                                  <a:gd name="connsiteX10" fmla="*/ 10000 w 10000"/>
                                  <a:gd name="connsiteY10" fmla="*/ 6166 h 11314"/>
                                  <a:gd name="connsiteX0" fmla="*/ 0 w 10000"/>
                                  <a:gd name="connsiteY0" fmla="*/ 4448 h 14605"/>
                                  <a:gd name="connsiteX1" fmla="*/ 572 w 10000"/>
                                  <a:gd name="connsiteY1" fmla="*/ 9059 h 14605"/>
                                  <a:gd name="connsiteX2" fmla="*/ 1640 w 10000"/>
                                  <a:gd name="connsiteY2" fmla="*/ 1851 h 14605"/>
                                  <a:gd name="connsiteX3" fmla="*/ 2819 w 10000"/>
                                  <a:gd name="connsiteY3" fmla="*/ 11280 h 14605"/>
                                  <a:gd name="connsiteX4" fmla="*/ 3960 w 10000"/>
                                  <a:gd name="connsiteY4" fmla="*/ 4698 h 14605"/>
                                  <a:gd name="connsiteX5" fmla="*/ 5033 w 10000"/>
                                  <a:gd name="connsiteY5" fmla="*/ 14595 h 14605"/>
                                  <a:gd name="connsiteX6" fmla="*/ 6181 w 10000"/>
                                  <a:gd name="connsiteY6" fmla="*/ 2425 h 14605"/>
                                  <a:gd name="connsiteX7" fmla="*/ 7201 w 10000"/>
                                  <a:gd name="connsiteY7" fmla="*/ 8930 h 14605"/>
                                  <a:gd name="connsiteX8" fmla="*/ 8299 w 10000"/>
                                  <a:gd name="connsiteY8" fmla="*/ 1 h 14605"/>
                                  <a:gd name="connsiteX9" fmla="*/ 9470 w 10000"/>
                                  <a:gd name="connsiteY9" fmla="*/ 8955 h 14605"/>
                                  <a:gd name="connsiteX10" fmla="*/ 10000 w 10000"/>
                                  <a:gd name="connsiteY10" fmla="*/ 6166 h 1460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299 w 10000"/>
                                  <a:gd name="connsiteY8" fmla="*/ 0 h 16425"/>
                                  <a:gd name="connsiteX9" fmla="*/ 9470 w 10000"/>
                                  <a:gd name="connsiteY9" fmla="*/ 10775 h 16425"/>
                                  <a:gd name="connsiteX10" fmla="*/ 10000 w 10000"/>
                                  <a:gd name="connsiteY10" fmla="*/ 7986 h 1642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457 w 10000"/>
                                  <a:gd name="connsiteY8" fmla="*/ 0 h 16425"/>
                                  <a:gd name="connsiteX9" fmla="*/ 9470 w 10000"/>
                                  <a:gd name="connsiteY9" fmla="*/ 10775 h 16425"/>
                                  <a:gd name="connsiteX10" fmla="*/ 10000 w 10000"/>
                                  <a:gd name="connsiteY10" fmla="*/ 7986 h 16425"/>
                                  <a:gd name="connsiteX0" fmla="*/ 0 w 10000"/>
                                  <a:gd name="connsiteY0" fmla="*/ 6272 h 16429"/>
                                  <a:gd name="connsiteX1" fmla="*/ 572 w 10000"/>
                                  <a:gd name="connsiteY1" fmla="*/ 10883 h 16429"/>
                                  <a:gd name="connsiteX2" fmla="*/ 1640 w 10000"/>
                                  <a:gd name="connsiteY2" fmla="*/ 3675 h 16429"/>
                                  <a:gd name="connsiteX3" fmla="*/ 2819 w 10000"/>
                                  <a:gd name="connsiteY3" fmla="*/ 13104 h 16429"/>
                                  <a:gd name="connsiteX4" fmla="*/ 3960 w 10000"/>
                                  <a:gd name="connsiteY4" fmla="*/ 6522 h 16429"/>
                                  <a:gd name="connsiteX5" fmla="*/ 5033 w 10000"/>
                                  <a:gd name="connsiteY5" fmla="*/ 16419 h 16429"/>
                                  <a:gd name="connsiteX6" fmla="*/ 6181 w 10000"/>
                                  <a:gd name="connsiteY6" fmla="*/ 4249 h 16429"/>
                                  <a:gd name="connsiteX7" fmla="*/ 7201 w 10000"/>
                                  <a:gd name="connsiteY7" fmla="*/ 10754 h 16429"/>
                                  <a:gd name="connsiteX8" fmla="*/ 8457 w 10000"/>
                                  <a:gd name="connsiteY8" fmla="*/ 4 h 16429"/>
                                  <a:gd name="connsiteX9" fmla="*/ 9496 w 10000"/>
                                  <a:gd name="connsiteY9" fmla="*/ 12289 h 16429"/>
                                  <a:gd name="connsiteX10" fmla="*/ 10000 w 10000"/>
                                  <a:gd name="connsiteY10" fmla="*/ 7990 h 16429"/>
                                  <a:gd name="connsiteX0" fmla="*/ 0 w 10000"/>
                                  <a:gd name="connsiteY0" fmla="*/ 6272 h 16435"/>
                                  <a:gd name="connsiteX1" fmla="*/ 572 w 10000"/>
                                  <a:gd name="connsiteY1" fmla="*/ 10883 h 16435"/>
                                  <a:gd name="connsiteX2" fmla="*/ 1640 w 10000"/>
                                  <a:gd name="connsiteY2" fmla="*/ 3675 h 16435"/>
                                  <a:gd name="connsiteX3" fmla="*/ 2819 w 10000"/>
                                  <a:gd name="connsiteY3" fmla="*/ 13104 h 16435"/>
                                  <a:gd name="connsiteX4" fmla="*/ 4092 w 10000"/>
                                  <a:gd name="connsiteY4" fmla="*/ 6987 h 16435"/>
                                  <a:gd name="connsiteX5" fmla="*/ 5033 w 10000"/>
                                  <a:gd name="connsiteY5" fmla="*/ 16419 h 16435"/>
                                  <a:gd name="connsiteX6" fmla="*/ 6181 w 10000"/>
                                  <a:gd name="connsiteY6" fmla="*/ 4249 h 16435"/>
                                  <a:gd name="connsiteX7" fmla="*/ 7201 w 10000"/>
                                  <a:gd name="connsiteY7" fmla="*/ 10754 h 16435"/>
                                  <a:gd name="connsiteX8" fmla="*/ 8457 w 10000"/>
                                  <a:gd name="connsiteY8" fmla="*/ 4 h 16435"/>
                                  <a:gd name="connsiteX9" fmla="*/ 9496 w 10000"/>
                                  <a:gd name="connsiteY9" fmla="*/ 12289 h 16435"/>
                                  <a:gd name="connsiteX10" fmla="*/ 10000 w 10000"/>
                                  <a:gd name="connsiteY10" fmla="*/ 7990 h 16435"/>
                                  <a:gd name="connsiteX0" fmla="*/ 0 w 10000"/>
                                  <a:gd name="connsiteY0" fmla="*/ 6272 h 16426"/>
                                  <a:gd name="connsiteX1" fmla="*/ 572 w 10000"/>
                                  <a:gd name="connsiteY1" fmla="*/ 10883 h 16426"/>
                                  <a:gd name="connsiteX2" fmla="*/ 1640 w 10000"/>
                                  <a:gd name="connsiteY2" fmla="*/ 3675 h 16426"/>
                                  <a:gd name="connsiteX3" fmla="*/ 2819 w 10000"/>
                                  <a:gd name="connsiteY3" fmla="*/ 13104 h 16426"/>
                                  <a:gd name="connsiteX4" fmla="*/ 4118 w 10000"/>
                                  <a:gd name="connsiteY4" fmla="*/ 6148 h 16426"/>
                                  <a:gd name="connsiteX5" fmla="*/ 5033 w 10000"/>
                                  <a:gd name="connsiteY5" fmla="*/ 16419 h 16426"/>
                                  <a:gd name="connsiteX6" fmla="*/ 6181 w 10000"/>
                                  <a:gd name="connsiteY6" fmla="*/ 4249 h 16426"/>
                                  <a:gd name="connsiteX7" fmla="*/ 7201 w 10000"/>
                                  <a:gd name="connsiteY7" fmla="*/ 10754 h 16426"/>
                                  <a:gd name="connsiteX8" fmla="*/ 8457 w 10000"/>
                                  <a:gd name="connsiteY8" fmla="*/ 4 h 16426"/>
                                  <a:gd name="connsiteX9" fmla="*/ 9496 w 10000"/>
                                  <a:gd name="connsiteY9" fmla="*/ 12289 h 16426"/>
                                  <a:gd name="connsiteX10" fmla="*/ 10000 w 10000"/>
                                  <a:gd name="connsiteY10" fmla="*/ 7990 h 16426"/>
                                  <a:gd name="connsiteX0" fmla="*/ 0 w 10000"/>
                                  <a:gd name="connsiteY0" fmla="*/ 6272 h 16426"/>
                                  <a:gd name="connsiteX1" fmla="*/ 572 w 10000"/>
                                  <a:gd name="connsiteY1" fmla="*/ 10883 h 16426"/>
                                  <a:gd name="connsiteX2" fmla="*/ 1640 w 10000"/>
                                  <a:gd name="connsiteY2" fmla="*/ 3675 h 16426"/>
                                  <a:gd name="connsiteX3" fmla="*/ 2819 w 10000"/>
                                  <a:gd name="connsiteY3" fmla="*/ 13104 h 16426"/>
                                  <a:gd name="connsiteX4" fmla="*/ 4039 w 10000"/>
                                  <a:gd name="connsiteY4" fmla="*/ 6148 h 16426"/>
                                  <a:gd name="connsiteX5" fmla="*/ 5033 w 10000"/>
                                  <a:gd name="connsiteY5" fmla="*/ 16419 h 16426"/>
                                  <a:gd name="connsiteX6" fmla="*/ 6181 w 10000"/>
                                  <a:gd name="connsiteY6" fmla="*/ 4249 h 16426"/>
                                  <a:gd name="connsiteX7" fmla="*/ 7201 w 10000"/>
                                  <a:gd name="connsiteY7" fmla="*/ 10754 h 16426"/>
                                  <a:gd name="connsiteX8" fmla="*/ 8457 w 10000"/>
                                  <a:gd name="connsiteY8" fmla="*/ 4 h 16426"/>
                                  <a:gd name="connsiteX9" fmla="*/ 9496 w 10000"/>
                                  <a:gd name="connsiteY9" fmla="*/ 12289 h 16426"/>
                                  <a:gd name="connsiteX10" fmla="*/ 10000 w 10000"/>
                                  <a:gd name="connsiteY10" fmla="*/ 7990 h 16426"/>
                                  <a:gd name="connsiteX0" fmla="*/ 0 w 9842"/>
                                  <a:gd name="connsiteY0" fmla="*/ 6272 h 16426"/>
                                  <a:gd name="connsiteX1" fmla="*/ 572 w 9842"/>
                                  <a:gd name="connsiteY1" fmla="*/ 10883 h 16426"/>
                                  <a:gd name="connsiteX2" fmla="*/ 1640 w 9842"/>
                                  <a:gd name="connsiteY2" fmla="*/ 3675 h 16426"/>
                                  <a:gd name="connsiteX3" fmla="*/ 2819 w 9842"/>
                                  <a:gd name="connsiteY3" fmla="*/ 13104 h 16426"/>
                                  <a:gd name="connsiteX4" fmla="*/ 4039 w 9842"/>
                                  <a:gd name="connsiteY4" fmla="*/ 6148 h 16426"/>
                                  <a:gd name="connsiteX5" fmla="*/ 5033 w 9842"/>
                                  <a:gd name="connsiteY5" fmla="*/ 16419 h 16426"/>
                                  <a:gd name="connsiteX6" fmla="*/ 6181 w 9842"/>
                                  <a:gd name="connsiteY6" fmla="*/ 4249 h 16426"/>
                                  <a:gd name="connsiteX7" fmla="*/ 7201 w 9842"/>
                                  <a:gd name="connsiteY7" fmla="*/ 10754 h 16426"/>
                                  <a:gd name="connsiteX8" fmla="*/ 8457 w 9842"/>
                                  <a:gd name="connsiteY8" fmla="*/ 4 h 16426"/>
                                  <a:gd name="connsiteX9" fmla="*/ 9496 w 9842"/>
                                  <a:gd name="connsiteY9" fmla="*/ 12289 h 16426"/>
                                  <a:gd name="connsiteX10" fmla="*/ 9842 w 9842"/>
                                  <a:gd name="connsiteY10" fmla="*/ 8158 h 16426"/>
                                  <a:gd name="connsiteX0" fmla="*/ 0 w 10153"/>
                                  <a:gd name="connsiteY0" fmla="*/ 3818 h 10000"/>
                                  <a:gd name="connsiteX1" fmla="*/ 581 w 10153"/>
                                  <a:gd name="connsiteY1" fmla="*/ 6625 h 10000"/>
                                  <a:gd name="connsiteX2" fmla="*/ 1666 w 10153"/>
                                  <a:gd name="connsiteY2" fmla="*/ 2237 h 10000"/>
                                  <a:gd name="connsiteX3" fmla="*/ 2864 w 10153"/>
                                  <a:gd name="connsiteY3" fmla="*/ 7978 h 10000"/>
                                  <a:gd name="connsiteX4" fmla="*/ 4104 w 10153"/>
                                  <a:gd name="connsiteY4" fmla="*/ 3743 h 10000"/>
                                  <a:gd name="connsiteX5" fmla="*/ 5114 w 10153"/>
                                  <a:gd name="connsiteY5" fmla="*/ 9996 h 10000"/>
                                  <a:gd name="connsiteX6" fmla="*/ 6280 w 10153"/>
                                  <a:gd name="connsiteY6" fmla="*/ 2587 h 10000"/>
                                  <a:gd name="connsiteX7" fmla="*/ 7317 w 10153"/>
                                  <a:gd name="connsiteY7" fmla="*/ 6547 h 10000"/>
                                  <a:gd name="connsiteX8" fmla="*/ 8593 w 10153"/>
                                  <a:gd name="connsiteY8" fmla="*/ 2 h 10000"/>
                                  <a:gd name="connsiteX9" fmla="*/ 9648 w 10153"/>
                                  <a:gd name="connsiteY9" fmla="*/ 7481 h 10000"/>
                                  <a:gd name="connsiteX10" fmla="*/ 10153 w 10153"/>
                                  <a:gd name="connsiteY10" fmla="*/ 4967 h 10000"/>
                                  <a:gd name="connsiteX0" fmla="*/ 0 w 10153"/>
                                  <a:gd name="connsiteY0" fmla="*/ 3818 h 10000"/>
                                  <a:gd name="connsiteX1" fmla="*/ 581 w 10153"/>
                                  <a:gd name="connsiteY1" fmla="*/ 6625 h 10000"/>
                                  <a:gd name="connsiteX2" fmla="*/ 1666 w 10153"/>
                                  <a:gd name="connsiteY2" fmla="*/ 2237 h 10000"/>
                                  <a:gd name="connsiteX3" fmla="*/ 2864 w 10153"/>
                                  <a:gd name="connsiteY3" fmla="*/ 7978 h 10000"/>
                                  <a:gd name="connsiteX4" fmla="*/ 4104 w 10153"/>
                                  <a:gd name="connsiteY4" fmla="*/ 3743 h 10000"/>
                                  <a:gd name="connsiteX5" fmla="*/ 5114 w 10153"/>
                                  <a:gd name="connsiteY5" fmla="*/ 9996 h 10000"/>
                                  <a:gd name="connsiteX6" fmla="*/ 6280 w 10153"/>
                                  <a:gd name="connsiteY6" fmla="*/ 2587 h 10000"/>
                                  <a:gd name="connsiteX7" fmla="*/ 7317 w 10153"/>
                                  <a:gd name="connsiteY7" fmla="*/ 6547 h 10000"/>
                                  <a:gd name="connsiteX8" fmla="*/ 8593 w 10153"/>
                                  <a:gd name="connsiteY8" fmla="*/ 2 h 10000"/>
                                  <a:gd name="connsiteX9" fmla="*/ 9648 w 10153"/>
                                  <a:gd name="connsiteY9" fmla="*/ 7481 h 10000"/>
                                  <a:gd name="connsiteX10" fmla="*/ 10153 w 10153"/>
                                  <a:gd name="connsiteY10" fmla="*/ 4967 h 10000"/>
                                  <a:gd name="connsiteX0" fmla="*/ 0 w 10153"/>
                                  <a:gd name="connsiteY0" fmla="*/ 3826 h 10008"/>
                                  <a:gd name="connsiteX1" fmla="*/ 581 w 10153"/>
                                  <a:gd name="connsiteY1" fmla="*/ 6633 h 10008"/>
                                  <a:gd name="connsiteX2" fmla="*/ 1666 w 10153"/>
                                  <a:gd name="connsiteY2" fmla="*/ 2245 h 10008"/>
                                  <a:gd name="connsiteX3" fmla="*/ 2864 w 10153"/>
                                  <a:gd name="connsiteY3" fmla="*/ 7986 h 10008"/>
                                  <a:gd name="connsiteX4" fmla="*/ 4104 w 10153"/>
                                  <a:gd name="connsiteY4" fmla="*/ 3751 h 10008"/>
                                  <a:gd name="connsiteX5" fmla="*/ 5114 w 10153"/>
                                  <a:gd name="connsiteY5" fmla="*/ 10004 h 10008"/>
                                  <a:gd name="connsiteX6" fmla="*/ 6280 w 10153"/>
                                  <a:gd name="connsiteY6" fmla="*/ 2595 h 10008"/>
                                  <a:gd name="connsiteX7" fmla="*/ 7317 w 10153"/>
                                  <a:gd name="connsiteY7" fmla="*/ 6555 h 10008"/>
                                  <a:gd name="connsiteX8" fmla="*/ 8593 w 10153"/>
                                  <a:gd name="connsiteY8" fmla="*/ 10 h 10008"/>
                                  <a:gd name="connsiteX9" fmla="*/ 9584 w 10153"/>
                                  <a:gd name="connsiteY9" fmla="*/ 8392 h 10008"/>
                                  <a:gd name="connsiteX10" fmla="*/ 10153 w 10153"/>
                                  <a:gd name="connsiteY10" fmla="*/ 4975 h 10008"/>
                                  <a:gd name="connsiteX0" fmla="*/ 0 w 10153"/>
                                  <a:gd name="connsiteY0" fmla="*/ 3818 h 10000"/>
                                  <a:gd name="connsiteX1" fmla="*/ 581 w 10153"/>
                                  <a:gd name="connsiteY1" fmla="*/ 6625 h 10000"/>
                                  <a:gd name="connsiteX2" fmla="*/ 1666 w 10153"/>
                                  <a:gd name="connsiteY2" fmla="*/ 2237 h 10000"/>
                                  <a:gd name="connsiteX3" fmla="*/ 2864 w 10153"/>
                                  <a:gd name="connsiteY3" fmla="*/ 7978 h 10000"/>
                                  <a:gd name="connsiteX4" fmla="*/ 4104 w 10153"/>
                                  <a:gd name="connsiteY4" fmla="*/ 3743 h 10000"/>
                                  <a:gd name="connsiteX5" fmla="*/ 5114 w 10153"/>
                                  <a:gd name="connsiteY5" fmla="*/ 9996 h 10000"/>
                                  <a:gd name="connsiteX6" fmla="*/ 6280 w 10153"/>
                                  <a:gd name="connsiteY6" fmla="*/ 2587 h 10000"/>
                                  <a:gd name="connsiteX7" fmla="*/ 7317 w 10153"/>
                                  <a:gd name="connsiteY7" fmla="*/ 6547 h 10000"/>
                                  <a:gd name="connsiteX8" fmla="*/ 8593 w 10153"/>
                                  <a:gd name="connsiteY8" fmla="*/ 2 h 10000"/>
                                  <a:gd name="connsiteX9" fmla="*/ 9584 w 10153"/>
                                  <a:gd name="connsiteY9" fmla="*/ 7230 h 10000"/>
                                  <a:gd name="connsiteX10" fmla="*/ 10153 w 10153"/>
                                  <a:gd name="connsiteY10" fmla="*/ 4967 h 10000"/>
                                  <a:gd name="connsiteX0" fmla="*/ 0 w 10153"/>
                                  <a:gd name="connsiteY0" fmla="*/ 3818 h 10000"/>
                                  <a:gd name="connsiteX1" fmla="*/ 581 w 10153"/>
                                  <a:gd name="connsiteY1" fmla="*/ 6625 h 10000"/>
                                  <a:gd name="connsiteX2" fmla="*/ 1666 w 10153"/>
                                  <a:gd name="connsiteY2" fmla="*/ 2237 h 10000"/>
                                  <a:gd name="connsiteX3" fmla="*/ 2864 w 10153"/>
                                  <a:gd name="connsiteY3" fmla="*/ 7978 h 10000"/>
                                  <a:gd name="connsiteX4" fmla="*/ 4104 w 10153"/>
                                  <a:gd name="connsiteY4" fmla="*/ 3743 h 10000"/>
                                  <a:gd name="connsiteX5" fmla="*/ 5114 w 10153"/>
                                  <a:gd name="connsiteY5" fmla="*/ 9996 h 10000"/>
                                  <a:gd name="connsiteX6" fmla="*/ 6280 w 10153"/>
                                  <a:gd name="connsiteY6" fmla="*/ 2587 h 10000"/>
                                  <a:gd name="connsiteX7" fmla="*/ 7317 w 10153"/>
                                  <a:gd name="connsiteY7" fmla="*/ 6547 h 10000"/>
                                  <a:gd name="connsiteX8" fmla="*/ 8593 w 10153"/>
                                  <a:gd name="connsiteY8" fmla="*/ 2 h 10000"/>
                                  <a:gd name="connsiteX9" fmla="*/ 9584 w 10153"/>
                                  <a:gd name="connsiteY9" fmla="*/ 7230 h 10000"/>
                                  <a:gd name="connsiteX10" fmla="*/ 10153 w 10153"/>
                                  <a:gd name="connsiteY10" fmla="*/ 4967 h 10000"/>
                                  <a:gd name="connsiteX0" fmla="*/ 0 w 10153"/>
                                  <a:gd name="connsiteY0" fmla="*/ 3819 h 10001"/>
                                  <a:gd name="connsiteX1" fmla="*/ 581 w 10153"/>
                                  <a:gd name="connsiteY1" fmla="*/ 6626 h 10001"/>
                                  <a:gd name="connsiteX2" fmla="*/ 1666 w 10153"/>
                                  <a:gd name="connsiteY2" fmla="*/ 2238 h 10001"/>
                                  <a:gd name="connsiteX3" fmla="*/ 2864 w 10153"/>
                                  <a:gd name="connsiteY3" fmla="*/ 7979 h 10001"/>
                                  <a:gd name="connsiteX4" fmla="*/ 4104 w 10153"/>
                                  <a:gd name="connsiteY4" fmla="*/ 3744 h 10001"/>
                                  <a:gd name="connsiteX5" fmla="*/ 5114 w 10153"/>
                                  <a:gd name="connsiteY5" fmla="*/ 9997 h 10001"/>
                                  <a:gd name="connsiteX6" fmla="*/ 6280 w 10153"/>
                                  <a:gd name="connsiteY6" fmla="*/ 2588 h 10001"/>
                                  <a:gd name="connsiteX7" fmla="*/ 7317 w 10153"/>
                                  <a:gd name="connsiteY7" fmla="*/ 6548 h 10001"/>
                                  <a:gd name="connsiteX8" fmla="*/ 8394 w 10153"/>
                                  <a:gd name="connsiteY8" fmla="*/ 1 h 10001"/>
                                  <a:gd name="connsiteX9" fmla="*/ 9584 w 10153"/>
                                  <a:gd name="connsiteY9" fmla="*/ 7231 h 10001"/>
                                  <a:gd name="connsiteX10" fmla="*/ 10153 w 10153"/>
                                  <a:gd name="connsiteY10" fmla="*/ 4968 h 10001"/>
                                  <a:gd name="connsiteX0" fmla="*/ 0 w 10153"/>
                                  <a:gd name="connsiteY0" fmla="*/ 3819 h 10015"/>
                                  <a:gd name="connsiteX1" fmla="*/ 581 w 10153"/>
                                  <a:gd name="connsiteY1" fmla="*/ 6626 h 10015"/>
                                  <a:gd name="connsiteX2" fmla="*/ 1666 w 10153"/>
                                  <a:gd name="connsiteY2" fmla="*/ 2238 h 10015"/>
                                  <a:gd name="connsiteX3" fmla="*/ 2864 w 10153"/>
                                  <a:gd name="connsiteY3" fmla="*/ 7979 h 10015"/>
                                  <a:gd name="connsiteX4" fmla="*/ 3987 w 10153"/>
                                  <a:gd name="connsiteY4" fmla="*/ 4805 h 10015"/>
                                  <a:gd name="connsiteX5" fmla="*/ 5114 w 10153"/>
                                  <a:gd name="connsiteY5" fmla="*/ 9997 h 10015"/>
                                  <a:gd name="connsiteX6" fmla="*/ 6280 w 10153"/>
                                  <a:gd name="connsiteY6" fmla="*/ 2588 h 10015"/>
                                  <a:gd name="connsiteX7" fmla="*/ 7317 w 10153"/>
                                  <a:gd name="connsiteY7" fmla="*/ 6548 h 10015"/>
                                  <a:gd name="connsiteX8" fmla="*/ 8394 w 10153"/>
                                  <a:gd name="connsiteY8" fmla="*/ 1 h 10015"/>
                                  <a:gd name="connsiteX9" fmla="*/ 9584 w 10153"/>
                                  <a:gd name="connsiteY9" fmla="*/ 7231 h 10015"/>
                                  <a:gd name="connsiteX10" fmla="*/ 10153 w 10153"/>
                                  <a:gd name="connsiteY10" fmla="*/ 4968 h 10015"/>
                                  <a:gd name="connsiteX0" fmla="*/ 0 w 10153"/>
                                  <a:gd name="connsiteY0" fmla="*/ 3819 h 10007"/>
                                  <a:gd name="connsiteX1" fmla="*/ 581 w 10153"/>
                                  <a:gd name="connsiteY1" fmla="*/ 6626 h 10007"/>
                                  <a:gd name="connsiteX2" fmla="*/ 1666 w 10153"/>
                                  <a:gd name="connsiteY2" fmla="*/ 2238 h 10007"/>
                                  <a:gd name="connsiteX3" fmla="*/ 2864 w 10153"/>
                                  <a:gd name="connsiteY3" fmla="*/ 7979 h 10007"/>
                                  <a:gd name="connsiteX4" fmla="*/ 3987 w 10153"/>
                                  <a:gd name="connsiteY4" fmla="*/ 4294 h 10007"/>
                                  <a:gd name="connsiteX5" fmla="*/ 5114 w 10153"/>
                                  <a:gd name="connsiteY5" fmla="*/ 9997 h 10007"/>
                                  <a:gd name="connsiteX6" fmla="*/ 6280 w 10153"/>
                                  <a:gd name="connsiteY6" fmla="*/ 2588 h 10007"/>
                                  <a:gd name="connsiteX7" fmla="*/ 7317 w 10153"/>
                                  <a:gd name="connsiteY7" fmla="*/ 6548 h 10007"/>
                                  <a:gd name="connsiteX8" fmla="*/ 8394 w 10153"/>
                                  <a:gd name="connsiteY8" fmla="*/ 1 h 10007"/>
                                  <a:gd name="connsiteX9" fmla="*/ 9584 w 10153"/>
                                  <a:gd name="connsiteY9" fmla="*/ 7231 h 10007"/>
                                  <a:gd name="connsiteX10" fmla="*/ 10153 w 10153"/>
                                  <a:gd name="connsiteY10" fmla="*/ 4968 h 10007"/>
                                  <a:gd name="connsiteX0" fmla="*/ 0 w 10153"/>
                                  <a:gd name="connsiteY0" fmla="*/ 3819 h 9997"/>
                                  <a:gd name="connsiteX1" fmla="*/ 581 w 10153"/>
                                  <a:gd name="connsiteY1" fmla="*/ 6626 h 9997"/>
                                  <a:gd name="connsiteX2" fmla="*/ 1666 w 10153"/>
                                  <a:gd name="connsiteY2" fmla="*/ 2238 h 9997"/>
                                  <a:gd name="connsiteX3" fmla="*/ 2864 w 10153"/>
                                  <a:gd name="connsiteY3" fmla="*/ 7979 h 9997"/>
                                  <a:gd name="connsiteX4" fmla="*/ 3987 w 10153"/>
                                  <a:gd name="connsiteY4" fmla="*/ 3093 h 9997"/>
                                  <a:gd name="connsiteX5" fmla="*/ 5114 w 10153"/>
                                  <a:gd name="connsiteY5" fmla="*/ 9997 h 9997"/>
                                  <a:gd name="connsiteX6" fmla="*/ 6280 w 10153"/>
                                  <a:gd name="connsiteY6" fmla="*/ 2588 h 9997"/>
                                  <a:gd name="connsiteX7" fmla="*/ 7317 w 10153"/>
                                  <a:gd name="connsiteY7" fmla="*/ 6548 h 9997"/>
                                  <a:gd name="connsiteX8" fmla="*/ 8394 w 10153"/>
                                  <a:gd name="connsiteY8" fmla="*/ 1 h 9997"/>
                                  <a:gd name="connsiteX9" fmla="*/ 9584 w 10153"/>
                                  <a:gd name="connsiteY9" fmla="*/ 7231 h 9997"/>
                                  <a:gd name="connsiteX10" fmla="*/ 10153 w 10153"/>
                                  <a:gd name="connsiteY10" fmla="*/ 4968 h 9997"/>
                                  <a:gd name="connsiteX0" fmla="*/ 0 w 10000"/>
                                  <a:gd name="connsiteY0" fmla="*/ 3820 h 10000"/>
                                  <a:gd name="connsiteX1" fmla="*/ 572 w 10000"/>
                                  <a:gd name="connsiteY1" fmla="*/ 6628 h 10000"/>
                                  <a:gd name="connsiteX2" fmla="*/ 1641 w 10000"/>
                                  <a:gd name="connsiteY2" fmla="*/ 2239 h 10000"/>
                                  <a:gd name="connsiteX3" fmla="*/ 2821 w 10000"/>
                                  <a:gd name="connsiteY3" fmla="*/ 7981 h 10000"/>
                                  <a:gd name="connsiteX4" fmla="*/ 3927 w 10000"/>
                                  <a:gd name="connsiteY4" fmla="*/ 3094 h 10000"/>
                                  <a:gd name="connsiteX5" fmla="*/ 5037 w 10000"/>
                                  <a:gd name="connsiteY5" fmla="*/ 10000 h 10000"/>
                                  <a:gd name="connsiteX6" fmla="*/ 6185 w 10000"/>
                                  <a:gd name="connsiteY6" fmla="*/ 2589 h 10000"/>
                                  <a:gd name="connsiteX7" fmla="*/ 7207 w 10000"/>
                                  <a:gd name="connsiteY7" fmla="*/ 6550 h 10000"/>
                                  <a:gd name="connsiteX8" fmla="*/ 8268 w 10000"/>
                                  <a:gd name="connsiteY8" fmla="*/ 1 h 10000"/>
                                  <a:gd name="connsiteX9" fmla="*/ 9440 w 10000"/>
                                  <a:gd name="connsiteY9" fmla="*/ 7233 h 10000"/>
                                  <a:gd name="connsiteX10" fmla="*/ 10000 w 10000"/>
                                  <a:gd name="connsiteY10" fmla="*/ 4969 h 10000"/>
                                  <a:gd name="connsiteX0" fmla="*/ 0 w 9838"/>
                                  <a:gd name="connsiteY0" fmla="*/ 3820 h 10000"/>
                                  <a:gd name="connsiteX1" fmla="*/ 572 w 9838"/>
                                  <a:gd name="connsiteY1" fmla="*/ 6628 h 10000"/>
                                  <a:gd name="connsiteX2" fmla="*/ 1641 w 9838"/>
                                  <a:gd name="connsiteY2" fmla="*/ 2239 h 10000"/>
                                  <a:gd name="connsiteX3" fmla="*/ 2821 w 9838"/>
                                  <a:gd name="connsiteY3" fmla="*/ 7981 h 10000"/>
                                  <a:gd name="connsiteX4" fmla="*/ 3927 w 9838"/>
                                  <a:gd name="connsiteY4" fmla="*/ 3094 h 10000"/>
                                  <a:gd name="connsiteX5" fmla="*/ 5037 w 9838"/>
                                  <a:gd name="connsiteY5" fmla="*/ 10000 h 10000"/>
                                  <a:gd name="connsiteX6" fmla="*/ 6185 w 9838"/>
                                  <a:gd name="connsiteY6" fmla="*/ 2589 h 10000"/>
                                  <a:gd name="connsiteX7" fmla="*/ 7207 w 9838"/>
                                  <a:gd name="connsiteY7" fmla="*/ 6550 h 10000"/>
                                  <a:gd name="connsiteX8" fmla="*/ 8268 w 9838"/>
                                  <a:gd name="connsiteY8" fmla="*/ 1 h 10000"/>
                                  <a:gd name="connsiteX9" fmla="*/ 9440 w 9838"/>
                                  <a:gd name="connsiteY9" fmla="*/ 7233 h 10000"/>
                                  <a:gd name="connsiteX10" fmla="*/ 9838 w 9838"/>
                                  <a:gd name="connsiteY10" fmla="*/ 4806 h 10000"/>
                                  <a:gd name="connsiteX0" fmla="*/ 0 w 10000"/>
                                  <a:gd name="connsiteY0" fmla="*/ 2799 h 8979"/>
                                  <a:gd name="connsiteX1" fmla="*/ 581 w 10000"/>
                                  <a:gd name="connsiteY1" fmla="*/ 5607 h 8979"/>
                                  <a:gd name="connsiteX2" fmla="*/ 1668 w 10000"/>
                                  <a:gd name="connsiteY2" fmla="*/ 1218 h 8979"/>
                                  <a:gd name="connsiteX3" fmla="*/ 2867 w 10000"/>
                                  <a:gd name="connsiteY3" fmla="*/ 6960 h 8979"/>
                                  <a:gd name="connsiteX4" fmla="*/ 3992 w 10000"/>
                                  <a:gd name="connsiteY4" fmla="*/ 2073 h 8979"/>
                                  <a:gd name="connsiteX5" fmla="*/ 5120 w 10000"/>
                                  <a:gd name="connsiteY5" fmla="*/ 8979 h 8979"/>
                                  <a:gd name="connsiteX6" fmla="*/ 6287 w 10000"/>
                                  <a:gd name="connsiteY6" fmla="*/ 1568 h 8979"/>
                                  <a:gd name="connsiteX7" fmla="*/ 7326 w 10000"/>
                                  <a:gd name="connsiteY7" fmla="*/ 5529 h 8979"/>
                                  <a:gd name="connsiteX8" fmla="*/ 8404 w 10000"/>
                                  <a:gd name="connsiteY8" fmla="*/ 2 h 8979"/>
                                  <a:gd name="connsiteX9" fmla="*/ 9595 w 10000"/>
                                  <a:gd name="connsiteY9" fmla="*/ 6212 h 8979"/>
                                  <a:gd name="connsiteX10" fmla="*/ 10000 w 10000"/>
                                  <a:gd name="connsiteY10" fmla="*/ 3785 h 8979"/>
                                  <a:gd name="connsiteX0" fmla="*/ 0 w 10183"/>
                                  <a:gd name="connsiteY0" fmla="*/ 4216 h 10000"/>
                                  <a:gd name="connsiteX1" fmla="*/ 764 w 10183"/>
                                  <a:gd name="connsiteY1" fmla="*/ 6245 h 10000"/>
                                  <a:gd name="connsiteX2" fmla="*/ 1851 w 10183"/>
                                  <a:gd name="connsiteY2" fmla="*/ 1356 h 10000"/>
                                  <a:gd name="connsiteX3" fmla="*/ 3050 w 10183"/>
                                  <a:gd name="connsiteY3" fmla="*/ 7751 h 10000"/>
                                  <a:gd name="connsiteX4" fmla="*/ 4175 w 10183"/>
                                  <a:gd name="connsiteY4" fmla="*/ 2309 h 10000"/>
                                  <a:gd name="connsiteX5" fmla="*/ 5303 w 10183"/>
                                  <a:gd name="connsiteY5" fmla="*/ 10000 h 10000"/>
                                  <a:gd name="connsiteX6" fmla="*/ 6470 w 10183"/>
                                  <a:gd name="connsiteY6" fmla="*/ 1746 h 10000"/>
                                  <a:gd name="connsiteX7" fmla="*/ 7509 w 10183"/>
                                  <a:gd name="connsiteY7" fmla="*/ 6158 h 10000"/>
                                  <a:gd name="connsiteX8" fmla="*/ 8587 w 10183"/>
                                  <a:gd name="connsiteY8" fmla="*/ 2 h 10000"/>
                                  <a:gd name="connsiteX9" fmla="*/ 9778 w 10183"/>
                                  <a:gd name="connsiteY9" fmla="*/ 6918 h 10000"/>
                                  <a:gd name="connsiteX10" fmla="*/ 10183 w 10183"/>
                                  <a:gd name="connsiteY10" fmla="*/ 4215 h 10000"/>
                                  <a:gd name="connsiteX0" fmla="*/ 0 w 10000"/>
                                  <a:gd name="connsiteY0" fmla="*/ 2308 h 10000"/>
                                  <a:gd name="connsiteX1" fmla="*/ 581 w 10000"/>
                                  <a:gd name="connsiteY1" fmla="*/ 6245 h 10000"/>
                                  <a:gd name="connsiteX2" fmla="*/ 1668 w 10000"/>
                                  <a:gd name="connsiteY2" fmla="*/ 1356 h 10000"/>
                                  <a:gd name="connsiteX3" fmla="*/ 2867 w 10000"/>
                                  <a:gd name="connsiteY3" fmla="*/ 7751 h 10000"/>
                                  <a:gd name="connsiteX4" fmla="*/ 3992 w 10000"/>
                                  <a:gd name="connsiteY4" fmla="*/ 2309 h 10000"/>
                                  <a:gd name="connsiteX5" fmla="*/ 5120 w 10000"/>
                                  <a:gd name="connsiteY5" fmla="*/ 10000 h 10000"/>
                                  <a:gd name="connsiteX6" fmla="*/ 6287 w 10000"/>
                                  <a:gd name="connsiteY6" fmla="*/ 1746 h 10000"/>
                                  <a:gd name="connsiteX7" fmla="*/ 7326 w 10000"/>
                                  <a:gd name="connsiteY7" fmla="*/ 6158 h 10000"/>
                                  <a:gd name="connsiteX8" fmla="*/ 8404 w 10000"/>
                                  <a:gd name="connsiteY8" fmla="*/ 2 h 10000"/>
                                  <a:gd name="connsiteX9" fmla="*/ 9595 w 10000"/>
                                  <a:gd name="connsiteY9" fmla="*/ 6918 h 10000"/>
                                  <a:gd name="connsiteX10" fmla="*/ 10000 w 10000"/>
                                  <a:gd name="connsiteY10" fmla="*/ 4215 h 10000"/>
                                  <a:gd name="connsiteX0" fmla="*/ 0 w 9756"/>
                                  <a:gd name="connsiteY0" fmla="*/ 2308 h 10000"/>
                                  <a:gd name="connsiteX1" fmla="*/ 337 w 9756"/>
                                  <a:gd name="connsiteY1" fmla="*/ 6245 h 10000"/>
                                  <a:gd name="connsiteX2" fmla="*/ 1424 w 9756"/>
                                  <a:gd name="connsiteY2" fmla="*/ 1356 h 10000"/>
                                  <a:gd name="connsiteX3" fmla="*/ 2623 w 9756"/>
                                  <a:gd name="connsiteY3" fmla="*/ 7751 h 10000"/>
                                  <a:gd name="connsiteX4" fmla="*/ 3748 w 9756"/>
                                  <a:gd name="connsiteY4" fmla="*/ 2309 h 10000"/>
                                  <a:gd name="connsiteX5" fmla="*/ 4876 w 9756"/>
                                  <a:gd name="connsiteY5" fmla="*/ 10000 h 10000"/>
                                  <a:gd name="connsiteX6" fmla="*/ 6043 w 9756"/>
                                  <a:gd name="connsiteY6" fmla="*/ 1746 h 10000"/>
                                  <a:gd name="connsiteX7" fmla="*/ 7082 w 9756"/>
                                  <a:gd name="connsiteY7" fmla="*/ 6158 h 10000"/>
                                  <a:gd name="connsiteX8" fmla="*/ 8160 w 9756"/>
                                  <a:gd name="connsiteY8" fmla="*/ 2 h 10000"/>
                                  <a:gd name="connsiteX9" fmla="*/ 9351 w 9756"/>
                                  <a:gd name="connsiteY9" fmla="*/ 6918 h 10000"/>
                                  <a:gd name="connsiteX10" fmla="*/ 9756 w 9756"/>
                                  <a:gd name="connsiteY10" fmla="*/ 4215 h 10000"/>
                                  <a:gd name="connsiteX0" fmla="*/ 0 w 10000"/>
                                  <a:gd name="connsiteY0" fmla="*/ 2308 h 10000"/>
                                  <a:gd name="connsiteX1" fmla="*/ 345 w 10000"/>
                                  <a:gd name="connsiteY1" fmla="*/ 6245 h 10000"/>
                                  <a:gd name="connsiteX2" fmla="*/ 1460 w 10000"/>
                                  <a:gd name="connsiteY2" fmla="*/ 1356 h 10000"/>
                                  <a:gd name="connsiteX3" fmla="*/ 2689 w 10000"/>
                                  <a:gd name="connsiteY3" fmla="*/ 7751 h 10000"/>
                                  <a:gd name="connsiteX4" fmla="*/ 3842 w 10000"/>
                                  <a:gd name="connsiteY4" fmla="*/ 2309 h 10000"/>
                                  <a:gd name="connsiteX5" fmla="*/ 4998 w 10000"/>
                                  <a:gd name="connsiteY5" fmla="*/ 10000 h 10000"/>
                                  <a:gd name="connsiteX6" fmla="*/ 6194 w 10000"/>
                                  <a:gd name="connsiteY6" fmla="*/ 1746 h 10000"/>
                                  <a:gd name="connsiteX7" fmla="*/ 7259 w 10000"/>
                                  <a:gd name="connsiteY7" fmla="*/ 6158 h 10000"/>
                                  <a:gd name="connsiteX8" fmla="*/ 8364 w 10000"/>
                                  <a:gd name="connsiteY8" fmla="*/ 2 h 10000"/>
                                  <a:gd name="connsiteX9" fmla="*/ 9585 w 10000"/>
                                  <a:gd name="connsiteY9" fmla="*/ 6918 h 10000"/>
                                  <a:gd name="connsiteX10" fmla="*/ 10000 w 10000"/>
                                  <a:gd name="connsiteY10" fmla="*/ 4215 h 10000"/>
                                  <a:gd name="connsiteX0" fmla="*/ 0 w 10250"/>
                                  <a:gd name="connsiteY0" fmla="*/ 2308 h 10000"/>
                                  <a:gd name="connsiteX1" fmla="*/ 595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519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519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94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94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94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519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36 w 10250"/>
                                  <a:gd name="connsiteY1" fmla="*/ 6245 h 10000"/>
                                  <a:gd name="connsiteX2" fmla="*/ 1710 w 10250"/>
                                  <a:gd name="connsiteY2" fmla="*/ 1356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36 w 10250"/>
                                  <a:gd name="connsiteY1" fmla="*/ 6245 h 10000"/>
                                  <a:gd name="connsiteX2" fmla="*/ 2138 w 10250"/>
                                  <a:gd name="connsiteY2" fmla="*/ 1375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36 w 10250"/>
                                  <a:gd name="connsiteY1" fmla="*/ 6245 h 10000"/>
                                  <a:gd name="connsiteX2" fmla="*/ 2391 w 10250"/>
                                  <a:gd name="connsiteY2" fmla="*/ 1375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36 w 10250"/>
                                  <a:gd name="connsiteY1" fmla="*/ 6245 h 10000"/>
                                  <a:gd name="connsiteX2" fmla="*/ 2391 w 10250"/>
                                  <a:gd name="connsiteY2" fmla="*/ 1375 h 10000"/>
                                  <a:gd name="connsiteX3" fmla="*/ 2939 w 10250"/>
                                  <a:gd name="connsiteY3" fmla="*/ 7751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0"/>
                                  <a:gd name="connsiteX1" fmla="*/ 636 w 10250"/>
                                  <a:gd name="connsiteY1" fmla="*/ 6245 h 10000"/>
                                  <a:gd name="connsiteX2" fmla="*/ 2391 w 10250"/>
                                  <a:gd name="connsiteY2" fmla="*/ 1375 h 10000"/>
                                  <a:gd name="connsiteX3" fmla="*/ 2997 w 10250"/>
                                  <a:gd name="connsiteY3" fmla="*/ 7599 h 10000"/>
                                  <a:gd name="connsiteX4" fmla="*/ 4092 w 10250"/>
                                  <a:gd name="connsiteY4" fmla="*/ 2309 h 10000"/>
                                  <a:gd name="connsiteX5" fmla="*/ 5248 w 10250"/>
                                  <a:gd name="connsiteY5" fmla="*/ 10000 h 10000"/>
                                  <a:gd name="connsiteX6" fmla="*/ 6444 w 10250"/>
                                  <a:gd name="connsiteY6" fmla="*/ 1746 h 10000"/>
                                  <a:gd name="connsiteX7" fmla="*/ 7509 w 10250"/>
                                  <a:gd name="connsiteY7" fmla="*/ 6158 h 10000"/>
                                  <a:gd name="connsiteX8" fmla="*/ 8614 w 10250"/>
                                  <a:gd name="connsiteY8" fmla="*/ 2 h 10000"/>
                                  <a:gd name="connsiteX9" fmla="*/ 9835 w 10250"/>
                                  <a:gd name="connsiteY9" fmla="*/ 6918 h 10000"/>
                                  <a:gd name="connsiteX10" fmla="*/ 10250 w 10250"/>
                                  <a:gd name="connsiteY10" fmla="*/ 4215 h 10000"/>
                                  <a:gd name="connsiteX0" fmla="*/ 0 w 10250"/>
                                  <a:gd name="connsiteY0" fmla="*/ 2308 h 10002"/>
                                  <a:gd name="connsiteX1" fmla="*/ 636 w 10250"/>
                                  <a:gd name="connsiteY1" fmla="*/ 6245 h 10002"/>
                                  <a:gd name="connsiteX2" fmla="*/ 2391 w 10250"/>
                                  <a:gd name="connsiteY2" fmla="*/ 1375 h 10002"/>
                                  <a:gd name="connsiteX3" fmla="*/ 2997 w 10250"/>
                                  <a:gd name="connsiteY3" fmla="*/ 7599 h 10002"/>
                                  <a:gd name="connsiteX4" fmla="*/ 4208 w 10250"/>
                                  <a:gd name="connsiteY4" fmla="*/ 2688 h 10002"/>
                                  <a:gd name="connsiteX5" fmla="*/ 5248 w 10250"/>
                                  <a:gd name="connsiteY5" fmla="*/ 10000 h 10002"/>
                                  <a:gd name="connsiteX6" fmla="*/ 6444 w 10250"/>
                                  <a:gd name="connsiteY6" fmla="*/ 1746 h 10002"/>
                                  <a:gd name="connsiteX7" fmla="*/ 7509 w 10250"/>
                                  <a:gd name="connsiteY7" fmla="*/ 6158 h 10002"/>
                                  <a:gd name="connsiteX8" fmla="*/ 8614 w 10250"/>
                                  <a:gd name="connsiteY8" fmla="*/ 2 h 10002"/>
                                  <a:gd name="connsiteX9" fmla="*/ 9835 w 10250"/>
                                  <a:gd name="connsiteY9" fmla="*/ 6918 h 10002"/>
                                  <a:gd name="connsiteX10" fmla="*/ 10250 w 10250"/>
                                  <a:gd name="connsiteY10" fmla="*/ 4215 h 10002"/>
                                  <a:gd name="connsiteX0" fmla="*/ 0 w 10250"/>
                                  <a:gd name="connsiteY0" fmla="*/ 2308 h 10002"/>
                                  <a:gd name="connsiteX1" fmla="*/ 636 w 10250"/>
                                  <a:gd name="connsiteY1" fmla="*/ 6245 h 10002"/>
                                  <a:gd name="connsiteX2" fmla="*/ 2391 w 10250"/>
                                  <a:gd name="connsiteY2" fmla="*/ 1375 h 10002"/>
                                  <a:gd name="connsiteX3" fmla="*/ 2997 w 10250"/>
                                  <a:gd name="connsiteY3" fmla="*/ 7599 h 10002"/>
                                  <a:gd name="connsiteX4" fmla="*/ 4208 w 10250"/>
                                  <a:gd name="connsiteY4" fmla="*/ 2688 h 10002"/>
                                  <a:gd name="connsiteX5" fmla="*/ 5248 w 10250"/>
                                  <a:gd name="connsiteY5" fmla="*/ 10000 h 10002"/>
                                  <a:gd name="connsiteX6" fmla="*/ 6444 w 10250"/>
                                  <a:gd name="connsiteY6" fmla="*/ 1746 h 10002"/>
                                  <a:gd name="connsiteX7" fmla="*/ 7509 w 10250"/>
                                  <a:gd name="connsiteY7" fmla="*/ 6158 h 10002"/>
                                  <a:gd name="connsiteX8" fmla="*/ 8614 w 10250"/>
                                  <a:gd name="connsiteY8" fmla="*/ 2 h 10002"/>
                                  <a:gd name="connsiteX9" fmla="*/ 9835 w 10250"/>
                                  <a:gd name="connsiteY9" fmla="*/ 6918 h 10002"/>
                                  <a:gd name="connsiteX10" fmla="*/ 10250 w 10250"/>
                                  <a:gd name="connsiteY10" fmla="*/ 4215 h 10002"/>
                                  <a:gd name="connsiteX0" fmla="*/ 0 w 10250"/>
                                  <a:gd name="connsiteY0" fmla="*/ 2308 h 10003"/>
                                  <a:gd name="connsiteX1" fmla="*/ 636 w 10250"/>
                                  <a:gd name="connsiteY1" fmla="*/ 6245 h 10003"/>
                                  <a:gd name="connsiteX2" fmla="*/ 2391 w 10250"/>
                                  <a:gd name="connsiteY2" fmla="*/ 1375 h 10003"/>
                                  <a:gd name="connsiteX3" fmla="*/ 2997 w 10250"/>
                                  <a:gd name="connsiteY3" fmla="*/ 7599 h 10003"/>
                                  <a:gd name="connsiteX4" fmla="*/ 4325 w 10250"/>
                                  <a:gd name="connsiteY4" fmla="*/ 2840 h 10003"/>
                                  <a:gd name="connsiteX5" fmla="*/ 5248 w 10250"/>
                                  <a:gd name="connsiteY5" fmla="*/ 10000 h 10003"/>
                                  <a:gd name="connsiteX6" fmla="*/ 6444 w 10250"/>
                                  <a:gd name="connsiteY6" fmla="*/ 1746 h 10003"/>
                                  <a:gd name="connsiteX7" fmla="*/ 7509 w 10250"/>
                                  <a:gd name="connsiteY7" fmla="*/ 6158 h 10003"/>
                                  <a:gd name="connsiteX8" fmla="*/ 8614 w 10250"/>
                                  <a:gd name="connsiteY8" fmla="*/ 2 h 10003"/>
                                  <a:gd name="connsiteX9" fmla="*/ 9835 w 10250"/>
                                  <a:gd name="connsiteY9" fmla="*/ 6918 h 10003"/>
                                  <a:gd name="connsiteX10" fmla="*/ 10250 w 10250"/>
                                  <a:gd name="connsiteY10" fmla="*/ 4215 h 10003"/>
                                  <a:gd name="connsiteX0" fmla="*/ 0 w 10250"/>
                                  <a:gd name="connsiteY0" fmla="*/ 2308 h 10003"/>
                                  <a:gd name="connsiteX1" fmla="*/ 636 w 10250"/>
                                  <a:gd name="connsiteY1" fmla="*/ 6245 h 10003"/>
                                  <a:gd name="connsiteX2" fmla="*/ 2391 w 10250"/>
                                  <a:gd name="connsiteY2" fmla="*/ 1375 h 10003"/>
                                  <a:gd name="connsiteX3" fmla="*/ 2997 w 10250"/>
                                  <a:gd name="connsiteY3" fmla="*/ 7599 h 10003"/>
                                  <a:gd name="connsiteX4" fmla="*/ 4383 w 10250"/>
                                  <a:gd name="connsiteY4" fmla="*/ 2840 h 10003"/>
                                  <a:gd name="connsiteX5" fmla="*/ 5248 w 10250"/>
                                  <a:gd name="connsiteY5" fmla="*/ 10000 h 10003"/>
                                  <a:gd name="connsiteX6" fmla="*/ 6444 w 10250"/>
                                  <a:gd name="connsiteY6" fmla="*/ 1746 h 10003"/>
                                  <a:gd name="connsiteX7" fmla="*/ 7509 w 10250"/>
                                  <a:gd name="connsiteY7" fmla="*/ 6158 h 10003"/>
                                  <a:gd name="connsiteX8" fmla="*/ 8614 w 10250"/>
                                  <a:gd name="connsiteY8" fmla="*/ 2 h 10003"/>
                                  <a:gd name="connsiteX9" fmla="*/ 9835 w 10250"/>
                                  <a:gd name="connsiteY9" fmla="*/ 6918 h 10003"/>
                                  <a:gd name="connsiteX10" fmla="*/ 10250 w 10250"/>
                                  <a:gd name="connsiteY10" fmla="*/ 4215 h 10003"/>
                                  <a:gd name="connsiteX0" fmla="*/ 0 w 10250"/>
                                  <a:gd name="connsiteY0" fmla="*/ 2308 h 10005"/>
                                  <a:gd name="connsiteX1" fmla="*/ 636 w 10250"/>
                                  <a:gd name="connsiteY1" fmla="*/ 6245 h 10005"/>
                                  <a:gd name="connsiteX2" fmla="*/ 2391 w 10250"/>
                                  <a:gd name="connsiteY2" fmla="*/ 1375 h 10005"/>
                                  <a:gd name="connsiteX3" fmla="*/ 2997 w 10250"/>
                                  <a:gd name="connsiteY3" fmla="*/ 7599 h 10005"/>
                                  <a:gd name="connsiteX4" fmla="*/ 4383 w 10250"/>
                                  <a:gd name="connsiteY4" fmla="*/ 3068 h 10005"/>
                                  <a:gd name="connsiteX5" fmla="*/ 5248 w 10250"/>
                                  <a:gd name="connsiteY5" fmla="*/ 10000 h 10005"/>
                                  <a:gd name="connsiteX6" fmla="*/ 6444 w 10250"/>
                                  <a:gd name="connsiteY6" fmla="*/ 1746 h 10005"/>
                                  <a:gd name="connsiteX7" fmla="*/ 7509 w 10250"/>
                                  <a:gd name="connsiteY7" fmla="*/ 6158 h 10005"/>
                                  <a:gd name="connsiteX8" fmla="*/ 8614 w 10250"/>
                                  <a:gd name="connsiteY8" fmla="*/ 2 h 10005"/>
                                  <a:gd name="connsiteX9" fmla="*/ 9835 w 10250"/>
                                  <a:gd name="connsiteY9" fmla="*/ 6918 h 10005"/>
                                  <a:gd name="connsiteX10" fmla="*/ 10250 w 10250"/>
                                  <a:gd name="connsiteY10" fmla="*/ 4215 h 10005"/>
                                  <a:gd name="connsiteX0" fmla="*/ 0 w 10250"/>
                                  <a:gd name="connsiteY0" fmla="*/ 2308 h 10029"/>
                                  <a:gd name="connsiteX1" fmla="*/ 636 w 10250"/>
                                  <a:gd name="connsiteY1" fmla="*/ 6245 h 10029"/>
                                  <a:gd name="connsiteX2" fmla="*/ 2391 w 10250"/>
                                  <a:gd name="connsiteY2" fmla="*/ 1375 h 10029"/>
                                  <a:gd name="connsiteX3" fmla="*/ 2997 w 10250"/>
                                  <a:gd name="connsiteY3" fmla="*/ 7599 h 10029"/>
                                  <a:gd name="connsiteX4" fmla="*/ 4383 w 10250"/>
                                  <a:gd name="connsiteY4" fmla="*/ 3068 h 10029"/>
                                  <a:gd name="connsiteX5" fmla="*/ 5656 w 10250"/>
                                  <a:gd name="connsiteY5" fmla="*/ 10024 h 10029"/>
                                  <a:gd name="connsiteX6" fmla="*/ 6444 w 10250"/>
                                  <a:gd name="connsiteY6" fmla="*/ 1746 h 10029"/>
                                  <a:gd name="connsiteX7" fmla="*/ 7509 w 10250"/>
                                  <a:gd name="connsiteY7" fmla="*/ 6158 h 10029"/>
                                  <a:gd name="connsiteX8" fmla="*/ 8614 w 10250"/>
                                  <a:gd name="connsiteY8" fmla="*/ 2 h 10029"/>
                                  <a:gd name="connsiteX9" fmla="*/ 9835 w 10250"/>
                                  <a:gd name="connsiteY9" fmla="*/ 6918 h 10029"/>
                                  <a:gd name="connsiteX10" fmla="*/ 10250 w 10250"/>
                                  <a:gd name="connsiteY10" fmla="*/ 4215 h 10029"/>
                                  <a:gd name="connsiteX0" fmla="*/ 0 w 10250"/>
                                  <a:gd name="connsiteY0" fmla="*/ 2308 h 10484"/>
                                  <a:gd name="connsiteX1" fmla="*/ 636 w 10250"/>
                                  <a:gd name="connsiteY1" fmla="*/ 6245 h 10484"/>
                                  <a:gd name="connsiteX2" fmla="*/ 2391 w 10250"/>
                                  <a:gd name="connsiteY2" fmla="*/ 1375 h 10484"/>
                                  <a:gd name="connsiteX3" fmla="*/ 2997 w 10250"/>
                                  <a:gd name="connsiteY3" fmla="*/ 7599 h 10484"/>
                                  <a:gd name="connsiteX4" fmla="*/ 4383 w 10250"/>
                                  <a:gd name="connsiteY4" fmla="*/ 3068 h 10484"/>
                                  <a:gd name="connsiteX5" fmla="*/ 5228 w 10250"/>
                                  <a:gd name="connsiteY5" fmla="*/ 10480 h 10484"/>
                                  <a:gd name="connsiteX6" fmla="*/ 6444 w 10250"/>
                                  <a:gd name="connsiteY6" fmla="*/ 1746 h 10484"/>
                                  <a:gd name="connsiteX7" fmla="*/ 7509 w 10250"/>
                                  <a:gd name="connsiteY7" fmla="*/ 6158 h 10484"/>
                                  <a:gd name="connsiteX8" fmla="*/ 8614 w 10250"/>
                                  <a:gd name="connsiteY8" fmla="*/ 2 h 10484"/>
                                  <a:gd name="connsiteX9" fmla="*/ 9835 w 10250"/>
                                  <a:gd name="connsiteY9" fmla="*/ 6918 h 10484"/>
                                  <a:gd name="connsiteX10" fmla="*/ 10250 w 10250"/>
                                  <a:gd name="connsiteY10" fmla="*/ 4215 h 10484"/>
                                  <a:gd name="connsiteX0" fmla="*/ 0 w 10250"/>
                                  <a:gd name="connsiteY0" fmla="*/ 2308 h 10852"/>
                                  <a:gd name="connsiteX1" fmla="*/ 636 w 10250"/>
                                  <a:gd name="connsiteY1" fmla="*/ 6245 h 10852"/>
                                  <a:gd name="connsiteX2" fmla="*/ 2391 w 10250"/>
                                  <a:gd name="connsiteY2" fmla="*/ 1375 h 10852"/>
                                  <a:gd name="connsiteX3" fmla="*/ 2997 w 10250"/>
                                  <a:gd name="connsiteY3" fmla="*/ 7599 h 10852"/>
                                  <a:gd name="connsiteX4" fmla="*/ 4383 w 10250"/>
                                  <a:gd name="connsiteY4" fmla="*/ 3068 h 10852"/>
                                  <a:gd name="connsiteX5" fmla="*/ 4995 w 10250"/>
                                  <a:gd name="connsiteY5" fmla="*/ 10848 h 10852"/>
                                  <a:gd name="connsiteX6" fmla="*/ 6444 w 10250"/>
                                  <a:gd name="connsiteY6" fmla="*/ 1746 h 10852"/>
                                  <a:gd name="connsiteX7" fmla="*/ 7509 w 10250"/>
                                  <a:gd name="connsiteY7" fmla="*/ 6158 h 10852"/>
                                  <a:gd name="connsiteX8" fmla="*/ 8614 w 10250"/>
                                  <a:gd name="connsiteY8" fmla="*/ 2 h 10852"/>
                                  <a:gd name="connsiteX9" fmla="*/ 9835 w 10250"/>
                                  <a:gd name="connsiteY9" fmla="*/ 6918 h 10852"/>
                                  <a:gd name="connsiteX10" fmla="*/ 10250 w 10250"/>
                                  <a:gd name="connsiteY10" fmla="*/ 4215 h 10852"/>
                                  <a:gd name="connsiteX0" fmla="*/ 0 w 10250"/>
                                  <a:gd name="connsiteY0" fmla="*/ 2308 h 10852"/>
                                  <a:gd name="connsiteX1" fmla="*/ 636 w 10250"/>
                                  <a:gd name="connsiteY1" fmla="*/ 6245 h 10852"/>
                                  <a:gd name="connsiteX2" fmla="*/ 2391 w 10250"/>
                                  <a:gd name="connsiteY2" fmla="*/ 1375 h 10852"/>
                                  <a:gd name="connsiteX3" fmla="*/ 2997 w 10250"/>
                                  <a:gd name="connsiteY3" fmla="*/ 7599 h 10852"/>
                                  <a:gd name="connsiteX4" fmla="*/ 4383 w 10250"/>
                                  <a:gd name="connsiteY4" fmla="*/ 3068 h 10852"/>
                                  <a:gd name="connsiteX5" fmla="*/ 4878 w 10250"/>
                                  <a:gd name="connsiteY5" fmla="*/ 10848 h 10852"/>
                                  <a:gd name="connsiteX6" fmla="*/ 6444 w 10250"/>
                                  <a:gd name="connsiteY6" fmla="*/ 1746 h 10852"/>
                                  <a:gd name="connsiteX7" fmla="*/ 7509 w 10250"/>
                                  <a:gd name="connsiteY7" fmla="*/ 6158 h 10852"/>
                                  <a:gd name="connsiteX8" fmla="*/ 8614 w 10250"/>
                                  <a:gd name="connsiteY8" fmla="*/ 2 h 10852"/>
                                  <a:gd name="connsiteX9" fmla="*/ 9835 w 10250"/>
                                  <a:gd name="connsiteY9" fmla="*/ 6918 h 10852"/>
                                  <a:gd name="connsiteX10" fmla="*/ 10250 w 10250"/>
                                  <a:gd name="connsiteY10" fmla="*/ 4215 h 10852"/>
                                  <a:gd name="connsiteX0" fmla="*/ 0 w 10250"/>
                                  <a:gd name="connsiteY0" fmla="*/ 2308 h 10484"/>
                                  <a:gd name="connsiteX1" fmla="*/ 636 w 10250"/>
                                  <a:gd name="connsiteY1" fmla="*/ 6245 h 10484"/>
                                  <a:gd name="connsiteX2" fmla="*/ 2391 w 10250"/>
                                  <a:gd name="connsiteY2" fmla="*/ 1375 h 10484"/>
                                  <a:gd name="connsiteX3" fmla="*/ 2997 w 10250"/>
                                  <a:gd name="connsiteY3" fmla="*/ 7599 h 10484"/>
                                  <a:gd name="connsiteX4" fmla="*/ 4383 w 10250"/>
                                  <a:gd name="connsiteY4" fmla="*/ 3068 h 10484"/>
                                  <a:gd name="connsiteX5" fmla="*/ 4820 w 10250"/>
                                  <a:gd name="connsiteY5" fmla="*/ 10480 h 10484"/>
                                  <a:gd name="connsiteX6" fmla="*/ 6444 w 10250"/>
                                  <a:gd name="connsiteY6" fmla="*/ 1746 h 10484"/>
                                  <a:gd name="connsiteX7" fmla="*/ 7509 w 10250"/>
                                  <a:gd name="connsiteY7" fmla="*/ 6158 h 10484"/>
                                  <a:gd name="connsiteX8" fmla="*/ 8614 w 10250"/>
                                  <a:gd name="connsiteY8" fmla="*/ 2 h 10484"/>
                                  <a:gd name="connsiteX9" fmla="*/ 9835 w 10250"/>
                                  <a:gd name="connsiteY9" fmla="*/ 6918 h 10484"/>
                                  <a:gd name="connsiteX10" fmla="*/ 10250 w 10250"/>
                                  <a:gd name="connsiteY10" fmla="*/ 4215 h 10484"/>
                                  <a:gd name="connsiteX0" fmla="*/ 0 w 10250"/>
                                  <a:gd name="connsiteY0" fmla="*/ 2308 h 10488"/>
                                  <a:gd name="connsiteX1" fmla="*/ 636 w 10250"/>
                                  <a:gd name="connsiteY1" fmla="*/ 6245 h 10488"/>
                                  <a:gd name="connsiteX2" fmla="*/ 2391 w 10250"/>
                                  <a:gd name="connsiteY2" fmla="*/ 1375 h 10488"/>
                                  <a:gd name="connsiteX3" fmla="*/ 2997 w 10250"/>
                                  <a:gd name="connsiteY3" fmla="*/ 7599 h 10488"/>
                                  <a:gd name="connsiteX4" fmla="*/ 4383 w 10250"/>
                                  <a:gd name="connsiteY4" fmla="*/ 3068 h 10488"/>
                                  <a:gd name="connsiteX5" fmla="*/ 4703 w 10250"/>
                                  <a:gd name="connsiteY5" fmla="*/ 10484 h 10488"/>
                                  <a:gd name="connsiteX6" fmla="*/ 6444 w 10250"/>
                                  <a:gd name="connsiteY6" fmla="*/ 1746 h 10488"/>
                                  <a:gd name="connsiteX7" fmla="*/ 7509 w 10250"/>
                                  <a:gd name="connsiteY7" fmla="*/ 6158 h 10488"/>
                                  <a:gd name="connsiteX8" fmla="*/ 8614 w 10250"/>
                                  <a:gd name="connsiteY8" fmla="*/ 2 h 10488"/>
                                  <a:gd name="connsiteX9" fmla="*/ 9835 w 10250"/>
                                  <a:gd name="connsiteY9" fmla="*/ 6918 h 10488"/>
                                  <a:gd name="connsiteX10" fmla="*/ 10250 w 10250"/>
                                  <a:gd name="connsiteY10" fmla="*/ 4215 h 10488"/>
                                  <a:gd name="connsiteX0" fmla="*/ 0 w 10250"/>
                                  <a:gd name="connsiteY0" fmla="*/ 2307 h 10487"/>
                                  <a:gd name="connsiteX1" fmla="*/ 636 w 10250"/>
                                  <a:gd name="connsiteY1" fmla="*/ 6244 h 10487"/>
                                  <a:gd name="connsiteX2" fmla="*/ 2391 w 10250"/>
                                  <a:gd name="connsiteY2" fmla="*/ 1374 h 10487"/>
                                  <a:gd name="connsiteX3" fmla="*/ 2997 w 10250"/>
                                  <a:gd name="connsiteY3" fmla="*/ 7598 h 10487"/>
                                  <a:gd name="connsiteX4" fmla="*/ 4383 w 10250"/>
                                  <a:gd name="connsiteY4" fmla="*/ 3067 h 10487"/>
                                  <a:gd name="connsiteX5" fmla="*/ 4703 w 10250"/>
                                  <a:gd name="connsiteY5" fmla="*/ 10483 h 10487"/>
                                  <a:gd name="connsiteX6" fmla="*/ 6444 w 10250"/>
                                  <a:gd name="connsiteY6" fmla="*/ 1745 h 10487"/>
                                  <a:gd name="connsiteX7" fmla="*/ 7081 w 10250"/>
                                  <a:gd name="connsiteY7" fmla="*/ 6461 h 10487"/>
                                  <a:gd name="connsiteX8" fmla="*/ 8614 w 10250"/>
                                  <a:gd name="connsiteY8" fmla="*/ 1 h 10487"/>
                                  <a:gd name="connsiteX9" fmla="*/ 9835 w 10250"/>
                                  <a:gd name="connsiteY9" fmla="*/ 6917 h 10487"/>
                                  <a:gd name="connsiteX10" fmla="*/ 10250 w 10250"/>
                                  <a:gd name="connsiteY10" fmla="*/ 4214 h 10487"/>
                                  <a:gd name="connsiteX0" fmla="*/ 0 w 10250"/>
                                  <a:gd name="connsiteY0" fmla="*/ 2307 h 10487"/>
                                  <a:gd name="connsiteX1" fmla="*/ 636 w 10250"/>
                                  <a:gd name="connsiteY1" fmla="*/ 6244 h 10487"/>
                                  <a:gd name="connsiteX2" fmla="*/ 2391 w 10250"/>
                                  <a:gd name="connsiteY2" fmla="*/ 1374 h 10487"/>
                                  <a:gd name="connsiteX3" fmla="*/ 2997 w 10250"/>
                                  <a:gd name="connsiteY3" fmla="*/ 7598 h 10487"/>
                                  <a:gd name="connsiteX4" fmla="*/ 4383 w 10250"/>
                                  <a:gd name="connsiteY4" fmla="*/ 3067 h 10487"/>
                                  <a:gd name="connsiteX5" fmla="*/ 4703 w 10250"/>
                                  <a:gd name="connsiteY5" fmla="*/ 10483 h 10487"/>
                                  <a:gd name="connsiteX6" fmla="*/ 6444 w 10250"/>
                                  <a:gd name="connsiteY6" fmla="*/ 1745 h 10487"/>
                                  <a:gd name="connsiteX7" fmla="*/ 6984 w 10250"/>
                                  <a:gd name="connsiteY7" fmla="*/ 6909 h 10487"/>
                                  <a:gd name="connsiteX8" fmla="*/ 8614 w 10250"/>
                                  <a:gd name="connsiteY8" fmla="*/ 1 h 10487"/>
                                  <a:gd name="connsiteX9" fmla="*/ 9835 w 10250"/>
                                  <a:gd name="connsiteY9" fmla="*/ 6917 h 10487"/>
                                  <a:gd name="connsiteX10" fmla="*/ 10250 w 10250"/>
                                  <a:gd name="connsiteY10" fmla="*/ 4214 h 10487"/>
                                  <a:gd name="connsiteX0" fmla="*/ 0 w 10250"/>
                                  <a:gd name="connsiteY0" fmla="*/ 2307 h 10487"/>
                                  <a:gd name="connsiteX1" fmla="*/ 636 w 10250"/>
                                  <a:gd name="connsiteY1" fmla="*/ 6244 h 10487"/>
                                  <a:gd name="connsiteX2" fmla="*/ 2391 w 10250"/>
                                  <a:gd name="connsiteY2" fmla="*/ 1374 h 10487"/>
                                  <a:gd name="connsiteX3" fmla="*/ 2997 w 10250"/>
                                  <a:gd name="connsiteY3" fmla="*/ 7598 h 10487"/>
                                  <a:gd name="connsiteX4" fmla="*/ 4383 w 10250"/>
                                  <a:gd name="connsiteY4" fmla="*/ 3067 h 10487"/>
                                  <a:gd name="connsiteX5" fmla="*/ 4703 w 10250"/>
                                  <a:gd name="connsiteY5" fmla="*/ 10483 h 10487"/>
                                  <a:gd name="connsiteX6" fmla="*/ 6444 w 10250"/>
                                  <a:gd name="connsiteY6" fmla="*/ 1745 h 10487"/>
                                  <a:gd name="connsiteX7" fmla="*/ 7023 w 10250"/>
                                  <a:gd name="connsiteY7" fmla="*/ 6909 h 10487"/>
                                  <a:gd name="connsiteX8" fmla="*/ 8614 w 10250"/>
                                  <a:gd name="connsiteY8" fmla="*/ 1 h 10487"/>
                                  <a:gd name="connsiteX9" fmla="*/ 9835 w 10250"/>
                                  <a:gd name="connsiteY9" fmla="*/ 6917 h 10487"/>
                                  <a:gd name="connsiteX10" fmla="*/ 10250 w 10250"/>
                                  <a:gd name="connsiteY10" fmla="*/ 4214 h 10487"/>
                                  <a:gd name="connsiteX0" fmla="*/ 0 w 10250"/>
                                  <a:gd name="connsiteY0" fmla="*/ 2306 h 10486"/>
                                  <a:gd name="connsiteX1" fmla="*/ 636 w 10250"/>
                                  <a:gd name="connsiteY1" fmla="*/ 6243 h 10486"/>
                                  <a:gd name="connsiteX2" fmla="*/ 2391 w 10250"/>
                                  <a:gd name="connsiteY2" fmla="*/ 1373 h 10486"/>
                                  <a:gd name="connsiteX3" fmla="*/ 2997 w 10250"/>
                                  <a:gd name="connsiteY3" fmla="*/ 7597 h 10486"/>
                                  <a:gd name="connsiteX4" fmla="*/ 4383 w 10250"/>
                                  <a:gd name="connsiteY4" fmla="*/ 3066 h 10486"/>
                                  <a:gd name="connsiteX5" fmla="*/ 4703 w 10250"/>
                                  <a:gd name="connsiteY5" fmla="*/ 10482 h 10486"/>
                                  <a:gd name="connsiteX6" fmla="*/ 6444 w 10250"/>
                                  <a:gd name="connsiteY6" fmla="*/ 1744 h 10486"/>
                                  <a:gd name="connsiteX7" fmla="*/ 7023 w 10250"/>
                                  <a:gd name="connsiteY7" fmla="*/ 6908 h 10486"/>
                                  <a:gd name="connsiteX8" fmla="*/ 8614 w 10250"/>
                                  <a:gd name="connsiteY8" fmla="*/ 0 h 10486"/>
                                  <a:gd name="connsiteX9" fmla="*/ 9330 w 10250"/>
                                  <a:gd name="connsiteY9" fmla="*/ 6908 h 10486"/>
                                  <a:gd name="connsiteX10" fmla="*/ 10250 w 10250"/>
                                  <a:gd name="connsiteY10" fmla="*/ 4213 h 10486"/>
                                  <a:gd name="connsiteX0" fmla="*/ 0 w 10250"/>
                                  <a:gd name="connsiteY0" fmla="*/ 2306 h 10486"/>
                                  <a:gd name="connsiteX1" fmla="*/ 636 w 10250"/>
                                  <a:gd name="connsiteY1" fmla="*/ 6243 h 10486"/>
                                  <a:gd name="connsiteX2" fmla="*/ 2391 w 10250"/>
                                  <a:gd name="connsiteY2" fmla="*/ 1373 h 10486"/>
                                  <a:gd name="connsiteX3" fmla="*/ 2997 w 10250"/>
                                  <a:gd name="connsiteY3" fmla="*/ 7597 h 10486"/>
                                  <a:gd name="connsiteX4" fmla="*/ 4383 w 10250"/>
                                  <a:gd name="connsiteY4" fmla="*/ 3066 h 10486"/>
                                  <a:gd name="connsiteX5" fmla="*/ 4703 w 10250"/>
                                  <a:gd name="connsiteY5" fmla="*/ 10482 h 10486"/>
                                  <a:gd name="connsiteX6" fmla="*/ 6444 w 10250"/>
                                  <a:gd name="connsiteY6" fmla="*/ 1744 h 10486"/>
                                  <a:gd name="connsiteX7" fmla="*/ 7081 w 10250"/>
                                  <a:gd name="connsiteY7" fmla="*/ 6908 h 10486"/>
                                  <a:gd name="connsiteX8" fmla="*/ 8614 w 10250"/>
                                  <a:gd name="connsiteY8" fmla="*/ 0 h 10486"/>
                                  <a:gd name="connsiteX9" fmla="*/ 9330 w 10250"/>
                                  <a:gd name="connsiteY9" fmla="*/ 6908 h 10486"/>
                                  <a:gd name="connsiteX10" fmla="*/ 10250 w 10250"/>
                                  <a:gd name="connsiteY10" fmla="*/ 4213 h 10486"/>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6716 w 10250"/>
                                  <a:gd name="connsiteY6" fmla="*/ 1373 h 10490"/>
                                  <a:gd name="connsiteX7" fmla="*/ 7081 w 10250"/>
                                  <a:gd name="connsiteY7" fmla="*/ 6908 h 10490"/>
                                  <a:gd name="connsiteX8" fmla="*/ 8614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6819 w 10250"/>
                                  <a:gd name="connsiteY6" fmla="*/ 1373 h 10490"/>
                                  <a:gd name="connsiteX7" fmla="*/ 7081 w 10250"/>
                                  <a:gd name="connsiteY7" fmla="*/ 6908 h 10490"/>
                                  <a:gd name="connsiteX8" fmla="*/ 8614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6974 w 10250"/>
                                  <a:gd name="connsiteY6" fmla="*/ 1373 h 10490"/>
                                  <a:gd name="connsiteX7" fmla="*/ 7081 w 10250"/>
                                  <a:gd name="connsiteY7" fmla="*/ 6908 h 10490"/>
                                  <a:gd name="connsiteX8" fmla="*/ 8614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7129 w 10250"/>
                                  <a:gd name="connsiteY6" fmla="*/ 1373 h 10490"/>
                                  <a:gd name="connsiteX7" fmla="*/ 7081 w 10250"/>
                                  <a:gd name="connsiteY7" fmla="*/ 6908 h 10490"/>
                                  <a:gd name="connsiteX8" fmla="*/ 8614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7129 w 10250"/>
                                  <a:gd name="connsiteY6" fmla="*/ 1373 h 10490"/>
                                  <a:gd name="connsiteX7" fmla="*/ 7081 w 10250"/>
                                  <a:gd name="connsiteY7" fmla="*/ 6908 h 10490"/>
                                  <a:gd name="connsiteX8" fmla="*/ 9003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7129 w 10250"/>
                                  <a:gd name="connsiteY6" fmla="*/ 1373 h 10490"/>
                                  <a:gd name="connsiteX7" fmla="*/ 7081 w 10250"/>
                                  <a:gd name="connsiteY7" fmla="*/ 6908 h 10490"/>
                                  <a:gd name="connsiteX8" fmla="*/ 9333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7129 w 10250"/>
                                  <a:gd name="connsiteY6" fmla="*/ 1373 h 10490"/>
                                  <a:gd name="connsiteX7" fmla="*/ 7081 w 10250"/>
                                  <a:gd name="connsiteY7" fmla="*/ 6908 h 10490"/>
                                  <a:gd name="connsiteX8" fmla="*/ 9469 w 10250"/>
                                  <a:gd name="connsiteY8" fmla="*/ 0 h 10490"/>
                                  <a:gd name="connsiteX9" fmla="*/ 9330 w 10250"/>
                                  <a:gd name="connsiteY9" fmla="*/ 6908 h 10490"/>
                                  <a:gd name="connsiteX10" fmla="*/ 10250 w 10250"/>
                                  <a:gd name="connsiteY10" fmla="*/ 4213 h 10490"/>
                                  <a:gd name="connsiteX0" fmla="*/ 0 w 10250"/>
                                  <a:gd name="connsiteY0" fmla="*/ 2306 h 10490"/>
                                  <a:gd name="connsiteX1" fmla="*/ 636 w 10250"/>
                                  <a:gd name="connsiteY1" fmla="*/ 6243 h 10490"/>
                                  <a:gd name="connsiteX2" fmla="*/ 2391 w 10250"/>
                                  <a:gd name="connsiteY2" fmla="*/ 1373 h 10490"/>
                                  <a:gd name="connsiteX3" fmla="*/ 2997 w 10250"/>
                                  <a:gd name="connsiteY3" fmla="*/ 7597 h 10490"/>
                                  <a:gd name="connsiteX4" fmla="*/ 4383 w 10250"/>
                                  <a:gd name="connsiteY4" fmla="*/ 3066 h 10490"/>
                                  <a:gd name="connsiteX5" fmla="*/ 4703 w 10250"/>
                                  <a:gd name="connsiteY5" fmla="*/ 10482 h 10490"/>
                                  <a:gd name="connsiteX6" fmla="*/ 7129 w 10250"/>
                                  <a:gd name="connsiteY6" fmla="*/ 1373 h 10490"/>
                                  <a:gd name="connsiteX7" fmla="*/ 7081 w 10250"/>
                                  <a:gd name="connsiteY7" fmla="*/ 6908 h 10490"/>
                                  <a:gd name="connsiteX8" fmla="*/ 9663 w 10250"/>
                                  <a:gd name="connsiteY8" fmla="*/ 0 h 10490"/>
                                  <a:gd name="connsiteX9" fmla="*/ 9330 w 10250"/>
                                  <a:gd name="connsiteY9" fmla="*/ 6908 h 10490"/>
                                  <a:gd name="connsiteX10" fmla="*/ 10250 w 10250"/>
                                  <a:gd name="connsiteY10" fmla="*/ 4213 h 10490"/>
                                  <a:gd name="connsiteX0" fmla="*/ 0 w 10250"/>
                                  <a:gd name="connsiteY0" fmla="*/ 2308 h 10492"/>
                                  <a:gd name="connsiteX1" fmla="*/ 636 w 10250"/>
                                  <a:gd name="connsiteY1" fmla="*/ 6245 h 10492"/>
                                  <a:gd name="connsiteX2" fmla="*/ 2391 w 10250"/>
                                  <a:gd name="connsiteY2" fmla="*/ 1375 h 10492"/>
                                  <a:gd name="connsiteX3" fmla="*/ 2997 w 10250"/>
                                  <a:gd name="connsiteY3" fmla="*/ 7599 h 10492"/>
                                  <a:gd name="connsiteX4" fmla="*/ 4383 w 10250"/>
                                  <a:gd name="connsiteY4" fmla="*/ 3068 h 10492"/>
                                  <a:gd name="connsiteX5" fmla="*/ 4703 w 10250"/>
                                  <a:gd name="connsiteY5" fmla="*/ 10484 h 10492"/>
                                  <a:gd name="connsiteX6" fmla="*/ 7129 w 10250"/>
                                  <a:gd name="connsiteY6" fmla="*/ 1375 h 10492"/>
                                  <a:gd name="connsiteX7" fmla="*/ 7081 w 10250"/>
                                  <a:gd name="connsiteY7" fmla="*/ 6910 h 10492"/>
                                  <a:gd name="connsiteX8" fmla="*/ 9663 w 10250"/>
                                  <a:gd name="connsiteY8" fmla="*/ 2 h 10492"/>
                                  <a:gd name="connsiteX9" fmla="*/ 9330 w 10250"/>
                                  <a:gd name="connsiteY9" fmla="*/ 6910 h 10492"/>
                                  <a:gd name="connsiteX10" fmla="*/ 10250 w 10250"/>
                                  <a:gd name="connsiteY10" fmla="*/ 4215 h 10492"/>
                                  <a:gd name="connsiteX0" fmla="*/ 0 w 10250"/>
                                  <a:gd name="connsiteY0" fmla="*/ 2310 h 10494"/>
                                  <a:gd name="connsiteX1" fmla="*/ 636 w 10250"/>
                                  <a:gd name="connsiteY1" fmla="*/ 6247 h 10494"/>
                                  <a:gd name="connsiteX2" fmla="*/ 2391 w 10250"/>
                                  <a:gd name="connsiteY2" fmla="*/ 1377 h 10494"/>
                                  <a:gd name="connsiteX3" fmla="*/ 2997 w 10250"/>
                                  <a:gd name="connsiteY3" fmla="*/ 7601 h 10494"/>
                                  <a:gd name="connsiteX4" fmla="*/ 4383 w 10250"/>
                                  <a:gd name="connsiteY4" fmla="*/ 3070 h 10494"/>
                                  <a:gd name="connsiteX5" fmla="*/ 4703 w 10250"/>
                                  <a:gd name="connsiteY5" fmla="*/ 10486 h 10494"/>
                                  <a:gd name="connsiteX6" fmla="*/ 7129 w 10250"/>
                                  <a:gd name="connsiteY6" fmla="*/ 1377 h 10494"/>
                                  <a:gd name="connsiteX7" fmla="*/ 7081 w 10250"/>
                                  <a:gd name="connsiteY7" fmla="*/ 6912 h 10494"/>
                                  <a:gd name="connsiteX8" fmla="*/ 9449 w 10250"/>
                                  <a:gd name="connsiteY8" fmla="*/ 2 h 10494"/>
                                  <a:gd name="connsiteX9" fmla="*/ 9330 w 10250"/>
                                  <a:gd name="connsiteY9" fmla="*/ 6912 h 10494"/>
                                  <a:gd name="connsiteX10" fmla="*/ 10250 w 10250"/>
                                  <a:gd name="connsiteY10" fmla="*/ 4217 h 10494"/>
                                  <a:gd name="connsiteX0" fmla="*/ 0 w 10250"/>
                                  <a:gd name="connsiteY0" fmla="*/ 2308 h 10492"/>
                                  <a:gd name="connsiteX1" fmla="*/ 636 w 10250"/>
                                  <a:gd name="connsiteY1" fmla="*/ 6245 h 10492"/>
                                  <a:gd name="connsiteX2" fmla="*/ 2391 w 10250"/>
                                  <a:gd name="connsiteY2" fmla="*/ 1375 h 10492"/>
                                  <a:gd name="connsiteX3" fmla="*/ 2997 w 10250"/>
                                  <a:gd name="connsiteY3" fmla="*/ 7599 h 10492"/>
                                  <a:gd name="connsiteX4" fmla="*/ 4383 w 10250"/>
                                  <a:gd name="connsiteY4" fmla="*/ 3068 h 10492"/>
                                  <a:gd name="connsiteX5" fmla="*/ 4703 w 10250"/>
                                  <a:gd name="connsiteY5" fmla="*/ 10484 h 10492"/>
                                  <a:gd name="connsiteX6" fmla="*/ 7129 w 10250"/>
                                  <a:gd name="connsiteY6" fmla="*/ 1375 h 10492"/>
                                  <a:gd name="connsiteX7" fmla="*/ 7081 w 10250"/>
                                  <a:gd name="connsiteY7" fmla="*/ 6910 h 10492"/>
                                  <a:gd name="connsiteX8" fmla="*/ 9449 w 10250"/>
                                  <a:gd name="connsiteY8" fmla="*/ 0 h 10492"/>
                                  <a:gd name="connsiteX9" fmla="*/ 9719 w 10250"/>
                                  <a:gd name="connsiteY9" fmla="*/ 6910 h 10492"/>
                                  <a:gd name="connsiteX10" fmla="*/ 10250 w 10250"/>
                                  <a:gd name="connsiteY10" fmla="*/ 4215 h 10492"/>
                                  <a:gd name="connsiteX0" fmla="*/ 0 w 10250"/>
                                  <a:gd name="connsiteY0" fmla="*/ 2308 h 10492"/>
                                  <a:gd name="connsiteX1" fmla="*/ 636 w 10250"/>
                                  <a:gd name="connsiteY1" fmla="*/ 6245 h 10492"/>
                                  <a:gd name="connsiteX2" fmla="*/ 2391 w 10250"/>
                                  <a:gd name="connsiteY2" fmla="*/ 1375 h 10492"/>
                                  <a:gd name="connsiteX3" fmla="*/ 2997 w 10250"/>
                                  <a:gd name="connsiteY3" fmla="*/ 7599 h 10492"/>
                                  <a:gd name="connsiteX4" fmla="*/ 4383 w 10250"/>
                                  <a:gd name="connsiteY4" fmla="*/ 3068 h 10492"/>
                                  <a:gd name="connsiteX5" fmla="*/ 4703 w 10250"/>
                                  <a:gd name="connsiteY5" fmla="*/ 10484 h 10492"/>
                                  <a:gd name="connsiteX6" fmla="*/ 7129 w 10250"/>
                                  <a:gd name="connsiteY6" fmla="*/ 1375 h 10492"/>
                                  <a:gd name="connsiteX7" fmla="*/ 7081 w 10250"/>
                                  <a:gd name="connsiteY7" fmla="*/ 6910 h 10492"/>
                                  <a:gd name="connsiteX8" fmla="*/ 9449 w 10250"/>
                                  <a:gd name="connsiteY8" fmla="*/ 0 h 10492"/>
                                  <a:gd name="connsiteX9" fmla="*/ 9952 w 10250"/>
                                  <a:gd name="connsiteY9" fmla="*/ 6910 h 10492"/>
                                  <a:gd name="connsiteX10" fmla="*/ 10250 w 10250"/>
                                  <a:gd name="connsiteY10" fmla="*/ 4215 h 10492"/>
                                  <a:gd name="connsiteX0" fmla="*/ 0 w 10506"/>
                                  <a:gd name="connsiteY0" fmla="*/ 2308 h 10492"/>
                                  <a:gd name="connsiteX1" fmla="*/ 636 w 10506"/>
                                  <a:gd name="connsiteY1" fmla="*/ 6245 h 10492"/>
                                  <a:gd name="connsiteX2" fmla="*/ 2391 w 10506"/>
                                  <a:gd name="connsiteY2" fmla="*/ 1375 h 10492"/>
                                  <a:gd name="connsiteX3" fmla="*/ 2997 w 10506"/>
                                  <a:gd name="connsiteY3" fmla="*/ 7599 h 10492"/>
                                  <a:gd name="connsiteX4" fmla="*/ 4383 w 10506"/>
                                  <a:gd name="connsiteY4" fmla="*/ 3068 h 10492"/>
                                  <a:gd name="connsiteX5" fmla="*/ 4703 w 10506"/>
                                  <a:gd name="connsiteY5" fmla="*/ 10484 h 10492"/>
                                  <a:gd name="connsiteX6" fmla="*/ 7129 w 10506"/>
                                  <a:gd name="connsiteY6" fmla="*/ 1375 h 10492"/>
                                  <a:gd name="connsiteX7" fmla="*/ 7081 w 10506"/>
                                  <a:gd name="connsiteY7" fmla="*/ 6910 h 10492"/>
                                  <a:gd name="connsiteX8" fmla="*/ 9449 w 10506"/>
                                  <a:gd name="connsiteY8" fmla="*/ 0 h 10492"/>
                                  <a:gd name="connsiteX9" fmla="*/ 9952 w 10506"/>
                                  <a:gd name="connsiteY9" fmla="*/ 6910 h 10492"/>
                                  <a:gd name="connsiteX10" fmla="*/ 10506 w 10506"/>
                                  <a:gd name="connsiteY10" fmla="*/ 4222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7129 w 10682"/>
                                  <a:gd name="connsiteY6" fmla="*/ 1375 h 10492"/>
                                  <a:gd name="connsiteX7" fmla="*/ 708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7129 w 10682"/>
                                  <a:gd name="connsiteY6" fmla="*/ 1375 h 10492"/>
                                  <a:gd name="connsiteX7" fmla="*/ 708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08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76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76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761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683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10492"/>
                                  <a:gd name="connsiteX1" fmla="*/ 636 w 10682"/>
                                  <a:gd name="connsiteY1" fmla="*/ 6245 h 10492"/>
                                  <a:gd name="connsiteX2" fmla="*/ 2391 w 10682"/>
                                  <a:gd name="connsiteY2" fmla="*/ 1375 h 10492"/>
                                  <a:gd name="connsiteX3" fmla="*/ 2997 w 10682"/>
                                  <a:gd name="connsiteY3" fmla="*/ 7599 h 10492"/>
                                  <a:gd name="connsiteX4" fmla="*/ 4383 w 10682"/>
                                  <a:gd name="connsiteY4" fmla="*/ 3068 h 10492"/>
                                  <a:gd name="connsiteX5" fmla="*/ 4703 w 10682"/>
                                  <a:gd name="connsiteY5" fmla="*/ 10484 h 10492"/>
                                  <a:gd name="connsiteX6" fmla="*/ 6993 w 10682"/>
                                  <a:gd name="connsiteY6" fmla="*/ 1375 h 10492"/>
                                  <a:gd name="connsiteX7" fmla="*/ 7683 w 10682"/>
                                  <a:gd name="connsiteY7" fmla="*/ 6910 h 10492"/>
                                  <a:gd name="connsiteX8" fmla="*/ 9449 w 10682"/>
                                  <a:gd name="connsiteY8" fmla="*/ 0 h 10492"/>
                                  <a:gd name="connsiteX9" fmla="*/ 9952 w 10682"/>
                                  <a:gd name="connsiteY9" fmla="*/ 6910 h 10492"/>
                                  <a:gd name="connsiteX10" fmla="*/ 10682 w 10682"/>
                                  <a:gd name="connsiteY10" fmla="*/ 4216 h 10492"/>
                                  <a:gd name="connsiteX0" fmla="*/ 0 w 10682"/>
                                  <a:gd name="connsiteY0" fmla="*/ 2308 h 9271"/>
                                  <a:gd name="connsiteX1" fmla="*/ 636 w 10682"/>
                                  <a:gd name="connsiteY1" fmla="*/ 6245 h 9271"/>
                                  <a:gd name="connsiteX2" fmla="*/ 2391 w 10682"/>
                                  <a:gd name="connsiteY2" fmla="*/ 1375 h 9271"/>
                                  <a:gd name="connsiteX3" fmla="*/ 2997 w 10682"/>
                                  <a:gd name="connsiteY3" fmla="*/ 7599 h 9271"/>
                                  <a:gd name="connsiteX4" fmla="*/ 4383 w 10682"/>
                                  <a:gd name="connsiteY4" fmla="*/ 3068 h 9271"/>
                                  <a:gd name="connsiteX5" fmla="*/ 4781 w 10682"/>
                                  <a:gd name="connsiteY5" fmla="*/ 9262 h 9271"/>
                                  <a:gd name="connsiteX6" fmla="*/ 6993 w 10682"/>
                                  <a:gd name="connsiteY6" fmla="*/ 1375 h 9271"/>
                                  <a:gd name="connsiteX7" fmla="*/ 7683 w 10682"/>
                                  <a:gd name="connsiteY7" fmla="*/ 6910 h 9271"/>
                                  <a:gd name="connsiteX8" fmla="*/ 9449 w 10682"/>
                                  <a:gd name="connsiteY8" fmla="*/ 0 h 9271"/>
                                  <a:gd name="connsiteX9" fmla="*/ 9952 w 10682"/>
                                  <a:gd name="connsiteY9" fmla="*/ 6910 h 9271"/>
                                  <a:gd name="connsiteX10" fmla="*/ 10682 w 10682"/>
                                  <a:gd name="connsiteY10" fmla="*/ 4216 h 9271"/>
                                  <a:gd name="connsiteX0" fmla="*/ 0 w 10000"/>
                                  <a:gd name="connsiteY0" fmla="*/ 2489 h 10000"/>
                                  <a:gd name="connsiteX1" fmla="*/ 595 w 10000"/>
                                  <a:gd name="connsiteY1" fmla="*/ 6736 h 10000"/>
                                  <a:gd name="connsiteX2" fmla="*/ 2238 w 10000"/>
                                  <a:gd name="connsiteY2" fmla="*/ 1483 h 10000"/>
                                  <a:gd name="connsiteX3" fmla="*/ 2806 w 10000"/>
                                  <a:gd name="connsiteY3" fmla="*/ 8197 h 10000"/>
                                  <a:gd name="connsiteX4" fmla="*/ 3940 w 10000"/>
                                  <a:gd name="connsiteY4" fmla="*/ 3309 h 10000"/>
                                  <a:gd name="connsiteX5" fmla="*/ 4476 w 10000"/>
                                  <a:gd name="connsiteY5" fmla="*/ 9990 h 10000"/>
                                  <a:gd name="connsiteX6" fmla="*/ 6547 w 10000"/>
                                  <a:gd name="connsiteY6" fmla="*/ 1483 h 10000"/>
                                  <a:gd name="connsiteX7" fmla="*/ 7192 w 10000"/>
                                  <a:gd name="connsiteY7" fmla="*/ 7453 h 10000"/>
                                  <a:gd name="connsiteX8" fmla="*/ 8846 w 10000"/>
                                  <a:gd name="connsiteY8" fmla="*/ 0 h 10000"/>
                                  <a:gd name="connsiteX9" fmla="*/ 9317 w 10000"/>
                                  <a:gd name="connsiteY9" fmla="*/ 7453 h 10000"/>
                                  <a:gd name="connsiteX10" fmla="*/ 10000 w 10000"/>
                                  <a:gd name="connsiteY10" fmla="*/ 4548 h 10000"/>
                                  <a:gd name="connsiteX0" fmla="*/ 0 w 10000"/>
                                  <a:gd name="connsiteY0" fmla="*/ 2489 h 10000"/>
                                  <a:gd name="connsiteX1" fmla="*/ 595 w 10000"/>
                                  <a:gd name="connsiteY1" fmla="*/ 6736 h 10000"/>
                                  <a:gd name="connsiteX2" fmla="*/ 2238 w 10000"/>
                                  <a:gd name="connsiteY2" fmla="*/ 1483 h 10000"/>
                                  <a:gd name="connsiteX3" fmla="*/ 2806 w 10000"/>
                                  <a:gd name="connsiteY3" fmla="*/ 8197 h 10000"/>
                                  <a:gd name="connsiteX4" fmla="*/ 3940 w 10000"/>
                                  <a:gd name="connsiteY4" fmla="*/ 3309 h 10000"/>
                                  <a:gd name="connsiteX5" fmla="*/ 4476 w 10000"/>
                                  <a:gd name="connsiteY5" fmla="*/ 9990 h 10000"/>
                                  <a:gd name="connsiteX6" fmla="*/ 6547 w 10000"/>
                                  <a:gd name="connsiteY6" fmla="*/ 1483 h 10000"/>
                                  <a:gd name="connsiteX7" fmla="*/ 7192 w 10000"/>
                                  <a:gd name="connsiteY7" fmla="*/ 7453 h 10000"/>
                                  <a:gd name="connsiteX8" fmla="*/ 8846 w 10000"/>
                                  <a:gd name="connsiteY8" fmla="*/ 0 h 10000"/>
                                  <a:gd name="connsiteX9" fmla="*/ 9317 w 10000"/>
                                  <a:gd name="connsiteY9" fmla="*/ 7453 h 10000"/>
                                  <a:gd name="connsiteX10" fmla="*/ 10000 w 10000"/>
                                  <a:gd name="connsiteY10" fmla="*/ 4548 h 10000"/>
                                  <a:gd name="connsiteX0" fmla="*/ 0 w 10000"/>
                                  <a:gd name="connsiteY0" fmla="*/ 2489 h 9999"/>
                                  <a:gd name="connsiteX1" fmla="*/ 595 w 10000"/>
                                  <a:gd name="connsiteY1" fmla="*/ 6736 h 9999"/>
                                  <a:gd name="connsiteX2" fmla="*/ 2238 w 10000"/>
                                  <a:gd name="connsiteY2" fmla="*/ 1483 h 9999"/>
                                  <a:gd name="connsiteX3" fmla="*/ 2806 w 10000"/>
                                  <a:gd name="connsiteY3" fmla="*/ 8197 h 9999"/>
                                  <a:gd name="connsiteX4" fmla="*/ 3940 w 10000"/>
                                  <a:gd name="connsiteY4" fmla="*/ 3227 h 9999"/>
                                  <a:gd name="connsiteX5" fmla="*/ 4476 w 10000"/>
                                  <a:gd name="connsiteY5" fmla="*/ 9990 h 9999"/>
                                  <a:gd name="connsiteX6" fmla="*/ 6547 w 10000"/>
                                  <a:gd name="connsiteY6" fmla="*/ 1483 h 9999"/>
                                  <a:gd name="connsiteX7" fmla="*/ 7192 w 10000"/>
                                  <a:gd name="connsiteY7" fmla="*/ 7453 h 9999"/>
                                  <a:gd name="connsiteX8" fmla="*/ 8846 w 10000"/>
                                  <a:gd name="connsiteY8" fmla="*/ 0 h 9999"/>
                                  <a:gd name="connsiteX9" fmla="*/ 9317 w 10000"/>
                                  <a:gd name="connsiteY9" fmla="*/ 7453 h 9999"/>
                                  <a:gd name="connsiteX10" fmla="*/ 10000 w 10000"/>
                                  <a:gd name="connsiteY10" fmla="*/ 4548 h 9999"/>
                                  <a:gd name="connsiteX0" fmla="*/ 0 w 10000"/>
                                  <a:gd name="connsiteY0" fmla="*/ 2489 h 10007"/>
                                  <a:gd name="connsiteX1" fmla="*/ 595 w 10000"/>
                                  <a:gd name="connsiteY1" fmla="*/ 6737 h 10007"/>
                                  <a:gd name="connsiteX2" fmla="*/ 2238 w 10000"/>
                                  <a:gd name="connsiteY2" fmla="*/ 1483 h 10007"/>
                                  <a:gd name="connsiteX3" fmla="*/ 2806 w 10000"/>
                                  <a:gd name="connsiteY3" fmla="*/ 8198 h 10007"/>
                                  <a:gd name="connsiteX4" fmla="*/ 4031 w 10000"/>
                                  <a:gd name="connsiteY4" fmla="*/ 3737 h 10007"/>
                                  <a:gd name="connsiteX5" fmla="*/ 4476 w 10000"/>
                                  <a:gd name="connsiteY5" fmla="*/ 9991 h 10007"/>
                                  <a:gd name="connsiteX6" fmla="*/ 6547 w 10000"/>
                                  <a:gd name="connsiteY6" fmla="*/ 1483 h 10007"/>
                                  <a:gd name="connsiteX7" fmla="*/ 7192 w 10000"/>
                                  <a:gd name="connsiteY7" fmla="*/ 7454 h 10007"/>
                                  <a:gd name="connsiteX8" fmla="*/ 8846 w 10000"/>
                                  <a:gd name="connsiteY8" fmla="*/ 0 h 10007"/>
                                  <a:gd name="connsiteX9" fmla="*/ 9317 w 10000"/>
                                  <a:gd name="connsiteY9" fmla="*/ 7454 h 10007"/>
                                  <a:gd name="connsiteX10" fmla="*/ 10000 w 10000"/>
                                  <a:gd name="connsiteY10" fmla="*/ 4548 h 10007"/>
                                  <a:gd name="connsiteX0" fmla="*/ 0 w 10000"/>
                                  <a:gd name="connsiteY0" fmla="*/ 2489 h 10007"/>
                                  <a:gd name="connsiteX1" fmla="*/ 595 w 10000"/>
                                  <a:gd name="connsiteY1" fmla="*/ 6737 h 10007"/>
                                  <a:gd name="connsiteX2" fmla="*/ 2238 w 10000"/>
                                  <a:gd name="connsiteY2" fmla="*/ 1483 h 10007"/>
                                  <a:gd name="connsiteX3" fmla="*/ 2806 w 10000"/>
                                  <a:gd name="connsiteY3" fmla="*/ 8198 h 10007"/>
                                  <a:gd name="connsiteX4" fmla="*/ 3940 w 10000"/>
                                  <a:gd name="connsiteY4" fmla="*/ 3737 h 10007"/>
                                  <a:gd name="connsiteX5" fmla="*/ 4476 w 10000"/>
                                  <a:gd name="connsiteY5" fmla="*/ 9991 h 10007"/>
                                  <a:gd name="connsiteX6" fmla="*/ 6547 w 10000"/>
                                  <a:gd name="connsiteY6" fmla="*/ 1483 h 10007"/>
                                  <a:gd name="connsiteX7" fmla="*/ 7192 w 10000"/>
                                  <a:gd name="connsiteY7" fmla="*/ 7454 h 10007"/>
                                  <a:gd name="connsiteX8" fmla="*/ 8846 w 10000"/>
                                  <a:gd name="connsiteY8" fmla="*/ 0 h 10007"/>
                                  <a:gd name="connsiteX9" fmla="*/ 9317 w 10000"/>
                                  <a:gd name="connsiteY9" fmla="*/ 7454 h 10007"/>
                                  <a:gd name="connsiteX10" fmla="*/ 10000 w 10000"/>
                                  <a:gd name="connsiteY10" fmla="*/ 4548 h 10007"/>
                                  <a:gd name="connsiteX0" fmla="*/ 0 w 10000"/>
                                  <a:gd name="connsiteY0" fmla="*/ 2489 h 9999"/>
                                  <a:gd name="connsiteX1" fmla="*/ 595 w 10000"/>
                                  <a:gd name="connsiteY1" fmla="*/ 6737 h 9999"/>
                                  <a:gd name="connsiteX2" fmla="*/ 2238 w 10000"/>
                                  <a:gd name="connsiteY2" fmla="*/ 1483 h 9999"/>
                                  <a:gd name="connsiteX3" fmla="*/ 2806 w 10000"/>
                                  <a:gd name="connsiteY3" fmla="*/ 8198 h 9999"/>
                                  <a:gd name="connsiteX4" fmla="*/ 3940 w 10000"/>
                                  <a:gd name="connsiteY4" fmla="*/ 3164 h 9999"/>
                                  <a:gd name="connsiteX5" fmla="*/ 4476 w 10000"/>
                                  <a:gd name="connsiteY5" fmla="*/ 9991 h 9999"/>
                                  <a:gd name="connsiteX6" fmla="*/ 6547 w 10000"/>
                                  <a:gd name="connsiteY6" fmla="*/ 1483 h 9999"/>
                                  <a:gd name="connsiteX7" fmla="*/ 7192 w 10000"/>
                                  <a:gd name="connsiteY7" fmla="*/ 7454 h 9999"/>
                                  <a:gd name="connsiteX8" fmla="*/ 8846 w 10000"/>
                                  <a:gd name="connsiteY8" fmla="*/ 0 h 9999"/>
                                  <a:gd name="connsiteX9" fmla="*/ 9317 w 10000"/>
                                  <a:gd name="connsiteY9" fmla="*/ 7454 h 9999"/>
                                  <a:gd name="connsiteX10" fmla="*/ 10000 w 10000"/>
                                  <a:gd name="connsiteY10" fmla="*/ 4548 h 9999"/>
                                  <a:gd name="connsiteX0" fmla="*/ 0 w 10000"/>
                                  <a:gd name="connsiteY0" fmla="*/ 2489 h 10000"/>
                                  <a:gd name="connsiteX1" fmla="*/ 595 w 10000"/>
                                  <a:gd name="connsiteY1" fmla="*/ 6738 h 10000"/>
                                  <a:gd name="connsiteX2" fmla="*/ 2238 w 10000"/>
                                  <a:gd name="connsiteY2" fmla="*/ 1483 h 10000"/>
                                  <a:gd name="connsiteX3" fmla="*/ 2806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806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806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806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697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697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10000"/>
                                  <a:gd name="connsiteY0" fmla="*/ 2489 h 10000"/>
                                  <a:gd name="connsiteX1" fmla="*/ 595 w 10000"/>
                                  <a:gd name="connsiteY1" fmla="*/ 6738 h 10000"/>
                                  <a:gd name="connsiteX2" fmla="*/ 2238 w 10000"/>
                                  <a:gd name="connsiteY2" fmla="*/ 1483 h 10000"/>
                                  <a:gd name="connsiteX3" fmla="*/ 2697 w 10000"/>
                                  <a:gd name="connsiteY3" fmla="*/ 8199 h 10000"/>
                                  <a:gd name="connsiteX4" fmla="*/ 4031 w 10000"/>
                                  <a:gd name="connsiteY4" fmla="*/ 3164 h 10000"/>
                                  <a:gd name="connsiteX5" fmla="*/ 4476 w 10000"/>
                                  <a:gd name="connsiteY5" fmla="*/ 9992 h 10000"/>
                                  <a:gd name="connsiteX6" fmla="*/ 6547 w 10000"/>
                                  <a:gd name="connsiteY6" fmla="*/ 1483 h 10000"/>
                                  <a:gd name="connsiteX7" fmla="*/ 7192 w 10000"/>
                                  <a:gd name="connsiteY7" fmla="*/ 7455 h 10000"/>
                                  <a:gd name="connsiteX8" fmla="*/ 8846 w 10000"/>
                                  <a:gd name="connsiteY8" fmla="*/ 0 h 10000"/>
                                  <a:gd name="connsiteX9" fmla="*/ 9317 w 10000"/>
                                  <a:gd name="connsiteY9" fmla="*/ 7455 h 10000"/>
                                  <a:gd name="connsiteX10" fmla="*/ 10000 w 10000"/>
                                  <a:gd name="connsiteY10" fmla="*/ 4548 h 10000"/>
                                  <a:gd name="connsiteX0" fmla="*/ 0 w 9873"/>
                                  <a:gd name="connsiteY0" fmla="*/ 2490 h 10000"/>
                                  <a:gd name="connsiteX1" fmla="*/ 468 w 9873"/>
                                  <a:gd name="connsiteY1" fmla="*/ 6738 h 10000"/>
                                  <a:gd name="connsiteX2" fmla="*/ 2111 w 9873"/>
                                  <a:gd name="connsiteY2" fmla="*/ 1483 h 10000"/>
                                  <a:gd name="connsiteX3" fmla="*/ 2570 w 9873"/>
                                  <a:gd name="connsiteY3" fmla="*/ 8199 h 10000"/>
                                  <a:gd name="connsiteX4" fmla="*/ 3904 w 9873"/>
                                  <a:gd name="connsiteY4" fmla="*/ 3164 h 10000"/>
                                  <a:gd name="connsiteX5" fmla="*/ 4349 w 9873"/>
                                  <a:gd name="connsiteY5" fmla="*/ 9992 h 10000"/>
                                  <a:gd name="connsiteX6" fmla="*/ 6420 w 9873"/>
                                  <a:gd name="connsiteY6" fmla="*/ 1483 h 10000"/>
                                  <a:gd name="connsiteX7" fmla="*/ 7065 w 9873"/>
                                  <a:gd name="connsiteY7" fmla="*/ 7455 h 10000"/>
                                  <a:gd name="connsiteX8" fmla="*/ 8719 w 9873"/>
                                  <a:gd name="connsiteY8" fmla="*/ 0 h 10000"/>
                                  <a:gd name="connsiteX9" fmla="*/ 9190 w 9873"/>
                                  <a:gd name="connsiteY9" fmla="*/ 7455 h 10000"/>
                                  <a:gd name="connsiteX10" fmla="*/ 9873 w 9873"/>
                                  <a:gd name="connsiteY10" fmla="*/ 4548 h 10000"/>
                                  <a:gd name="connsiteX0" fmla="*/ 0 w 9833"/>
                                  <a:gd name="connsiteY0" fmla="*/ 2490 h 10000"/>
                                  <a:gd name="connsiteX1" fmla="*/ 474 w 9833"/>
                                  <a:gd name="connsiteY1" fmla="*/ 6738 h 10000"/>
                                  <a:gd name="connsiteX2" fmla="*/ 2138 w 9833"/>
                                  <a:gd name="connsiteY2" fmla="*/ 1483 h 10000"/>
                                  <a:gd name="connsiteX3" fmla="*/ 2603 w 9833"/>
                                  <a:gd name="connsiteY3" fmla="*/ 8199 h 10000"/>
                                  <a:gd name="connsiteX4" fmla="*/ 3954 w 9833"/>
                                  <a:gd name="connsiteY4" fmla="*/ 3164 h 10000"/>
                                  <a:gd name="connsiteX5" fmla="*/ 4405 w 9833"/>
                                  <a:gd name="connsiteY5" fmla="*/ 9992 h 10000"/>
                                  <a:gd name="connsiteX6" fmla="*/ 6503 w 9833"/>
                                  <a:gd name="connsiteY6" fmla="*/ 1483 h 10000"/>
                                  <a:gd name="connsiteX7" fmla="*/ 7156 w 9833"/>
                                  <a:gd name="connsiteY7" fmla="*/ 7455 h 10000"/>
                                  <a:gd name="connsiteX8" fmla="*/ 8831 w 9833"/>
                                  <a:gd name="connsiteY8" fmla="*/ 0 h 10000"/>
                                  <a:gd name="connsiteX9" fmla="*/ 9308 w 9833"/>
                                  <a:gd name="connsiteY9" fmla="*/ 7455 h 10000"/>
                                  <a:gd name="connsiteX10" fmla="*/ 9833 w 9833"/>
                                  <a:gd name="connsiteY10" fmla="*/ 454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4555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454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454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454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939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73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247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247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247 h 10000"/>
                                  <a:gd name="connsiteX0" fmla="*/ 0 w 10000"/>
                                  <a:gd name="connsiteY0" fmla="*/ 2490 h 10000"/>
                                  <a:gd name="connsiteX1" fmla="*/ 482 w 10000"/>
                                  <a:gd name="connsiteY1" fmla="*/ 6738 h 10000"/>
                                  <a:gd name="connsiteX2" fmla="*/ 2174 w 10000"/>
                                  <a:gd name="connsiteY2" fmla="*/ 1483 h 10000"/>
                                  <a:gd name="connsiteX3" fmla="*/ 2647 w 10000"/>
                                  <a:gd name="connsiteY3" fmla="*/ 8199 h 10000"/>
                                  <a:gd name="connsiteX4" fmla="*/ 4021 w 10000"/>
                                  <a:gd name="connsiteY4" fmla="*/ 3164 h 10000"/>
                                  <a:gd name="connsiteX5" fmla="*/ 4480 w 10000"/>
                                  <a:gd name="connsiteY5" fmla="*/ 9992 h 10000"/>
                                  <a:gd name="connsiteX6" fmla="*/ 6613 w 10000"/>
                                  <a:gd name="connsiteY6" fmla="*/ 1483 h 10000"/>
                                  <a:gd name="connsiteX7" fmla="*/ 7278 w 10000"/>
                                  <a:gd name="connsiteY7" fmla="*/ 7455 h 10000"/>
                                  <a:gd name="connsiteX8" fmla="*/ 8981 w 10000"/>
                                  <a:gd name="connsiteY8" fmla="*/ 0 h 10000"/>
                                  <a:gd name="connsiteX9" fmla="*/ 9466 w 10000"/>
                                  <a:gd name="connsiteY9" fmla="*/ 7455 h 10000"/>
                                  <a:gd name="connsiteX10" fmla="*/ 10000 w 10000"/>
                                  <a:gd name="connsiteY10" fmla="*/ 3939 h 10000"/>
                                  <a:gd name="connsiteX0" fmla="*/ 0 w 10000"/>
                                  <a:gd name="connsiteY0" fmla="*/ 2490 h 10000"/>
                                  <a:gd name="connsiteX1" fmla="*/ 482 w 10000"/>
                                  <a:gd name="connsiteY1" fmla="*/ 6738 h 10000"/>
                                  <a:gd name="connsiteX2" fmla="*/ 2174 w 10000"/>
                                  <a:gd name="connsiteY2" fmla="*/ 1483 h 10000"/>
                                  <a:gd name="connsiteX3" fmla="*/ 2647 w 10000"/>
                                  <a:gd name="connsiteY3" fmla="*/ 8199 h 10000"/>
                                  <a:gd name="connsiteX4" fmla="*/ 4021 w 10000"/>
                                  <a:gd name="connsiteY4" fmla="*/ 3164 h 10000"/>
                                  <a:gd name="connsiteX5" fmla="*/ 4480 w 10000"/>
                                  <a:gd name="connsiteY5" fmla="*/ 9992 h 10000"/>
                                  <a:gd name="connsiteX6" fmla="*/ 6613 w 10000"/>
                                  <a:gd name="connsiteY6" fmla="*/ 1483 h 10000"/>
                                  <a:gd name="connsiteX7" fmla="*/ 7278 w 10000"/>
                                  <a:gd name="connsiteY7" fmla="*/ 7455 h 10000"/>
                                  <a:gd name="connsiteX8" fmla="*/ 8981 w 10000"/>
                                  <a:gd name="connsiteY8" fmla="*/ 0 h 10000"/>
                                  <a:gd name="connsiteX9" fmla="*/ 9466 w 10000"/>
                                  <a:gd name="connsiteY9" fmla="*/ 7455 h 10000"/>
                                  <a:gd name="connsiteX10" fmla="*/ 10000 w 10000"/>
                                  <a:gd name="connsiteY10" fmla="*/ 3939 h 10000"/>
                                  <a:gd name="connsiteX0" fmla="*/ 0 w 10000"/>
                                  <a:gd name="connsiteY0" fmla="*/ 2490 h 10000"/>
                                  <a:gd name="connsiteX1" fmla="*/ 482 w 10000"/>
                                  <a:gd name="connsiteY1" fmla="*/ 6738 h 10000"/>
                                  <a:gd name="connsiteX2" fmla="*/ 2174 w 10000"/>
                                  <a:gd name="connsiteY2" fmla="*/ 1483 h 10000"/>
                                  <a:gd name="connsiteX3" fmla="*/ 2647 w 10000"/>
                                  <a:gd name="connsiteY3" fmla="*/ 8199 h 10000"/>
                                  <a:gd name="connsiteX4" fmla="*/ 4021 w 10000"/>
                                  <a:gd name="connsiteY4" fmla="*/ 3164 h 10000"/>
                                  <a:gd name="connsiteX5" fmla="*/ 4480 w 10000"/>
                                  <a:gd name="connsiteY5" fmla="*/ 9992 h 10000"/>
                                  <a:gd name="connsiteX6" fmla="*/ 6613 w 10000"/>
                                  <a:gd name="connsiteY6" fmla="*/ 1483 h 10000"/>
                                  <a:gd name="connsiteX7" fmla="*/ 7278 w 10000"/>
                                  <a:gd name="connsiteY7" fmla="*/ 7455 h 10000"/>
                                  <a:gd name="connsiteX8" fmla="*/ 8981 w 10000"/>
                                  <a:gd name="connsiteY8" fmla="*/ 0 h 10000"/>
                                  <a:gd name="connsiteX9" fmla="*/ 9466 w 10000"/>
                                  <a:gd name="connsiteY9" fmla="*/ 7455 h 10000"/>
                                  <a:gd name="connsiteX10" fmla="*/ 10000 w 10000"/>
                                  <a:gd name="connsiteY10" fmla="*/ 3939 h 10000"/>
                                  <a:gd name="connsiteX0" fmla="*/ 0 w 10000"/>
                                  <a:gd name="connsiteY0" fmla="*/ 2490 h 10000"/>
                                  <a:gd name="connsiteX1" fmla="*/ 482 w 10000"/>
                                  <a:gd name="connsiteY1" fmla="*/ 6738 h 10000"/>
                                  <a:gd name="connsiteX2" fmla="*/ 2174 w 10000"/>
                                  <a:gd name="connsiteY2" fmla="*/ 1483 h 10000"/>
                                  <a:gd name="connsiteX3" fmla="*/ 2647 w 10000"/>
                                  <a:gd name="connsiteY3" fmla="*/ 8199 h 10000"/>
                                  <a:gd name="connsiteX4" fmla="*/ 4021 w 10000"/>
                                  <a:gd name="connsiteY4" fmla="*/ 3164 h 10000"/>
                                  <a:gd name="connsiteX5" fmla="*/ 4480 w 10000"/>
                                  <a:gd name="connsiteY5" fmla="*/ 9992 h 10000"/>
                                  <a:gd name="connsiteX6" fmla="*/ 6613 w 10000"/>
                                  <a:gd name="connsiteY6" fmla="*/ 1483 h 10000"/>
                                  <a:gd name="connsiteX7" fmla="*/ 7278 w 10000"/>
                                  <a:gd name="connsiteY7" fmla="*/ 7455 h 10000"/>
                                  <a:gd name="connsiteX8" fmla="*/ 8981 w 10000"/>
                                  <a:gd name="connsiteY8" fmla="*/ 0 h 10000"/>
                                  <a:gd name="connsiteX9" fmla="*/ 9466 w 10000"/>
                                  <a:gd name="connsiteY9" fmla="*/ 7455 h 10000"/>
                                  <a:gd name="connsiteX10" fmla="*/ 10000 w 10000"/>
                                  <a:gd name="connsiteY10" fmla="*/ 3939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939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73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738 h 10000"/>
                                  <a:gd name="connsiteX0" fmla="*/ 0 w 10169"/>
                                  <a:gd name="connsiteY0" fmla="*/ 2490 h 10000"/>
                                  <a:gd name="connsiteX1" fmla="*/ 482 w 10169"/>
                                  <a:gd name="connsiteY1" fmla="*/ 6738 h 10000"/>
                                  <a:gd name="connsiteX2" fmla="*/ 2174 w 10169"/>
                                  <a:gd name="connsiteY2" fmla="*/ 1483 h 10000"/>
                                  <a:gd name="connsiteX3" fmla="*/ 2647 w 10169"/>
                                  <a:gd name="connsiteY3" fmla="*/ 8199 h 10000"/>
                                  <a:gd name="connsiteX4" fmla="*/ 4021 w 10169"/>
                                  <a:gd name="connsiteY4" fmla="*/ 3164 h 10000"/>
                                  <a:gd name="connsiteX5" fmla="*/ 4480 w 10169"/>
                                  <a:gd name="connsiteY5" fmla="*/ 9992 h 10000"/>
                                  <a:gd name="connsiteX6" fmla="*/ 6613 w 10169"/>
                                  <a:gd name="connsiteY6" fmla="*/ 1483 h 10000"/>
                                  <a:gd name="connsiteX7" fmla="*/ 7278 w 10169"/>
                                  <a:gd name="connsiteY7" fmla="*/ 7455 h 10000"/>
                                  <a:gd name="connsiteX8" fmla="*/ 8981 w 10169"/>
                                  <a:gd name="connsiteY8" fmla="*/ 0 h 10000"/>
                                  <a:gd name="connsiteX9" fmla="*/ 9466 w 10169"/>
                                  <a:gd name="connsiteY9" fmla="*/ 7455 h 10000"/>
                                  <a:gd name="connsiteX10" fmla="*/ 10169 w 10169"/>
                                  <a:gd name="connsiteY10" fmla="*/ 3738 h 10000"/>
                                  <a:gd name="connsiteX0" fmla="*/ 0 w 10169"/>
                                  <a:gd name="connsiteY0" fmla="*/ 2490 h 10075"/>
                                  <a:gd name="connsiteX1" fmla="*/ 482 w 10169"/>
                                  <a:gd name="connsiteY1" fmla="*/ 6738 h 10075"/>
                                  <a:gd name="connsiteX2" fmla="*/ 2174 w 10169"/>
                                  <a:gd name="connsiteY2" fmla="*/ 1483 h 10075"/>
                                  <a:gd name="connsiteX3" fmla="*/ 2647 w 10169"/>
                                  <a:gd name="connsiteY3" fmla="*/ 8199 h 10075"/>
                                  <a:gd name="connsiteX4" fmla="*/ 4021 w 10169"/>
                                  <a:gd name="connsiteY4" fmla="*/ 3164 h 10075"/>
                                  <a:gd name="connsiteX5" fmla="*/ 4633 w 10169"/>
                                  <a:gd name="connsiteY5" fmla="*/ 10067 h 10075"/>
                                  <a:gd name="connsiteX6" fmla="*/ 6613 w 10169"/>
                                  <a:gd name="connsiteY6" fmla="*/ 1483 h 10075"/>
                                  <a:gd name="connsiteX7" fmla="*/ 7278 w 10169"/>
                                  <a:gd name="connsiteY7" fmla="*/ 7455 h 10075"/>
                                  <a:gd name="connsiteX8" fmla="*/ 8981 w 10169"/>
                                  <a:gd name="connsiteY8" fmla="*/ 0 h 10075"/>
                                  <a:gd name="connsiteX9" fmla="*/ 9466 w 10169"/>
                                  <a:gd name="connsiteY9" fmla="*/ 7455 h 10075"/>
                                  <a:gd name="connsiteX10" fmla="*/ 10169 w 10169"/>
                                  <a:gd name="connsiteY10" fmla="*/ 3738 h 10075"/>
                                  <a:gd name="connsiteX0" fmla="*/ 0 w 10169"/>
                                  <a:gd name="connsiteY0" fmla="*/ 2491 h 10076"/>
                                  <a:gd name="connsiteX1" fmla="*/ 482 w 10169"/>
                                  <a:gd name="connsiteY1" fmla="*/ 6739 h 10076"/>
                                  <a:gd name="connsiteX2" fmla="*/ 2174 w 10169"/>
                                  <a:gd name="connsiteY2" fmla="*/ 1484 h 10076"/>
                                  <a:gd name="connsiteX3" fmla="*/ 2647 w 10169"/>
                                  <a:gd name="connsiteY3" fmla="*/ 8200 h 10076"/>
                                  <a:gd name="connsiteX4" fmla="*/ 4021 w 10169"/>
                                  <a:gd name="connsiteY4" fmla="*/ 3165 h 10076"/>
                                  <a:gd name="connsiteX5" fmla="*/ 4633 w 10169"/>
                                  <a:gd name="connsiteY5" fmla="*/ 10068 h 10076"/>
                                  <a:gd name="connsiteX6" fmla="*/ 6613 w 10169"/>
                                  <a:gd name="connsiteY6" fmla="*/ 1484 h 10076"/>
                                  <a:gd name="connsiteX7" fmla="*/ 7278 w 10169"/>
                                  <a:gd name="connsiteY7" fmla="*/ 7456 h 10076"/>
                                  <a:gd name="connsiteX8" fmla="*/ 8981 w 10169"/>
                                  <a:gd name="connsiteY8" fmla="*/ 1 h 10076"/>
                                  <a:gd name="connsiteX9" fmla="*/ 9466 w 10169"/>
                                  <a:gd name="connsiteY9" fmla="*/ 7456 h 10076"/>
                                  <a:gd name="connsiteX10" fmla="*/ 10169 w 10169"/>
                                  <a:gd name="connsiteY10" fmla="*/ 3739 h 10076"/>
                                  <a:gd name="connsiteX0" fmla="*/ 0 w 10169"/>
                                  <a:gd name="connsiteY0" fmla="*/ 2491 h 10076"/>
                                  <a:gd name="connsiteX1" fmla="*/ 482 w 10169"/>
                                  <a:gd name="connsiteY1" fmla="*/ 6739 h 10076"/>
                                  <a:gd name="connsiteX2" fmla="*/ 2174 w 10169"/>
                                  <a:gd name="connsiteY2" fmla="*/ 1484 h 10076"/>
                                  <a:gd name="connsiteX3" fmla="*/ 2647 w 10169"/>
                                  <a:gd name="connsiteY3" fmla="*/ 8200 h 10076"/>
                                  <a:gd name="connsiteX4" fmla="*/ 4021 w 10169"/>
                                  <a:gd name="connsiteY4" fmla="*/ 3165 h 10076"/>
                                  <a:gd name="connsiteX5" fmla="*/ 4633 w 10169"/>
                                  <a:gd name="connsiteY5" fmla="*/ 10068 h 10076"/>
                                  <a:gd name="connsiteX6" fmla="*/ 6613 w 10169"/>
                                  <a:gd name="connsiteY6" fmla="*/ 1484 h 10076"/>
                                  <a:gd name="connsiteX7" fmla="*/ 7278 w 10169"/>
                                  <a:gd name="connsiteY7" fmla="*/ 7456 h 10076"/>
                                  <a:gd name="connsiteX8" fmla="*/ 8981 w 10169"/>
                                  <a:gd name="connsiteY8" fmla="*/ 1 h 10076"/>
                                  <a:gd name="connsiteX9" fmla="*/ 9466 w 10169"/>
                                  <a:gd name="connsiteY9" fmla="*/ 7456 h 10076"/>
                                  <a:gd name="connsiteX10" fmla="*/ 10169 w 10169"/>
                                  <a:gd name="connsiteY10" fmla="*/ 3739 h 10076"/>
                                  <a:gd name="connsiteX0" fmla="*/ 0 w 10169"/>
                                  <a:gd name="connsiteY0" fmla="*/ 2491 h 10076"/>
                                  <a:gd name="connsiteX1" fmla="*/ 482 w 10169"/>
                                  <a:gd name="connsiteY1" fmla="*/ 6739 h 10076"/>
                                  <a:gd name="connsiteX2" fmla="*/ 2174 w 10169"/>
                                  <a:gd name="connsiteY2" fmla="*/ 1484 h 10076"/>
                                  <a:gd name="connsiteX3" fmla="*/ 2647 w 10169"/>
                                  <a:gd name="connsiteY3" fmla="*/ 8200 h 10076"/>
                                  <a:gd name="connsiteX4" fmla="*/ 4021 w 10169"/>
                                  <a:gd name="connsiteY4" fmla="*/ 3165 h 10076"/>
                                  <a:gd name="connsiteX5" fmla="*/ 4633 w 10169"/>
                                  <a:gd name="connsiteY5" fmla="*/ 10068 h 10076"/>
                                  <a:gd name="connsiteX6" fmla="*/ 6613 w 10169"/>
                                  <a:gd name="connsiteY6" fmla="*/ 1484 h 10076"/>
                                  <a:gd name="connsiteX7" fmla="*/ 7278 w 10169"/>
                                  <a:gd name="connsiteY7" fmla="*/ 7456 h 10076"/>
                                  <a:gd name="connsiteX8" fmla="*/ 8981 w 10169"/>
                                  <a:gd name="connsiteY8" fmla="*/ 1 h 10076"/>
                                  <a:gd name="connsiteX9" fmla="*/ 9466 w 10169"/>
                                  <a:gd name="connsiteY9" fmla="*/ 7456 h 10076"/>
                                  <a:gd name="connsiteX10" fmla="*/ 10169 w 10169"/>
                                  <a:gd name="connsiteY10" fmla="*/ 3739 h 10076"/>
                                  <a:gd name="connsiteX0" fmla="*/ 0 w 10169"/>
                                  <a:gd name="connsiteY0" fmla="*/ 2491 h 9477"/>
                                  <a:gd name="connsiteX1" fmla="*/ 482 w 10169"/>
                                  <a:gd name="connsiteY1" fmla="*/ 6739 h 9477"/>
                                  <a:gd name="connsiteX2" fmla="*/ 2174 w 10169"/>
                                  <a:gd name="connsiteY2" fmla="*/ 1484 h 9477"/>
                                  <a:gd name="connsiteX3" fmla="*/ 2647 w 10169"/>
                                  <a:gd name="connsiteY3" fmla="*/ 8200 h 9477"/>
                                  <a:gd name="connsiteX4" fmla="*/ 4021 w 10169"/>
                                  <a:gd name="connsiteY4" fmla="*/ 3165 h 9477"/>
                                  <a:gd name="connsiteX5" fmla="*/ 4658 w 10169"/>
                                  <a:gd name="connsiteY5" fmla="*/ 9469 h 9477"/>
                                  <a:gd name="connsiteX6" fmla="*/ 6613 w 10169"/>
                                  <a:gd name="connsiteY6" fmla="*/ 1484 h 9477"/>
                                  <a:gd name="connsiteX7" fmla="*/ 7278 w 10169"/>
                                  <a:gd name="connsiteY7" fmla="*/ 7456 h 9477"/>
                                  <a:gd name="connsiteX8" fmla="*/ 8981 w 10169"/>
                                  <a:gd name="connsiteY8" fmla="*/ 1 h 9477"/>
                                  <a:gd name="connsiteX9" fmla="*/ 9466 w 10169"/>
                                  <a:gd name="connsiteY9" fmla="*/ 7456 h 9477"/>
                                  <a:gd name="connsiteX10" fmla="*/ 10169 w 10169"/>
                                  <a:gd name="connsiteY10" fmla="*/ 3739 h 9477"/>
                                  <a:gd name="connsiteX0" fmla="*/ 0 w 10000"/>
                                  <a:gd name="connsiteY0" fmla="*/ 2628 h 10001"/>
                                  <a:gd name="connsiteX1" fmla="*/ 474 w 10000"/>
                                  <a:gd name="connsiteY1" fmla="*/ 7111 h 10001"/>
                                  <a:gd name="connsiteX2" fmla="*/ 2138 w 10000"/>
                                  <a:gd name="connsiteY2" fmla="*/ 1566 h 10001"/>
                                  <a:gd name="connsiteX3" fmla="*/ 2603 w 10000"/>
                                  <a:gd name="connsiteY3" fmla="*/ 8653 h 10001"/>
                                  <a:gd name="connsiteX4" fmla="*/ 3954 w 10000"/>
                                  <a:gd name="connsiteY4" fmla="*/ 3340 h 10001"/>
                                  <a:gd name="connsiteX5" fmla="*/ 4581 w 10000"/>
                                  <a:gd name="connsiteY5" fmla="*/ 9992 h 10001"/>
                                  <a:gd name="connsiteX6" fmla="*/ 6503 w 10000"/>
                                  <a:gd name="connsiteY6" fmla="*/ 1566 h 10001"/>
                                  <a:gd name="connsiteX7" fmla="*/ 7157 w 10000"/>
                                  <a:gd name="connsiteY7" fmla="*/ 7867 h 10001"/>
                                  <a:gd name="connsiteX8" fmla="*/ 8832 w 10000"/>
                                  <a:gd name="connsiteY8" fmla="*/ 1 h 10001"/>
                                  <a:gd name="connsiteX9" fmla="*/ 9309 w 10000"/>
                                  <a:gd name="connsiteY9" fmla="*/ 7867 h 10001"/>
                                  <a:gd name="connsiteX10" fmla="*/ 10000 w 10000"/>
                                  <a:gd name="connsiteY10" fmla="*/ 3945 h 10001"/>
                                  <a:gd name="connsiteX0" fmla="*/ 0 w 10000"/>
                                  <a:gd name="connsiteY0" fmla="*/ 2630 h 10003"/>
                                  <a:gd name="connsiteX1" fmla="*/ 474 w 10000"/>
                                  <a:gd name="connsiteY1" fmla="*/ 7113 h 10003"/>
                                  <a:gd name="connsiteX2" fmla="*/ 2138 w 10000"/>
                                  <a:gd name="connsiteY2" fmla="*/ 1568 h 10003"/>
                                  <a:gd name="connsiteX3" fmla="*/ 2603 w 10000"/>
                                  <a:gd name="connsiteY3" fmla="*/ 8655 h 10003"/>
                                  <a:gd name="connsiteX4" fmla="*/ 3954 w 10000"/>
                                  <a:gd name="connsiteY4" fmla="*/ 3342 h 10003"/>
                                  <a:gd name="connsiteX5" fmla="*/ 4581 w 10000"/>
                                  <a:gd name="connsiteY5" fmla="*/ 9994 h 10003"/>
                                  <a:gd name="connsiteX6" fmla="*/ 6503 w 10000"/>
                                  <a:gd name="connsiteY6" fmla="*/ 1568 h 10003"/>
                                  <a:gd name="connsiteX7" fmla="*/ 7082 w 10000"/>
                                  <a:gd name="connsiteY7" fmla="*/ 6813 h 10003"/>
                                  <a:gd name="connsiteX8" fmla="*/ 8832 w 10000"/>
                                  <a:gd name="connsiteY8" fmla="*/ 3 h 10003"/>
                                  <a:gd name="connsiteX9" fmla="*/ 9309 w 10000"/>
                                  <a:gd name="connsiteY9" fmla="*/ 7869 h 10003"/>
                                  <a:gd name="connsiteX10" fmla="*/ 10000 w 10000"/>
                                  <a:gd name="connsiteY10" fmla="*/ 3947 h 10003"/>
                                  <a:gd name="connsiteX0" fmla="*/ 0 w 10000"/>
                                  <a:gd name="connsiteY0" fmla="*/ 2627 h 10000"/>
                                  <a:gd name="connsiteX1" fmla="*/ 474 w 10000"/>
                                  <a:gd name="connsiteY1" fmla="*/ 7110 h 10000"/>
                                  <a:gd name="connsiteX2" fmla="*/ 2138 w 10000"/>
                                  <a:gd name="connsiteY2" fmla="*/ 1565 h 10000"/>
                                  <a:gd name="connsiteX3" fmla="*/ 2603 w 10000"/>
                                  <a:gd name="connsiteY3" fmla="*/ 8652 h 10000"/>
                                  <a:gd name="connsiteX4" fmla="*/ 3954 w 10000"/>
                                  <a:gd name="connsiteY4" fmla="*/ 3339 h 10000"/>
                                  <a:gd name="connsiteX5" fmla="*/ 4581 w 10000"/>
                                  <a:gd name="connsiteY5" fmla="*/ 9991 h 10000"/>
                                  <a:gd name="connsiteX6" fmla="*/ 6503 w 10000"/>
                                  <a:gd name="connsiteY6" fmla="*/ 1565 h 10000"/>
                                  <a:gd name="connsiteX7" fmla="*/ 7107 w 10000"/>
                                  <a:gd name="connsiteY7" fmla="*/ 7866 h 10000"/>
                                  <a:gd name="connsiteX8" fmla="*/ 8832 w 10000"/>
                                  <a:gd name="connsiteY8" fmla="*/ 0 h 10000"/>
                                  <a:gd name="connsiteX9" fmla="*/ 9309 w 10000"/>
                                  <a:gd name="connsiteY9" fmla="*/ 7866 h 10000"/>
                                  <a:gd name="connsiteX10" fmla="*/ 10000 w 10000"/>
                                  <a:gd name="connsiteY10" fmla="*/ 3944 h 10000"/>
                                  <a:gd name="connsiteX0" fmla="*/ 0 w 10000"/>
                                  <a:gd name="connsiteY0" fmla="*/ 2627 h 10000"/>
                                  <a:gd name="connsiteX1" fmla="*/ 474 w 10000"/>
                                  <a:gd name="connsiteY1" fmla="*/ 7110 h 10000"/>
                                  <a:gd name="connsiteX2" fmla="*/ 2138 w 10000"/>
                                  <a:gd name="connsiteY2" fmla="*/ 1565 h 10000"/>
                                  <a:gd name="connsiteX3" fmla="*/ 2603 w 10000"/>
                                  <a:gd name="connsiteY3" fmla="*/ 8652 h 10000"/>
                                  <a:gd name="connsiteX4" fmla="*/ 3954 w 10000"/>
                                  <a:gd name="connsiteY4" fmla="*/ 3339 h 10000"/>
                                  <a:gd name="connsiteX5" fmla="*/ 4581 w 10000"/>
                                  <a:gd name="connsiteY5" fmla="*/ 9991 h 10000"/>
                                  <a:gd name="connsiteX6" fmla="*/ 6503 w 10000"/>
                                  <a:gd name="connsiteY6" fmla="*/ 1565 h 10000"/>
                                  <a:gd name="connsiteX7" fmla="*/ 7107 w 10000"/>
                                  <a:gd name="connsiteY7" fmla="*/ 7866 h 10000"/>
                                  <a:gd name="connsiteX8" fmla="*/ 8832 w 10000"/>
                                  <a:gd name="connsiteY8" fmla="*/ 0 h 10000"/>
                                  <a:gd name="connsiteX9" fmla="*/ 9309 w 10000"/>
                                  <a:gd name="connsiteY9" fmla="*/ 7866 h 10000"/>
                                  <a:gd name="connsiteX10" fmla="*/ 10000 w 10000"/>
                                  <a:gd name="connsiteY10" fmla="*/ 3944 h 10000"/>
                                  <a:gd name="connsiteX0" fmla="*/ 0 w 10000"/>
                                  <a:gd name="connsiteY0" fmla="*/ 2627 h 10000"/>
                                  <a:gd name="connsiteX1" fmla="*/ 474 w 10000"/>
                                  <a:gd name="connsiteY1" fmla="*/ 7110 h 10000"/>
                                  <a:gd name="connsiteX2" fmla="*/ 2138 w 10000"/>
                                  <a:gd name="connsiteY2" fmla="*/ 1565 h 10000"/>
                                  <a:gd name="connsiteX3" fmla="*/ 2603 w 10000"/>
                                  <a:gd name="connsiteY3" fmla="*/ 8652 h 10000"/>
                                  <a:gd name="connsiteX4" fmla="*/ 3954 w 10000"/>
                                  <a:gd name="connsiteY4" fmla="*/ 3339 h 10000"/>
                                  <a:gd name="connsiteX5" fmla="*/ 4581 w 10000"/>
                                  <a:gd name="connsiteY5" fmla="*/ 9991 h 10000"/>
                                  <a:gd name="connsiteX6" fmla="*/ 6503 w 10000"/>
                                  <a:gd name="connsiteY6" fmla="*/ 1565 h 10000"/>
                                  <a:gd name="connsiteX7" fmla="*/ 7107 w 10000"/>
                                  <a:gd name="connsiteY7" fmla="*/ 7866 h 10000"/>
                                  <a:gd name="connsiteX8" fmla="*/ 8832 w 10000"/>
                                  <a:gd name="connsiteY8" fmla="*/ 0 h 10000"/>
                                  <a:gd name="connsiteX9" fmla="*/ 9309 w 10000"/>
                                  <a:gd name="connsiteY9" fmla="*/ 7866 h 10000"/>
                                  <a:gd name="connsiteX10" fmla="*/ 10000 w 10000"/>
                                  <a:gd name="connsiteY10" fmla="*/ 3944 h 10000"/>
                                  <a:gd name="connsiteX0" fmla="*/ 0 w 10000"/>
                                  <a:gd name="connsiteY0" fmla="*/ 2628 h 10001"/>
                                  <a:gd name="connsiteX1" fmla="*/ 474 w 10000"/>
                                  <a:gd name="connsiteY1" fmla="*/ 7111 h 10001"/>
                                  <a:gd name="connsiteX2" fmla="*/ 2138 w 10000"/>
                                  <a:gd name="connsiteY2" fmla="*/ 1566 h 10001"/>
                                  <a:gd name="connsiteX3" fmla="*/ 2603 w 10000"/>
                                  <a:gd name="connsiteY3" fmla="*/ 8653 h 10001"/>
                                  <a:gd name="connsiteX4" fmla="*/ 3954 w 10000"/>
                                  <a:gd name="connsiteY4" fmla="*/ 3340 h 10001"/>
                                  <a:gd name="connsiteX5" fmla="*/ 4581 w 10000"/>
                                  <a:gd name="connsiteY5" fmla="*/ 9992 h 10001"/>
                                  <a:gd name="connsiteX6" fmla="*/ 6503 w 10000"/>
                                  <a:gd name="connsiteY6" fmla="*/ 1566 h 10001"/>
                                  <a:gd name="connsiteX7" fmla="*/ 7107 w 10000"/>
                                  <a:gd name="connsiteY7" fmla="*/ 7163 h 10001"/>
                                  <a:gd name="connsiteX8" fmla="*/ 8832 w 10000"/>
                                  <a:gd name="connsiteY8" fmla="*/ 1 h 10001"/>
                                  <a:gd name="connsiteX9" fmla="*/ 9309 w 10000"/>
                                  <a:gd name="connsiteY9" fmla="*/ 7867 h 10001"/>
                                  <a:gd name="connsiteX10" fmla="*/ 10000 w 10000"/>
                                  <a:gd name="connsiteY10" fmla="*/ 3945 h 10001"/>
                                  <a:gd name="connsiteX0" fmla="*/ 0 w 10000"/>
                                  <a:gd name="connsiteY0" fmla="*/ 2628 h 10001"/>
                                  <a:gd name="connsiteX1" fmla="*/ 474 w 10000"/>
                                  <a:gd name="connsiteY1" fmla="*/ 7111 h 10001"/>
                                  <a:gd name="connsiteX2" fmla="*/ 2138 w 10000"/>
                                  <a:gd name="connsiteY2" fmla="*/ 1566 h 10001"/>
                                  <a:gd name="connsiteX3" fmla="*/ 2603 w 10000"/>
                                  <a:gd name="connsiteY3" fmla="*/ 8653 h 10001"/>
                                  <a:gd name="connsiteX4" fmla="*/ 3954 w 10000"/>
                                  <a:gd name="connsiteY4" fmla="*/ 3340 h 10001"/>
                                  <a:gd name="connsiteX5" fmla="*/ 4581 w 10000"/>
                                  <a:gd name="connsiteY5" fmla="*/ 9992 h 10001"/>
                                  <a:gd name="connsiteX6" fmla="*/ 6503 w 10000"/>
                                  <a:gd name="connsiteY6" fmla="*/ 1566 h 10001"/>
                                  <a:gd name="connsiteX7" fmla="*/ 7107 w 10000"/>
                                  <a:gd name="connsiteY7" fmla="*/ 7163 h 10001"/>
                                  <a:gd name="connsiteX8" fmla="*/ 8832 w 10000"/>
                                  <a:gd name="connsiteY8" fmla="*/ 1 h 10001"/>
                                  <a:gd name="connsiteX9" fmla="*/ 9284 w 10000"/>
                                  <a:gd name="connsiteY9" fmla="*/ 7867 h 10001"/>
                                  <a:gd name="connsiteX10" fmla="*/ 10000 w 10000"/>
                                  <a:gd name="connsiteY10" fmla="*/ 3945 h 10001"/>
                                  <a:gd name="connsiteX0" fmla="*/ 0 w 10000"/>
                                  <a:gd name="connsiteY0" fmla="*/ 2628 h 10001"/>
                                  <a:gd name="connsiteX1" fmla="*/ 474 w 10000"/>
                                  <a:gd name="connsiteY1" fmla="*/ 7111 h 10001"/>
                                  <a:gd name="connsiteX2" fmla="*/ 2138 w 10000"/>
                                  <a:gd name="connsiteY2" fmla="*/ 2629 h 10001"/>
                                  <a:gd name="connsiteX3" fmla="*/ 2603 w 10000"/>
                                  <a:gd name="connsiteY3" fmla="*/ 8653 h 10001"/>
                                  <a:gd name="connsiteX4" fmla="*/ 3954 w 10000"/>
                                  <a:gd name="connsiteY4" fmla="*/ 3340 h 10001"/>
                                  <a:gd name="connsiteX5" fmla="*/ 4581 w 10000"/>
                                  <a:gd name="connsiteY5" fmla="*/ 9992 h 10001"/>
                                  <a:gd name="connsiteX6" fmla="*/ 6503 w 10000"/>
                                  <a:gd name="connsiteY6" fmla="*/ 1566 h 10001"/>
                                  <a:gd name="connsiteX7" fmla="*/ 7107 w 10000"/>
                                  <a:gd name="connsiteY7" fmla="*/ 7163 h 10001"/>
                                  <a:gd name="connsiteX8" fmla="*/ 8832 w 10000"/>
                                  <a:gd name="connsiteY8" fmla="*/ 1 h 10001"/>
                                  <a:gd name="connsiteX9" fmla="*/ 9284 w 10000"/>
                                  <a:gd name="connsiteY9" fmla="*/ 7867 h 10001"/>
                                  <a:gd name="connsiteX10" fmla="*/ 10000 w 10000"/>
                                  <a:gd name="connsiteY10" fmla="*/ 3945 h 10001"/>
                                  <a:gd name="connsiteX0" fmla="*/ 0 w 10000"/>
                                  <a:gd name="connsiteY0" fmla="*/ 2628 h 10001"/>
                                  <a:gd name="connsiteX1" fmla="*/ 474 w 10000"/>
                                  <a:gd name="connsiteY1" fmla="*/ 7111 h 10001"/>
                                  <a:gd name="connsiteX2" fmla="*/ 1988 w 10000"/>
                                  <a:gd name="connsiteY2" fmla="*/ 2629 h 10001"/>
                                  <a:gd name="connsiteX3" fmla="*/ 2603 w 10000"/>
                                  <a:gd name="connsiteY3" fmla="*/ 8653 h 10001"/>
                                  <a:gd name="connsiteX4" fmla="*/ 3954 w 10000"/>
                                  <a:gd name="connsiteY4" fmla="*/ 3340 h 10001"/>
                                  <a:gd name="connsiteX5" fmla="*/ 4581 w 10000"/>
                                  <a:gd name="connsiteY5" fmla="*/ 9992 h 10001"/>
                                  <a:gd name="connsiteX6" fmla="*/ 6503 w 10000"/>
                                  <a:gd name="connsiteY6" fmla="*/ 1566 h 10001"/>
                                  <a:gd name="connsiteX7" fmla="*/ 7107 w 10000"/>
                                  <a:gd name="connsiteY7" fmla="*/ 7163 h 10001"/>
                                  <a:gd name="connsiteX8" fmla="*/ 8832 w 10000"/>
                                  <a:gd name="connsiteY8" fmla="*/ 1 h 10001"/>
                                  <a:gd name="connsiteX9" fmla="*/ 9284 w 10000"/>
                                  <a:gd name="connsiteY9" fmla="*/ 7867 h 10001"/>
                                  <a:gd name="connsiteX10" fmla="*/ 10000 w 10000"/>
                                  <a:gd name="connsiteY10" fmla="*/ 3945 h 10001"/>
                                  <a:gd name="connsiteX0" fmla="*/ 0 w 10000"/>
                                  <a:gd name="connsiteY0" fmla="*/ 1853 h 9226"/>
                                  <a:gd name="connsiteX1" fmla="*/ 474 w 10000"/>
                                  <a:gd name="connsiteY1" fmla="*/ 6336 h 9226"/>
                                  <a:gd name="connsiteX2" fmla="*/ 1988 w 10000"/>
                                  <a:gd name="connsiteY2" fmla="*/ 1854 h 9226"/>
                                  <a:gd name="connsiteX3" fmla="*/ 2603 w 10000"/>
                                  <a:gd name="connsiteY3" fmla="*/ 7878 h 9226"/>
                                  <a:gd name="connsiteX4" fmla="*/ 3954 w 10000"/>
                                  <a:gd name="connsiteY4" fmla="*/ 2565 h 9226"/>
                                  <a:gd name="connsiteX5" fmla="*/ 4581 w 10000"/>
                                  <a:gd name="connsiteY5" fmla="*/ 9217 h 9226"/>
                                  <a:gd name="connsiteX6" fmla="*/ 6503 w 10000"/>
                                  <a:gd name="connsiteY6" fmla="*/ 791 h 9226"/>
                                  <a:gd name="connsiteX7" fmla="*/ 7107 w 10000"/>
                                  <a:gd name="connsiteY7" fmla="*/ 6388 h 9226"/>
                                  <a:gd name="connsiteX8" fmla="*/ 8882 w 10000"/>
                                  <a:gd name="connsiteY8" fmla="*/ 2 h 9226"/>
                                  <a:gd name="connsiteX9" fmla="*/ 9284 w 10000"/>
                                  <a:gd name="connsiteY9" fmla="*/ 7092 h 9226"/>
                                  <a:gd name="connsiteX10" fmla="*/ 10000 w 10000"/>
                                  <a:gd name="connsiteY10" fmla="*/ 3170 h 9226"/>
                                  <a:gd name="connsiteX0" fmla="*/ 0 w 10000"/>
                                  <a:gd name="connsiteY0" fmla="*/ 2008 h 9993"/>
                                  <a:gd name="connsiteX1" fmla="*/ 474 w 10000"/>
                                  <a:gd name="connsiteY1" fmla="*/ 6868 h 9993"/>
                                  <a:gd name="connsiteX2" fmla="*/ 1988 w 10000"/>
                                  <a:gd name="connsiteY2" fmla="*/ 2010 h 9993"/>
                                  <a:gd name="connsiteX3" fmla="*/ 2603 w 10000"/>
                                  <a:gd name="connsiteY3" fmla="*/ 8539 h 9993"/>
                                  <a:gd name="connsiteX4" fmla="*/ 3871 w 10000"/>
                                  <a:gd name="connsiteY4" fmla="*/ 2009 h 9993"/>
                                  <a:gd name="connsiteX5" fmla="*/ 4581 w 10000"/>
                                  <a:gd name="connsiteY5" fmla="*/ 9990 h 9993"/>
                                  <a:gd name="connsiteX6" fmla="*/ 6503 w 10000"/>
                                  <a:gd name="connsiteY6" fmla="*/ 857 h 9993"/>
                                  <a:gd name="connsiteX7" fmla="*/ 7107 w 10000"/>
                                  <a:gd name="connsiteY7" fmla="*/ 6924 h 9993"/>
                                  <a:gd name="connsiteX8" fmla="*/ 8882 w 10000"/>
                                  <a:gd name="connsiteY8" fmla="*/ 2 h 9993"/>
                                  <a:gd name="connsiteX9" fmla="*/ 9284 w 10000"/>
                                  <a:gd name="connsiteY9" fmla="*/ 7687 h 9993"/>
                                  <a:gd name="connsiteX10" fmla="*/ 10000 w 10000"/>
                                  <a:gd name="connsiteY10" fmla="*/ 3436 h 9993"/>
                                  <a:gd name="connsiteX0" fmla="*/ 0 w 10000"/>
                                  <a:gd name="connsiteY0" fmla="*/ 2009 h 10000"/>
                                  <a:gd name="connsiteX1" fmla="*/ 474 w 10000"/>
                                  <a:gd name="connsiteY1" fmla="*/ 6873 h 10000"/>
                                  <a:gd name="connsiteX2" fmla="*/ 1988 w 10000"/>
                                  <a:gd name="connsiteY2" fmla="*/ 2011 h 10000"/>
                                  <a:gd name="connsiteX3" fmla="*/ 2603 w 10000"/>
                                  <a:gd name="connsiteY3" fmla="*/ 8545 h 10000"/>
                                  <a:gd name="connsiteX4" fmla="*/ 3871 w 10000"/>
                                  <a:gd name="connsiteY4" fmla="*/ 2011 h 10000"/>
                                  <a:gd name="connsiteX5" fmla="*/ 4581 w 10000"/>
                                  <a:gd name="connsiteY5" fmla="*/ 9997 h 10000"/>
                                  <a:gd name="connsiteX6" fmla="*/ 6503 w 10000"/>
                                  <a:gd name="connsiteY6" fmla="*/ 858 h 10000"/>
                                  <a:gd name="connsiteX7" fmla="*/ 7107 w 10000"/>
                                  <a:gd name="connsiteY7" fmla="*/ 6929 h 10000"/>
                                  <a:gd name="connsiteX8" fmla="*/ 8882 w 10000"/>
                                  <a:gd name="connsiteY8" fmla="*/ 2 h 10000"/>
                                  <a:gd name="connsiteX9" fmla="*/ 9284 w 10000"/>
                                  <a:gd name="connsiteY9" fmla="*/ 7692 h 10000"/>
                                  <a:gd name="connsiteX10" fmla="*/ 10000 w 10000"/>
                                  <a:gd name="connsiteY10" fmla="*/ 3438 h 10000"/>
                                  <a:gd name="connsiteX0" fmla="*/ 0 w 10000"/>
                                  <a:gd name="connsiteY0" fmla="*/ 2009 h 10000"/>
                                  <a:gd name="connsiteX1" fmla="*/ 474 w 10000"/>
                                  <a:gd name="connsiteY1" fmla="*/ 6873 h 10000"/>
                                  <a:gd name="connsiteX2" fmla="*/ 1988 w 10000"/>
                                  <a:gd name="connsiteY2" fmla="*/ 2011 h 10000"/>
                                  <a:gd name="connsiteX3" fmla="*/ 2603 w 10000"/>
                                  <a:gd name="connsiteY3" fmla="*/ 8545 h 10000"/>
                                  <a:gd name="connsiteX4" fmla="*/ 3871 w 10000"/>
                                  <a:gd name="connsiteY4" fmla="*/ 2011 h 10000"/>
                                  <a:gd name="connsiteX5" fmla="*/ 4581 w 10000"/>
                                  <a:gd name="connsiteY5" fmla="*/ 9997 h 10000"/>
                                  <a:gd name="connsiteX6" fmla="*/ 6503 w 10000"/>
                                  <a:gd name="connsiteY6" fmla="*/ 858 h 10000"/>
                                  <a:gd name="connsiteX7" fmla="*/ 7107 w 10000"/>
                                  <a:gd name="connsiteY7" fmla="*/ 6929 h 10000"/>
                                  <a:gd name="connsiteX8" fmla="*/ 8882 w 10000"/>
                                  <a:gd name="connsiteY8" fmla="*/ 2 h 10000"/>
                                  <a:gd name="connsiteX9" fmla="*/ 9284 w 10000"/>
                                  <a:gd name="connsiteY9" fmla="*/ 7692 h 10000"/>
                                  <a:gd name="connsiteX10" fmla="*/ 10000 w 10000"/>
                                  <a:gd name="connsiteY10" fmla="*/ 3438 h 10000"/>
                                  <a:gd name="connsiteX0" fmla="*/ 0 w 10000"/>
                                  <a:gd name="connsiteY0" fmla="*/ 2009 h 10000"/>
                                  <a:gd name="connsiteX1" fmla="*/ 474 w 10000"/>
                                  <a:gd name="connsiteY1" fmla="*/ 6873 h 10000"/>
                                  <a:gd name="connsiteX2" fmla="*/ 1988 w 10000"/>
                                  <a:gd name="connsiteY2" fmla="*/ 2011 h 10000"/>
                                  <a:gd name="connsiteX3" fmla="*/ 2603 w 10000"/>
                                  <a:gd name="connsiteY3" fmla="*/ 8545 h 10000"/>
                                  <a:gd name="connsiteX4" fmla="*/ 3871 w 10000"/>
                                  <a:gd name="connsiteY4" fmla="*/ 2011 h 10000"/>
                                  <a:gd name="connsiteX5" fmla="*/ 4581 w 10000"/>
                                  <a:gd name="connsiteY5" fmla="*/ 9997 h 10000"/>
                                  <a:gd name="connsiteX6" fmla="*/ 6503 w 10000"/>
                                  <a:gd name="connsiteY6" fmla="*/ 858 h 10000"/>
                                  <a:gd name="connsiteX7" fmla="*/ 7107 w 10000"/>
                                  <a:gd name="connsiteY7" fmla="*/ 6929 h 10000"/>
                                  <a:gd name="connsiteX8" fmla="*/ 8882 w 10000"/>
                                  <a:gd name="connsiteY8" fmla="*/ 2 h 10000"/>
                                  <a:gd name="connsiteX9" fmla="*/ 9284 w 10000"/>
                                  <a:gd name="connsiteY9" fmla="*/ 7692 h 10000"/>
                                  <a:gd name="connsiteX10" fmla="*/ 10000 w 10000"/>
                                  <a:gd name="connsiteY10" fmla="*/ 3438 h 10000"/>
                                  <a:gd name="connsiteX0" fmla="*/ 0 w 10000"/>
                                  <a:gd name="connsiteY0" fmla="*/ 1940 h 9931"/>
                                  <a:gd name="connsiteX1" fmla="*/ 474 w 10000"/>
                                  <a:gd name="connsiteY1" fmla="*/ 6804 h 9931"/>
                                  <a:gd name="connsiteX2" fmla="*/ 1988 w 10000"/>
                                  <a:gd name="connsiteY2" fmla="*/ 1942 h 9931"/>
                                  <a:gd name="connsiteX3" fmla="*/ 2603 w 10000"/>
                                  <a:gd name="connsiteY3" fmla="*/ 8476 h 9931"/>
                                  <a:gd name="connsiteX4" fmla="*/ 3871 w 10000"/>
                                  <a:gd name="connsiteY4" fmla="*/ 1942 h 9931"/>
                                  <a:gd name="connsiteX5" fmla="*/ 4581 w 10000"/>
                                  <a:gd name="connsiteY5" fmla="*/ 9928 h 9931"/>
                                  <a:gd name="connsiteX6" fmla="*/ 6503 w 10000"/>
                                  <a:gd name="connsiteY6" fmla="*/ 789 h 9931"/>
                                  <a:gd name="connsiteX7" fmla="*/ 7107 w 10000"/>
                                  <a:gd name="connsiteY7" fmla="*/ 6860 h 9931"/>
                                  <a:gd name="connsiteX8" fmla="*/ 8757 w 10000"/>
                                  <a:gd name="connsiteY8" fmla="*/ 2 h 9931"/>
                                  <a:gd name="connsiteX9" fmla="*/ 9284 w 10000"/>
                                  <a:gd name="connsiteY9" fmla="*/ 7623 h 9931"/>
                                  <a:gd name="connsiteX10" fmla="*/ 10000 w 10000"/>
                                  <a:gd name="connsiteY10" fmla="*/ 3369 h 9931"/>
                                  <a:gd name="connsiteX0" fmla="*/ 0 w 10000"/>
                                  <a:gd name="connsiteY0" fmla="*/ 1953 h 10000"/>
                                  <a:gd name="connsiteX1" fmla="*/ 474 w 10000"/>
                                  <a:gd name="connsiteY1" fmla="*/ 6851 h 10000"/>
                                  <a:gd name="connsiteX2" fmla="*/ 1988 w 10000"/>
                                  <a:gd name="connsiteY2" fmla="*/ 1955 h 10000"/>
                                  <a:gd name="connsiteX3" fmla="*/ 2603 w 10000"/>
                                  <a:gd name="connsiteY3" fmla="*/ 8535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1988 w 10000"/>
                                  <a:gd name="connsiteY2" fmla="*/ 1955 h 10000"/>
                                  <a:gd name="connsiteX3" fmla="*/ 2603 w 10000"/>
                                  <a:gd name="connsiteY3" fmla="*/ 7677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1963 w 10000"/>
                                  <a:gd name="connsiteY2" fmla="*/ 1593 h 10000"/>
                                  <a:gd name="connsiteX3" fmla="*/ 2603 w 10000"/>
                                  <a:gd name="connsiteY3" fmla="*/ 7677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1963 w 10000"/>
                                  <a:gd name="connsiteY2" fmla="*/ 1593 h 10000"/>
                                  <a:gd name="connsiteX3" fmla="*/ 2778 w 10000"/>
                                  <a:gd name="connsiteY3" fmla="*/ 7736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1963 w 10000"/>
                                  <a:gd name="connsiteY2" fmla="*/ 1593 h 10000"/>
                                  <a:gd name="connsiteX3" fmla="*/ 2678 w 10000"/>
                                  <a:gd name="connsiteY3" fmla="*/ 7736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1963 w 10000"/>
                                  <a:gd name="connsiteY2" fmla="*/ 1593 h 10000"/>
                                  <a:gd name="connsiteX3" fmla="*/ 2678 w 10000"/>
                                  <a:gd name="connsiteY3" fmla="*/ 7736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10000"/>
                                  <a:gd name="connsiteX1" fmla="*/ 474 w 10000"/>
                                  <a:gd name="connsiteY1" fmla="*/ 6851 h 10000"/>
                                  <a:gd name="connsiteX2" fmla="*/ 2145 w 10000"/>
                                  <a:gd name="connsiteY2" fmla="*/ 1593 h 10000"/>
                                  <a:gd name="connsiteX3" fmla="*/ 2678 w 10000"/>
                                  <a:gd name="connsiteY3" fmla="*/ 7736 h 10000"/>
                                  <a:gd name="connsiteX4" fmla="*/ 3871 w 10000"/>
                                  <a:gd name="connsiteY4" fmla="*/ 1955 h 10000"/>
                                  <a:gd name="connsiteX5" fmla="*/ 4581 w 10000"/>
                                  <a:gd name="connsiteY5" fmla="*/ 9997 h 10000"/>
                                  <a:gd name="connsiteX6" fmla="*/ 6503 w 10000"/>
                                  <a:gd name="connsiteY6" fmla="*/ 794 h 10000"/>
                                  <a:gd name="connsiteX7" fmla="*/ 7107 w 10000"/>
                                  <a:gd name="connsiteY7" fmla="*/ 6908 h 10000"/>
                                  <a:gd name="connsiteX8" fmla="*/ 8757 w 10000"/>
                                  <a:gd name="connsiteY8" fmla="*/ 2 h 10000"/>
                                  <a:gd name="connsiteX9" fmla="*/ 9284 w 10000"/>
                                  <a:gd name="connsiteY9" fmla="*/ 7676 h 10000"/>
                                  <a:gd name="connsiteX10" fmla="*/ 10000 w 10000"/>
                                  <a:gd name="connsiteY10" fmla="*/ 3392 h 10000"/>
                                  <a:gd name="connsiteX0" fmla="*/ 0 w 10000"/>
                                  <a:gd name="connsiteY0" fmla="*/ 1953 h 9999"/>
                                  <a:gd name="connsiteX1" fmla="*/ 474 w 10000"/>
                                  <a:gd name="connsiteY1" fmla="*/ 6851 h 9999"/>
                                  <a:gd name="connsiteX2" fmla="*/ 2145 w 10000"/>
                                  <a:gd name="connsiteY2" fmla="*/ 1593 h 9999"/>
                                  <a:gd name="connsiteX3" fmla="*/ 2678 w 10000"/>
                                  <a:gd name="connsiteY3" fmla="*/ 7736 h 9999"/>
                                  <a:gd name="connsiteX4" fmla="*/ 3872 w 10000"/>
                                  <a:gd name="connsiteY4" fmla="*/ 1870 h 9999"/>
                                  <a:gd name="connsiteX5" fmla="*/ 4581 w 10000"/>
                                  <a:gd name="connsiteY5" fmla="*/ 9997 h 9999"/>
                                  <a:gd name="connsiteX6" fmla="*/ 6503 w 10000"/>
                                  <a:gd name="connsiteY6" fmla="*/ 794 h 9999"/>
                                  <a:gd name="connsiteX7" fmla="*/ 7107 w 10000"/>
                                  <a:gd name="connsiteY7" fmla="*/ 6908 h 9999"/>
                                  <a:gd name="connsiteX8" fmla="*/ 8757 w 10000"/>
                                  <a:gd name="connsiteY8" fmla="*/ 2 h 9999"/>
                                  <a:gd name="connsiteX9" fmla="*/ 9284 w 10000"/>
                                  <a:gd name="connsiteY9" fmla="*/ 7676 h 9999"/>
                                  <a:gd name="connsiteX10" fmla="*/ 10000 w 10000"/>
                                  <a:gd name="connsiteY10" fmla="*/ 3392 h 9999"/>
                                  <a:gd name="connsiteX0" fmla="*/ 0 w 10000"/>
                                  <a:gd name="connsiteY0" fmla="*/ 1953 h 10000"/>
                                  <a:gd name="connsiteX1" fmla="*/ 474 w 10000"/>
                                  <a:gd name="connsiteY1" fmla="*/ 6852 h 10000"/>
                                  <a:gd name="connsiteX2" fmla="*/ 2145 w 10000"/>
                                  <a:gd name="connsiteY2" fmla="*/ 1593 h 10000"/>
                                  <a:gd name="connsiteX3" fmla="*/ 2678 w 10000"/>
                                  <a:gd name="connsiteY3" fmla="*/ 7737 h 10000"/>
                                  <a:gd name="connsiteX4" fmla="*/ 3872 w 10000"/>
                                  <a:gd name="connsiteY4" fmla="*/ 1870 h 10000"/>
                                  <a:gd name="connsiteX5" fmla="*/ 4581 w 10000"/>
                                  <a:gd name="connsiteY5" fmla="*/ 9998 h 10000"/>
                                  <a:gd name="connsiteX6" fmla="*/ 6503 w 10000"/>
                                  <a:gd name="connsiteY6" fmla="*/ 794 h 10000"/>
                                  <a:gd name="connsiteX7" fmla="*/ 7107 w 10000"/>
                                  <a:gd name="connsiteY7" fmla="*/ 6909 h 10000"/>
                                  <a:gd name="connsiteX8" fmla="*/ 8757 w 10000"/>
                                  <a:gd name="connsiteY8" fmla="*/ 2 h 10000"/>
                                  <a:gd name="connsiteX9" fmla="*/ 9284 w 10000"/>
                                  <a:gd name="connsiteY9" fmla="*/ 7677 h 10000"/>
                                  <a:gd name="connsiteX10" fmla="*/ 10000 w 10000"/>
                                  <a:gd name="connsiteY10" fmla="*/ 3392 h 10000"/>
                                  <a:gd name="connsiteX0" fmla="*/ 0 w 10000"/>
                                  <a:gd name="connsiteY0" fmla="*/ 1951 h 9998"/>
                                  <a:gd name="connsiteX1" fmla="*/ 474 w 10000"/>
                                  <a:gd name="connsiteY1" fmla="*/ 6850 h 9998"/>
                                  <a:gd name="connsiteX2" fmla="*/ 2145 w 10000"/>
                                  <a:gd name="connsiteY2" fmla="*/ 1591 h 9998"/>
                                  <a:gd name="connsiteX3" fmla="*/ 2678 w 10000"/>
                                  <a:gd name="connsiteY3" fmla="*/ 7735 h 9998"/>
                                  <a:gd name="connsiteX4" fmla="*/ 3872 w 10000"/>
                                  <a:gd name="connsiteY4" fmla="*/ 1868 h 9998"/>
                                  <a:gd name="connsiteX5" fmla="*/ 4581 w 10000"/>
                                  <a:gd name="connsiteY5" fmla="*/ 9996 h 9998"/>
                                  <a:gd name="connsiteX6" fmla="*/ 6503 w 10000"/>
                                  <a:gd name="connsiteY6" fmla="*/ 792 h 9998"/>
                                  <a:gd name="connsiteX7" fmla="*/ 7207 w 10000"/>
                                  <a:gd name="connsiteY7" fmla="*/ 7675 h 9998"/>
                                  <a:gd name="connsiteX8" fmla="*/ 8757 w 10000"/>
                                  <a:gd name="connsiteY8" fmla="*/ 0 h 9998"/>
                                  <a:gd name="connsiteX9" fmla="*/ 9284 w 10000"/>
                                  <a:gd name="connsiteY9" fmla="*/ 7675 h 9998"/>
                                  <a:gd name="connsiteX10" fmla="*/ 10000 w 10000"/>
                                  <a:gd name="connsiteY10" fmla="*/ 3390 h 9998"/>
                                  <a:gd name="connsiteX0" fmla="*/ 0 w 10000"/>
                                  <a:gd name="connsiteY0" fmla="*/ 1955 h 10004"/>
                                  <a:gd name="connsiteX1" fmla="*/ 474 w 10000"/>
                                  <a:gd name="connsiteY1" fmla="*/ 6855 h 10004"/>
                                  <a:gd name="connsiteX2" fmla="*/ 2145 w 10000"/>
                                  <a:gd name="connsiteY2" fmla="*/ 1595 h 10004"/>
                                  <a:gd name="connsiteX3" fmla="*/ 2678 w 10000"/>
                                  <a:gd name="connsiteY3" fmla="*/ 7741 h 10004"/>
                                  <a:gd name="connsiteX4" fmla="*/ 3872 w 10000"/>
                                  <a:gd name="connsiteY4" fmla="*/ 1872 h 10004"/>
                                  <a:gd name="connsiteX5" fmla="*/ 4581 w 10000"/>
                                  <a:gd name="connsiteY5" fmla="*/ 10002 h 10004"/>
                                  <a:gd name="connsiteX6" fmla="*/ 6503 w 10000"/>
                                  <a:gd name="connsiteY6" fmla="*/ 796 h 10004"/>
                                  <a:gd name="connsiteX7" fmla="*/ 7207 w 10000"/>
                                  <a:gd name="connsiteY7" fmla="*/ 8819 h 10004"/>
                                  <a:gd name="connsiteX8" fmla="*/ 8757 w 10000"/>
                                  <a:gd name="connsiteY8" fmla="*/ 4 h 10004"/>
                                  <a:gd name="connsiteX9" fmla="*/ 9284 w 10000"/>
                                  <a:gd name="connsiteY9" fmla="*/ 7681 h 10004"/>
                                  <a:gd name="connsiteX10" fmla="*/ 10000 w 10000"/>
                                  <a:gd name="connsiteY10" fmla="*/ 3395 h 10004"/>
                                  <a:gd name="connsiteX0" fmla="*/ 0 w 10000"/>
                                  <a:gd name="connsiteY0" fmla="*/ 1959 h 10008"/>
                                  <a:gd name="connsiteX1" fmla="*/ 474 w 10000"/>
                                  <a:gd name="connsiteY1" fmla="*/ 6859 h 10008"/>
                                  <a:gd name="connsiteX2" fmla="*/ 2145 w 10000"/>
                                  <a:gd name="connsiteY2" fmla="*/ 1599 h 10008"/>
                                  <a:gd name="connsiteX3" fmla="*/ 2678 w 10000"/>
                                  <a:gd name="connsiteY3" fmla="*/ 7745 h 10008"/>
                                  <a:gd name="connsiteX4" fmla="*/ 3872 w 10000"/>
                                  <a:gd name="connsiteY4" fmla="*/ 1876 h 10008"/>
                                  <a:gd name="connsiteX5" fmla="*/ 4581 w 10000"/>
                                  <a:gd name="connsiteY5" fmla="*/ 10006 h 10008"/>
                                  <a:gd name="connsiteX6" fmla="*/ 6503 w 10000"/>
                                  <a:gd name="connsiteY6" fmla="*/ 800 h 10008"/>
                                  <a:gd name="connsiteX7" fmla="*/ 7207 w 10000"/>
                                  <a:gd name="connsiteY7" fmla="*/ 8823 h 10008"/>
                                  <a:gd name="connsiteX8" fmla="*/ 8895 w 10000"/>
                                  <a:gd name="connsiteY8" fmla="*/ 4 h 10008"/>
                                  <a:gd name="connsiteX9" fmla="*/ 9284 w 10000"/>
                                  <a:gd name="connsiteY9" fmla="*/ 7685 h 10008"/>
                                  <a:gd name="connsiteX10" fmla="*/ 10000 w 10000"/>
                                  <a:gd name="connsiteY10" fmla="*/ 3399 h 10008"/>
                                  <a:gd name="connsiteX0" fmla="*/ 0 w 10000"/>
                                  <a:gd name="connsiteY0" fmla="*/ 1959 h 10008"/>
                                  <a:gd name="connsiteX1" fmla="*/ 474 w 10000"/>
                                  <a:gd name="connsiteY1" fmla="*/ 6859 h 10008"/>
                                  <a:gd name="connsiteX2" fmla="*/ 2145 w 10000"/>
                                  <a:gd name="connsiteY2" fmla="*/ 1599 h 10008"/>
                                  <a:gd name="connsiteX3" fmla="*/ 2678 w 10000"/>
                                  <a:gd name="connsiteY3" fmla="*/ 7745 h 10008"/>
                                  <a:gd name="connsiteX4" fmla="*/ 3872 w 10000"/>
                                  <a:gd name="connsiteY4" fmla="*/ 1876 h 10008"/>
                                  <a:gd name="connsiteX5" fmla="*/ 4581 w 10000"/>
                                  <a:gd name="connsiteY5" fmla="*/ 10006 h 10008"/>
                                  <a:gd name="connsiteX6" fmla="*/ 6503 w 10000"/>
                                  <a:gd name="connsiteY6" fmla="*/ 800 h 10008"/>
                                  <a:gd name="connsiteX7" fmla="*/ 7345 w 10000"/>
                                  <a:gd name="connsiteY7" fmla="*/ 8858 h 10008"/>
                                  <a:gd name="connsiteX8" fmla="*/ 8895 w 10000"/>
                                  <a:gd name="connsiteY8" fmla="*/ 4 h 10008"/>
                                  <a:gd name="connsiteX9" fmla="*/ 9284 w 10000"/>
                                  <a:gd name="connsiteY9" fmla="*/ 7685 h 10008"/>
                                  <a:gd name="connsiteX10" fmla="*/ 10000 w 10000"/>
                                  <a:gd name="connsiteY10" fmla="*/ 3399 h 10008"/>
                                  <a:gd name="connsiteX0" fmla="*/ 0 w 10000"/>
                                  <a:gd name="connsiteY0" fmla="*/ 1960 h 10009"/>
                                  <a:gd name="connsiteX1" fmla="*/ 474 w 10000"/>
                                  <a:gd name="connsiteY1" fmla="*/ 6860 h 10009"/>
                                  <a:gd name="connsiteX2" fmla="*/ 2145 w 10000"/>
                                  <a:gd name="connsiteY2" fmla="*/ 1600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09"/>
                                  <a:gd name="connsiteX1" fmla="*/ 474 w 10000"/>
                                  <a:gd name="connsiteY1" fmla="*/ 6860 h 10009"/>
                                  <a:gd name="connsiteX2" fmla="*/ 2145 w 10000"/>
                                  <a:gd name="connsiteY2" fmla="*/ 1600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09"/>
                                  <a:gd name="connsiteX1" fmla="*/ 474 w 10000"/>
                                  <a:gd name="connsiteY1" fmla="*/ 6860 h 10009"/>
                                  <a:gd name="connsiteX2" fmla="*/ 2007 w 10000"/>
                                  <a:gd name="connsiteY2" fmla="*/ 683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09"/>
                                  <a:gd name="connsiteX1" fmla="*/ 474 w 10000"/>
                                  <a:gd name="connsiteY1" fmla="*/ 6860 h 10009"/>
                                  <a:gd name="connsiteX2" fmla="*/ 2007 w 10000"/>
                                  <a:gd name="connsiteY2" fmla="*/ 1782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09"/>
                                  <a:gd name="connsiteX1" fmla="*/ 474 w 10000"/>
                                  <a:gd name="connsiteY1" fmla="*/ 6860 h 10009"/>
                                  <a:gd name="connsiteX2" fmla="*/ 2007 w 10000"/>
                                  <a:gd name="connsiteY2" fmla="*/ 683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09"/>
                                  <a:gd name="connsiteX1" fmla="*/ 474 w 10000"/>
                                  <a:gd name="connsiteY1" fmla="*/ 6860 h 10009"/>
                                  <a:gd name="connsiteX2" fmla="*/ 2007 w 10000"/>
                                  <a:gd name="connsiteY2" fmla="*/ 683 h 10009"/>
                                  <a:gd name="connsiteX3" fmla="*/ 2678 w 10000"/>
                                  <a:gd name="connsiteY3" fmla="*/ 7746 h 10009"/>
                                  <a:gd name="connsiteX4" fmla="*/ 3872 w 10000"/>
                                  <a:gd name="connsiteY4" fmla="*/ 1877 h 10009"/>
                                  <a:gd name="connsiteX5" fmla="*/ 4581 w 10000"/>
                                  <a:gd name="connsiteY5" fmla="*/ 10007 h 10009"/>
                                  <a:gd name="connsiteX6" fmla="*/ 6503 w 10000"/>
                                  <a:gd name="connsiteY6" fmla="*/ 801 h 10009"/>
                                  <a:gd name="connsiteX7" fmla="*/ 7262 w 10000"/>
                                  <a:gd name="connsiteY7" fmla="*/ 9001 h 10009"/>
                                  <a:gd name="connsiteX8" fmla="*/ 8895 w 10000"/>
                                  <a:gd name="connsiteY8" fmla="*/ 5 h 10009"/>
                                  <a:gd name="connsiteX9" fmla="*/ 9284 w 10000"/>
                                  <a:gd name="connsiteY9" fmla="*/ 7686 h 10009"/>
                                  <a:gd name="connsiteX10" fmla="*/ 10000 w 10000"/>
                                  <a:gd name="connsiteY10" fmla="*/ 3400 h 10009"/>
                                  <a:gd name="connsiteX0" fmla="*/ 0 w 10000"/>
                                  <a:gd name="connsiteY0" fmla="*/ 1960 h 10010"/>
                                  <a:gd name="connsiteX1" fmla="*/ 474 w 10000"/>
                                  <a:gd name="connsiteY1" fmla="*/ 6860 h 10010"/>
                                  <a:gd name="connsiteX2" fmla="*/ 2007 w 10000"/>
                                  <a:gd name="connsiteY2" fmla="*/ 683 h 10010"/>
                                  <a:gd name="connsiteX3" fmla="*/ 2678 w 10000"/>
                                  <a:gd name="connsiteY3" fmla="*/ 7746 h 10010"/>
                                  <a:gd name="connsiteX4" fmla="*/ 3872 w 10000"/>
                                  <a:gd name="connsiteY4" fmla="*/ 1877 h 10010"/>
                                  <a:gd name="connsiteX5" fmla="*/ 4581 w 10000"/>
                                  <a:gd name="connsiteY5" fmla="*/ 10007 h 10010"/>
                                  <a:gd name="connsiteX6" fmla="*/ 6503 w 10000"/>
                                  <a:gd name="connsiteY6" fmla="*/ 801 h 10010"/>
                                  <a:gd name="connsiteX7" fmla="*/ 7262 w 10000"/>
                                  <a:gd name="connsiteY7" fmla="*/ 9001 h 10010"/>
                                  <a:gd name="connsiteX8" fmla="*/ 8895 w 10000"/>
                                  <a:gd name="connsiteY8" fmla="*/ 5 h 10010"/>
                                  <a:gd name="connsiteX9" fmla="*/ 9284 w 10000"/>
                                  <a:gd name="connsiteY9" fmla="*/ 7686 h 10010"/>
                                  <a:gd name="connsiteX10" fmla="*/ 10000 w 10000"/>
                                  <a:gd name="connsiteY10" fmla="*/ 3400 h 10010"/>
                                  <a:gd name="connsiteX0" fmla="*/ 0 w 10000"/>
                                  <a:gd name="connsiteY0" fmla="*/ 1960 h 10010"/>
                                  <a:gd name="connsiteX1" fmla="*/ 474 w 10000"/>
                                  <a:gd name="connsiteY1" fmla="*/ 6860 h 10010"/>
                                  <a:gd name="connsiteX2" fmla="*/ 2007 w 10000"/>
                                  <a:gd name="connsiteY2" fmla="*/ 683 h 10010"/>
                                  <a:gd name="connsiteX3" fmla="*/ 2678 w 10000"/>
                                  <a:gd name="connsiteY3" fmla="*/ 7746 h 10010"/>
                                  <a:gd name="connsiteX4" fmla="*/ 3872 w 10000"/>
                                  <a:gd name="connsiteY4" fmla="*/ 1877 h 10010"/>
                                  <a:gd name="connsiteX5" fmla="*/ 4581 w 10000"/>
                                  <a:gd name="connsiteY5" fmla="*/ 10007 h 10010"/>
                                  <a:gd name="connsiteX6" fmla="*/ 6503 w 10000"/>
                                  <a:gd name="connsiteY6" fmla="*/ 801 h 10010"/>
                                  <a:gd name="connsiteX7" fmla="*/ 7262 w 10000"/>
                                  <a:gd name="connsiteY7" fmla="*/ 9001 h 10010"/>
                                  <a:gd name="connsiteX8" fmla="*/ 8895 w 10000"/>
                                  <a:gd name="connsiteY8" fmla="*/ 5 h 10010"/>
                                  <a:gd name="connsiteX9" fmla="*/ 9470 w 10000"/>
                                  <a:gd name="connsiteY9" fmla="*/ 7742 h 10010"/>
                                  <a:gd name="connsiteX10" fmla="*/ 10000 w 10000"/>
                                  <a:gd name="connsiteY10" fmla="*/ 3400 h 10010"/>
                                  <a:gd name="connsiteX0" fmla="*/ 0 w 10000"/>
                                  <a:gd name="connsiteY0" fmla="*/ 1957 h 10007"/>
                                  <a:gd name="connsiteX1" fmla="*/ 474 w 10000"/>
                                  <a:gd name="connsiteY1" fmla="*/ 6857 h 10007"/>
                                  <a:gd name="connsiteX2" fmla="*/ 2007 w 10000"/>
                                  <a:gd name="connsiteY2" fmla="*/ 680 h 10007"/>
                                  <a:gd name="connsiteX3" fmla="*/ 2678 w 10000"/>
                                  <a:gd name="connsiteY3" fmla="*/ 7743 h 10007"/>
                                  <a:gd name="connsiteX4" fmla="*/ 3872 w 10000"/>
                                  <a:gd name="connsiteY4" fmla="*/ 1874 h 10007"/>
                                  <a:gd name="connsiteX5" fmla="*/ 4581 w 10000"/>
                                  <a:gd name="connsiteY5" fmla="*/ 10004 h 10007"/>
                                  <a:gd name="connsiteX6" fmla="*/ 6503 w 10000"/>
                                  <a:gd name="connsiteY6" fmla="*/ 798 h 10007"/>
                                  <a:gd name="connsiteX7" fmla="*/ 7262 w 10000"/>
                                  <a:gd name="connsiteY7" fmla="*/ 8998 h 10007"/>
                                  <a:gd name="connsiteX8" fmla="*/ 8895 w 10000"/>
                                  <a:gd name="connsiteY8" fmla="*/ 2 h 10007"/>
                                  <a:gd name="connsiteX9" fmla="*/ 9377 w 10000"/>
                                  <a:gd name="connsiteY9" fmla="*/ 8243 h 10007"/>
                                  <a:gd name="connsiteX10" fmla="*/ 10000 w 10000"/>
                                  <a:gd name="connsiteY10" fmla="*/ 3397 h 10007"/>
                                  <a:gd name="connsiteX0" fmla="*/ 0 w 10000"/>
                                  <a:gd name="connsiteY0" fmla="*/ 1959 h 10009"/>
                                  <a:gd name="connsiteX1" fmla="*/ 474 w 10000"/>
                                  <a:gd name="connsiteY1" fmla="*/ 6859 h 10009"/>
                                  <a:gd name="connsiteX2" fmla="*/ 2007 w 10000"/>
                                  <a:gd name="connsiteY2" fmla="*/ 682 h 10009"/>
                                  <a:gd name="connsiteX3" fmla="*/ 2678 w 10000"/>
                                  <a:gd name="connsiteY3" fmla="*/ 7745 h 10009"/>
                                  <a:gd name="connsiteX4" fmla="*/ 3872 w 10000"/>
                                  <a:gd name="connsiteY4" fmla="*/ 1876 h 10009"/>
                                  <a:gd name="connsiteX5" fmla="*/ 4581 w 10000"/>
                                  <a:gd name="connsiteY5" fmla="*/ 10006 h 10009"/>
                                  <a:gd name="connsiteX6" fmla="*/ 6503 w 10000"/>
                                  <a:gd name="connsiteY6" fmla="*/ 800 h 10009"/>
                                  <a:gd name="connsiteX7" fmla="*/ 7262 w 10000"/>
                                  <a:gd name="connsiteY7" fmla="*/ 9000 h 10009"/>
                                  <a:gd name="connsiteX8" fmla="*/ 8895 w 10000"/>
                                  <a:gd name="connsiteY8" fmla="*/ 4 h 10009"/>
                                  <a:gd name="connsiteX9" fmla="*/ 9447 w 10000"/>
                                  <a:gd name="connsiteY9" fmla="*/ 7741 h 10009"/>
                                  <a:gd name="connsiteX10" fmla="*/ 10000 w 10000"/>
                                  <a:gd name="connsiteY10" fmla="*/ 3399 h 10009"/>
                                  <a:gd name="connsiteX0" fmla="*/ 0 w 10000"/>
                                  <a:gd name="connsiteY0" fmla="*/ 1959 h 10009"/>
                                  <a:gd name="connsiteX1" fmla="*/ 474 w 10000"/>
                                  <a:gd name="connsiteY1" fmla="*/ 6859 h 10009"/>
                                  <a:gd name="connsiteX2" fmla="*/ 2007 w 10000"/>
                                  <a:gd name="connsiteY2" fmla="*/ 682 h 10009"/>
                                  <a:gd name="connsiteX3" fmla="*/ 2678 w 10000"/>
                                  <a:gd name="connsiteY3" fmla="*/ 7745 h 10009"/>
                                  <a:gd name="connsiteX4" fmla="*/ 3872 w 10000"/>
                                  <a:gd name="connsiteY4" fmla="*/ 1876 h 10009"/>
                                  <a:gd name="connsiteX5" fmla="*/ 4581 w 10000"/>
                                  <a:gd name="connsiteY5" fmla="*/ 10006 h 10009"/>
                                  <a:gd name="connsiteX6" fmla="*/ 6503 w 10000"/>
                                  <a:gd name="connsiteY6" fmla="*/ 800 h 10009"/>
                                  <a:gd name="connsiteX7" fmla="*/ 7262 w 10000"/>
                                  <a:gd name="connsiteY7" fmla="*/ 9000 h 10009"/>
                                  <a:gd name="connsiteX8" fmla="*/ 8895 w 10000"/>
                                  <a:gd name="connsiteY8" fmla="*/ 4 h 10009"/>
                                  <a:gd name="connsiteX9" fmla="*/ 9354 w 10000"/>
                                  <a:gd name="connsiteY9" fmla="*/ 7741 h 10009"/>
                                  <a:gd name="connsiteX10" fmla="*/ 10000 w 10000"/>
                                  <a:gd name="connsiteY10" fmla="*/ 3399 h 10009"/>
                                  <a:gd name="connsiteX0" fmla="*/ 0 w 10000"/>
                                  <a:gd name="connsiteY0" fmla="*/ 1963 h 10013"/>
                                  <a:gd name="connsiteX1" fmla="*/ 474 w 10000"/>
                                  <a:gd name="connsiteY1" fmla="*/ 6863 h 10013"/>
                                  <a:gd name="connsiteX2" fmla="*/ 2007 w 10000"/>
                                  <a:gd name="connsiteY2" fmla="*/ 686 h 10013"/>
                                  <a:gd name="connsiteX3" fmla="*/ 2678 w 10000"/>
                                  <a:gd name="connsiteY3" fmla="*/ 7749 h 10013"/>
                                  <a:gd name="connsiteX4" fmla="*/ 3872 w 10000"/>
                                  <a:gd name="connsiteY4" fmla="*/ 1880 h 10013"/>
                                  <a:gd name="connsiteX5" fmla="*/ 4581 w 10000"/>
                                  <a:gd name="connsiteY5" fmla="*/ 10010 h 10013"/>
                                  <a:gd name="connsiteX6" fmla="*/ 6503 w 10000"/>
                                  <a:gd name="connsiteY6" fmla="*/ 804 h 10013"/>
                                  <a:gd name="connsiteX7" fmla="*/ 7262 w 10000"/>
                                  <a:gd name="connsiteY7" fmla="*/ 9004 h 10013"/>
                                  <a:gd name="connsiteX8" fmla="*/ 9011 w 10000"/>
                                  <a:gd name="connsiteY8" fmla="*/ 4 h 10013"/>
                                  <a:gd name="connsiteX9" fmla="*/ 9354 w 10000"/>
                                  <a:gd name="connsiteY9" fmla="*/ 7745 h 10013"/>
                                  <a:gd name="connsiteX10" fmla="*/ 10000 w 10000"/>
                                  <a:gd name="connsiteY10" fmla="*/ 3403 h 10013"/>
                                  <a:gd name="connsiteX0" fmla="*/ 0 w 10000"/>
                                  <a:gd name="connsiteY0" fmla="*/ 1963 h 10013"/>
                                  <a:gd name="connsiteX1" fmla="*/ 474 w 10000"/>
                                  <a:gd name="connsiteY1" fmla="*/ 6863 h 10013"/>
                                  <a:gd name="connsiteX2" fmla="*/ 2007 w 10000"/>
                                  <a:gd name="connsiteY2" fmla="*/ 686 h 10013"/>
                                  <a:gd name="connsiteX3" fmla="*/ 2678 w 10000"/>
                                  <a:gd name="connsiteY3" fmla="*/ 7749 h 10013"/>
                                  <a:gd name="connsiteX4" fmla="*/ 3872 w 10000"/>
                                  <a:gd name="connsiteY4" fmla="*/ 1880 h 10013"/>
                                  <a:gd name="connsiteX5" fmla="*/ 4581 w 10000"/>
                                  <a:gd name="connsiteY5" fmla="*/ 10010 h 10013"/>
                                  <a:gd name="connsiteX6" fmla="*/ 6503 w 10000"/>
                                  <a:gd name="connsiteY6" fmla="*/ 804 h 10013"/>
                                  <a:gd name="connsiteX7" fmla="*/ 7262 w 10000"/>
                                  <a:gd name="connsiteY7" fmla="*/ 9004 h 10013"/>
                                  <a:gd name="connsiteX8" fmla="*/ 9011 w 10000"/>
                                  <a:gd name="connsiteY8" fmla="*/ 4 h 10013"/>
                                  <a:gd name="connsiteX9" fmla="*/ 9354 w 10000"/>
                                  <a:gd name="connsiteY9" fmla="*/ 7745 h 10013"/>
                                  <a:gd name="connsiteX10" fmla="*/ 10000 w 10000"/>
                                  <a:gd name="connsiteY10" fmla="*/ 3403 h 10013"/>
                                  <a:gd name="connsiteX0" fmla="*/ 0 w 10130"/>
                                  <a:gd name="connsiteY0" fmla="*/ 2726 h 10013"/>
                                  <a:gd name="connsiteX1" fmla="*/ 604 w 10130"/>
                                  <a:gd name="connsiteY1" fmla="*/ 6863 h 10013"/>
                                  <a:gd name="connsiteX2" fmla="*/ 2137 w 10130"/>
                                  <a:gd name="connsiteY2" fmla="*/ 686 h 10013"/>
                                  <a:gd name="connsiteX3" fmla="*/ 2808 w 10130"/>
                                  <a:gd name="connsiteY3" fmla="*/ 7749 h 10013"/>
                                  <a:gd name="connsiteX4" fmla="*/ 4002 w 10130"/>
                                  <a:gd name="connsiteY4" fmla="*/ 1880 h 10013"/>
                                  <a:gd name="connsiteX5" fmla="*/ 4711 w 10130"/>
                                  <a:gd name="connsiteY5" fmla="*/ 10010 h 10013"/>
                                  <a:gd name="connsiteX6" fmla="*/ 6633 w 10130"/>
                                  <a:gd name="connsiteY6" fmla="*/ 804 h 10013"/>
                                  <a:gd name="connsiteX7" fmla="*/ 7392 w 10130"/>
                                  <a:gd name="connsiteY7" fmla="*/ 9004 h 10013"/>
                                  <a:gd name="connsiteX8" fmla="*/ 9141 w 10130"/>
                                  <a:gd name="connsiteY8" fmla="*/ 4 h 10013"/>
                                  <a:gd name="connsiteX9" fmla="*/ 9484 w 10130"/>
                                  <a:gd name="connsiteY9" fmla="*/ 7745 h 10013"/>
                                  <a:gd name="connsiteX10" fmla="*/ 10130 w 10130"/>
                                  <a:gd name="connsiteY10" fmla="*/ 3403 h 10013"/>
                                  <a:gd name="connsiteX0" fmla="*/ 0 w 10130"/>
                                  <a:gd name="connsiteY0" fmla="*/ 2726 h 10013"/>
                                  <a:gd name="connsiteX1" fmla="*/ 604 w 10130"/>
                                  <a:gd name="connsiteY1" fmla="*/ 6863 h 10013"/>
                                  <a:gd name="connsiteX2" fmla="*/ 2137 w 10130"/>
                                  <a:gd name="connsiteY2" fmla="*/ 686 h 10013"/>
                                  <a:gd name="connsiteX3" fmla="*/ 2808 w 10130"/>
                                  <a:gd name="connsiteY3" fmla="*/ 7749 h 10013"/>
                                  <a:gd name="connsiteX4" fmla="*/ 4002 w 10130"/>
                                  <a:gd name="connsiteY4" fmla="*/ 1880 h 10013"/>
                                  <a:gd name="connsiteX5" fmla="*/ 4711 w 10130"/>
                                  <a:gd name="connsiteY5" fmla="*/ 10010 h 10013"/>
                                  <a:gd name="connsiteX6" fmla="*/ 6633 w 10130"/>
                                  <a:gd name="connsiteY6" fmla="*/ 804 h 10013"/>
                                  <a:gd name="connsiteX7" fmla="*/ 7392 w 10130"/>
                                  <a:gd name="connsiteY7" fmla="*/ 9004 h 10013"/>
                                  <a:gd name="connsiteX8" fmla="*/ 9141 w 10130"/>
                                  <a:gd name="connsiteY8" fmla="*/ 4 h 10013"/>
                                  <a:gd name="connsiteX9" fmla="*/ 9484 w 10130"/>
                                  <a:gd name="connsiteY9" fmla="*/ 7745 h 10013"/>
                                  <a:gd name="connsiteX10" fmla="*/ 10130 w 10130"/>
                                  <a:gd name="connsiteY10" fmla="*/ 3403 h 10013"/>
                                  <a:gd name="connsiteX0" fmla="*/ 0 w 10130"/>
                                  <a:gd name="connsiteY0" fmla="*/ 2726 h 10013"/>
                                  <a:gd name="connsiteX1" fmla="*/ 604 w 10130"/>
                                  <a:gd name="connsiteY1" fmla="*/ 6863 h 10013"/>
                                  <a:gd name="connsiteX2" fmla="*/ 2137 w 10130"/>
                                  <a:gd name="connsiteY2" fmla="*/ 686 h 10013"/>
                                  <a:gd name="connsiteX3" fmla="*/ 2808 w 10130"/>
                                  <a:gd name="connsiteY3" fmla="*/ 7749 h 10013"/>
                                  <a:gd name="connsiteX4" fmla="*/ 4002 w 10130"/>
                                  <a:gd name="connsiteY4" fmla="*/ 1880 h 10013"/>
                                  <a:gd name="connsiteX5" fmla="*/ 4711 w 10130"/>
                                  <a:gd name="connsiteY5" fmla="*/ 10010 h 10013"/>
                                  <a:gd name="connsiteX6" fmla="*/ 6633 w 10130"/>
                                  <a:gd name="connsiteY6" fmla="*/ 804 h 10013"/>
                                  <a:gd name="connsiteX7" fmla="*/ 7392 w 10130"/>
                                  <a:gd name="connsiteY7" fmla="*/ 9004 h 10013"/>
                                  <a:gd name="connsiteX8" fmla="*/ 9141 w 10130"/>
                                  <a:gd name="connsiteY8" fmla="*/ 4 h 10013"/>
                                  <a:gd name="connsiteX9" fmla="*/ 9484 w 10130"/>
                                  <a:gd name="connsiteY9" fmla="*/ 7745 h 10013"/>
                                  <a:gd name="connsiteX10" fmla="*/ 10130 w 10130"/>
                                  <a:gd name="connsiteY10" fmla="*/ 3403 h 10013"/>
                                  <a:gd name="connsiteX0" fmla="*/ 0 w 10130"/>
                                  <a:gd name="connsiteY0" fmla="*/ 2726 h 10013"/>
                                  <a:gd name="connsiteX1" fmla="*/ 604 w 10130"/>
                                  <a:gd name="connsiteY1" fmla="*/ 6863 h 10013"/>
                                  <a:gd name="connsiteX2" fmla="*/ 2137 w 10130"/>
                                  <a:gd name="connsiteY2" fmla="*/ 686 h 10013"/>
                                  <a:gd name="connsiteX3" fmla="*/ 2808 w 10130"/>
                                  <a:gd name="connsiteY3" fmla="*/ 7749 h 10013"/>
                                  <a:gd name="connsiteX4" fmla="*/ 4002 w 10130"/>
                                  <a:gd name="connsiteY4" fmla="*/ 1880 h 10013"/>
                                  <a:gd name="connsiteX5" fmla="*/ 4711 w 10130"/>
                                  <a:gd name="connsiteY5" fmla="*/ 10010 h 10013"/>
                                  <a:gd name="connsiteX6" fmla="*/ 6633 w 10130"/>
                                  <a:gd name="connsiteY6" fmla="*/ 804 h 10013"/>
                                  <a:gd name="connsiteX7" fmla="*/ 7392 w 10130"/>
                                  <a:gd name="connsiteY7" fmla="*/ 9004 h 10013"/>
                                  <a:gd name="connsiteX8" fmla="*/ 9141 w 10130"/>
                                  <a:gd name="connsiteY8" fmla="*/ 4 h 10013"/>
                                  <a:gd name="connsiteX9" fmla="*/ 9484 w 10130"/>
                                  <a:gd name="connsiteY9" fmla="*/ 7745 h 10013"/>
                                  <a:gd name="connsiteX10" fmla="*/ 10130 w 10130"/>
                                  <a:gd name="connsiteY10" fmla="*/ 3403 h 10013"/>
                                  <a:gd name="connsiteX0" fmla="*/ 0 w 9924"/>
                                  <a:gd name="connsiteY0" fmla="*/ 2726 h 10013"/>
                                  <a:gd name="connsiteX1" fmla="*/ 398 w 9924"/>
                                  <a:gd name="connsiteY1" fmla="*/ 6863 h 10013"/>
                                  <a:gd name="connsiteX2" fmla="*/ 1931 w 9924"/>
                                  <a:gd name="connsiteY2" fmla="*/ 686 h 10013"/>
                                  <a:gd name="connsiteX3" fmla="*/ 2602 w 9924"/>
                                  <a:gd name="connsiteY3" fmla="*/ 7749 h 10013"/>
                                  <a:gd name="connsiteX4" fmla="*/ 3796 w 9924"/>
                                  <a:gd name="connsiteY4" fmla="*/ 1880 h 10013"/>
                                  <a:gd name="connsiteX5" fmla="*/ 4505 w 9924"/>
                                  <a:gd name="connsiteY5" fmla="*/ 10010 h 10013"/>
                                  <a:gd name="connsiteX6" fmla="*/ 6427 w 9924"/>
                                  <a:gd name="connsiteY6" fmla="*/ 804 h 10013"/>
                                  <a:gd name="connsiteX7" fmla="*/ 7186 w 9924"/>
                                  <a:gd name="connsiteY7" fmla="*/ 9004 h 10013"/>
                                  <a:gd name="connsiteX8" fmla="*/ 8935 w 9924"/>
                                  <a:gd name="connsiteY8" fmla="*/ 4 h 10013"/>
                                  <a:gd name="connsiteX9" fmla="*/ 9278 w 9924"/>
                                  <a:gd name="connsiteY9" fmla="*/ 7745 h 10013"/>
                                  <a:gd name="connsiteX10" fmla="*/ 9924 w 9924"/>
                                  <a:gd name="connsiteY10" fmla="*/ 3403 h 10013"/>
                                  <a:gd name="connsiteX0" fmla="*/ 0 w 10000"/>
                                  <a:gd name="connsiteY0" fmla="*/ 2722 h 9999"/>
                                  <a:gd name="connsiteX1" fmla="*/ 401 w 10000"/>
                                  <a:gd name="connsiteY1" fmla="*/ 6854 h 9999"/>
                                  <a:gd name="connsiteX2" fmla="*/ 1946 w 10000"/>
                                  <a:gd name="connsiteY2" fmla="*/ 685 h 9999"/>
                                  <a:gd name="connsiteX3" fmla="*/ 2586 w 10000"/>
                                  <a:gd name="connsiteY3" fmla="*/ 8265 h 9999"/>
                                  <a:gd name="connsiteX4" fmla="*/ 3825 w 10000"/>
                                  <a:gd name="connsiteY4" fmla="*/ 1878 h 9999"/>
                                  <a:gd name="connsiteX5" fmla="*/ 4540 w 10000"/>
                                  <a:gd name="connsiteY5" fmla="*/ 9997 h 9999"/>
                                  <a:gd name="connsiteX6" fmla="*/ 6476 w 10000"/>
                                  <a:gd name="connsiteY6" fmla="*/ 803 h 9999"/>
                                  <a:gd name="connsiteX7" fmla="*/ 7241 w 10000"/>
                                  <a:gd name="connsiteY7" fmla="*/ 8992 h 9999"/>
                                  <a:gd name="connsiteX8" fmla="*/ 9003 w 10000"/>
                                  <a:gd name="connsiteY8" fmla="*/ 4 h 9999"/>
                                  <a:gd name="connsiteX9" fmla="*/ 9349 w 10000"/>
                                  <a:gd name="connsiteY9" fmla="*/ 7735 h 9999"/>
                                  <a:gd name="connsiteX10" fmla="*/ 10000 w 10000"/>
                                  <a:gd name="connsiteY10" fmla="*/ 3399 h 9999"/>
                                  <a:gd name="connsiteX0" fmla="*/ 0 w 10000"/>
                                  <a:gd name="connsiteY0" fmla="*/ 2722 h 10000"/>
                                  <a:gd name="connsiteX1" fmla="*/ 401 w 10000"/>
                                  <a:gd name="connsiteY1" fmla="*/ 6855 h 10000"/>
                                  <a:gd name="connsiteX2" fmla="*/ 1946 w 10000"/>
                                  <a:gd name="connsiteY2" fmla="*/ 685 h 10000"/>
                                  <a:gd name="connsiteX3" fmla="*/ 2586 w 10000"/>
                                  <a:gd name="connsiteY3" fmla="*/ 8266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586 w 10000"/>
                                  <a:gd name="connsiteY3" fmla="*/ 8266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586 w 10000"/>
                                  <a:gd name="connsiteY3" fmla="*/ 8266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754 w 10000"/>
                                  <a:gd name="connsiteY3" fmla="*/ 8265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586 w 10000"/>
                                  <a:gd name="connsiteY3" fmla="*/ 8265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586 w 10000"/>
                                  <a:gd name="connsiteY3" fmla="*/ 7641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2722 h 10000"/>
                                  <a:gd name="connsiteX1" fmla="*/ 401 w 10000"/>
                                  <a:gd name="connsiteY1" fmla="*/ 6855 h 10000"/>
                                  <a:gd name="connsiteX2" fmla="*/ 1946 w 10000"/>
                                  <a:gd name="connsiteY2" fmla="*/ 685 h 10000"/>
                                  <a:gd name="connsiteX3" fmla="*/ 2754 w 10000"/>
                                  <a:gd name="connsiteY3" fmla="*/ 7641 h 10000"/>
                                  <a:gd name="connsiteX4" fmla="*/ 3825 w 10000"/>
                                  <a:gd name="connsiteY4" fmla="*/ 1878 h 10000"/>
                                  <a:gd name="connsiteX5" fmla="*/ 4540 w 10000"/>
                                  <a:gd name="connsiteY5" fmla="*/ 9998 h 10000"/>
                                  <a:gd name="connsiteX6" fmla="*/ 6476 w 10000"/>
                                  <a:gd name="connsiteY6" fmla="*/ 803 h 10000"/>
                                  <a:gd name="connsiteX7" fmla="*/ 7241 w 10000"/>
                                  <a:gd name="connsiteY7" fmla="*/ 8993 h 10000"/>
                                  <a:gd name="connsiteX8" fmla="*/ 9003 w 10000"/>
                                  <a:gd name="connsiteY8" fmla="*/ 4 h 10000"/>
                                  <a:gd name="connsiteX9" fmla="*/ 9349 w 10000"/>
                                  <a:gd name="connsiteY9" fmla="*/ 7736 h 10000"/>
                                  <a:gd name="connsiteX10" fmla="*/ 10000 w 10000"/>
                                  <a:gd name="connsiteY10" fmla="*/ 3399 h 10000"/>
                                  <a:gd name="connsiteX0" fmla="*/ 0 w 10000"/>
                                  <a:gd name="connsiteY0" fmla="*/ 3530 h 10808"/>
                                  <a:gd name="connsiteX1" fmla="*/ 401 w 10000"/>
                                  <a:gd name="connsiteY1" fmla="*/ 7663 h 10808"/>
                                  <a:gd name="connsiteX2" fmla="*/ 1946 w 10000"/>
                                  <a:gd name="connsiteY2" fmla="*/ 1493 h 10808"/>
                                  <a:gd name="connsiteX3" fmla="*/ 2754 w 10000"/>
                                  <a:gd name="connsiteY3" fmla="*/ 8449 h 10808"/>
                                  <a:gd name="connsiteX4" fmla="*/ 3825 w 10000"/>
                                  <a:gd name="connsiteY4" fmla="*/ 2686 h 10808"/>
                                  <a:gd name="connsiteX5" fmla="*/ 4540 w 10000"/>
                                  <a:gd name="connsiteY5" fmla="*/ 10806 h 10808"/>
                                  <a:gd name="connsiteX6" fmla="*/ 6476 w 10000"/>
                                  <a:gd name="connsiteY6" fmla="*/ 1611 h 10808"/>
                                  <a:gd name="connsiteX7" fmla="*/ 7241 w 10000"/>
                                  <a:gd name="connsiteY7" fmla="*/ 9801 h 10808"/>
                                  <a:gd name="connsiteX8" fmla="*/ 9046 w 10000"/>
                                  <a:gd name="connsiteY8" fmla="*/ 4 h 10808"/>
                                  <a:gd name="connsiteX9" fmla="*/ 9349 w 10000"/>
                                  <a:gd name="connsiteY9" fmla="*/ 8544 h 10808"/>
                                  <a:gd name="connsiteX10" fmla="*/ 10000 w 10000"/>
                                  <a:gd name="connsiteY10" fmla="*/ 4207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49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15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15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15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444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15 w 10167"/>
                                  <a:gd name="connsiteY9" fmla="*/ 8544 h 10808"/>
                                  <a:gd name="connsiteX10" fmla="*/ 10167 w 10167"/>
                                  <a:gd name="connsiteY10" fmla="*/ 4016 h 10808"/>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9801 h 10808"/>
                                  <a:gd name="connsiteX8" fmla="*/ 9046 w 10167"/>
                                  <a:gd name="connsiteY8" fmla="*/ 4 h 10808"/>
                                  <a:gd name="connsiteX9" fmla="*/ 9315 w 10167"/>
                                  <a:gd name="connsiteY9" fmla="*/ 8544 h 10808"/>
                                  <a:gd name="connsiteX10" fmla="*/ 10167 w 10167"/>
                                  <a:gd name="connsiteY10" fmla="*/ 4016 h 10808"/>
                                  <a:gd name="connsiteX0" fmla="*/ 0 w 10167"/>
                                  <a:gd name="connsiteY0" fmla="*/ 3528 h 10806"/>
                                  <a:gd name="connsiteX1" fmla="*/ 401 w 10167"/>
                                  <a:gd name="connsiteY1" fmla="*/ 7661 h 10806"/>
                                  <a:gd name="connsiteX2" fmla="*/ 1946 w 10167"/>
                                  <a:gd name="connsiteY2" fmla="*/ 1491 h 10806"/>
                                  <a:gd name="connsiteX3" fmla="*/ 2754 w 10167"/>
                                  <a:gd name="connsiteY3" fmla="*/ 8447 h 10806"/>
                                  <a:gd name="connsiteX4" fmla="*/ 3825 w 10167"/>
                                  <a:gd name="connsiteY4" fmla="*/ 2684 h 10806"/>
                                  <a:gd name="connsiteX5" fmla="*/ 4540 w 10167"/>
                                  <a:gd name="connsiteY5" fmla="*/ 10804 h 10806"/>
                                  <a:gd name="connsiteX6" fmla="*/ 6476 w 10167"/>
                                  <a:gd name="connsiteY6" fmla="*/ 1609 h 10806"/>
                                  <a:gd name="connsiteX7" fmla="*/ 7241 w 10167"/>
                                  <a:gd name="connsiteY7" fmla="*/ 9799 h 10806"/>
                                  <a:gd name="connsiteX8" fmla="*/ 9046 w 10167"/>
                                  <a:gd name="connsiteY8" fmla="*/ 2 h 10806"/>
                                  <a:gd name="connsiteX9" fmla="*/ 9315 w 10167"/>
                                  <a:gd name="connsiteY9" fmla="*/ 9148 h 10806"/>
                                  <a:gd name="connsiteX10" fmla="*/ 10167 w 10167"/>
                                  <a:gd name="connsiteY10" fmla="*/ 4014 h 10806"/>
                                  <a:gd name="connsiteX0" fmla="*/ 0 w 10167"/>
                                  <a:gd name="connsiteY0" fmla="*/ 3530 h 10808"/>
                                  <a:gd name="connsiteX1" fmla="*/ 401 w 10167"/>
                                  <a:gd name="connsiteY1" fmla="*/ 7663 h 10808"/>
                                  <a:gd name="connsiteX2" fmla="*/ 1946 w 10167"/>
                                  <a:gd name="connsiteY2" fmla="*/ 1493 h 10808"/>
                                  <a:gd name="connsiteX3" fmla="*/ 2754 w 10167"/>
                                  <a:gd name="connsiteY3" fmla="*/ 8449 h 10808"/>
                                  <a:gd name="connsiteX4" fmla="*/ 3825 w 10167"/>
                                  <a:gd name="connsiteY4" fmla="*/ 2686 h 10808"/>
                                  <a:gd name="connsiteX5" fmla="*/ 4540 w 10167"/>
                                  <a:gd name="connsiteY5" fmla="*/ 10806 h 10808"/>
                                  <a:gd name="connsiteX6" fmla="*/ 6476 w 10167"/>
                                  <a:gd name="connsiteY6" fmla="*/ 1611 h 10808"/>
                                  <a:gd name="connsiteX7" fmla="*/ 7241 w 10167"/>
                                  <a:gd name="connsiteY7" fmla="*/ 7806 h 10808"/>
                                  <a:gd name="connsiteX8" fmla="*/ 9046 w 10167"/>
                                  <a:gd name="connsiteY8" fmla="*/ 4 h 10808"/>
                                  <a:gd name="connsiteX9" fmla="*/ 9315 w 10167"/>
                                  <a:gd name="connsiteY9" fmla="*/ 9150 h 10808"/>
                                  <a:gd name="connsiteX10" fmla="*/ 10167 w 10167"/>
                                  <a:gd name="connsiteY10" fmla="*/ 4016 h 10808"/>
                                  <a:gd name="connsiteX0" fmla="*/ 0 w 10167"/>
                                  <a:gd name="connsiteY0" fmla="*/ 3530 h 9546"/>
                                  <a:gd name="connsiteX1" fmla="*/ 401 w 10167"/>
                                  <a:gd name="connsiteY1" fmla="*/ 7663 h 9546"/>
                                  <a:gd name="connsiteX2" fmla="*/ 1946 w 10167"/>
                                  <a:gd name="connsiteY2" fmla="*/ 1493 h 9546"/>
                                  <a:gd name="connsiteX3" fmla="*/ 2754 w 10167"/>
                                  <a:gd name="connsiteY3" fmla="*/ 8449 h 9546"/>
                                  <a:gd name="connsiteX4" fmla="*/ 3825 w 10167"/>
                                  <a:gd name="connsiteY4" fmla="*/ 2686 h 9546"/>
                                  <a:gd name="connsiteX5" fmla="*/ 4765 w 10167"/>
                                  <a:gd name="connsiteY5" fmla="*/ 9543 h 9546"/>
                                  <a:gd name="connsiteX6" fmla="*/ 6476 w 10167"/>
                                  <a:gd name="connsiteY6" fmla="*/ 1611 h 9546"/>
                                  <a:gd name="connsiteX7" fmla="*/ 7241 w 10167"/>
                                  <a:gd name="connsiteY7" fmla="*/ 7806 h 9546"/>
                                  <a:gd name="connsiteX8" fmla="*/ 9046 w 10167"/>
                                  <a:gd name="connsiteY8" fmla="*/ 4 h 9546"/>
                                  <a:gd name="connsiteX9" fmla="*/ 9315 w 10167"/>
                                  <a:gd name="connsiteY9" fmla="*/ 9150 h 9546"/>
                                  <a:gd name="connsiteX10" fmla="*/ 10167 w 10167"/>
                                  <a:gd name="connsiteY10" fmla="*/ 4016 h 9546"/>
                                  <a:gd name="connsiteX0" fmla="*/ 0 w 10000"/>
                                  <a:gd name="connsiteY0" fmla="*/ 3698 h 10003"/>
                                  <a:gd name="connsiteX1" fmla="*/ 394 w 10000"/>
                                  <a:gd name="connsiteY1" fmla="*/ 8027 h 10003"/>
                                  <a:gd name="connsiteX2" fmla="*/ 1914 w 10000"/>
                                  <a:gd name="connsiteY2" fmla="*/ 1564 h 10003"/>
                                  <a:gd name="connsiteX3" fmla="*/ 2709 w 10000"/>
                                  <a:gd name="connsiteY3" fmla="*/ 8851 h 10003"/>
                                  <a:gd name="connsiteX4" fmla="*/ 3762 w 10000"/>
                                  <a:gd name="connsiteY4" fmla="*/ 2814 h 10003"/>
                                  <a:gd name="connsiteX5" fmla="*/ 4687 w 10000"/>
                                  <a:gd name="connsiteY5" fmla="*/ 10000 h 10003"/>
                                  <a:gd name="connsiteX6" fmla="*/ 6370 w 10000"/>
                                  <a:gd name="connsiteY6" fmla="*/ 1688 h 10003"/>
                                  <a:gd name="connsiteX7" fmla="*/ 7122 w 10000"/>
                                  <a:gd name="connsiteY7" fmla="*/ 8177 h 10003"/>
                                  <a:gd name="connsiteX8" fmla="*/ 8897 w 10000"/>
                                  <a:gd name="connsiteY8" fmla="*/ 4 h 10003"/>
                                  <a:gd name="connsiteX9" fmla="*/ 9162 w 10000"/>
                                  <a:gd name="connsiteY9" fmla="*/ 9585 h 10003"/>
                                  <a:gd name="connsiteX10" fmla="*/ 10000 w 10000"/>
                                  <a:gd name="connsiteY10" fmla="*/ 4207 h 10003"/>
                                  <a:gd name="connsiteX0" fmla="*/ 0 w 10000"/>
                                  <a:gd name="connsiteY0" fmla="*/ 3698 h 9669"/>
                                  <a:gd name="connsiteX1" fmla="*/ 394 w 10000"/>
                                  <a:gd name="connsiteY1" fmla="*/ 8027 h 9669"/>
                                  <a:gd name="connsiteX2" fmla="*/ 1914 w 10000"/>
                                  <a:gd name="connsiteY2" fmla="*/ 1564 h 9669"/>
                                  <a:gd name="connsiteX3" fmla="*/ 2709 w 10000"/>
                                  <a:gd name="connsiteY3" fmla="*/ 8851 h 9669"/>
                                  <a:gd name="connsiteX4" fmla="*/ 3762 w 10000"/>
                                  <a:gd name="connsiteY4" fmla="*/ 2814 h 9669"/>
                                  <a:gd name="connsiteX5" fmla="*/ 4687 w 10000"/>
                                  <a:gd name="connsiteY5" fmla="*/ 8950 h 9669"/>
                                  <a:gd name="connsiteX6" fmla="*/ 6370 w 10000"/>
                                  <a:gd name="connsiteY6" fmla="*/ 1688 h 9669"/>
                                  <a:gd name="connsiteX7" fmla="*/ 7122 w 10000"/>
                                  <a:gd name="connsiteY7" fmla="*/ 8177 h 9669"/>
                                  <a:gd name="connsiteX8" fmla="*/ 8897 w 10000"/>
                                  <a:gd name="connsiteY8" fmla="*/ 4 h 9669"/>
                                  <a:gd name="connsiteX9" fmla="*/ 9162 w 10000"/>
                                  <a:gd name="connsiteY9" fmla="*/ 9585 h 9669"/>
                                  <a:gd name="connsiteX10" fmla="*/ 10000 w 10000"/>
                                  <a:gd name="connsiteY10" fmla="*/ 4207 h 9669"/>
                                  <a:gd name="connsiteX0" fmla="*/ 0 w 10000"/>
                                  <a:gd name="connsiteY0" fmla="*/ 3826 h 10001"/>
                                  <a:gd name="connsiteX1" fmla="*/ 394 w 10000"/>
                                  <a:gd name="connsiteY1" fmla="*/ 8303 h 10001"/>
                                  <a:gd name="connsiteX2" fmla="*/ 1914 w 10000"/>
                                  <a:gd name="connsiteY2" fmla="*/ 1619 h 10001"/>
                                  <a:gd name="connsiteX3" fmla="*/ 2543 w 10000"/>
                                  <a:gd name="connsiteY3" fmla="*/ 9147 h 10001"/>
                                  <a:gd name="connsiteX4" fmla="*/ 3762 w 10000"/>
                                  <a:gd name="connsiteY4" fmla="*/ 2911 h 10001"/>
                                  <a:gd name="connsiteX5" fmla="*/ 4687 w 10000"/>
                                  <a:gd name="connsiteY5" fmla="*/ 9257 h 10001"/>
                                  <a:gd name="connsiteX6" fmla="*/ 6370 w 10000"/>
                                  <a:gd name="connsiteY6" fmla="*/ 1747 h 10001"/>
                                  <a:gd name="connsiteX7" fmla="*/ 7122 w 10000"/>
                                  <a:gd name="connsiteY7" fmla="*/ 8458 h 10001"/>
                                  <a:gd name="connsiteX8" fmla="*/ 8897 w 10000"/>
                                  <a:gd name="connsiteY8" fmla="*/ 5 h 10001"/>
                                  <a:gd name="connsiteX9" fmla="*/ 9162 w 10000"/>
                                  <a:gd name="connsiteY9" fmla="*/ 9914 h 10001"/>
                                  <a:gd name="connsiteX10" fmla="*/ 10000 w 10000"/>
                                  <a:gd name="connsiteY10" fmla="*/ 4352 h 10001"/>
                                  <a:gd name="connsiteX0" fmla="*/ 0 w 10000"/>
                                  <a:gd name="connsiteY0" fmla="*/ 3826 h 10001"/>
                                  <a:gd name="connsiteX1" fmla="*/ 394 w 10000"/>
                                  <a:gd name="connsiteY1" fmla="*/ 8303 h 10001"/>
                                  <a:gd name="connsiteX2" fmla="*/ 1914 w 10000"/>
                                  <a:gd name="connsiteY2" fmla="*/ 1619 h 10001"/>
                                  <a:gd name="connsiteX3" fmla="*/ 2543 w 10000"/>
                                  <a:gd name="connsiteY3" fmla="*/ 9147 h 10001"/>
                                  <a:gd name="connsiteX4" fmla="*/ 3762 w 10000"/>
                                  <a:gd name="connsiteY4" fmla="*/ 2911 h 10001"/>
                                  <a:gd name="connsiteX5" fmla="*/ 4687 w 10000"/>
                                  <a:gd name="connsiteY5" fmla="*/ 9257 h 10001"/>
                                  <a:gd name="connsiteX6" fmla="*/ 6370 w 10000"/>
                                  <a:gd name="connsiteY6" fmla="*/ 1747 h 10001"/>
                                  <a:gd name="connsiteX7" fmla="*/ 7122 w 10000"/>
                                  <a:gd name="connsiteY7" fmla="*/ 8458 h 10001"/>
                                  <a:gd name="connsiteX8" fmla="*/ 8897 w 10000"/>
                                  <a:gd name="connsiteY8" fmla="*/ 5 h 10001"/>
                                  <a:gd name="connsiteX9" fmla="*/ 9162 w 10000"/>
                                  <a:gd name="connsiteY9" fmla="*/ 9914 h 10001"/>
                                  <a:gd name="connsiteX10" fmla="*/ 10000 w 10000"/>
                                  <a:gd name="connsiteY10" fmla="*/ 4352 h 10001"/>
                                  <a:gd name="connsiteX0" fmla="*/ 0 w 10000"/>
                                  <a:gd name="connsiteY0" fmla="*/ 3826 h 10001"/>
                                  <a:gd name="connsiteX1" fmla="*/ 394 w 10000"/>
                                  <a:gd name="connsiteY1" fmla="*/ 8303 h 10001"/>
                                  <a:gd name="connsiteX2" fmla="*/ 1914 w 10000"/>
                                  <a:gd name="connsiteY2" fmla="*/ 1619 h 10001"/>
                                  <a:gd name="connsiteX3" fmla="*/ 2365 w 10000"/>
                                  <a:gd name="connsiteY3" fmla="*/ 9147 h 10001"/>
                                  <a:gd name="connsiteX4" fmla="*/ 3762 w 10000"/>
                                  <a:gd name="connsiteY4" fmla="*/ 2911 h 10001"/>
                                  <a:gd name="connsiteX5" fmla="*/ 4687 w 10000"/>
                                  <a:gd name="connsiteY5" fmla="*/ 9257 h 10001"/>
                                  <a:gd name="connsiteX6" fmla="*/ 6370 w 10000"/>
                                  <a:gd name="connsiteY6" fmla="*/ 1747 h 10001"/>
                                  <a:gd name="connsiteX7" fmla="*/ 7122 w 10000"/>
                                  <a:gd name="connsiteY7" fmla="*/ 8458 h 10001"/>
                                  <a:gd name="connsiteX8" fmla="*/ 8897 w 10000"/>
                                  <a:gd name="connsiteY8" fmla="*/ 5 h 10001"/>
                                  <a:gd name="connsiteX9" fmla="*/ 9162 w 10000"/>
                                  <a:gd name="connsiteY9" fmla="*/ 9914 h 10001"/>
                                  <a:gd name="connsiteX10" fmla="*/ 10000 w 10000"/>
                                  <a:gd name="connsiteY10" fmla="*/ 4352 h 10001"/>
                                  <a:gd name="connsiteX0" fmla="*/ 0 w 10000"/>
                                  <a:gd name="connsiteY0" fmla="*/ 3826 h 10001"/>
                                  <a:gd name="connsiteX1" fmla="*/ 461 w 10000"/>
                                  <a:gd name="connsiteY1" fmla="*/ 6236 h 10001"/>
                                  <a:gd name="connsiteX2" fmla="*/ 1914 w 10000"/>
                                  <a:gd name="connsiteY2" fmla="*/ 1619 h 10001"/>
                                  <a:gd name="connsiteX3" fmla="*/ 2365 w 10000"/>
                                  <a:gd name="connsiteY3" fmla="*/ 9147 h 10001"/>
                                  <a:gd name="connsiteX4" fmla="*/ 3762 w 10000"/>
                                  <a:gd name="connsiteY4" fmla="*/ 2911 h 10001"/>
                                  <a:gd name="connsiteX5" fmla="*/ 4687 w 10000"/>
                                  <a:gd name="connsiteY5" fmla="*/ 9257 h 10001"/>
                                  <a:gd name="connsiteX6" fmla="*/ 6370 w 10000"/>
                                  <a:gd name="connsiteY6" fmla="*/ 1747 h 10001"/>
                                  <a:gd name="connsiteX7" fmla="*/ 7122 w 10000"/>
                                  <a:gd name="connsiteY7" fmla="*/ 8458 h 10001"/>
                                  <a:gd name="connsiteX8" fmla="*/ 8897 w 10000"/>
                                  <a:gd name="connsiteY8" fmla="*/ 5 h 10001"/>
                                  <a:gd name="connsiteX9" fmla="*/ 9162 w 10000"/>
                                  <a:gd name="connsiteY9" fmla="*/ 9914 h 10001"/>
                                  <a:gd name="connsiteX10" fmla="*/ 10000 w 10000"/>
                                  <a:gd name="connsiteY10" fmla="*/ 4352 h 10001"/>
                                  <a:gd name="connsiteX0" fmla="*/ 0 w 9918"/>
                                  <a:gd name="connsiteY0" fmla="*/ 3854 h 10001"/>
                                  <a:gd name="connsiteX1" fmla="*/ 379 w 9918"/>
                                  <a:gd name="connsiteY1" fmla="*/ 6236 h 10001"/>
                                  <a:gd name="connsiteX2" fmla="*/ 1832 w 9918"/>
                                  <a:gd name="connsiteY2" fmla="*/ 1619 h 10001"/>
                                  <a:gd name="connsiteX3" fmla="*/ 2283 w 9918"/>
                                  <a:gd name="connsiteY3" fmla="*/ 9147 h 10001"/>
                                  <a:gd name="connsiteX4" fmla="*/ 3680 w 9918"/>
                                  <a:gd name="connsiteY4" fmla="*/ 2911 h 10001"/>
                                  <a:gd name="connsiteX5" fmla="*/ 4605 w 9918"/>
                                  <a:gd name="connsiteY5" fmla="*/ 9257 h 10001"/>
                                  <a:gd name="connsiteX6" fmla="*/ 6288 w 9918"/>
                                  <a:gd name="connsiteY6" fmla="*/ 1747 h 10001"/>
                                  <a:gd name="connsiteX7" fmla="*/ 7040 w 9918"/>
                                  <a:gd name="connsiteY7" fmla="*/ 8458 h 10001"/>
                                  <a:gd name="connsiteX8" fmla="*/ 8815 w 9918"/>
                                  <a:gd name="connsiteY8" fmla="*/ 5 h 10001"/>
                                  <a:gd name="connsiteX9" fmla="*/ 9080 w 9918"/>
                                  <a:gd name="connsiteY9" fmla="*/ 9914 h 10001"/>
                                  <a:gd name="connsiteX10" fmla="*/ 9918 w 9918"/>
                                  <a:gd name="connsiteY10" fmla="*/ 4352 h 10001"/>
                                  <a:gd name="connsiteX0" fmla="*/ 0 w 9996"/>
                                  <a:gd name="connsiteY0" fmla="*/ 3071 h 10000"/>
                                  <a:gd name="connsiteX1" fmla="*/ 378 w 9996"/>
                                  <a:gd name="connsiteY1" fmla="*/ 6235 h 10000"/>
                                  <a:gd name="connsiteX2" fmla="*/ 1843 w 9996"/>
                                  <a:gd name="connsiteY2" fmla="*/ 1619 h 10000"/>
                                  <a:gd name="connsiteX3" fmla="*/ 2298 w 9996"/>
                                  <a:gd name="connsiteY3" fmla="*/ 9146 h 10000"/>
                                  <a:gd name="connsiteX4" fmla="*/ 3706 w 9996"/>
                                  <a:gd name="connsiteY4" fmla="*/ 2911 h 10000"/>
                                  <a:gd name="connsiteX5" fmla="*/ 4639 w 9996"/>
                                  <a:gd name="connsiteY5" fmla="*/ 9256 h 10000"/>
                                  <a:gd name="connsiteX6" fmla="*/ 6336 w 9996"/>
                                  <a:gd name="connsiteY6" fmla="*/ 1747 h 10000"/>
                                  <a:gd name="connsiteX7" fmla="*/ 7094 w 9996"/>
                                  <a:gd name="connsiteY7" fmla="*/ 8457 h 10000"/>
                                  <a:gd name="connsiteX8" fmla="*/ 8884 w 9996"/>
                                  <a:gd name="connsiteY8" fmla="*/ 5 h 10000"/>
                                  <a:gd name="connsiteX9" fmla="*/ 9151 w 9996"/>
                                  <a:gd name="connsiteY9" fmla="*/ 9913 h 10000"/>
                                  <a:gd name="connsiteX10" fmla="*/ 9996 w 9996"/>
                                  <a:gd name="connsiteY10" fmla="*/ 4352 h 10000"/>
                                  <a:gd name="connsiteX0" fmla="*/ 0 w 10000"/>
                                  <a:gd name="connsiteY0" fmla="*/ 3071 h 10002"/>
                                  <a:gd name="connsiteX1" fmla="*/ 378 w 10000"/>
                                  <a:gd name="connsiteY1" fmla="*/ 6235 h 10002"/>
                                  <a:gd name="connsiteX2" fmla="*/ 1844 w 10000"/>
                                  <a:gd name="connsiteY2" fmla="*/ 1619 h 10002"/>
                                  <a:gd name="connsiteX3" fmla="*/ 2299 w 10000"/>
                                  <a:gd name="connsiteY3" fmla="*/ 9146 h 10002"/>
                                  <a:gd name="connsiteX4" fmla="*/ 3707 w 10000"/>
                                  <a:gd name="connsiteY4" fmla="*/ 2911 h 10002"/>
                                  <a:gd name="connsiteX5" fmla="*/ 4641 w 10000"/>
                                  <a:gd name="connsiteY5" fmla="*/ 9256 h 10002"/>
                                  <a:gd name="connsiteX6" fmla="*/ 6339 w 10000"/>
                                  <a:gd name="connsiteY6" fmla="*/ 1747 h 10002"/>
                                  <a:gd name="connsiteX7" fmla="*/ 7097 w 10000"/>
                                  <a:gd name="connsiteY7" fmla="*/ 8457 h 10002"/>
                                  <a:gd name="connsiteX8" fmla="*/ 8888 w 10000"/>
                                  <a:gd name="connsiteY8" fmla="*/ 5 h 10002"/>
                                  <a:gd name="connsiteX9" fmla="*/ 9155 w 10000"/>
                                  <a:gd name="connsiteY9" fmla="*/ 9913 h 10002"/>
                                  <a:gd name="connsiteX10" fmla="*/ 10000 w 10000"/>
                                  <a:gd name="connsiteY10" fmla="*/ 4507 h 10002"/>
                                  <a:gd name="connsiteX0" fmla="*/ 0 w 10216"/>
                                  <a:gd name="connsiteY0" fmla="*/ 3071 h 10008"/>
                                  <a:gd name="connsiteX1" fmla="*/ 378 w 10216"/>
                                  <a:gd name="connsiteY1" fmla="*/ 6235 h 10008"/>
                                  <a:gd name="connsiteX2" fmla="*/ 1844 w 10216"/>
                                  <a:gd name="connsiteY2" fmla="*/ 1619 h 10008"/>
                                  <a:gd name="connsiteX3" fmla="*/ 2299 w 10216"/>
                                  <a:gd name="connsiteY3" fmla="*/ 9146 h 10008"/>
                                  <a:gd name="connsiteX4" fmla="*/ 3707 w 10216"/>
                                  <a:gd name="connsiteY4" fmla="*/ 2911 h 10008"/>
                                  <a:gd name="connsiteX5" fmla="*/ 4641 w 10216"/>
                                  <a:gd name="connsiteY5" fmla="*/ 9256 h 10008"/>
                                  <a:gd name="connsiteX6" fmla="*/ 6339 w 10216"/>
                                  <a:gd name="connsiteY6" fmla="*/ 1747 h 10008"/>
                                  <a:gd name="connsiteX7" fmla="*/ 7097 w 10216"/>
                                  <a:gd name="connsiteY7" fmla="*/ 8457 h 10008"/>
                                  <a:gd name="connsiteX8" fmla="*/ 8888 w 10216"/>
                                  <a:gd name="connsiteY8" fmla="*/ 5 h 10008"/>
                                  <a:gd name="connsiteX9" fmla="*/ 9155 w 10216"/>
                                  <a:gd name="connsiteY9" fmla="*/ 9913 h 10008"/>
                                  <a:gd name="connsiteX10" fmla="*/ 10216 w 10216"/>
                                  <a:gd name="connsiteY10" fmla="*/ 4817 h 10008"/>
                                  <a:gd name="connsiteX0" fmla="*/ 0 w 10216"/>
                                  <a:gd name="connsiteY0" fmla="*/ 3071 h 9997"/>
                                  <a:gd name="connsiteX1" fmla="*/ 378 w 10216"/>
                                  <a:gd name="connsiteY1" fmla="*/ 6235 h 9997"/>
                                  <a:gd name="connsiteX2" fmla="*/ 1844 w 10216"/>
                                  <a:gd name="connsiteY2" fmla="*/ 1619 h 9997"/>
                                  <a:gd name="connsiteX3" fmla="*/ 2299 w 10216"/>
                                  <a:gd name="connsiteY3" fmla="*/ 9146 h 9997"/>
                                  <a:gd name="connsiteX4" fmla="*/ 3707 w 10216"/>
                                  <a:gd name="connsiteY4" fmla="*/ 2911 h 9997"/>
                                  <a:gd name="connsiteX5" fmla="*/ 4641 w 10216"/>
                                  <a:gd name="connsiteY5" fmla="*/ 9256 h 9997"/>
                                  <a:gd name="connsiteX6" fmla="*/ 6339 w 10216"/>
                                  <a:gd name="connsiteY6" fmla="*/ 1747 h 9997"/>
                                  <a:gd name="connsiteX7" fmla="*/ 7097 w 10216"/>
                                  <a:gd name="connsiteY7" fmla="*/ 8457 h 9997"/>
                                  <a:gd name="connsiteX8" fmla="*/ 8888 w 10216"/>
                                  <a:gd name="connsiteY8" fmla="*/ 5 h 9997"/>
                                  <a:gd name="connsiteX9" fmla="*/ 9155 w 10216"/>
                                  <a:gd name="connsiteY9" fmla="*/ 9913 h 9997"/>
                                  <a:gd name="connsiteX10" fmla="*/ 10216 w 10216"/>
                                  <a:gd name="connsiteY10" fmla="*/ 4197 h 9997"/>
                                  <a:gd name="connsiteX0" fmla="*/ 0 w 10000"/>
                                  <a:gd name="connsiteY0" fmla="*/ 3072 h 9986"/>
                                  <a:gd name="connsiteX1" fmla="*/ 370 w 10000"/>
                                  <a:gd name="connsiteY1" fmla="*/ 6237 h 9986"/>
                                  <a:gd name="connsiteX2" fmla="*/ 1805 w 10000"/>
                                  <a:gd name="connsiteY2" fmla="*/ 1619 h 9986"/>
                                  <a:gd name="connsiteX3" fmla="*/ 2250 w 10000"/>
                                  <a:gd name="connsiteY3" fmla="*/ 9149 h 9986"/>
                                  <a:gd name="connsiteX4" fmla="*/ 3629 w 10000"/>
                                  <a:gd name="connsiteY4" fmla="*/ 2912 h 9986"/>
                                  <a:gd name="connsiteX5" fmla="*/ 4543 w 10000"/>
                                  <a:gd name="connsiteY5" fmla="*/ 9259 h 9986"/>
                                  <a:gd name="connsiteX6" fmla="*/ 6205 w 10000"/>
                                  <a:gd name="connsiteY6" fmla="*/ 1748 h 9986"/>
                                  <a:gd name="connsiteX7" fmla="*/ 6947 w 10000"/>
                                  <a:gd name="connsiteY7" fmla="*/ 8460 h 9986"/>
                                  <a:gd name="connsiteX8" fmla="*/ 8700 w 10000"/>
                                  <a:gd name="connsiteY8" fmla="*/ 5 h 9986"/>
                                  <a:gd name="connsiteX9" fmla="*/ 8961 w 10000"/>
                                  <a:gd name="connsiteY9" fmla="*/ 9916 h 9986"/>
                                  <a:gd name="connsiteX10" fmla="*/ 10000 w 10000"/>
                                  <a:gd name="connsiteY10" fmla="*/ 3072 h 9986"/>
                                  <a:gd name="connsiteX0" fmla="*/ 0 w 10000"/>
                                  <a:gd name="connsiteY0" fmla="*/ 3076 h 10000"/>
                                  <a:gd name="connsiteX1" fmla="*/ 370 w 10000"/>
                                  <a:gd name="connsiteY1" fmla="*/ 6246 h 10000"/>
                                  <a:gd name="connsiteX2" fmla="*/ 1805 w 10000"/>
                                  <a:gd name="connsiteY2" fmla="*/ 1621 h 10000"/>
                                  <a:gd name="connsiteX3" fmla="*/ 2250 w 10000"/>
                                  <a:gd name="connsiteY3" fmla="*/ 9162 h 10000"/>
                                  <a:gd name="connsiteX4" fmla="*/ 3629 w 10000"/>
                                  <a:gd name="connsiteY4" fmla="*/ 2916 h 10000"/>
                                  <a:gd name="connsiteX5" fmla="*/ 4543 w 10000"/>
                                  <a:gd name="connsiteY5" fmla="*/ 9272 h 10000"/>
                                  <a:gd name="connsiteX6" fmla="*/ 6205 w 10000"/>
                                  <a:gd name="connsiteY6" fmla="*/ 1750 h 10000"/>
                                  <a:gd name="connsiteX7" fmla="*/ 6947 w 10000"/>
                                  <a:gd name="connsiteY7" fmla="*/ 8472 h 10000"/>
                                  <a:gd name="connsiteX8" fmla="*/ 8700 w 10000"/>
                                  <a:gd name="connsiteY8" fmla="*/ 5 h 10000"/>
                                  <a:gd name="connsiteX9" fmla="*/ 8961 w 10000"/>
                                  <a:gd name="connsiteY9" fmla="*/ 9930 h 10000"/>
                                  <a:gd name="connsiteX10" fmla="*/ 10000 w 10000"/>
                                  <a:gd name="connsiteY10" fmla="*/ 3076 h 10000"/>
                                  <a:gd name="connsiteX0" fmla="*/ 0 w 9789"/>
                                  <a:gd name="connsiteY0" fmla="*/ 3076 h 10011"/>
                                  <a:gd name="connsiteX1" fmla="*/ 370 w 9789"/>
                                  <a:gd name="connsiteY1" fmla="*/ 6246 h 10011"/>
                                  <a:gd name="connsiteX2" fmla="*/ 1805 w 9789"/>
                                  <a:gd name="connsiteY2" fmla="*/ 1621 h 10011"/>
                                  <a:gd name="connsiteX3" fmla="*/ 2250 w 9789"/>
                                  <a:gd name="connsiteY3" fmla="*/ 9162 h 10011"/>
                                  <a:gd name="connsiteX4" fmla="*/ 3629 w 9789"/>
                                  <a:gd name="connsiteY4" fmla="*/ 2916 h 10011"/>
                                  <a:gd name="connsiteX5" fmla="*/ 4543 w 9789"/>
                                  <a:gd name="connsiteY5" fmla="*/ 9272 h 10011"/>
                                  <a:gd name="connsiteX6" fmla="*/ 6205 w 9789"/>
                                  <a:gd name="connsiteY6" fmla="*/ 1750 h 10011"/>
                                  <a:gd name="connsiteX7" fmla="*/ 6947 w 9789"/>
                                  <a:gd name="connsiteY7" fmla="*/ 8472 h 10011"/>
                                  <a:gd name="connsiteX8" fmla="*/ 8700 w 9789"/>
                                  <a:gd name="connsiteY8" fmla="*/ 5 h 10011"/>
                                  <a:gd name="connsiteX9" fmla="*/ 8961 w 9789"/>
                                  <a:gd name="connsiteY9" fmla="*/ 9930 h 10011"/>
                                  <a:gd name="connsiteX10" fmla="*/ 9789 w 9789"/>
                                  <a:gd name="connsiteY10" fmla="*/ 4007 h 10011"/>
                                  <a:gd name="connsiteX0" fmla="*/ 0 w 10000"/>
                                  <a:gd name="connsiteY0" fmla="*/ 3073 h 10002"/>
                                  <a:gd name="connsiteX1" fmla="*/ 378 w 10000"/>
                                  <a:gd name="connsiteY1" fmla="*/ 6239 h 10002"/>
                                  <a:gd name="connsiteX2" fmla="*/ 1844 w 10000"/>
                                  <a:gd name="connsiteY2" fmla="*/ 1619 h 10002"/>
                                  <a:gd name="connsiteX3" fmla="*/ 2298 w 10000"/>
                                  <a:gd name="connsiteY3" fmla="*/ 9152 h 10002"/>
                                  <a:gd name="connsiteX4" fmla="*/ 3707 w 10000"/>
                                  <a:gd name="connsiteY4" fmla="*/ 2913 h 10002"/>
                                  <a:gd name="connsiteX5" fmla="*/ 4641 w 10000"/>
                                  <a:gd name="connsiteY5" fmla="*/ 9262 h 10002"/>
                                  <a:gd name="connsiteX6" fmla="*/ 6339 w 10000"/>
                                  <a:gd name="connsiteY6" fmla="*/ 1748 h 10002"/>
                                  <a:gd name="connsiteX7" fmla="*/ 7097 w 10000"/>
                                  <a:gd name="connsiteY7" fmla="*/ 8463 h 10002"/>
                                  <a:gd name="connsiteX8" fmla="*/ 8888 w 10000"/>
                                  <a:gd name="connsiteY8" fmla="*/ 5 h 10002"/>
                                  <a:gd name="connsiteX9" fmla="*/ 9154 w 10000"/>
                                  <a:gd name="connsiteY9" fmla="*/ 9919 h 10002"/>
                                  <a:gd name="connsiteX10" fmla="*/ 10000 w 10000"/>
                                  <a:gd name="connsiteY10" fmla="*/ 4158 h 10002"/>
                                  <a:gd name="connsiteX0" fmla="*/ 0 w 10000"/>
                                  <a:gd name="connsiteY0" fmla="*/ 3073 h 10013"/>
                                  <a:gd name="connsiteX1" fmla="*/ 378 w 10000"/>
                                  <a:gd name="connsiteY1" fmla="*/ 6239 h 10013"/>
                                  <a:gd name="connsiteX2" fmla="*/ 1844 w 10000"/>
                                  <a:gd name="connsiteY2" fmla="*/ 1619 h 10013"/>
                                  <a:gd name="connsiteX3" fmla="*/ 2298 w 10000"/>
                                  <a:gd name="connsiteY3" fmla="*/ 9152 h 10013"/>
                                  <a:gd name="connsiteX4" fmla="*/ 3707 w 10000"/>
                                  <a:gd name="connsiteY4" fmla="*/ 2913 h 10013"/>
                                  <a:gd name="connsiteX5" fmla="*/ 4641 w 10000"/>
                                  <a:gd name="connsiteY5" fmla="*/ 9262 h 10013"/>
                                  <a:gd name="connsiteX6" fmla="*/ 6339 w 10000"/>
                                  <a:gd name="connsiteY6" fmla="*/ 1748 h 10013"/>
                                  <a:gd name="connsiteX7" fmla="*/ 7097 w 10000"/>
                                  <a:gd name="connsiteY7" fmla="*/ 8463 h 10013"/>
                                  <a:gd name="connsiteX8" fmla="*/ 8888 w 10000"/>
                                  <a:gd name="connsiteY8" fmla="*/ 5 h 10013"/>
                                  <a:gd name="connsiteX9" fmla="*/ 9154 w 10000"/>
                                  <a:gd name="connsiteY9" fmla="*/ 9919 h 10013"/>
                                  <a:gd name="connsiteX10" fmla="*/ 10000 w 10000"/>
                                  <a:gd name="connsiteY10" fmla="*/ 4778 h 10013"/>
                                  <a:gd name="connsiteX0" fmla="*/ 0 w 10000"/>
                                  <a:gd name="connsiteY0" fmla="*/ 3073 h 10013"/>
                                  <a:gd name="connsiteX1" fmla="*/ 378 w 10000"/>
                                  <a:gd name="connsiteY1" fmla="*/ 6239 h 10013"/>
                                  <a:gd name="connsiteX2" fmla="*/ 1844 w 10000"/>
                                  <a:gd name="connsiteY2" fmla="*/ 1619 h 10013"/>
                                  <a:gd name="connsiteX3" fmla="*/ 2348 w 10000"/>
                                  <a:gd name="connsiteY3" fmla="*/ 8222 h 10013"/>
                                  <a:gd name="connsiteX4" fmla="*/ 3707 w 10000"/>
                                  <a:gd name="connsiteY4" fmla="*/ 2913 h 10013"/>
                                  <a:gd name="connsiteX5" fmla="*/ 4641 w 10000"/>
                                  <a:gd name="connsiteY5" fmla="*/ 9262 h 10013"/>
                                  <a:gd name="connsiteX6" fmla="*/ 6339 w 10000"/>
                                  <a:gd name="connsiteY6" fmla="*/ 1748 h 10013"/>
                                  <a:gd name="connsiteX7" fmla="*/ 7097 w 10000"/>
                                  <a:gd name="connsiteY7" fmla="*/ 8463 h 10013"/>
                                  <a:gd name="connsiteX8" fmla="*/ 8888 w 10000"/>
                                  <a:gd name="connsiteY8" fmla="*/ 5 h 10013"/>
                                  <a:gd name="connsiteX9" fmla="*/ 9154 w 10000"/>
                                  <a:gd name="connsiteY9" fmla="*/ 9919 h 10013"/>
                                  <a:gd name="connsiteX10" fmla="*/ 10000 w 10000"/>
                                  <a:gd name="connsiteY10" fmla="*/ 4778 h 10013"/>
                                  <a:gd name="connsiteX0" fmla="*/ 0 w 10000"/>
                                  <a:gd name="connsiteY0" fmla="*/ 3082 h 10022"/>
                                  <a:gd name="connsiteX1" fmla="*/ 378 w 10000"/>
                                  <a:gd name="connsiteY1" fmla="*/ 6248 h 10022"/>
                                  <a:gd name="connsiteX2" fmla="*/ 1844 w 10000"/>
                                  <a:gd name="connsiteY2" fmla="*/ 1628 h 10022"/>
                                  <a:gd name="connsiteX3" fmla="*/ 2348 w 10000"/>
                                  <a:gd name="connsiteY3" fmla="*/ 8231 h 10022"/>
                                  <a:gd name="connsiteX4" fmla="*/ 3707 w 10000"/>
                                  <a:gd name="connsiteY4" fmla="*/ 2922 h 10022"/>
                                  <a:gd name="connsiteX5" fmla="*/ 4641 w 10000"/>
                                  <a:gd name="connsiteY5" fmla="*/ 9271 h 10022"/>
                                  <a:gd name="connsiteX6" fmla="*/ 6339 w 10000"/>
                                  <a:gd name="connsiteY6" fmla="*/ 1757 h 10022"/>
                                  <a:gd name="connsiteX7" fmla="*/ 7097 w 10000"/>
                                  <a:gd name="connsiteY7" fmla="*/ 8472 h 10022"/>
                                  <a:gd name="connsiteX8" fmla="*/ 8888 w 10000"/>
                                  <a:gd name="connsiteY8" fmla="*/ 14 h 10022"/>
                                  <a:gd name="connsiteX9" fmla="*/ 9154 w 10000"/>
                                  <a:gd name="connsiteY9" fmla="*/ 9928 h 10022"/>
                                  <a:gd name="connsiteX10" fmla="*/ 10000 w 10000"/>
                                  <a:gd name="connsiteY10" fmla="*/ 4787 h 10022"/>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07 w 10000"/>
                                  <a:gd name="connsiteY4" fmla="*/ 2914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568 w 10000"/>
                                  <a:gd name="connsiteY4" fmla="*/ 3001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63 w 10000"/>
                                  <a:gd name="connsiteY4" fmla="*/ 3001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19 w 10000"/>
                                  <a:gd name="connsiteY4" fmla="*/ 3009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19 w 10000"/>
                                  <a:gd name="connsiteY4" fmla="*/ 3009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40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40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40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40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840 w 10000"/>
                                  <a:gd name="connsiteY4" fmla="*/ 3826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54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54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54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33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33 w 10000"/>
                                  <a:gd name="connsiteY4" fmla="*/ 3826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33 w 10000"/>
                                  <a:gd name="connsiteY4" fmla="*/ 3826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76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97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97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 name="connsiteX0" fmla="*/ 0 w 10000"/>
                                  <a:gd name="connsiteY0" fmla="*/ 3074 h 10106"/>
                                  <a:gd name="connsiteX1" fmla="*/ 378 w 10000"/>
                                  <a:gd name="connsiteY1" fmla="*/ 6240 h 10106"/>
                                  <a:gd name="connsiteX2" fmla="*/ 1844 w 10000"/>
                                  <a:gd name="connsiteY2" fmla="*/ 1620 h 10106"/>
                                  <a:gd name="connsiteX3" fmla="*/ 2348 w 10000"/>
                                  <a:gd name="connsiteY3" fmla="*/ 8223 h 10106"/>
                                  <a:gd name="connsiteX4" fmla="*/ 3797 w 10000"/>
                                  <a:gd name="connsiteY4" fmla="*/ 3037 h 10106"/>
                                  <a:gd name="connsiteX5" fmla="*/ 4641 w 10000"/>
                                  <a:gd name="connsiteY5" fmla="*/ 9263 h 10106"/>
                                  <a:gd name="connsiteX6" fmla="*/ 6339 w 10000"/>
                                  <a:gd name="connsiteY6" fmla="*/ 1749 h 10106"/>
                                  <a:gd name="connsiteX7" fmla="*/ 7097 w 10000"/>
                                  <a:gd name="connsiteY7" fmla="*/ 8464 h 10106"/>
                                  <a:gd name="connsiteX8" fmla="*/ 8888 w 10000"/>
                                  <a:gd name="connsiteY8" fmla="*/ 6 h 10106"/>
                                  <a:gd name="connsiteX9" fmla="*/ 9293 w 10000"/>
                                  <a:gd name="connsiteY9" fmla="*/ 10014 h 10106"/>
                                  <a:gd name="connsiteX10" fmla="*/ 10000 w 10000"/>
                                  <a:gd name="connsiteY10" fmla="*/ 4779 h 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106">
                                    <a:moveTo>
                                      <a:pt x="0" y="3074"/>
                                    </a:moveTo>
                                    <a:cubicBezTo>
                                      <a:pt x="85" y="5059"/>
                                      <a:pt x="70" y="6482"/>
                                      <a:pt x="378" y="6240"/>
                                    </a:cubicBezTo>
                                    <a:cubicBezTo>
                                      <a:pt x="685" y="5997"/>
                                      <a:pt x="1516" y="1290"/>
                                      <a:pt x="1844" y="1620"/>
                                    </a:cubicBezTo>
                                    <a:cubicBezTo>
                                      <a:pt x="2172" y="1950"/>
                                      <a:pt x="2023" y="7987"/>
                                      <a:pt x="2348" y="8223"/>
                                    </a:cubicBezTo>
                                    <a:cubicBezTo>
                                      <a:pt x="2673" y="8459"/>
                                      <a:pt x="3521" y="3679"/>
                                      <a:pt x="3797" y="3037"/>
                                    </a:cubicBezTo>
                                    <a:cubicBezTo>
                                      <a:pt x="4073" y="2395"/>
                                      <a:pt x="4217" y="9478"/>
                                      <a:pt x="4641" y="9263"/>
                                    </a:cubicBezTo>
                                    <a:cubicBezTo>
                                      <a:pt x="5065" y="9048"/>
                                      <a:pt x="5929" y="1883"/>
                                      <a:pt x="6339" y="1749"/>
                                    </a:cubicBezTo>
                                    <a:cubicBezTo>
                                      <a:pt x="6747" y="1614"/>
                                      <a:pt x="6673" y="8754"/>
                                      <a:pt x="7097" y="8464"/>
                                    </a:cubicBezTo>
                                    <a:cubicBezTo>
                                      <a:pt x="7522" y="8172"/>
                                      <a:pt x="8522" y="-252"/>
                                      <a:pt x="8888" y="6"/>
                                    </a:cubicBezTo>
                                    <a:cubicBezTo>
                                      <a:pt x="9254" y="264"/>
                                      <a:pt x="9089" y="9094"/>
                                      <a:pt x="9293" y="10014"/>
                                    </a:cubicBezTo>
                                    <a:cubicBezTo>
                                      <a:pt x="9575" y="10800"/>
                                      <a:pt x="9878" y="6372"/>
                                      <a:pt x="10000" y="4779"/>
                                    </a:cubicBezTo>
                                  </a:path>
                                </a:pathLst>
                              </a:custGeom>
                              <a:noFill/>
                              <a:ln w="19050">
                                <a:solidFill>
                                  <a:srgbClr val="FF0000"/>
                                </a:solidFill>
                                <a:round/>
                                <a:headEnd/>
                                <a:tailEnd/>
                              </a:ln>
                              <a:scene3d>
                                <a:camera prst="orthographicFront">
                                  <a:rot lat="0" lon="0" rev="1200000"/>
                                </a:camera>
                                <a:lightRig rig="threePt" dir="t"/>
                              </a:scene3d>
                              <a:extLst>
                                <a:ext uri="{909E8E84-426E-40DD-AFC4-6F175D3DCCD1}">
                                  <a14:hiddenFill xmlns:a14="http://schemas.microsoft.com/office/drawing/2010/main">
                                    <a:solidFill>
                                      <a:srgbClr val="FFFFFF"/>
                                    </a:solid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grpSp>
                      </p:grpSp>
                    </p:grpSp>
                  </p:grpSp>
                  <p:sp>
                    <p:nvSpPr>
                      <p:cNvPr id="56" name="文字方塊 33"/>
                      <p:cNvSpPr txBox="1"/>
                      <p:nvPr/>
                    </p:nvSpPr>
                    <p:spPr>
                      <a:xfrm>
                        <a:off x="4686300" y="1944007"/>
                        <a:ext cx="704850" cy="5801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000" kern="2600" dirty="0">
                            <a:effectLst/>
                            <a:latin typeface="微軟正黑體" panose="020B0604030504040204" pitchFamily="34" charset="-120"/>
                            <a:ea typeface="微軟正黑體" panose="020B0604030504040204" pitchFamily="34" charset="-120"/>
                            <a:cs typeface="新細明體" panose="02020500000000000000" pitchFamily="18" charset="-120"/>
                          </a:rPr>
                          <a:t>時間</a:t>
                        </a:r>
                        <a:endParaRPr lang="zh-TW" sz="1600" kern="26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grpSp>
          </p:grpSp>
        </p:grpSp>
        <p:grpSp>
          <p:nvGrpSpPr>
            <p:cNvPr id="24" name="群組 23"/>
            <p:cNvGrpSpPr/>
            <p:nvPr/>
          </p:nvGrpSpPr>
          <p:grpSpPr>
            <a:xfrm>
              <a:off x="5975869" y="4221498"/>
              <a:ext cx="3026087" cy="1691126"/>
              <a:chOff x="-129563" y="25639"/>
              <a:chExt cx="5648195" cy="2498486"/>
            </a:xfrm>
          </p:grpSpPr>
          <p:sp>
            <p:nvSpPr>
              <p:cNvPr id="28" name="Text Box 2056"/>
              <p:cNvSpPr txBox="1">
                <a:spLocks noChangeAspect="1" noChangeArrowheads="1"/>
              </p:cNvSpPr>
              <p:nvPr/>
            </p:nvSpPr>
            <p:spPr bwMode="auto">
              <a:xfrm>
                <a:off x="2576767" y="1736895"/>
                <a:ext cx="2941865" cy="48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fontAlgn="base">
                  <a:spcAft>
                    <a:spcPts val="0"/>
                  </a:spcAft>
                </a:pPr>
                <a:r>
                  <a:rPr lang="zh-TW" sz="1100" b="1" kern="1200" dirty="0">
                    <a:solidFill>
                      <a:srgbClr val="EB0133"/>
                    </a:solidFill>
                    <a:effectLst/>
                    <a:latin typeface="微軟正黑體" panose="020B0604030504040204" pitchFamily="34" charset="-120"/>
                    <a:ea typeface="微軟正黑體" panose="020B0604030504040204" pitchFamily="34" charset="-120"/>
                    <a:cs typeface="Times New Roman" panose="02020603050405020304" pitchFamily="18" charset="0"/>
                  </a:rPr>
                  <a:t>有央行調節的匯率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29" name="群組 28"/>
              <p:cNvGrpSpPr/>
              <p:nvPr/>
            </p:nvGrpSpPr>
            <p:grpSpPr>
              <a:xfrm>
                <a:off x="-129563" y="25639"/>
                <a:ext cx="5520713" cy="2498486"/>
                <a:chOff x="-129563" y="25639"/>
                <a:chExt cx="5520713" cy="2498486"/>
              </a:xfrm>
            </p:grpSpPr>
            <p:sp>
              <p:nvSpPr>
                <p:cNvPr id="30" name="Text Box 2055"/>
                <p:cNvSpPr txBox="1">
                  <a:spLocks noChangeAspect="1" noChangeArrowheads="1"/>
                </p:cNvSpPr>
                <p:nvPr/>
              </p:nvSpPr>
              <p:spPr bwMode="auto">
                <a:xfrm>
                  <a:off x="360718" y="347002"/>
                  <a:ext cx="3133925" cy="6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Aft>
                      <a:spcPts val="0"/>
                    </a:spcAft>
                  </a:pPr>
                  <a:r>
                    <a:rPr lang="zh-TW" sz="1100" b="1" kern="1200" dirty="0">
                      <a:solidFill>
                        <a:srgbClr val="1C07E5"/>
                      </a:solidFill>
                      <a:effectLst/>
                      <a:latin typeface="微軟正黑體" panose="020B0604030504040204" pitchFamily="34" charset="-120"/>
                      <a:ea typeface="微軟正黑體" panose="020B0604030504040204" pitchFamily="34" charset="-120"/>
                      <a:cs typeface="Times New Roman" panose="02020603050405020304" pitchFamily="18" charset="0"/>
                    </a:rPr>
                    <a:t>由市場供需決定的匯率</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31" name="群組 30"/>
                <p:cNvGrpSpPr/>
                <p:nvPr/>
              </p:nvGrpSpPr>
              <p:grpSpPr>
                <a:xfrm>
                  <a:off x="-129563" y="25639"/>
                  <a:ext cx="5520713" cy="2498486"/>
                  <a:chOff x="-129563" y="25639"/>
                  <a:chExt cx="5520713" cy="2498486"/>
                </a:xfrm>
              </p:grpSpPr>
              <p:cxnSp>
                <p:nvCxnSpPr>
                  <p:cNvPr id="32" name="Line 2052"/>
                  <p:cNvCxnSpPr/>
                  <p:nvPr/>
                </p:nvCxnSpPr>
                <p:spPr bwMode="auto">
                  <a:xfrm>
                    <a:off x="3172748" y="590374"/>
                    <a:ext cx="356529" cy="257092"/>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cxnSp>
              <p:grpSp>
                <p:nvGrpSpPr>
                  <p:cNvPr id="33" name="群組 32"/>
                  <p:cNvGrpSpPr/>
                  <p:nvPr/>
                </p:nvGrpSpPr>
                <p:grpSpPr>
                  <a:xfrm>
                    <a:off x="-129563" y="25639"/>
                    <a:ext cx="5520713" cy="2498486"/>
                    <a:chOff x="-129563" y="25639"/>
                    <a:chExt cx="5520713" cy="2498486"/>
                  </a:xfrm>
                </p:grpSpPr>
                <p:cxnSp>
                  <p:nvCxnSpPr>
                    <p:cNvPr id="34" name="Line 2053"/>
                    <p:cNvCxnSpPr/>
                    <p:nvPr/>
                  </p:nvCxnSpPr>
                  <p:spPr bwMode="auto">
                    <a:xfrm flipH="1" flipV="1">
                      <a:off x="3759760" y="1160517"/>
                      <a:ext cx="140451" cy="480786"/>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5" name="群組 34"/>
                    <p:cNvGrpSpPr/>
                    <p:nvPr/>
                  </p:nvGrpSpPr>
                  <p:grpSpPr>
                    <a:xfrm>
                      <a:off x="-129563" y="25639"/>
                      <a:ext cx="5520713" cy="2498486"/>
                      <a:chOff x="-129563" y="25639"/>
                      <a:chExt cx="5520713" cy="2498486"/>
                    </a:xfrm>
                  </p:grpSpPr>
                  <p:grpSp>
                    <p:nvGrpSpPr>
                      <p:cNvPr id="36" name="群組 35"/>
                      <p:cNvGrpSpPr/>
                      <p:nvPr/>
                    </p:nvGrpSpPr>
                    <p:grpSpPr>
                      <a:xfrm>
                        <a:off x="-129563" y="25639"/>
                        <a:ext cx="4958910" cy="2333335"/>
                        <a:chOff x="-129563" y="25639"/>
                        <a:chExt cx="4958910" cy="2333335"/>
                      </a:xfrm>
                    </p:grpSpPr>
                    <p:sp>
                      <p:nvSpPr>
                        <p:cNvPr id="38" name="Text Box 2062"/>
                        <p:cNvSpPr txBox="1">
                          <a:spLocks noChangeAspect="1" noChangeArrowheads="1"/>
                        </p:cNvSpPr>
                        <p:nvPr/>
                      </p:nvSpPr>
                      <p:spPr bwMode="auto">
                        <a:xfrm>
                          <a:off x="-129563" y="25639"/>
                          <a:ext cx="1551009" cy="5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Bef>
                              <a:spcPts val="840"/>
                            </a:spcBef>
                            <a:spcAft>
                              <a:spcPts val="0"/>
                            </a:spcAft>
                          </a:pP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NT$/US$</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39" name="群組 38"/>
                        <p:cNvGrpSpPr/>
                        <p:nvPr/>
                      </p:nvGrpSpPr>
                      <p:grpSpPr>
                        <a:xfrm>
                          <a:off x="409575" y="300604"/>
                          <a:ext cx="4419772" cy="2058370"/>
                          <a:chOff x="0" y="-128021"/>
                          <a:chExt cx="4419772" cy="2058370"/>
                        </a:xfrm>
                      </p:grpSpPr>
                      <p:cxnSp>
                        <p:nvCxnSpPr>
                          <p:cNvPr id="40" name="Line 2059"/>
                          <p:cNvCxnSpPr/>
                          <p:nvPr/>
                        </p:nvCxnSpPr>
                        <p:spPr bwMode="auto">
                          <a:xfrm flipH="1">
                            <a:off x="0" y="78244"/>
                            <a:ext cx="12700" cy="184912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1" name="群組 40"/>
                          <p:cNvGrpSpPr/>
                          <p:nvPr/>
                        </p:nvGrpSpPr>
                        <p:grpSpPr>
                          <a:xfrm>
                            <a:off x="0" y="-128021"/>
                            <a:ext cx="4419772" cy="2058370"/>
                            <a:chOff x="0" y="-299471"/>
                            <a:chExt cx="4419772" cy="2058370"/>
                          </a:xfrm>
                        </p:grpSpPr>
                        <p:cxnSp>
                          <p:nvCxnSpPr>
                            <p:cNvPr id="42" name="Line 2060"/>
                            <p:cNvCxnSpPr/>
                            <p:nvPr/>
                          </p:nvCxnSpPr>
                          <p:spPr bwMode="auto">
                            <a:xfrm flipV="1">
                              <a:off x="0" y="1756358"/>
                              <a:ext cx="4267200" cy="2541"/>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3" name="群組 42"/>
                            <p:cNvGrpSpPr/>
                            <p:nvPr/>
                          </p:nvGrpSpPr>
                          <p:grpSpPr>
                            <a:xfrm>
                              <a:off x="9525" y="-299471"/>
                              <a:ext cx="4410247" cy="1751494"/>
                              <a:chOff x="0" y="-299471"/>
                              <a:chExt cx="4410247" cy="1751494"/>
                            </a:xfrm>
                          </p:grpSpPr>
                          <p:cxnSp>
                            <p:nvCxnSpPr>
                              <p:cNvPr id="44" name="Line 2050"/>
                              <p:cNvCxnSpPr/>
                              <p:nvPr/>
                            </p:nvCxnSpPr>
                            <p:spPr bwMode="auto">
                              <a:xfrm>
                                <a:off x="0" y="701040"/>
                                <a:ext cx="4410247" cy="6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45" name="Freeform 2051"/>
                              <p:cNvSpPr>
                                <a:spLocks noChangeAspect="1"/>
                              </p:cNvSpPr>
                              <p:nvPr/>
                            </p:nvSpPr>
                            <p:spPr bwMode="auto">
                              <a:xfrm>
                                <a:off x="3354" y="-299471"/>
                                <a:ext cx="4263915" cy="1751494"/>
                              </a:xfrm>
                              <a:custGeom>
                                <a:avLst/>
                                <a:gdLst>
                                  <a:gd name="T0" fmla="*/ 0 w 7680"/>
                                  <a:gd name="T1" fmla="*/ 2147483647 h 3180"/>
                                  <a:gd name="T2" fmla="*/ 2147483647 w 7680"/>
                                  <a:gd name="T3" fmla="*/ 2147483647 h 3180"/>
                                  <a:gd name="T4" fmla="*/ 2147483647 w 7680"/>
                                  <a:gd name="T5" fmla="*/ 2147483647 h 3180"/>
                                  <a:gd name="T6" fmla="*/ 2147483647 w 7680"/>
                                  <a:gd name="T7" fmla="*/ 2147483647 h 3180"/>
                                  <a:gd name="T8" fmla="*/ 2147483647 w 7680"/>
                                  <a:gd name="T9" fmla="*/ 2147483647 h 3180"/>
                                  <a:gd name="T10" fmla="*/ 2147483647 w 7680"/>
                                  <a:gd name="T11" fmla="*/ 2147483647 h 3180"/>
                                  <a:gd name="T12" fmla="*/ 2147483647 w 7680"/>
                                  <a:gd name="T13" fmla="*/ 2147483647 h 3180"/>
                                  <a:gd name="T14" fmla="*/ 2147483647 w 7680"/>
                                  <a:gd name="T15" fmla="*/ 2147483647 h 3180"/>
                                  <a:gd name="T16" fmla="*/ 2147483647 w 7680"/>
                                  <a:gd name="T17" fmla="*/ 2147483647 h 3180"/>
                                  <a:gd name="T18" fmla="*/ 2147483647 w 7680"/>
                                  <a:gd name="T19" fmla="*/ 2147483647 h 3180"/>
                                  <a:gd name="T20" fmla="*/ 2147483647 w 7680"/>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3180"/>
                                  <a:gd name="T35" fmla="*/ 7680 w 7680"/>
                                  <a:gd name="T36" fmla="*/ 3180 h 3180"/>
                                  <a:gd name="connsiteX0" fmla="*/ 0 w 10000"/>
                                  <a:gd name="connsiteY0" fmla="*/ 3495 h 9730"/>
                                  <a:gd name="connsiteX1" fmla="*/ 625 w 10000"/>
                                  <a:gd name="connsiteY1" fmla="*/ 6891 h 9730"/>
                                  <a:gd name="connsiteX2" fmla="*/ 1772 w 10000"/>
                                  <a:gd name="connsiteY2" fmla="*/ 4 h 9730"/>
                                  <a:gd name="connsiteX3" fmla="*/ 2813 w 10000"/>
                                  <a:gd name="connsiteY3" fmla="*/ 8023 h 9730"/>
                                  <a:gd name="connsiteX4" fmla="*/ 3906 w 10000"/>
                                  <a:gd name="connsiteY4" fmla="*/ 3495 h 9730"/>
                                  <a:gd name="connsiteX5" fmla="*/ 5000 w 10000"/>
                                  <a:gd name="connsiteY5" fmla="*/ 9721 h 9730"/>
                                  <a:gd name="connsiteX6" fmla="*/ 6094 w 10000"/>
                                  <a:gd name="connsiteY6" fmla="*/ 1796 h 9730"/>
                                  <a:gd name="connsiteX7" fmla="*/ 7188 w 10000"/>
                                  <a:gd name="connsiteY7" fmla="*/ 6891 h 9730"/>
                                  <a:gd name="connsiteX8" fmla="*/ 8281 w 10000"/>
                                  <a:gd name="connsiteY8" fmla="*/ 98 h 9730"/>
                                  <a:gd name="connsiteX9" fmla="*/ 9375 w 10000"/>
                                  <a:gd name="connsiteY9" fmla="*/ 7457 h 9730"/>
                                  <a:gd name="connsiteX10" fmla="*/ 10000 w 10000"/>
                                  <a:gd name="connsiteY10" fmla="*/ 4061 h 9730"/>
                                  <a:gd name="connsiteX0" fmla="*/ 0 w 10000"/>
                                  <a:gd name="connsiteY0" fmla="*/ 3592 h 9994"/>
                                  <a:gd name="connsiteX1" fmla="*/ 625 w 10000"/>
                                  <a:gd name="connsiteY1" fmla="*/ 7082 h 9994"/>
                                  <a:gd name="connsiteX2" fmla="*/ 1772 w 10000"/>
                                  <a:gd name="connsiteY2" fmla="*/ 4 h 9994"/>
                                  <a:gd name="connsiteX3" fmla="*/ 2813 w 10000"/>
                                  <a:gd name="connsiteY3" fmla="*/ 8246 h 9994"/>
                                  <a:gd name="connsiteX4" fmla="*/ 4108 w 10000"/>
                                  <a:gd name="connsiteY4" fmla="*/ 2943 h 9994"/>
                                  <a:gd name="connsiteX5" fmla="*/ 5000 w 10000"/>
                                  <a:gd name="connsiteY5" fmla="*/ 9991 h 9994"/>
                                  <a:gd name="connsiteX6" fmla="*/ 6094 w 10000"/>
                                  <a:gd name="connsiteY6" fmla="*/ 1846 h 9994"/>
                                  <a:gd name="connsiteX7" fmla="*/ 7188 w 10000"/>
                                  <a:gd name="connsiteY7" fmla="*/ 7082 h 9994"/>
                                  <a:gd name="connsiteX8" fmla="*/ 8281 w 10000"/>
                                  <a:gd name="connsiteY8" fmla="*/ 101 h 9994"/>
                                  <a:gd name="connsiteX9" fmla="*/ 9375 w 10000"/>
                                  <a:gd name="connsiteY9" fmla="*/ 7664 h 9994"/>
                                  <a:gd name="connsiteX10" fmla="*/ 10000 w 10000"/>
                                  <a:gd name="connsiteY10" fmla="*/ 4174 h 9994"/>
                                  <a:gd name="connsiteX0" fmla="*/ 0 w 10000"/>
                                  <a:gd name="connsiteY0" fmla="*/ 3594 h 10007"/>
                                  <a:gd name="connsiteX1" fmla="*/ 625 w 10000"/>
                                  <a:gd name="connsiteY1" fmla="*/ 7086 h 10007"/>
                                  <a:gd name="connsiteX2" fmla="*/ 1772 w 10000"/>
                                  <a:gd name="connsiteY2" fmla="*/ 4 h 10007"/>
                                  <a:gd name="connsiteX3" fmla="*/ 2813 w 10000"/>
                                  <a:gd name="connsiteY3" fmla="*/ 8251 h 10007"/>
                                  <a:gd name="connsiteX4" fmla="*/ 4108 w 10000"/>
                                  <a:gd name="connsiteY4" fmla="*/ 3675 h 10007"/>
                                  <a:gd name="connsiteX5" fmla="*/ 5000 w 10000"/>
                                  <a:gd name="connsiteY5" fmla="*/ 9997 h 10007"/>
                                  <a:gd name="connsiteX6" fmla="*/ 6094 w 10000"/>
                                  <a:gd name="connsiteY6" fmla="*/ 1847 h 10007"/>
                                  <a:gd name="connsiteX7" fmla="*/ 7188 w 10000"/>
                                  <a:gd name="connsiteY7" fmla="*/ 7086 h 10007"/>
                                  <a:gd name="connsiteX8" fmla="*/ 8281 w 10000"/>
                                  <a:gd name="connsiteY8" fmla="*/ 101 h 10007"/>
                                  <a:gd name="connsiteX9" fmla="*/ 9375 w 10000"/>
                                  <a:gd name="connsiteY9" fmla="*/ 7669 h 10007"/>
                                  <a:gd name="connsiteX10" fmla="*/ 10000 w 10000"/>
                                  <a:gd name="connsiteY10" fmla="*/ 4177 h 10007"/>
                                  <a:gd name="connsiteX0" fmla="*/ 0 w 10000"/>
                                  <a:gd name="connsiteY0" fmla="*/ 3594 h 10025"/>
                                  <a:gd name="connsiteX1" fmla="*/ 625 w 10000"/>
                                  <a:gd name="connsiteY1" fmla="*/ 7086 h 10025"/>
                                  <a:gd name="connsiteX2" fmla="*/ 1772 w 10000"/>
                                  <a:gd name="connsiteY2" fmla="*/ 4 h 10025"/>
                                  <a:gd name="connsiteX3" fmla="*/ 2813 w 10000"/>
                                  <a:gd name="connsiteY3" fmla="*/ 8251 h 10025"/>
                                  <a:gd name="connsiteX4" fmla="*/ 4108 w 10000"/>
                                  <a:gd name="connsiteY4" fmla="*/ 3675 h 10025"/>
                                  <a:gd name="connsiteX5" fmla="*/ 5000 w 10000"/>
                                  <a:gd name="connsiteY5" fmla="*/ 9997 h 10025"/>
                                  <a:gd name="connsiteX6" fmla="*/ 6200 w 10000"/>
                                  <a:gd name="connsiteY6" fmla="*/ 630 h 10025"/>
                                  <a:gd name="connsiteX7" fmla="*/ 7188 w 10000"/>
                                  <a:gd name="connsiteY7" fmla="*/ 7086 h 10025"/>
                                  <a:gd name="connsiteX8" fmla="*/ 8281 w 10000"/>
                                  <a:gd name="connsiteY8" fmla="*/ 101 h 10025"/>
                                  <a:gd name="connsiteX9" fmla="*/ 9375 w 10000"/>
                                  <a:gd name="connsiteY9" fmla="*/ 7669 h 10025"/>
                                  <a:gd name="connsiteX10" fmla="*/ 10000 w 10000"/>
                                  <a:gd name="connsiteY10" fmla="*/ 4177 h 10025"/>
                                  <a:gd name="connsiteX0" fmla="*/ 0 w 10000"/>
                                  <a:gd name="connsiteY0" fmla="*/ 5801 h 12232"/>
                                  <a:gd name="connsiteX1" fmla="*/ 625 w 10000"/>
                                  <a:gd name="connsiteY1" fmla="*/ 9293 h 12232"/>
                                  <a:gd name="connsiteX2" fmla="*/ 1772 w 10000"/>
                                  <a:gd name="connsiteY2" fmla="*/ 2211 h 12232"/>
                                  <a:gd name="connsiteX3" fmla="*/ 2813 w 10000"/>
                                  <a:gd name="connsiteY3" fmla="*/ 10458 h 12232"/>
                                  <a:gd name="connsiteX4" fmla="*/ 4108 w 10000"/>
                                  <a:gd name="connsiteY4" fmla="*/ 5882 h 12232"/>
                                  <a:gd name="connsiteX5" fmla="*/ 5000 w 10000"/>
                                  <a:gd name="connsiteY5" fmla="*/ 12204 h 12232"/>
                                  <a:gd name="connsiteX6" fmla="*/ 6200 w 10000"/>
                                  <a:gd name="connsiteY6" fmla="*/ 2837 h 12232"/>
                                  <a:gd name="connsiteX7" fmla="*/ 7188 w 10000"/>
                                  <a:gd name="connsiteY7" fmla="*/ 9293 h 12232"/>
                                  <a:gd name="connsiteX8" fmla="*/ 8466 w 10000"/>
                                  <a:gd name="connsiteY8" fmla="*/ 0 h 12232"/>
                                  <a:gd name="connsiteX9" fmla="*/ 9375 w 10000"/>
                                  <a:gd name="connsiteY9" fmla="*/ 9876 h 12232"/>
                                  <a:gd name="connsiteX10" fmla="*/ 10000 w 10000"/>
                                  <a:gd name="connsiteY10" fmla="*/ 6384 h 12232"/>
                                  <a:gd name="connsiteX0" fmla="*/ 0 w 10000"/>
                                  <a:gd name="connsiteY0" fmla="*/ 5801 h 14303"/>
                                  <a:gd name="connsiteX1" fmla="*/ 625 w 10000"/>
                                  <a:gd name="connsiteY1" fmla="*/ 9293 h 14303"/>
                                  <a:gd name="connsiteX2" fmla="*/ 1772 w 10000"/>
                                  <a:gd name="connsiteY2" fmla="*/ 2211 h 14303"/>
                                  <a:gd name="connsiteX3" fmla="*/ 2813 w 10000"/>
                                  <a:gd name="connsiteY3" fmla="*/ 10458 h 14303"/>
                                  <a:gd name="connsiteX4" fmla="*/ 4108 w 10000"/>
                                  <a:gd name="connsiteY4" fmla="*/ 5882 h 14303"/>
                                  <a:gd name="connsiteX5" fmla="*/ 5026 w 10000"/>
                                  <a:gd name="connsiteY5" fmla="*/ 14281 h 14303"/>
                                  <a:gd name="connsiteX6" fmla="*/ 6200 w 10000"/>
                                  <a:gd name="connsiteY6" fmla="*/ 2837 h 14303"/>
                                  <a:gd name="connsiteX7" fmla="*/ 7188 w 10000"/>
                                  <a:gd name="connsiteY7" fmla="*/ 9293 h 14303"/>
                                  <a:gd name="connsiteX8" fmla="*/ 8466 w 10000"/>
                                  <a:gd name="connsiteY8" fmla="*/ 0 h 14303"/>
                                  <a:gd name="connsiteX9" fmla="*/ 9375 w 10000"/>
                                  <a:gd name="connsiteY9" fmla="*/ 9876 h 14303"/>
                                  <a:gd name="connsiteX10" fmla="*/ 10000 w 10000"/>
                                  <a:gd name="connsiteY10" fmla="*/ 6384 h 14303"/>
                                  <a:gd name="connsiteX0" fmla="*/ 0 w 10146"/>
                                  <a:gd name="connsiteY0" fmla="*/ 5801 h 14303"/>
                                  <a:gd name="connsiteX1" fmla="*/ 625 w 10146"/>
                                  <a:gd name="connsiteY1" fmla="*/ 9293 h 14303"/>
                                  <a:gd name="connsiteX2" fmla="*/ 1772 w 10146"/>
                                  <a:gd name="connsiteY2" fmla="*/ 2211 h 14303"/>
                                  <a:gd name="connsiteX3" fmla="*/ 2813 w 10146"/>
                                  <a:gd name="connsiteY3" fmla="*/ 10458 h 14303"/>
                                  <a:gd name="connsiteX4" fmla="*/ 4108 w 10146"/>
                                  <a:gd name="connsiteY4" fmla="*/ 5882 h 14303"/>
                                  <a:gd name="connsiteX5" fmla="*/ 5026 w 10146"/>
                                  <a:gd name="connsiteY5" fmla="*/ 14281 h 14303"/>
                                  <a:gd name="connsiteX6" fmla="*/ 6200 w 10146"/>
                                  <a:gd name="connsiteY6" fmla="*/ 2837 h 14303"/>
                                  <a:gd name="connsiteX7" fmla="*/ 7188 w 10146"/>
                                  <a:gd name="connsiteY7" fmla="*/ 9293 h 14303"/>
                                  <a:gd name="connsiteX8" fmla="*/ 8466 w 10146"/>
                                  <a:gd name="connsiteY8" fmla="*/ 0 h 14303"/>
                                  <a:gd name="connsiteX9" fmla="*/ 9375 w 10146"/>
                                  <a:gd name="connsiteY9" fmla="*/ 9876 h 14303"/>
                                  <a:gd name="connsiteX10" fmla="*/ 10146 w 10146"/>
                                  <a:gd name="connsiteY10" fmla="*/ 7430 h 14303"/>
                                  <a:gd name="connsiteX0" fmla="*/ 0 w 10146"/>
                                  <a:gd name="connsiteY0" fmla="*/ 5803 h 14305"/>
                                  <a:gd name="connsiteX1" fmla="*/ 625 w 10146"/>
                                  <a:gd name="connsiteY1" fmla="*/ 9295 h 14305"/>
                                  <a:gd name="connsiteX2" fmla="*/ 1772 w 10146"/>
                                  <a:gd name="connsiteY2" fmla="*/ 2213 h 14305"/>
                                  <a:gd name="connsiteX3" fmla="*/ 2813 w 10146"/>
                                  <a:gd name="connsiteY3" fmla="*/ 10460 h 14305"/>
                                  <a:gd name="connsiteX4" fmla="*/ 4108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5"/>
                                  <a:gd name="connsiteX1" fmla="*/ 625 w 10146"/>
                                  <a:gd name="connsiteY1" fmla="*/ 9295 h 14305"/>
                                  <a:gd name="connsiteX2" fmla="*/ 1772 w 10146"/>
                                  <a:gd name="connsiteY2" fmla="*/ 2213 h 14305"/>
                                  <a:gd name="connsiteX3" fmla="*/ 2813 w 10146"/>
                                  <a:gd name="connsiteY3" fmla="*/ 10460 h 14305"/>
                                  <a:gd name="connsiteX4" fmla="*/ 3996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5"/>
                                  <a:gd name="connsiteX1" fmla="*/ 625 w 10146"/>
                                  <a:gd name="connsiteY1" fmla="*/ 9295 h 14305"/>
                                  <a:gd name="connsiteX2" fmla="*/ 1772 w 10146"/>
                                  <a:gd name="connsiteY2" fmla="*/ 2213 h 14305"/>
                                  <a:gd name="connsiteX3" fmla="*/ 2931 w 10146"/>
                                  <a:gd name="connsiteY3" fmla="*/ 10983 h 14305"/>
                                  <a:gd name="connsiteX4" fmla="*/ 3996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5"/>
                                  <a:gd name="connsiteX1" fmla="*/ 625 w 10146"/>
                                  <a:gd name="connsiteY1" fmla="*/ 9295 h 14305"/>
                                  <a:gd name="connsiteX2" fmla="*/ 1772 w 10146"/>
                                  <a:gd name="connsiteY2" fmla="*/ 2213 h 14305"/>
                                  <a:gd name="connsiteX3" fmla="*/ 2931 w 10146"/>
                                  <a:gd name="connsiteY3" fmla="*/ 10983 h 14305"/>
                                  <a:gd name="connsiteX4" fmla="*/ 3996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5"/>
                                  <a:gd name="connsiteX1" fmla="*/ 625 w 10146"/>
                                  <a:gd name="connsiteY1" fmla="*/ 9295 h 14305"/>
                                  <a:gd name="connsiteX2" fmla="*/ 1772 w 10146"/>
                                  <a:gd name="connsiteY2" fmla="*/ 2213 h 14305"/>
                                  <a:gd name="connsiteX3" fmla="*/ 2931 w 10146"/>
                                  <a:gd name="connsiteY3" fmla="*/ 10983 h 14305"/>
                                  <a:gd name="connsiteX4" fmla="*/ 3996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5"/>
                                  <a:gd name="connsiteX1" fmla="*/ 625 w 10146"/>
                                  <a:gd name="connsiteY1" fmla="*/ 9295 h 14305"/>
                                  <a:gd name="connsiteX2" fmla="*/ 1772 w 10146"/>
                                  <a:gd name="connsiteY2" fmla="*/ 2213 h 14305"/>
                                  <a:gd name="connsiteX3" fmla="*/ 2931 w 10146"/>
                                  <a:gd name="connsiteY3" fmla="*/ 10983 h 14305"/>
                                  <a:gd name="connsiteX4" fmla="*/ 3996 w 10146"/>
                                  <a:gd name="connsiteY4" fmla="*/ 5884 h 14305"/>
                                  <a:gd name="connsiteX5" fmla="*/ 5026 w 10146"/>
                                  <a:gd name="connsiteY5" fmla="*/ 14283 h 14305"/>
                                  <a:gd name="connsiteX6" fmla="*/ 6200 w 10146"/>
                                  <a:gd name="connsiteY6" fmla="*/ 2839 h 14305"/>
                                  <a:gd name="connsiteX7" fmla="*/ 7188 w 10146"/>
                                  <a:gd name="connsiteY7" fmla="*/ 9295 h 14305"/>
                                  <a:gd name="connsiteX8" fmla="*/ 8466 w 10146"/>
                                  <a:gd name="connsiteY8" fmla="*/ 2 h 14305"/>
                                  <a:gd name="connsiteX9" fmla="*/ 9454 w 10146"/>
                                  <a:gd name="connsiteY9" fmla="*/ 10401 h 14305"/>
                                  <a:gd name="connsiteX10" fmla="*/ 10146 w 10146"/>
                                  <a:gd name="connsiteY10" fmla="*/ 7432 h 14305"/>
                                  <a:gd name="connsiteX0" fmla="*/ 0 w 10146"/>
                                  <a:gd name="connsiteY0" fmla="*/ 5803 h 14304"/>
                                  <a:gd name="connsiteX1" fmla="*/ 625 w 10146"/>
                                  <a:gd name="connsiteY1" fmla="*/ 9295 h 14304"/>
                                  <a:gd name="connsiteX2" fmla="*/ 1772 w 10146"/>
                                  <a:gd name="connsiteY2" fmla="*/ 2213 h 14304"/>
                                  <a:gd name="connsiteX3" fmla="*/ 2931 w 10146"/>
                                  <a:gd name="connsiteY3" fmla="*/ 11767 h 14304"/>
                                  <a:gd name="connsiteX4" fmla="*/ 3996 w 10146"/>
                                  <a:gd name="connsiteY4" fmla="*/ 5884 h 14304"/>
                                  <a:gd name="connsiteX5" fmla="*/ 5026 w 10146"/>
                                  <a:gd name="connsiteY5" fmla="*/ 14283 h 14304"/>
                                  <a:gd name="connsiteX6" fmla="*/ 6200 w 10146"/>
                                  <a:gd name="connsiteY6" fmla="*/ 2839 h 14304"/>
                                  <a:gd name="connsiteX7" fmla="*/ 7188 w 10146"/>
                                  <a:gd name="connsiteY7" fmla="*/ 9295 h 14304"/>
                                  <a:gd name="connsiteX8" fmla="*/ 8466 w 10146"/>
                                  <a:gd name="connsiteY8" fmla="*/ 2 h 14304"/>
                                  <a:gd name="connsiteX9" fmla="*/ 9454 w 10146"/>
                                  <a:gd name="connsiteY9" fmla="*/ 10401 h 14304"/>
                                  <a:gd name="connsiteX10" fmla="*/ 10146 w 10146"/>
                                  <a:gd name="connsiteY10" fmla="*/ 7432 h 14304"/>
                                  <a:gd name="connsiteX0" fmla="*/ 0 w 10417"/>
                                  <a:gd name="connsiteY0" fmla="*/ 6152 h 14304"/>
                                  <a:gd name="connsiteX1" fmla="*/ 896 w 10417"/>
                                  <a:gd name="connsiteY1" fmla="*/ 9295 h 14304"/>
                                  <a:gd name="connsiteX2" fmla="*/ 2043 w 10417"/>
                                  <a:gd name="connsiteY2" fmla="*/ 2213 h 14304"/>
                                  <a:gd name="connsiteX3" fmla="*/ 3202 w 10417"/>
                                  <a:gd name="connsiteY3" fmla="*/ 11767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146"/>
                                  <a:gd name="connsiteY0" fmla="*/ 5803 h 14304"/>
                                  <a:gd name="connsiteX1" fmla="*/ 625 w 10146"/>
                                  <a:gd name="connsiteY1" fmla="*/ 9295 h 14304"/>
                                  <a:gd name="connsiteX2" fmla="*/ 1772 w 10146"/>
                                  <a:gd name="connsiteY2" fmla="*/ 2213 h 14304"/>
                                  <a:gd name="connsiteX3" fmla="*/ 2931 w 10146"/>
                                  <a:gd name="connsiteY3" fmla="*/ 11767 h 14304"/>
                                  <a:gd name="connsiteX4" fmla="*/ 3996 w 10146"/>
                                  <a:gd name="connsiteY4" fmla="*/ 5884 h 14304"/>
                                  <a:gd name="connsiteX5" fmla="*/ 5026 w 10146"/>
                                  <a:gd name="connsiteY5" fmla="*/ 14283 h 14304"/>
                                  <a:gd name="connsiteX6" fmla="*/ 6200 w 10146"/>
                                  <a:gd name="connsiteY6" fmla="*/ 2839 h 14304"/>
                                  <a:gd name="connsiteX7" fmla="*/ 7188 w 10146"/>
                                  <a:gd name="connsiteY7" fmla="*/ 9295 h 14304"/>
                                  <a:gd name="connsiteX8" fmla="*/ 8466 w 10146"/>
                                  <a:gd name="connsiteY8" fmla="*/ 2 h 14304"/>
                                  <a:gd name="connsiteX9" fmla="*/ 9454 w 10146"/>
                                  <a:gd name="connsiteY9" fmla="*/ 10401 h 14304"/>
                                  <a:gd name="connsiteX10" fmla="*/ 10146 w 10146"/>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767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767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360 w 10417"/>
                                  <a:gd name="connsiteY3" fmla="*/ 11544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544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544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360 w 10417"/>
                                  <a:gd name="connsiteY3" fmla="*/ 11544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544 h 14304"/>
                                  <a:gd name="connsiteX4" fmla="*/ 4267 w 10417"/>
                                  <a:gd name="connsiteY4" fmla="*/ 5884 h 14304"/>
                                  <a:gd name="connsiteX5" fmla="*/ 5297 w 10417"/>
                                  <a:gd name="connsiteY5" fmla="*/ 14283 h 14304"/>
                                  <a:gd name="connsiteX6" fmla="*/ 6471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5048 h 14304"/>
                                  <a:gd name="connsiteX1" fmla="*/ 896 w 10417"/>
                                  <a:gd name="connsiteY1" fmla="*/ 9295 h 14304"/>
                                  <a:gd name="connsiteX2" fmla="*/ 2043 w 10417"/>
                                  <a:gd name="connsiteY2" fmla="*/ 2213 h 14304"/>
                                  <a:gd name="connsiteX3" fmla="*/ 3202 w 10417"/>
                                  <a:gd name="connsiteY3" fmla="*/ 11544 h 14304"/>
                                  <a:gd name="connsiteX4" fmla="*/ 4267 w 10417"/>
                                  <a:gd name="connsiteY4" fmla="*/ 5884 h 14304"/>
                                  <a:gd name="connsiteX5" fmla="*/ 5297 w 10417"/>
                                  <a:gd name="connsiteY5" fmla="*/ 14283 h 14304"/>
                                  <a:gd name="connsiteX6" fmla="*/ 6596 w 10417"/>
                                  <a:gd name="connsiteY6" fmla="*/ 2839 h 14304"/>
                                  <a:gd name="connsiteX7" fmla="*/ 7459 w 10417"/>
                                  <a:gd name="connsiteY7" fmla="*/ 9295 h 14304"/>
                                  <a:gd name="connsiteX8" fmla="*/ 8737 w 10417"/>
                                  <a:gd name="connsiteY8" fmla="*/ 2 h 14304"/>
                                  <a:gd name="connsiteX9" fmla="*/ 9725 w 10417"/>
                                  <a:gd name="connsiteY9" fmla="*/ 10401 h 14304"/>
                                  <a:gd name="connsiteX10" fmla="*/ 10417 w 10417"/>
                                  <a:gd name="connsiteY10" fmla="*/ 7432 h 14304"/>
                                  <a:gd name="connsiteX0" fmla="*/ 0 w 10417"/>
                                  <a:gd name="connsiteY0" fmla="*/ 3876 h 13132"/>
                                  <a:gd name="connsiteX1" fmla="*/ 896 w 10417"/>
                                  <a:gd name="connsiteY1" fmla="*/ 8123 h 13132"/>
                                  <a:gd name="connsiteX2" fmla="*/ 2043 w 10417"/>
                                  <a:gd name="connsiteY2" fmla="*/ 1041 h 13132"/>
                                  <a:gd name="connsiteX3" fmla="*/ 3202 w 10417"/>
                                  <a:gd name="connsiteY3" fmla="*/ 10372 h 13132"/>
                                  <a:gd name="connsiteX4" fmla="*/ 4267 w 10417"/>
                                  <a:gd name="connsiteY4" fmla="*/ 4712 h 13132"/>
                                  <a:gd name="connsiteX5" fmla="*/ 5297 w 10417"/>
                                  <a:gd name="connsiteY5" fmla="*/ 13111 h 13132"/>
                                  <a:gd name="connsiteX6" fmla="*/ 6596 w 10417"/>
                                  <a:gd name="connsiteY6" fmla="*/ 1667 h 13132"/>
                                  <a:gd name="connsiteX7" fmla="*/ 7459 w 10417"/>
                                  <a:gd name="connsiteY7" fmla="*/ 8123 h 13132"/>
                                  <a:gd name="connsiteX8" fmla="*/ 8784 w 10417"/>
                                  <a:gd name="connsiteY8" fmla="*/ 4 h 13132"/>
                                  <a:gd name="connsiteX9" fmla="*/ 9725 w 10417"/>
                                  <a:gd name="connsiteY9" fmla="*/ 9229 h 13132"/>
                                  <a:gd name="connsiteX10" fmla="*/ 10417 w 10417"/>
                                  <a:gd name="connsiteY10" fmla="*/ 6260 h 13132"/>
                                  <a:gd name="connsiteX0" fmla="*/ 0 w 10417"/>
                                  <a:gd name="connsiteY0" fmla="*/ 4999 h 14255"/>
                                  <a:gd name="connsiteX1" fmla="*/ 896 w 10417"/>
                                  <a:gd name="connsiteY1" fmla="*/ 9246 h 14255"/>
                                  <a:gd name="connsiteX2" fmla="*/ 2043 w 10417"/>
                                  <a:gd name="connsiteY2" fmla="*/ 2164 h 14255"/>
                                  <a:gd name="connsiteX3" fmla="*/ 3202 w 10417"/>
                                  <a:gd name="connsiteY3" fmla="*/ 11495 h 14255"/>
                                  <a:gd name="connsiteX4" fmla="*/ 4267 w 10417"/>
                                  <a:gd name="connsiteY4" fmla="*/ 5835 h 14255"/>
                                  <a:gd name="connsiteX5" fmla="*/ 5297 w 10417"/>
                                  <a:gd name="connsiteY5" fmla="*/ 14234 h 14255"/>
                                  <a:gd name="connsiteX6" fmla="*/ 6596 w 10417"/>
                                  <a:gd name="connsiteY6" fmla="*/ 2790 h 14255"/>
                                  <a:gd name="connsiteX7" fmla="*/ 7459 w 10417"/>
                                  <a:gd name="connsiteY7" fmla="*/ 9246 h 14255"/>
                                  <a:gd name="connsiteX8" fmla="*/ 8784 w 10417"/>
                                  <a:gd name="connsiteY8" fmla="*/ 2 h 14255"/>
                                  <a:gd name="connsiteX9" fmla="*/ 9725 w 10417"/>
                                  <a:gd name="connsiteY9" fmla="*/ 10352 h 14255"/>
                                  <a:gd name="connsiteX10" fmla="*/ 10417 w 10417"/>
                                  <a:gd name="connsiteY10" fmla="*/ 7383 h 14255"/>
                                  <a:gd name="connsiteX0" fmla="*/ 0 w 10417"/>
                                  <a:gd name="connsiteY0" fmla="*/ 4999 h 14255"/>
                                  <a:gd name="connsiteX1" fmla="*/ 896 w 10417"/>
                                  <a:gd name="connsiteY1" fmla="*/ 9246 h 14255"/>
                                  <a:gd name="connsiteX2" fmla="*/ 2043 w 10417"/>
                                  <a:gd name="connsiteY2" fmla="*/ 2164 h 14255"/>
                                  <a:gd name="connsiteX3" fmla="*/ 3202 w 10417"/>
                                  <a:gd name="connsiteY3" fmla="*/ 11495 h 14255"/>
                                  <a:gd name="connsiteX4" fmla="*/ 4267 w 10417"/>
                                  <a:gd name="connsiteY4" fmla="*/ 5835 h 14255"/>
                                  <a:gd name="connsiteX5" fmla="*/ 5297 w 10417"/>
                                  <a:gd name="connsiteY5" fmla="*/ 14234 h 14255"/>
                                  <a:gd name="connsiteX6" fmla="*/ 6596 w 10417"/>
                                  <a:gd name="connsiteY6" fmla="*/ 2790 h 14255"/>
                                  <a:gd name="connsiteX7" fmla="*/ 7459 w 10417"/>
                                  <a:gd name="connsiteY7" fmla="*/ 9246 h 14255"/>
                                  <a:gd name="connsiteX8" fmla="*/ 8784 w 10417"/>
                                  <a:gd name="connsiteY8" fmla="*/ 2 h 14255"/>
                                  <a:gd name="connsiteX9" fmla="*/ 9725 w 10417"/>
                                  <a:gd name="connsiteY9" fmla="*/ 10352 h 14255"/>
                                  <a:gd name="connsiteX10" fmla="*/ 10417 w 10417"/>
                                  <a:gd name="connsiteY10" fmla="*/ 7383 h 14255"/>
                                  <a:gd name="connsiteX0" fmla="*/ 0 w 10417"/>
                                  <a:gd name="connsiteY0" fmla="*/ 4999 h 14276"/>
                                  <a:gd name="connsiteX1" fmla="*/ 896 w 10417"/>
                                  <a:gd name="connsiteY1" fmla="*/ 9246 h 14276"/>
                                  <a:gd name="connsiteX2" fmla="*/ 2043 w 10417"/>
                                  <a:gd name="connsiteY2" fmla="*/ 2164 h 14276"/>
                                  <a:gd name="connsiteX3" fmla="*/ 3202 w 10417"/>
                                  <a:gd name="connsiteY3" fmla="*/ 11495 h 14276"/>
                                  <a:gd name="connsiteX4" fmla="*/ 4267 w 10417"/>
                                  <a:gd name="connsiteY4" fmla="*/ 5835 h 14276"/>
                                  <a:gd name="connsiteX5" fmla="*/ 5483 w 10417"/>
                                  <a:gd name="connsiteY5" fmla="*/ 14255 h 14276"/>
                                  <a:gd name="connsiteX6" fmla="*/ 6596 w 10417"/>
                                  <a:gd name="connsiteY6" fmla="*/ 2790 h 14276"/>
                                  <a:gd name="connsiteX7" fmla="*/ 7459 w 10417"/>
                                  <a:gd name="connsiteY7" fmla="*/ 9246 h 14276"/>
                                  <a:gd name="connsiteX8" fmla="*/ 8784 w 10417"/>
                                  <a:gd name="connsiteY8" fmla="*/ 2 h 14276"/>
                                  <a:gd name="connsiteX9" fmla="*/ 9725 w 10417"/>
                                  <a:gd name="connsiteY9" fmla="*/ 10352 h 14276"/>
                                  <a:gd name="connsiteX10" fmla="*/ 10417 w 10417"/>
                                  <a:gd name="connsiteY10" fmla="*/ 7383 h 14276"/>
                                  <a:gd name="connsiteX0" fmla="*/ 0 w 10417"/>
                                  <a:gd name="connsiteY0" fmla="*/ 4999 h 14277"/>
                                  <a:gd name="connsiteX1" fmla="*/ 896 w 10417"/>
                                  <a:gd name="connsiteY1" fmla="*/ 9246 h 14277"/>
                                  <a:gd name="connsiteX2" fmla="*/ 2043 w 10417"/>
                                  <a:gd name="connsiteY2" fmla="*/ 2164 h 14277"/>
                                  <a:gd name="connsiteX3" fmla="*/ 3202 w 10417"/>
                                  <a:gd name="connsiteY3" fmla="*/ 11005 h 14277"/>
                                  <a:gd name="connsiteX4" fmla="*/ 4267 w 10417"/>
                                  <a:gd name="connsiteY4" fmla="*/ 5835 h 14277"/>
                                  <a:gd name="connsiteX5" fmla="*/ 5483 w 10417"/>
                                  <a:gd name="connsiteY5" fmla="*/ 14255 h 14277"/>
                                  <a:gd name="connsiteX6" fmla="*/ 6596 w 10417"/>
                                  <a:gd name="connsiteY6" fmla="*/ 2790 h 14277"/>
                                  <a:gd name="connsiteX7" fmla="*/ 7459 w 10417"/>
                                  <a:gd name="connsiteY7" fmla="*/ 9246 h 14277"/>
                                  <a:gd name="connsiteX8" fmla="*/ 8784 w 10417"/>
                                  <a:gd name="connsiteY8" fmla="*/ 2 h 14277"/>
                                  <a:gd name="connsiteX9" fmla="*/ 9725 w 10417"/>
                                  <a:gd name="connsiteY9" fmla="*/ 10352 h 14277"/>
                                  <a:gd name="connsiteX10" fmla="*/ 10417 w 10417"/>
                                  <a:gd name="connsiteY10" fmla="*/ 7383 h 14277"/>
                                  <a:gd name="connsiteX0" fmla="*/ 0 w 10417"/>
                                  <a:gd name="connsiteY0" fmla="*/ 4999 h 14277"/>
                                  <a:gd name="connsiteX1" fmla="*/ 896 w 10417"/>
                                  <a:gd name="connsiteY1" fmla="*/ 9246 h 14277"/>
                                  <a:gd name="connsiteX2" fmla="*/ 2043 w 10417"/>
                                  <a:gd name="connsiteY2" fmla="*/ 2164 h 14277"/>
                                  <a:gd name="connsiteX3" fmla="*/ 3202 w 10417"/>
                                  <a:gd name="connsiteY3" fmla="*/ 11005 h 14277"/>
                                  <a:gd name="connsiteX4" fmla="*/ 4267 w 10417"/>
                                  <a:gd name="connsiteY4" fmla="*/ 5835 h 14277"/>
                                  <a:gd name="connsiteX5" fmla="*/ 5483 w 10417"/>
                                  <a:gd name="connsiteY5" fmla="*/ 14255 h 14277"/>
                                  <a:gd name="connsiteX6" fmla="*/ 6596 w 10417"/>
                                  <a:gd name="connsiteY6" fmla="*/ 2790 h 14277"/>
                                  <a:gd name="connsiteX7" fmla="*/ 7459 w 10417"/>
                                  <a:gd name="connsiteY7" fmla="*/ 9246 h 14277"/>
                                  <a:gd name="connsiteX8" fmla="*/ 8678 w 10417"/>
                                  <a:gd name="connsiteY8" fmla="*/ 2 h 14277"/>
                                  <a:gd name="connsiteX9" fmla="*/ 9725 w 10417"/>
                                  <a:gd name="connsiteY9" fmla="*/ 10352 h 14277"/>
                                  <a:gd name="connsiteX10" fmla="*/ 10417 w 10417"/>
                                  <a:gd name="connsiteY10" fmla="*/ 7383 h 14277"/>
                                  <a:gd name="connsiteX0" fmla="*/ 0 w 10417"/>
                                  <a:gd name="connsiteY0" fmla="*/ 4999 h 14279"/>
                                  <a:gd name="connsiteX1" fmla="*/ 896 w 10417"/>
                                  <a:gd name="connsiteY1" fmla="*/ 9246 h 14279"/>
                                  <a:gd name="connsiteX2" fmla="*/ 2043 w 10417"/>
                                  <a:gd name="connsiteY2" fmla="*/ 2164 h 14279"/>
                                  <a:gd name="connsiteX3" fmla="*/ 3202 w 10417"/>
                                  <a:gd name="connsiteY3" fmla="*/ 11005 h 14279"/>
                                  <a:gd name="connsiteX4" fmla="*/ 4267 w 10417"/>
                                  <a:gd name="connsiteY4" fmla="*/ 5835 h 14279"/>
                                  <a:gd name="connsiteX5" fmla="*/ 5483 w 10417"/>
                                  <a:gd name="connsiteY5" fmla="*/ 14255 h 14279"/>
                                  <a:gd name="connsiteX6" fmla="*/ 6613 w 10417"/>
                                  <a:gd name="connsiteY6" fmla="*/ 2594 h 14279"/>
                                  <a:gd name="connsiteX7" fmla="*/ 7459 w 10417"/>
                                  <a:gd name="connsiteY7" fmla="*/ 9246 h 14279"/>
                                  <a:gd name="connsiteX8" fmla="*/ 8678 w 10417"/>
                                  <a:gd name="connsiteY8" fmla="*/ 2 h 14279"/>
                                  <a:gd name="connsiteX9" fmla="*/ 9725 w 10417"/>
                                  <a:gd name="connsiteY9" fmla="*/ 10352 h 14279"/>
                                  <a:gd name="connsiteX10" fmla="*/ 10417 w 10417"/>
                                  <a:gd name="connsiteY10" fmla="*/ 7383 h 14279"/>
                                  <a:gd name="connsiteX0" fmla="*/ 0 w 10417"/>
                                  <a:gd name="connsiteY0" fmla="*/ 4999 h 14279"/>
                                  <a:gd name="connsiteX1" fmla="*/ 896 w 10417"/>
                                  <a:gd name="connsiteY1" fmla="*/ 9246 h 14279"/>
                                  <a:gd name="connsiteX2" fmla="*/ 2043 w 10417"/>
                                  <a:gd name="connsiteY2" fmla="*/ 2164 h 14279"/>
                                  <a:gd name="connsiteX3" fmla="*/ 3202 w 10417"/>
                                  <a:gd name="connsiteY3" fmla="*/ 12277 h 14279"/>
                                  <a:gd name="connsiteX4" fmla="*/ 4267 w 10417"/>
                                  <a:gd name="connsiteY4" fmla="*/ 5835 h 14279"/>
                                  <a:gd name="connsiteX5" fmla="*/ 5483 w 10417"/>
                                  <a:gd name="connsiteY5" fmla="*/ 14255 h 14279"/>
                                  <a:gd name="connsiteX6" fmla="*/ 6613 w 10417"/>
                                  <a:gd name="connsiteY6" fmla="*/ 2594 h 14279"/>
                                  <a:gd name="connsiteX7" fmla="*/ 7459 w 10417"/>
                                  <a:gd name="connsiteY7" fmla="*/ 9246 h 14279"/>
                                  <a:gd name="connsiteX8" fmla="*/ 8678 w 10417"/>
                                  <a:gd name="connsiteY8" fmla="*/ 2 h 14279"/>
                                  <a:gd name="connsiteX9" fmla="*/ 9725 w 10417"/>
                                  <a:gd name="connsiteY9" fmla="*/ 10352 h 14279"/>
                                  <a:gd name="connsiteX10" fmla="*/ 10417 w 10417"/>
                                  <a:gd name="connsiteY10" fmla="*/ 7383 h 14279"/>
                                  <a:gd name="connsiteX0" fmla="*/ 0 w 10417"/>
                                  <a:gd name="connsiteY0" fmla="*/ 4999 h 14280"/>
                                  <a:gd name="connsiteX1" fmla="*/ 896 w 10417"/>
                                  <a:gd name="connsiteY1" fmla="*/ 9246 h 14280"/>
                                  <a:gd name="connsiteX2" fmla="*/ 2043 w 10417"/>
                                  <a:gd name="connsiteY2" fmla="*/ 2164 h 14280"/>
                                  <a:gd name="connsiteX3" fmla="*/ 3202 w 10417"/>
                                  <a:gd name="connsiteY3" fmla="*/ 10710 h 14280"/>
                                  <a:gd name="connsiteX4" fmla="*/ 4267 w 10417"/>
                                  <a:gd name="connsiteY4" fmla="*/ 5835 h 14280"/>
                                  <a:gd name="connsiteX5" fmla="*/ 5483 w 10417"/>
                                  <a:gd name="connsiteY5" fmla="*/ 14255 h 14280"/>
                                  <a:gd name="connsiteX6" fmla="*/ 6613 w 10417"/>
                                  <a:gd name="connsiteY6" fmla="*/ 2594 h 14280"/>
                                  <a:gd name="connsiteX7" fmla="*/ 7459 w 10417"/>
                                  <a:gd name="connsiteY7" fmla="*/ 9246 h 14280"/>
                                  <a:gd name="connsiteX8" fmla="*/ 8678 w 10417"/>
                                  <a:gd name="connsiteY8" fmla="*/ 2 h 14280"/>
                                  <a:gd name="connsiteX9" fmla="*/ 9725 w 10417"/>
                                  <a:gd name="connsiteY9" fmla="*/ 10352 h 14280"/>
                                  <a:gd name="connsiteX10" fmla="*/ 10417 w 10417"/>
                                  <a:gd name="connsiteY10" fmla="*/ 7383 h 14280"/>
                                  <a:gd name="connsiteX0" fmla="*/ 0 w 10417"/>
                                  <a:gd name="connsiteY0" fmla="*/ 4999 h 14279"/>
                                  <a:gd name="connsiteX1" fmla="*/ 896 w 10417"/>
                                  <a:gd name="connsiteY1" fmla="*/ 9246 h 14279"/>
                                  <a:gd name="connsiteX2" fmla="*/ 2043 w 10417"/>
                                  <a:gd name="connsiteY2" fmla="*/ 2164 h 14279"/>
                                  <a:gd name="connsiteX3" fmla="*/ 3202 w 10417"/>
                                  <a:gd name="connsiteY3" fmla="*/ 12277 h 14279"/>
                                  <a:gd name="connsiteX4" fmla="*/ 4267 w 10417"/>
                                  <a:gd name="connsiteY4" fmla="*/ 5835 h 14279"/>
                                  <a:gd name="connsiteX5" fmla="*/ 5483 w 10417"/>
                                  <a:gd name="connsiteY5" fmla="*/ 14255 h 14279"/>
                                  <a:gd name="connsiteX6" fmla="*/ 6613 w 10417"/>
                                  <a:gd name="connsiteY6" fmla="*/ 2594 h 14279"/>
                                  <a:gd name="connsiteX7" fmla="*/ 7459 w 10417"/>
                                  <a:gd name="connsiteY7" fmla="*/ 9246 h 14279"/>
                                  <a:gd name="connsiteX8" fmla="*/ 8678 w 10417"/>
                                  <a:gd name="connsiteY8" fmla="*/ 2 h 14279"/>
                                  <a:gd name="connsiteX9" fmla="*/ 9725 w 10417"/>
                                  <a:gd name="connsiteY9" fmla="*/ 10352 h 14279"/>
                                  <a:gd name="connsiteX10" fmla="*/ 10417 w 10417"/>
                                  <a:gd name="connsiteY10" fmla="*/ 7383 h 14279"/>
                                  <a:gd name="connsiteX0" fmla="*/ 0 w 10417"/>
                                  <a:gd name="connsiteY0" fmla="*/ 5008 h 14288"/>
                                  <a:gd name="connsiteX1" fmla="*/ 896 w 10417"/>
                                  <a:gd name="connsiteY1" fmla="*/ 9255 h 14288"/>
                                  <a:gd name="connsiteX2" fmla="*/ 2043 w 10417"/>
                                  <a:gd name="connsiteY2" fmla="*/ 2173 h 14288"/>
                                  <a:gd name="connsiteX3" fmla="*/ 3202 w 10417"/>
                                  <a:gd name="connsiteY3" fmla="*/ 12286 h 14288"/>
                                  <a:gd name="connsiteX4" fmla="*/ 4267 w 10417"/>
                                  <a:gd name="connsiteY4" fmla="*/ 5844 h 14288"/>
                                  <a:gd name="connsiteX5" fmla="*/ 5483 w 10417"/>
                                  <a:gd name="connsiteY5" fmla="*/ 14264 h 14288"/>
                                  <a:gd name="connsiteX6" fmla="*/ 6613 w 10417"/>
                                  <a:gd name="connsiteY6" fmla="*/ 2603 h 14288"/>
                                  <a:gd name="connsiteX7" fmla="*/ 7459 w 10417"/>
                                  <a:gd name="connsiteY7" fmla="*/ 9255 h 14288"/>
                                  <a:gd name="connsiteX8" fmla="*/ 8678 w 10417"/>
                                  <a:gd name="connsiteY8" fmla="*/ 11 h 14288"/>
                                  <a:gd name="connsiteX9" fmla="*/ 9778 w 10417"/>
                                  <a:gd name="connsiteY9" fmla="*/ 11506 h 14288"/>
                                  <a:gd name="connsiteX10" fmla="*/ 10417 w 10417"/>
                                  <a:gd name="connsiteY10" fmla="*/ 7392 h 14288"/>
                                  <a:gd name="connsiteX0" fmla="*/ 0 w 10417"/>
                                  <a:gd name="connsiteY0" fmla="*/ 5008 h 14288"/>
                                  <a:gd name="connsiteX1" fmla="*/ 896 w 10417"/>
                                  <a:gd name="connsiteY1" fmla="*/ 9255 h 14288"/>
                                  <a:gd name="connsiteX2" fmla="*/ 2043 w 10417"/>
                                  <a:gd name="connsiteY2" fmla="*/ 2173 h 14288"/>
                                  <a:gd name="connsiteX3" fmla="*/ 3202 w 10417"/>
                                  <a:gd name="connsiteY3" fmla="*/ 12286 h 14288"/>
                                  <a:gd name="connsiteX4" fmla="*/ 4267 w 10417"/>
                                  <a:gd name="connsiteY4" fmla="*/ 5844 h 14288"/>
                                  <a:gd name="connsiteX5" fmla="*/ 5483 w 10417"/>
                                  <a:gd name="connsiteY5" fmla="*/ 14264 h 14288"/>
                                  <a:gd name="connsiteX6" fmla="*/ 6613 w 10417"/>
                                  <a:gd name="connsiteY6" fmla="*/ 2603 h 14288"/>
                                  <a:gd name="connsiteX7" fmla="*/ 7459 w 10417"/>
                                  <a:gd name="connsiteY7" fmla="*/ 9255 h 14288"/>
                                  <a:gd name="connsiteX8" fmla="*/ 8678 w 10417"/>
                                  <a:gd name="connsiteY8" fmla="*/ 11 h 14288"/>
                                  <a:gd name="connsiteX9" fmla="*/ 9778 w 10417"/>
                                  <a:gd name="connsiteY9" fmla="*/ 11506 h 14288"/>
                                  <a:gd name="connsiteX10" fmla="*/ 10417 w 10417"/>
                                  <a:gd name="connsiteY10" fmla="*/ 7392 h 14288"/>
                                  <a:gd name="connsiteX0" fmla="*/ 0 w 10417"/>
                                  <a:gd name="connsiteY0" fmla="*/ 5008 h 14288"/>
                                  <a:gd name="connsiteX1" fmla="*/ 896 w 10417"/>
                                  <a:gd name="connsiteY1" fmla="*/ 9255 h 14288"/>
                                  <a:gd name="connsiteX2" fmla="*/ 2043 w 10417"/>
                                  <a:gd name="connsiteY2" fmla="*/ 2173 h 14288"/>
                                  <a:gd name="connsiteX3" fmla="*/ 3202 w 10417"/>
                                  <a:gd name="connsiteY3" fmla="*/ 11506 h 14288"/>
                                  <a:gd name="connsiteX4" fmla="*/ 4267 w 10417"/>
                                  <a:gd name="connsiteY4" fmla="*/ 5844 h 14288"/>
                                  <a:gd name="connsiteX5" fmla="*/ 5483 w 10417"/>
                                  <a:gd name="connsiteY5" fmla="*/ 14264 h 14288"/>
                                  <a:gd name="connsiteX6" fmla="*/ 6613 w 10417"/>
                                  <a:gd name="connsiteY6" fmla="*/ 2603 h 14288"/>
                                  <a:gd name="connsiteX7" fmla="*/ 7459 w 10417"/>
                                  <a:gd name="connsiteY7" fmla="*/ 9255 h 14288"/>
                                  <a:gd name="connsiteX8" fmla="*/ 8678 w 10417"/>
                                  <a:gd name="connsiteY8" fmla="*/ 11 h 14288"/>
                                  <a:gd name="connsiteX9" fmla="*/ 9778 w 10417"/>
                                  <a:gd name="connsiteY9" fmla="*/ 11506 h 14288"/>
                                  <a:gd name="connsiteX10" fmla="*/ 10417 w 10417"/>
                                  <a:gd name="connsiteY10" fmla="*/ 7392 h 14288"/>
                                  <a:gd name="connsiteX0" fmla="*/ 0 w 10417"/>
                                  <a:gd name="connsiteY0" fmla="*/ 5008 h 14264"/>
                                  <a:gd name="connsiteX1" fmla="*/ 896 w 10417"/>
                                  <a:gd name="connsiteY1" fmla="*/ 9255 h 14264"/>
                                  <a:gd name="connsiteX2" fmla="*/ 2043 w 10417"/>
                                  <a:gd name="connsiteY2" fmla="*/ 2173 h 14264"/>
                                  <a:gd name="connsiteX3" fmla="*/ 3202 w 10417"/>
                                  <a:gd name="connsiteY3" fmla="*/ 11506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778 w 10417"/>
                                  <a:gd name="connsiteY9" fmla="*/ 11506 h 14264"/>
                                  <a:gd name="connsiteX10" fmla="*/ 10417 w 10417"/>
                                  <a:gd name="connsiteY10" fmla="*/ 7392 h 14264"/>
                                  <a:gd name="connsiteX0" fmla="*/ 0 w 10417"/>
                                  <a:gd name="connsiteY0" fmla="*/ 5008 h 14264"/>
                                  <a:gd name="connsiteX1" fmla="*/ 896 w 10417"/>
                                  <a:gd name="connsiteY1" fmla="*/ 9255 h 14264"/>
                                  <a:gd name="connsiteX2" fmla="*/ 2043 w 10417"/>
                                  <a:gd name="connsiteY2" fmla="*/ 2173 h 14264"/>
                                  <a:gd name="connsiteX3" fmla="*/ 3202 w 10417"/>
                                  <a:gd name="connsiteY3" fmla="*/ 11506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778 w 10417"/>
                                  <a:gd name="connsiteY9" fmla="*/ 11506 h 14264"/>
                                  <a:gd name="connsiteX10" fmla="*/ 10417 w 10417"/>
                                  <a:gd name="connsiteY10" fmla="*/ 7392 h 14264"/>
                                  <a:gd name="connsiteX0" fmla="*/ 0 w 10417"/>
                                  <a:gd name="connsiteY0" fmla="*/ 5008 h 14264"/>
                                  <a:gd name="connsiteX1" fmla="*/ 896 w 10417"/>
                                  <a:gd name="connsiteY1" fmla="*/ 9255 h 14264"/>
                                  <a:gd name="connsiteX2" fmla="*/ 2043 w 10417"/>
                                  <a:gd name="connsiteY2" fmla="*/ 2173 h 14264"/>
                                  <a:gd name="connsiteX3" fmla="*/ 3202 w 10417"/>
                                  <a:gd name="connsiteY3" fmla="*/ 10331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778 w 10417"/>
                                  <a:gd name="connsiteY9" fmla="*/ 11506 h 14264"/>
                                  <a:gd name="connsiteX10" fmla="*/ 10417 w 10417"/>
                                  <a:gd name="connsiteY10" fmla="*/ 7392 h 14264"/>
                                  <a:gd name="connsiteX0" fmla="*/ 0 w 10417"/>
                                  <a:gd name="connsiteY0" fmla="*/ 5002 h 14258"/>
                                  <a:gd name="connsiteX1" fmla="*/ 896 w 10417"/>
                                  <a:gd name="connsiteY1" fmla="*/ 9249 h 14258"/>
                                  <a:gd name="connsiteX2" fmla="*/ 2043 w 10417"/>
                                  <a:gd name="connsiteY2" fmla="*/ 2167 h 14258"/>
                                  <a:gd name="connsiteX3" fmla="*/ 3202 w 10417"/>
                                  <a:gd name="connsiteY3" fmla="*/ 10325 h 14258"/>
                                  <a:gd name="connsiteX4" fmla="*/ 4267 w 10417"/>
                                  <a:gd name="connsiteY4" fmla="*/ 5838 h 14258"/>
                                  <a:gd name="connsiteX5" fmla="*/ 5483 w 10417"/>
                                  <a:gd name="connsiteY5" fmla="*/ 14258 h 14258"/>
                                  <a:gd name="connsiteX6" fmla="*/ 6583 w 10417"/>
                                  <a:gd name="connsiteY6" fmla="*/ 5731 h 14258"/>
                                  <a:gd name="connsiteX7" fmla="*/ 7459 w 10417"/>
                                  <a:gd name="connsiteY7" fmla="*/ 9249 h 14258"/>
                                  <a:gd name="connsiteX8" fmla="*/ 8678 w 10417"/>
                                  <a:gd name="connsiteY8" fmla="*/ 5 h 14258"/>
                                  <a:gd name="connsiteX9" fmla="*/ 9842 w 10417"/>
                                  <a:gd name="connsiteY9" fmla="*/ 10618 h 14258"/>
                                  <a:gd name="connsiteX10" fmla="*/ 10417 w 10417"/>
                                  <a:gd name="connsiteY10" fmla="*/ 7386 h 14258"/>
                                  <a:gd name="connsiteX0" fmla="*/ 0 w 10417"/>
                                  <a:gd name="connsiteY0" fmla="*/ 5002 h 14258"/>
                                  <a:gd name="connsiteX1" fmla="*/ 896 w 10417"/>
                                  <a:gd name="connsiteY1" fmla="*/ 9249 h 14258"/>
                                  <a:gd name="connsiteX2" fmla="*/ 2043 w 10417"/>
                                  <a:gd name="connsiteY2" fmla="*/ 2167 h 14258"/>
                                  <a:gd name="connsiteX3" fmla="*/ 3202 w 10417"/>
                                  <a:gd name="connsiteY3" fmla="*/ 10325 h 14258"/>
                                  <a:gd name="connsiteX4" fmla="*/ 4267 w 10417"/>
                                  <a:gd name="connsiteY4" fmla="*/ 5838 h 14258"/>
                                  <a:gd name="connsiteX5" fmla="*/ 5483 w 10417"/>
                                  <a:gd name="connsiteY5" fmla="*/ 14258 h 14258"/>
                                  <a:gd name="connsiteX6" fmla="*/ 6583 w 10417"/>
                                  <a:gd name="connsiteY6" fmla="*/ 5731 h 14258"/>
                                  <a:gd name="connsiteX7" fmla="*/ 7459 w 10417"/>
                                  <a:gd name="connsiteY7" fmla="*/ 9249 h 14258"/>
                                  <a:gd name="connsiteX8" fmla="*/ 8678 w 10417"/>
                                  <a:gd name="connsiteY8" fmla="*/ 5 h 14258"/>
                                  <a:gd name="connsiteX9" fmla="*/ 9842 w 10417"/>
                                  <a:gd name="connsiteY9" fmla="*/ 10618 h 14258"/>
                                  <a:gd name="connsiteX10" fmla="*/ 10417 w 10417"/>
                                  <a:gd name="connsiteY10" fmla="*/ 7386 h 14258"/>
                                  <a:gd name="connsiteX0" fmla="*/ 0 w 10417"/>
                                  <a:gd name="connsiteY0" fmla="*/ 5003 h 14259"/>
                                  <a:gd name="connsiteX1" fmla="*/ 896 w 10417"/>
                                  <a:gd name="connsiteY1" fmla="*/ 9250 h 14259"/>
                                  <a:gd name="connsiteX2" fmla="*/ 2043 w 10417"/>
                                  <a:gd name="connsiteY2" fmla="*/ 2168 h 14259"/>
                                  <a:gd name="connsiteX3" fmla="*/ 3202 w 10417"/>
                                  <a:gd name="connsiteY3" fmla="*/ 10326 h 14259"/>
                                  <a:gd name="connsiteX4" fmla="*/ 4267 w 10417"/>
                                  <a:gd name="connsiteY4" fmla="*/ 5839 h 14259"/>
                                  <a:gd name="connsiteX5" fmla="*/ 5483 w 10417"/>
                                  <a:gd name="connsiteY5" fmla="*/ 14259 h 14259"/>
                                  <a:gd name="connsiteX6" fmla="*/ 6583 w 10417"/>
                                  <a:gd name="connsiteY6" fmla="*/ 5732 h 14259"/>
                                  <a:gd name="connsiteX7" fmla="*/ 7459 w 10417"/>
                                  <a:gd name="connsiteY7" fmla="*/ 9250 h 14259"/>
                                  <a:gd name="connsiteX8" fmla="*/ 8678 w 10417"/>
                                  <a:gd name="connsiteY8" fmla="*/ 6 h 14259"/>
                                  <a:gd name="connsiteX9" fmla="*/ 9842 w 10417"/>
                                  <a:gd name="connsiteY9" fmla="*/ 10913 h 14259"/>
                                  <a:gd name="connsiteX10" fmla="*/ 10417 w 10417"/>
                                  <a:gd name="connsiteY10" fmla="*/ 7387 h 14259"/>
                                  <a:gd name="connsiteX0" fmla="*/ 0 w 10417"/>
                                  <a:gd name="connsiteY0" fmla="*/ 5003 h 14259"/>
                                  <a:gd name="connsiteX1" fmla="*/ 896 w 10417"/>
                                  <a:gd name="connsiteY1" fmla="*/ 9250 h 14259"/>
                                  <a:gd name="connsiteX2" fmla="*/ 2043 w 10417"/>
                                  <a:gd name="connsiteY2" fmla="*/ 2168 h 14259"/>
                                  <a:gd name="connsiteX3" fmla="*/ 3202 w 10417"/>
                                  <a:gd name="connsiteY3" fmla="*/ 10326 h 14259"/>
                                  <a:gd name="connsiteX4" fmla="*/ 4267 w 10417"/>
                                  <a:gd name="connsiteY4" fmla="*/ 5839 h 14259"/>
                                  <a:gd name="connsiteX5" fmla="*/ 5483 w 10417"/>
                                  <a:gd name="connsiteY5" fmla="*/ 14259 h 14259"/>
                                  <a:gd name="connsiteX6" fmla="*/ 6583 w 10417"/>
                                  <a:gd name="connsiteY6" fmla="*/ 5732 h 14259"/>
                                  <a:gd name="connsiteX7" fmla="*/ 7459 w 10417"/>
                                  <a:gd name="connsiteY7" fmla="*/ 9250 h 14259"/>
                                  <a:gd name="connsiteX8" fmla="*/ 8678 w 10417"/>
                                  <a:gd name="connsiteY8" fmla="*/ 6 h 14259"/>
                                  <a:gd name="connsiteX9" fmla="*/ 9842 w 10417"/>
                                  <a:gd name="connsiteY9" fmla="*/ 10913 h 14259"/>
                                  <a:gd name="connsiteX10" fmla="*/ 10417 w 10417"/>
                                  <a:gd name="connsiteY10" fmla="*/ 7387 h 14259"/>
                                  <a:gd name="connsiteX0" fmla="*/ 0 w 10417"/>
                                  <a:gd name="connsiteY0" fmla="*/ 5003 h 14259"/>
                                  <a:gd name="connsiteX1" fmla="*/ 896 w 10417"/>
                                  <a:gd name="connsiteY1" fmla="*/ 9250 h 14259"/>
                                  <a:gd name="connsiteX2" fmla="*/ 2043 w 10417"/>
                                  <a:gd name="connsiteY2" fmla="*/ 2168 h 14259"/>
                                  <a:gd name="connsiteX3" fmla="*/ 3202 w 10417"/>
                                  <a:gd name="connsiteY3" fmla="*/ 10326 h 14259"/>
                                  <a:gd name="connsiteX4" fmla="*/ 4267 w 10417"/>
                                  <a:gd name="connsiteY4" fmla="*/ 5839 h 14259"/>
                                  <a:gd name="connsiteX5" fmla="*/ 5483 w 10417"/>
                                  <a:gd name="connsiteY5" fmla="*/ 14259 h 14259"/>
                                  <a:gd name="connsiteX6" fmla="*/ 6583 w 10417"/>
                                  <a:gd name="connsiteY6" fmla="*/ 5732 h 14259"/>
                                  <a:gd name="connsiteX7" fmla="*/ 7459 w 10417"/>
                                  <a:gd name="connsiteY7" fmla="*/ 9250 h 14259"/>
                                  <a:gd name="connsiteX8" fmla="*/ 8678 w 10417"/>
                                  <a:gd name="connsiteY8" fmla="*/ 6 h 14259"/>
                                  <a:gd name="connsiteX9" fmla="*/ 9842 w 10417"/>
                                  <a:gd name="connsiteY9" fmla="*/ 10913 h 14259"/>
                                  <a:gd name="connsiteX10" fmla="*/ 10417 w 10417"/>
                                  <a:gd name="connsiteY10" fmla="*/ 7387 h 14259"/>
                                  <a:gd name="connsiteX0" fmla="*/ 0 w 10417"/>
                                  <a:gd name="connsiteY0" fmla="*/ 5003 h 14259"/>
                                  <a:gd name="connsiteX1" fmla="*/ 896 w 10417"/>
                                  <a:gd name="connsiteY1" fmla="*/ 9250 h 14259"/>
                                  <a:gd name="connsiteX2" fmla="*/ 2043 w 10417"/>
                                  <a:gd name="connsiteY2" fmla="*/ 2168 h 14259"/>
                                  <a:gd name="connsiteX3" fmla="*/ 3202 w 10417"/>
                                  <a:gd name="connsiteY3" fmla="*/ 10326 h 14259"/>
                                  <a:gd name="connsiteX4" fmla="*/ 4267 w 10417"/>
                                  <a:gd name="connsiteY4" fmla="*/ 5839 h 14259"/>
                                  <a:gd name="connsiteX5" fmla="*/ 5483 w 10417"/>
                                  <a:gd name="connsiteY5" fmla="*/ 14259 h 14259"/>
                                  <a:gd name="connsiteX6" fmla="*/ 6583 w 10417"/>
                                  <a:gd name="connsiteY6" fmla="*/ 5732 h 14259"/>
                                  <a:gd name="connsiteX7" fmla="*/ 7459 w 10417"/>
                                  <a:gd name="connsiteY7" fmla="*/ 9250 h 14259"/>
                                  <a:gd name="connsiteX8" fmla="*/ 8678 w 10417"/>
                                  <a:gd name="connsiteY8" fmla="*/ 6 h 14259"/>
                                  <a:gd name="connsiteX9" fmla="*/ 9842 w 10417"/>
                                  <a:gd name="connsiteY9" fmla="*/ 10913 h 14259"/>
                                  <a:gd name="connsiteX10" fmla="*/ 10417 w 10417"/>
                                  <a:gd name="connsiteY10" fmla="*/ 7387 h 14259"/>
                                  <a:gd name="connsiteX0" fmla="*/ 0 w 10417"/>
                                  <a:gd name="connsiteY0" fmla="*/ 5008 h 14264"/>
                                  <a:gd name="connsiteX1" fmla="*/ 896 w 10417"/>
                                  <a:gd name="connsiteY1" fmla="*/ 9255 h 14264"/>
                                  <a:gd name="connsiteX2" fmla="*/ 2043 w 10417"/>
                                  <a:gd name="connsiteY2" fmla="*/ 2173 h 14264"/>
                                  <a:gd name="connsiteX3" fmla="*/ 3202 w 10417"/>
                                  <a:gd name="connsiteY3" fmla="*/ 10331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836 w 10417"/>
                                  <a:gd name="connsiteY9" fmla="*/ 11504 h 14264"/>
                                  <a:gd name="connsiteX10" fmla="*/ 10417 w 10417"/>
                                  <a:gd name="connsiteY10" fmla="*/ 7392 h 14264"/>
                                  <a:gd name="connsiteX0" fmla="*/ 0 w 10417"/>
                                  <a:gd name="connsiteY0" fmla="*/ 5005 h 14261"/>
                                  <a:gd name="connsiteX1" fmla="*/ 896 w 10417"/>
                                  <a:gd name="connsiteY1" fmla="*/ 9252 h 14261"/>
                                  <a:gd name="connsiteX2" fmla="*/ 2043 w 10417"/>
                                  <a:gd name="connsiteY2" fmla="*/ 2170 h 14261"/>
                                  <a:gd name="connsiteX3" fmla="*/ 3202 w 10417"/>
                                  <a:gd name="connsiteY3" fmla="*/ 10328 h 14261"/>
                                  <a:gd name="connsiteX4" fmla="*/ 4267 w 10417"/>
                                  <a:gd name="connsiteY4" fmla="*/ 5841 h 14261"/>
                                  <a:gd name="connsiteX5" fmla="*/ 5483 w 10417"/>
                                  <a:gd name="connsiteY5" fmla="*/ 14261 h 14261"/>
                                  <a:gd name="connsiteX6" fmla="*/ 6583 w 10417"/>
                                  <a:gd name="connsiteY6" fmla="*/ 5734 h 14261"/>
                                  <a:gd name="connsiteX7" fmla="*/ 7459 w 10417"/>
                                  <a:gd name="connsiteY7" fmla="*/ 9252 h 14261"/>
                                  <a:gd name="connsiteX8" fmla="*/ 8678 w 10417"/>
                                  <a:gd name="connsiteY8" fmla="*/ 8 h 14261"/>
                                  <a:gd name="connsiteX9" fmla="*/ 9910 w 10417"/>
                                  <a:gd name="connsiteY9" fmla="*/ 11050 h 14261"/>
                                  <a:gd name="connsiteX10" fmla="*/ 10417 w 10417"/>
                                  <a:gd name="connsiteY10" fmla="*/ 7389 h 14261"/>
                                  <a:gd name="connsiteX0" fmla="*/ 0 w 10417"/>
                                  <a:gd name="connsiteY0" fmla="*/ 5005 h 14261"/>
                                  <a:gd name="connsiteX1" fmla="*/ 896 w 10417"/>
                                  <a:gd name="connsiteY1" fmla="*/ 9252 h 14261"/>
                                  <a:gd name="connsiteX2" fmla="*/ 2043 w 10417"/>
                                  <a:gd name="connsiteY2" fmla="*/ 2170 h 14261"/>
                                  <a:gd name="connsiteX3" fmla="*/ 3202 w 10417"/>
                                  <a:gd name="connsiteY3" fmla="*/ 10328 h 14261"/>
                                  <a:gd name="connsiteX4" fmla="*/ 4267 w 10417"/>
                                  <a:gd name="connsiteY4" fmla="*/ 5841 h 14261"/>
                                  <a:gd name="connsiteX5" fmla="*/ 5483 w 10417"/>
                                  <a:gd name="connsiteY5" fmla="*/ 14261 h 14261"/>
                                  <a:gd name="connsiteX6" fmla="*/ 6583 w 10417"/>
                                  <a:gd name="connsiteY6" fmla="*/ 5734 h 14261"/>
                                  <a:gd name="connsiteX7" fmla="*/ 7459 w 10417"/>
                                  <a:gd name="connsiteY7" fmla="*/ 9252 h 14261"/>
                                  <a:gd name="connsiteX8" fmla="*/ 8678 w 10417"/>
                                  <a:gd name="connsiteY8" fmla="*/ 8 h 14261"/>
                                  <a:gd name="connsiteX9" fmla="*/ 9910 w 10417"/>
                                  <a:gd name="connsiteY9" fmla="*/ 11050 h 14261"/>
                                  <a:gd name="connsiteX10" fmla="*/ 10417 w 10417"/>
                                  <a:gd name="connsiteY10" fmla="*/ 7389 h 14261"/>
                                  <a:gd name="connsiteX0" fmla="*/ 0 w 10417"/>
                                  <a:gd name="connsiteY0" fmla="*/ 5005 h 14261"/>
                                  <a:gd name="connsiteX1" fmla="*/ 896 w 10417"/>
                                  <a:gd name="connsiteY1" fmla="*/ 9252 h 14261"/>
                                  <a:gd name="connsiteX2" fmla="*/ 2043 w 10417"/>
                                  <a:gd name="connsiteY2" fmla="*/ 2170 h 14261"/>
                                  <a:gd name="connsiteX3" fmla="*/ 3202 w 10417"/>
                                  <a:gd name="connsiteY3" fmla="*/ 10328 h 14261"/>
                                  <a:gd name="connsiteX4" fmla="*/ 4267 w 10417"/>
                                  <a:gd name="connsiteY4" fmla="*/ 5841 h 14261"/>
                                  <a:gd name="connsiteX5" fmla="*/ 5483 w 10417"/>
                                  <a:gd name="connsiteY5" fmla="*/ 14261 h 14261"/>
                                  <a:gd name="connsiteX6" fmla="*/ 6583 w 10417"/>
                                  <a:gd name="connsiteY6" fmla="*/ 5734 h 14261"/>
                                  <a:gd name="connsiteX7" fmla="*/ 7459 w 10417"/>
                                  <a:gd name="connsiteY7" fmla="*/ 9252 h 14261"/>
                                  <a:gd name="connsiteX8" fmla="*/ 8678 w 10417"/>
                                  <a:gd name="connsiteY8" fmla="*/ 8 h 14261"/>
                                  <a:gd name="connsiteX9" fmla="*/ 9910 w 10417"/>
                                  <a:gd name="connsiteY9" fmla="*/ 11050 h 14261"/>
                                  <a:gd name="connsiteX10" fmla="*/ 10417 w 10417"/>
                                  <a:gd name="connsiteY10" fmla="*/ 7389 h 14261"/>
                                  <a:gd name="connsiteX0" fmla="*/ 0 w 10417"/>
                                  <a:gd name="connsiteY0" fmla="*/ 5005 h 14261"/>
                                  <a:gd name="connsiteX1" fmla="*/ 896 w 10417"/>
                                  <a:gd name="connsiteY1" fmla="*/ 9252 h 14261"/>
                                  <a:gd name="connsiteX2" fmla="*/ 2043 w 10417"/>
                                  <a:gd name="connsiteY2" fmla="*/ 2170 h 14261"/>
                                  <a:gd name="connsiteX3" fmla="*/ 3202 w 10417"/>
                                  <a:gd name="connsiteY3" fmla="*/ 10328 h 14261"/>
                                  <a:gd name="connsiteX4" fmla="*/ 4267 w 10417"/>
                                  <a:gd name="connsiteY4" fmla="*/ 5841 h 14261"/>
                                  <a:gd name="connsiteX5" fmla="*/ 5483 w 10417"/>
                                  <a:gd name="connsiteY5" fmla="*/ 14261 h 14261"/>
                                  <a:gd name="connsiteX6" fmla="*/ 6583 w 10417"/>
                                  <a:gd name="connsiteY6" fmla="*/ 5734 h 14261"/>
                                  <a:gd name="connsiteX7" fmla="*/ 7459 w 10417"/>
                                  <a:gd name="connsiteY7" fmla="*/ 9252 h 14261"/>
                                  <a:gd name="connsiteX8" fmla="*/ 8678 w 10417"/>
                                  <a:gd name="connsiteY8" fmla="*/ 8 h 14261"/>
                                  <a:gd name="connsiteX9" fmla="*/ 9910 w 10417"/>
                                  <a:gd name="connsiteY9" fmla="*/ 11050 h 14261"/>
                                  <a:gd name="connsiteX10" fmla="*/ 10417 w 10417"/>
                                  <a:gd name="connsiteY10" fmla="*/ 7389 h 14261"/>
                                  <a:gd name="connsiteX0" fmla="*/ 0 w 10417"/>
                                  <a:gd name="connsiteY0" fmla="*/ 5005 h 14261"/>
                                  <a:gd name="connsiteX1" fmla="*/ 896 w 10417"/>
                                  <a:gd name="connsiteY1" fmla="*/ 9252 h 14261"/>
                                  <a:gd name="connsiteX2" fmla="*/ 2043 w 10417"/>
                                  <a:gd name="connsiteY2" fmla="*/ 2170 h 14261"/>
                                  <a:gd name="connsiteX3" fmla="*/ 3202 w 10417"/>
                                  <a:gd name="connsiteY3" fmla="*/ 10328 h 14261"/>
                                  <a:gd name="connsiteX4" fmla="*/ 4267 w 10417"/>
                                  <a:gd name="connsiteY4" fmla="*/ 5841 h 14261"/>
                                  <a:gd name="connsiteX5" fmla="*/ 5483 w 10417"/>
                                  <a:gd name="connsiteY5" fmla="*/ 14261 h 14261"/>
                                  <a:gd name="connsiteX6" fmla="*/ 6583 w 10417"/>
                                  <a:gd name="connsiteY6" fmla="*/ 5734 h 14261"/>
                                  <a:gd name="connsiteX7" fmla="*/ 7459 w 10417"/>
                                  <a:gd name="connsiteY7" fmla="*/ 9252 h 14261"/>
                                  <a:gd name="connsiteX8" fmla="*/ 8678 w 10417"/>
                                  <a:gd name="connsiteY8" fmla="*/ 8 h 14261"/>
                                  <a:gd name="connsiteX9" fmla="*/ 9910 w 10417"/>
                                  <a:gd name="connsiteY9" fmla="*/ 11050 h 14261"/>
                                  <a:gd name="connsiteX10" fmla="*/ 10417 w 10417"/>
                                  <a:gd name="connsiteY10" fmla="*/ 7389 h 14261"/>
                                  <a:gd name="connsiteX0" fmla="*/ 0 w 10417"/>
                                  <a:gd name="connsiteY0" fmla="*/ 5008 h 14264"/>
                                  <a:gd name="connsiteX1" fmla="*/ 896 w 10417"/>
                                  <a:gd name="connsiteY1" fmla="*/ 9255 h 14264"/>
                                  <a:gd name="connsiteX2" fmla="*/ 2043 w 10417"/>
                                  <a:gd name="connsiteY2" fmla="*/ 2173 h 14264"/>
                                  <a:gd name="connsiteX3" fmla="*/ 3202 w 10417"/>
                                  <a:gd name="connsiteY3" fmla="*/ 10331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910 w 10417"/>
                                  <a:gd name="connsiteY9" fmla="*/ 11053 h 14264"/>
                                  <a:gd name="connsiteX10" fmla="*/ 10417 w 10417"/>
                                  <a:gd name="connsiteY10" fmla="*/ 7392 h 14264"/>
                                  <a:gd name="connsiteX0" fmla="*/ 0 w 10417"/>
                                  <a:gd name="connsiteY0" fmla="*/ 5008 h 14264"/>
                                  <a:gd name="connsiteX1" fmla="*/ 896 w 10417"/>
                                  <a:gd name="connsiteY1" fmla="*/ 9255 h 14264"/>
                                  <a:gd name="connsiteX2" fmla="*/ 2063 w 10417"/>
                                  <a:gd name="connsiteY2" fmla="*/ 6837 h 14264"/>
                                  <a:gd name="connsiteX3" fmla="*/ 3202 w 10417"/>
                                  <a:gd name="connsiteY3" fmla="*/ 10331 h 14264"/>
                                  <a:gd name="connsiteX4" fmla="*/ 4267 w 10417"/>
                                  <a:gd name="connsiteY4" fmla="*/ 5844 h 14264"/>
                                  <a:gd name="connsiteX5" fmla="*/ 5483 w 10417"/>
                                  <a:gd name="connsiteY5" fmla="*/ 14264 h 14264"/>
                                  <a:gd name="connsiteX6" fmla="*/ 6583 w 10417"/>
                                  <a:gd name="connsiteY6" fmla="*/ 5737 h 14264"/>
                                  <a:gd name="connsiteX7" fmla="*/ 7459 w 10417"/>
                                  <a:gd name="connsiteY7" fmla="*/ 9255 h 14264"/>
                                  <a:gd name="connsiteX8" fmla="*/ 8678 w 10417"/>
                                  <a:gd name="connsiteY8" fmla="*/ 11 h 14264"/>
                                  <a:gd name="connsiteX9" fmla="*/ 9910 w 10417"/>
                                  <a:gd name="connsiteY9" fmla="*/ 11053 h 14264"/>
                                  <a:gd name="connsiteX10" fmla="*/ 10417 w 10417"/>
                                  <a:gd name="connsiteY10" fmla="*/ 7392 h 14264"/>
                                  <a:gd name="connsiteX0" fmla="*/ 0 w 10417"/>
                                  <a:gd name="connsiteY0" fmla="*/ 5019 h 14275"/>
                                  <a:gd name="connsiteX1" fmla="*/ 896 w 10417"/>
                                  <a:gd name="connsiteY1" fmla="*/ 9266 h 14275"/>
                                  <a:gd name="connsiteX2" fmla="*/ 2063 w 10417"/>
                                  <a:gd name="connsiteY2" fmla="*/ 6848 h 14275"/>
                                  <a:gd name="connsiteX3" fmla="*/ 3202 w 10417"/>
                                  <a:gd name="connsiteY3" fmla="*/ 10342 h 14275"/>
                                  <a:gd name="connsiteX4" fmla="*/ 4267 w 10417"/>
                                  <a:gd name="connsiteY4" fmla="*/ 5855 h 14275"/>
                                  <a:gd name="connsiteX5" fmla="*/ 5483 w 10417"/>
                                  <a:gd name="connsiteY5" fmla="*/ 14275 h 14275"/>
                                  <a:gd name="connsiteX6" fmla="*/ 6583 w 10417"/>
                                  <a:gd name="connsiteY6" fmla="*/ 5748 h 14275"/>
                                  <a:gd name="connsiteX7" fmla="*/ 7459 w 10417"/>
                                  <a:gd name="connsiteY7" fmla="*/ 9266 h 14275"/>
                                  <a:gd name="connsiteX8" fmla="*/ 8800 w 10417"/>
                                  <a:gd name="connsiteY8" fmla="*/ 11 h 14275"/>
                                  <a:gd name="connsiteX9" fmla="*/ 9910 w 10417"/>
                                  <a:gd name="connsiteY9" fmla="*/ 11064 h 14275"/>
                                  <a:gd name="connsiteX10" fmla="*/ 10417 w 10417"/>
                                  <a:gd name="connsiteY10" fmla="*/ 7403 h 14275"/>
                                  <a:gd name="connsiteX0" fmla="*/ 0 w 10417"/>
                                  <a:gd name="connsiteY0" fmla="*/ 5019 h 14275"/>
                                  <a:gd name="connsiteX1" fmla="*/ 896 w 10417"/>
                                  <a:gd name="connsiteY1" fmla="*/ 9266 h 14275"/>
                                  <a:gd name="connsiteX2" fmla="*/ 2063 w 10417"/>
                                  <a:gd name="connsiteY2" fmla="*/ 6848 h 14275"/>
                                  <a:gd name="connsiteX3" fmla="*/ 3202 w 10417"/>
                                  <a:gd name="connsiteY3" fmla="*/ 12313 h 14275"/>
                                  <a:gd name="connsiteX4" fmla="*/ 4267 w 10417"/>
                                  <a:gd name="connsiteY4" fmla="*/ 5855 h 14275"/>
                                  <a:gd name="connsiteX5" fmla="*/ 5483 w 10417"/>
                                  <a:gd name="connsiteY5" fmla="*/ 14275 h 14275"/>
                                  <a:gd name="connsiteX6" fmla="*/ 6583 w 10417"/>
                                  <a:gd name="connsiteY6" fmla="*/ 5748 h 14275"/>
                                  <a:gd name="connsiteX7" fmla="*/ 7459 w 10417"/>
                                  <a:gd name="connsiteY7" fmla="*/ 9266 h 14275"/>
                                  <a:gd name="connsiteX8" fmla="*/ 8800 w 10417"/>
                                  <a:gd name="connsiteY8" fmla="*/ 11 h 14275"/>
                                  <a:gd name="connsiteX9" fmla="*/ 9910 w 10417"/>
                                  <a:gd name="connsiteY9" fmla="*/ 11064 h 14275"/>
                                  <a:gd name="connsiteX10" fmla="*/ 10417 w 10417"/>
                                  <a:gd name="connsiteY10" fmla="*/ 7403 h 14275"/>
                                  <a:gd name="connsiteX0" fmla="*/ 0 w 10417"/>
                                  <a:gd name="connsiteY0" fmla="*/ 5019 h 14275"/>
                                  <a:gd name="connsiteX1" fmla="*/ 896 w 10417"/>
                                  <a:gd name="connsiteY1" fmla="*/ 9266 h 14275"/>
                                  <a:gd name="connsiteX2" fmla="*/ 2063 w 10417"/>
                                  <a:gd name="connsiteY2" fmla="*/ 6848 h 14275"/>
                                  <a:gd name="connsiteX3" fmla="*/ 3202 w 10417"/>
                                  <a:gd name="connsiteY3" fmla="*/ 13782 h 14275"/>
                                  <a:gd name="connsiteX4" fmla="*/ 4267 w 10417"/>
                                  <a:gd name="connsiteY4" fmla="*/ 5855 h 14275"/>
                                  <a:gd name="connsiteX5" fmla="*/ 5483 w 10417"/>
                                  <a:gd name="connsiteY5" fmla="*/ 14275 h 14275"/>
                                  <a:gd name="connsiteX6" fmla="*/ 6583 w 10417"/>
                                  <a:gd name="connsiteY6" fmla="*/ 5748 h 14275"/>
                                  <a:gd name="connsiteX7" fmla="*/ 7459 w 10417"/>
                                  <a:gd name="connsiteY7" fmla="*/ 9266 h 14275"/>
                                  <a:gd name="connsiteX8" fmla="*/ 8800 w 10417"/>
                                  <a:gd name="connsiteY8" fmla="*/ 11 h 14275"/>
                                  <a:gd name="connsiteX9" fmla="*/ 9910 w 10417"/>
                                  <a:gd name="connsiteY9" fmla="*/ 11064 h 14275"/>
                                  <a:gd name="connsiteX10" fmla="*/ 10417 w 10417"/>
                                  <a:gd name="connsiteY10" fmla="*/ 7403 h 1427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1515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1515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1515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2297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1515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5"/>
                                  <a:gd name="connsiteX1" fmla="*/ 896 w 10417"/>
                                  <a:gd name="connsiteY1" fmla="*/ 9266 h 13785"/>
                                  <a:gd name="connsiteX2" fmla="*/ 2063 w 10417"/>
                                  <a:gd name="connsiteY2" fmla="*/ 6848 h 13785"/>
                                  <a:gd name="connsiteX3" fmla="*/ 3202 w 10417"/>
                                  <a:gd name="connsiteY3" fmla="*/ 13782 h 13785"/>
                                  <a:gd name="connsiteX4" fmla="*/ 4267 w 10417"/>
                                  <a:gd name="connsiteY4" fmla="*/ 5855 h 13785"/>
                                  <a:gd name="connsiteX5" fmla="*/ 5483 w 10417"/>
                                  <a:gd name="connsiteY5" fmla="*/ 11515 h 13785"/>
                                  <a:gd name="connsiteX6" fmla="*/ 6583 w 10417"/>
                                  <a:gd name="connsiteY6" fmla="*/ 5748 h 13785"/>
                                  <a:gd name="connsiteX7" fmla="*/ 7459 w 10417"/>
                                  <a:gd name="connsiteY7" fmla="*/ 9266 h 13785"/>
                                  <a:gd name="connsiteX8" fmla="*/ 8800 w 10417"/>
                                  <a:gd name="connsiteY8" fmla="*/ 11 h 13785"/>
                                  <a:gd name="connsiteX9" fmla="*/ 9910 w 10417"/>
                                  <a:gd name="connsiteY9" fmla="*/ 11064 h 13785"/>
                                  <a:gd name="connsiteX10" fmla="*/ 10417 w 10417"/>
                                  <a:gd name="connsiteY10" fmla="*/ 7403 h 13785"/>
                                  <a:gd name="connsiteX0" fmla="*/ 0 w 10417"/>
                                  <a:gd name="connsiteY0" fmla="*/ 5019 h 13784"/>
                                  <a:gd name="connsiteX1" fmla="*/ 896 w 10417"/>
                                  <a:gd name="connsiteY1" fmla="*/ 9266 h 13784"/>
                                  <a:gd name="connsiteX2" fmla="*/ 2142 w 10417"/>
                                  <a:gd name="connsiteY2" fmla="*/ 6750 h 13784"/>
                                  <a:gd name="connsiteX3" fmla="*/ 3202 w 10417"/>
                                  <a:gd name="connsiteY3" fmla="*/ 13782 h 13784"/>
                                  <a:gd name="connsiteX4" fmla="*/ 4267 w 10417"/>
                                  <a:gd name="connsiteY4" fmla="*/ 5855 h 13784"/>
                                  <a:gd name="connsiteX5" fmla="*/ 5483 w 10417"/>
                                  <a:gd name="connsiteY5" fmla="*/ 11515 h 13784"/>
                                  <a:gd name="connsiteX6" fmla="*/ 6583 w 10417"/>
                                  <a:gd name="connsiteY6" fmla="*/ 5748 h 13784"/>
                                  <a:gd name="connsiteX7" fmla="*/ 7459 w 10417"/>
                                  <a:gd name="connsiteY7" fmla="*/ 9266 h 13784"/>
                                  <a:gd name="connsiteX8" fmla="*/ 8800 w 10417"/>
                                  <a:gd name="connsiteY8" fmla="*/ 11 h 13784"/>
                                  <a:gd name="connsiteX9" fmla="*/ 9910 w 10417"/>
                                  <a:gd name="connsiteY9" fmla="*/ 11064 h 13784"/>
                                  <a:gd name="connsiteX10" fmla="*/ 10417 w 10417"/>
                                  <a:gd name="connsiteY10" fmla="*/ 7403 h 13784"/>
                                  <a:gd name="connsiteX0" fmla="*/ 0 w 10417"/>
                                  <a:gd name="connsiteY0" fmla="*/ 5019 h 13784"/>
                                  <a:gd name="connsiteX1" fmla="*/ 896 w 10417"/>
                                  <a:gd name="connsiteY1" fmla="*/ 9266 h 13784"/>
                                  <a:gd name="connsiteX2" fmla="*/ 2142 w 10417"/>
                                  <a:gd name="connsiteY2" fmla="*/ 6750 h 13784"/>
                                  <a:gd name="connsiteX3" fmla="*/ 3202 w 10417"/>
                                  <a:gd name="connsiteY3" fmla="*/ 13782 h 13784"/>
                                  <a:gd name="connsiteX4" fmla="*/ 4267 w 10417"/>
                                  <a:gd name="connsiteY4" fmla="*/ 5855 h 13784"/>
                                  <a:gd name="connsiteX5" fmla="*/ 5483 w 10417"/>
                                  <a:gd name="connsiteY5" fmla="*/ 11515 h 13784"/>
                                  <a:gd name="connsiteX6" fmla="*/ 6583 w 10417"/>
                                  <a:gd name="connsiteY6" fmla="*/ 5748 h 13784"/>
                                  <a:gd name="connsiteX7" fmla="*/ 7459 w 10417"/>
                                  <a:gd name="connsiteY7" fmla="*/ 9266 h 13784"/>
                                  <a:gd name="connsiteX8" fmla="*/ 8800 w 10417"/>
                                  <a:gd name="connsiteY8" fmla="*/ 11 h 13784"/>
                                  <a:gd name="connsiteX9" fmla="*/ 9910 w 10417"/>
                                  <a:gd name="connsiteY9" fmla="*/ 11064 h 13784"/>
                                  <a:gd name="connsiteX10" fmla="*/ 10417 w 10417"/>
                                  <a:gd name="connsiteY10" fmla="*/ 7403 h 13784"/>
                                  <a:gd name="connsiteX0" fmla="*/ 0 w 10417"/>
                                  <a:gd name="connsiteY0" fmla="*/ 5019 h 13786"/>
                                  <a:gd name="connsiteX1" fmla="*/ 896 w 10417"/>
                                  <a:gd name="connsiteY1" fmla="*/ 9266 h 13786"/>
                                  <a:gd name="connsiteX2" fmla="*/ 2168 w 10417"/>
                                  <a:gd name="connsiteY2" fmla="*/ 7044 h 13786"/>
                                  <a:gd name="connsiteX3" fmla="*/ 3202 w 10417"/>
                                  <a:gd name="connsiteY3" fmla="*/ 13782 h 13786"/>
                                  <a:gd name="connsiteX4" fmla="*/ 4267 w 10417"/>
                                  <a:gd name="connsiteY4" fmla="*/ 5855 h 13786"/>
                                  <a:gd name="connsiteX5" fmla="*/ 5483 w 10417"/>
                                  <a:gd name="connsiteY5" fmla="*/ 11515 h 13786"/>
                                  <a:gd name="connsiteX6" fmla="*/ 6583 w 10417"/>
                                  <a:gd name="connsiteY6" fmla="*/ 5748 h 13786"/>
                                  <a:gd name="connsiteX7" fmla="*/ 7459 w 10417"/>
                                  <a:gd name="connsiteY7" fmla="*/ 9266 h 13786"/>
                                  <a:gd name="connsiteX8" fmla="*/ 8800 w 10417"/>
                                  <a:gd name="connsiteY8" fmla="*/ 11 h 13786"/>
                                  <a:gd name="connsiteX9" fmla="*/ 9910 w 10417"/>
                                  <a:gd name="connsiteY9" fmla="*/ 11064 h 13786"/>
                                  <a:gd name="connsiteX10" fmla="*/ 10417 w 10417"/>
                                  <a:gd name="connsiteY10" fmla="*/ 7403 h 13786"/>
                                  <a:gd name="connsiteX0" fmla="*/ 0 w 10417"/>
                                  <a:gd name="connsiteY0" fmla="*/ 5030 h 13797"/>
                                  <a:gd name="connsiteX1" fmla="*/ 896 w 10417"/>
                                  <a:gd name="connsiteY1" fmla="*/ 9277 h 13797"/>
                                  <a:gd name="connsiteX2" fmla="*/ 2168 w 10417"/>
                                  <a:gd name="connsiteY2" fmla="*/ 7055 h 13797"/>
                                  <a:gd name="connsiteX3" fmla="*/ 3202 w 10417"/>
                                  <a:gd name="connsiteY3" fmla="*/ 13793 h 13797"/>
                                  <a:gd name="connsiteX4" fmla="*/ 4267 w 10417"/>
                                  <a:gd name="connsiteY4" fmla="*/ 5866 h 13797"/>
                                  <a:gd name="connsiteX5" fmla="*/ 5483 w 10417"/>
                                  <a:gd name="connsiteY5" fmla="*/ 11526 h 13797"/>
                                  <a:gd name="connsiteX6" fmla="*/ 6583 w 10417"/>
                                  <a:gd name="connsiteY6" fmla="*/ 5759 h 13797"/>
                                  <a:gd name="connsiteX7" fmla="*/ 7459 w 10417"/>
                                  <a:gd name="connsiteY7" fmla="*/ 9277 h 13797"/>
                                  <a:gd name="connsiteX8" fmla="*/ 8562 w 10417"/>
                                  <a:gd name="connsiteY8" fmla="*/ 11 h 13797"/>
                                  <a:gd name="connsiteX9" fmla="*/ 9910 w 10417"/>
                                  <a:gd name="connsiteY9" fmla="*/ 11075 h 13797"/>
                                  <a:gd name="connsiteX10" fmla="*/ 10417 w 10417"/>
                                  <a:gd name="connsiteY10" fmla="*/ 7414 h 1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17" h="13797">
                                    <a:moveTo>
                                      <a:pt x="0" y="5030"/>
                                    </a:moveTo>
                                    <a:cubicBezTo>
                                      <a:pt x="169" y="6969"/>
                                      <a:pt x="535" y="8940"/>
                                      <a:pt x="896" y="9277"/>
                                    </a:cubicBezTo>
                                    <a:cubicBezTo>
                                      <a:pt x="1257" y="9614"/>
                                      <a:pt x="1705" y="6302"/>
                                      <a:pt x="2168" y="7055"/>
                                    </a:cubicBezTo>
                                    <a:cubicBezTo>
                                      <a:pt x="2631" y="7808"/>
                                      <a:pt x="2852" y="13991"/>
                                      <a:pt x="3202" y="13793"/>
                                    </a:cubicBezTo>
                                    <a:cubicBezTo>
                                      <a:pt x="3552" y="13595"/>
                                      <a:pt x="3887" y="6244"/>
                                      <a:pt x="4267" y="5866"/>
                                    </a:cubicBezTo>
                                    <a:cubicBezTo>
                                      <a:pt x="4647" y="5488"/>
                                      <a:pt x="4833" y="11544"/>
                                      <a:pt x="5483" y="11526"/>
                                    </a:cubicBezTo>
                                    <a:cubicBezTo>
                                      <a:pt x="6133" y="11508"/>
                                      <a:pt x="6254" y="6134"/>
                                      <a:pt x="6583" y="5759"/>
                                    </a:cubicBezTo>
                                    <a:cubicBezTo>
                                      <a:pt x="6912" y="5384"/>
                                      <a:pt x="7129" y="10235"/>
                                      <a:pt x="7459" y="9277"/>
                                    </a:cubicBezTo>
                                    <a:cubicBezTo>
                                      <a:pt x="7789" y="8319"/>
                                      <a:pt x="8052" y="-364"/>
                                      <a:pt x="8562" y="11"/>
                                    </a:cubicBezTo>
                                    <a:cubicBezTo>
                                      <a:pt x="9072" y="386"/>
                                      <a:pt x="9158" y="11170"/>
                                      <a:pt x="9910" y="11075"/>
                                    </a:cubicBezTo>
                                    <a:cubicBezTo>
                                      <a:pt x="10196" y="11753"/>
                                      <a:pt x="10313" y="7995"/>
                                      <a:pt x="10417" y="7414"/>
                                    </a:cubicBezTo>
                                  </a:path>
                                </a:pathLst>
                              </a:custGeom>
                              <a:noFill/>
                              <a:ln w="19050" cap="flat">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6" name="Freeform 2054"/>
                              <p:cNvSpPr>
                                <a:spLocks noChangeAspect="1"/>
                              </p:cNvSpPr>
                              <p:nvPr/>
                            </p:nvSpPr>
                            <p:spPr bwMode="auto">
                              <a:xfrm>
                                <a:off x="63576" y="247390"/>
                                <a:ext cx="4194152" cy="916396"/>
                              </a:xfrm>
                              <a:custGeom>
                                <a:avLst/>
                                <a:gdLst>
                                  <a:gd name="T0" fmla="*/ 0 w 7680"/>
                                  <a:gd name="T1" fmla="*/ 2147483647 h 1140"/>
                                  <a:gd name="T2" fmla="*/ 2147483647 w 7680"/>
                                  <a:gd name="T3" fmla="*/ 2147483647 h 1140"/>
                                  <a:gd name="T4" fmla="*/ 2147483647 w 7680"/>
                                  <a:gd name="T5" fmla="*/ 2147483647 h 1140"/>
                                  <a:gd name="T6" fmla="*/ 2147483647 w 7680"/>
                                  <a:gd name="T7" fmla="*/ 2147483647 h 1140"/>
                                  <a:gd name="T8" fmla="*/ 2147483647 w 7680"/>
                                  <a:gd name="T9" fmla="*/ 2147483647 h 1140"/>
                                  <a:gd name="T10" fmla="*/ 2147483647 w 7680"/>
                                  <a:gd name="T11" fmla="*/ 2147483647 h 1140"/>
                                  <a:gd name="T12" fmla="*/ 2147483647 w 7680"/>
                                  <a:gd name="T13" fmla="*/ 2147483647 h 1140"/>
                                  <a:gd name="T14" fmla="*/ 2147483647 w 7680"/>
                                  <a:gd name="T15" fmla="*/ 2147483647 h 1140"/>
                                  <a:gd name="T16" fmla="*/ 2147483647 w 7680"/>
                                  <a:gd name="T17" fmla="*/ 2147483647 h 1140"/>
                                  <a:gd name="T18" fmla="*/ 2147483647 w 7680"/>
                                  <a:gd name="T19" fmla="*/ 2147483647 h 1140"/>
                                  <a:gd name="T20" fmla="*/ 2147483647 w 7680"/>
                                  <a:gd name="T21" fmla="*/ 2147483647 h 1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0"/>
                                  <a:gd name="T34" fmla="*/ 0 h 1140"/>
                                  <a:gd name="T35" fmla="*/ 7680 w 7680"/>
                                  <a:gd name="T36" fmla="*/ 1140 h 1140"/>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262 w 10000"/>
                                  <a:gd name="connsiteY8" fmla="*/ 0 h 12085"/>
                                  <a:gd name="connsiteX9" fmla="*/ 9375 w 10000"/>
                                  <a:gd name="connsiteY9" fmla="*/ 8920 h 12085"/>
                                  <a:gd name="connsiteX10" fmla="*/ 10000 w 10000"/>
                                  <a:gd name="connsiteY10" fmla="*/ 7341 h 12085"/>
                                  <a:gd name="connsiteX0" fmla="*/ 0 w 10000"/>
                                  <a:gd name="connsiteY0" fmla="*/ 5762 h 12085"/>
                                  <a:gd name="connsiteX1" fmla="*/ 625 w 10000"/>
                                  <a:gd name="connsiteY1" fmla="*/ 8920 h 12085"/>
                                  <a:gd name="connsiteX2" fmla="*/ 1719 w 10000"/>
                                  <a:gd name="connsiteY2" fmla="*/ 2604 h 12085"/>
                                  <a:gd name="connsiteX3" fmla="*/ 2813 w 10000"/>
                                  <a:gd name="connsiteY3" fmla="*/ 10499 h 12085"/>
                                  <a:gd name="connsiteX4" fmla="*/ 3906 w 10000"/>
                                  <a:gd name="connsiteY4" fmla="*/ 5762 h 12085"/>
                                  <a:gd name="connsiteX5" fmla="*/ 5000 w 10000"/>
                                  <a:gd name="connsiteY5" fmla="*/ 12078 h 12085"/>
                                  <a:gd name="connsiteX6" fmla="*/ 6094 w 10000"/>
                                  <a:gd name="connsiteY6" fmla="*/ 4183 h 12085"/>
                                  <a:gd name="connsiteX7" fmla="*/ 7188 w 10000"/>
                                  <a:gd name="connsiteY7" fmla="*/ 8920 h 12085"/>
                                  <a:gd name="connsiteX8" fmla="*/ 8318 w 10000"/>
                                  <a:gd name="connsiteY8" fmla="*/ 0 h 12085"/>
                                  <a:gd name="connsiteX9" fmla="*/ 9375 w 10000"/>
                                  <a:gd name="connsiteY9" fmla="*/ 8920 h 12085"/>
                                  <a:gd name="connsiteX10" fmla="*/ 10000 w 10000"/>
                                  <a:gd name="connsiteY10" fmla="*/ 7341 h 12085"/>
                                  <a:gd name="connsiteX0" fmla="*/ 0 w 10000"/>
                                  <a:gd name="connsiteY0" fmla="*/ 5762 h 12081"/>
                                  <a:gd name="connsiteX1" fmla="*/ 625 w 10000"/>
                                  <a:gd name="connsiteY1" fmla="*/ 8920 h 12081"/>
                                  <a:gd name="connsiteX2" fmla="*/ 1719 w 10000"/>
                                  <a:gd name="connsiteY2" fmla="*/ 2604 h 12081"/>
                                  <a:gd name="connsiteX3" fmla="*/ 2813 w 10000"/>
                                  <a:gd name="connsiteY3" fmla="*/ 10499 h 12081"/>
                                  <a:gd name="connsiteX4" fmla="*/ 3795 w 10000"/>
                                  <a:gd name="connsiteY4" fmla="*/ 5299 h 12081"/>
                                  <a:gd name="connsiteX5" fmla="*/ 5000 w 10000"/>
                                  <a:gd name="connsiteY5" fmla="*/ 12078 h 12081"/>
                                  <a:gd name="connsiteX6" fmla="*/ 6094 w 10000"/>
                                  <a:gd name="connsiteY6" fmla="*/ 4183 h 12081"/>
                                  <a:gd name="connsiteX7" fmla="*/ 7188 w 10000"/>
                                  <a:gd name="connsiteY7" fmla="*/ 8920 h 12081"/>
                                  <a:gd name="connsiteX8" fmla="*/ 8318 w 10000"/>
                                  <a:gd name="connsiteY8" fmla="*/ 0 h 12081"/>
                                  <a:gd name="connsiteX9" fmla="*/ 9375 w 10000"/>
                                  <a:gd name="connsiteY9" fmla="*/ 8920 h 12081"/>
                                  <a:gd name="connsiteX10" fmla="*/ 10000 w 10000"/>
                                  <a:gd name="connsiteY10" fmla="*/ 7341 h 12081"/>
                                  <a:gd name="connsiteX0" fmla="*/ 0 w 10000"/>
                                  <a:gd name="connsiteY0" fmla="*/ 5762 h 12104"/>
                                  <a:gd name="connsiteX1" fmla="*/ 625 w 10000"/>
                                  <a:gd name="connsiteY1" fmla="*/ 8920 h 12104"/>
                                  <a:gd name="connsiteX2" fmla="*/ 1719 w 10000"/>
                                  <a:gd name="connsiteY2" fmla="*/ 2604 h 12104"/>
                                  <a:gd name="connsiteX3" fmla="*/ 2813 w 10000"/>
                                  <a:gd name="connsiteY3" fmla="*/ 10499 h 12104"/>
                                  <a:gd name="connsiteX4" fmla="*/ 3795 w 10000"/>
                                  <a:gd name="connsiteY4" fmla="*/ 5299 h 12104"/>
                                  <a:gd name="connsiteX5" fmla="*/ 5000 w 10000"/>
                                  <a:gd name="connsiteY5" fmla="*/ 12078 h 12104"/>
                                  <a:gd name="connsiteX6" fmla="*/ 6181 w 10000"/>
                                  <a:gd name="connsiteY6" fmla="*/ 2206 h 12104"/>
                                  <a:gd name="connsiteX7" fmla="*/ 7188 w 10000"/>
                                  <a:gd name="connsiteY7" fmla="*/ 8920 h 12104"/>
                                  <a:gd name="connsiteX8" fmla="*/ 8318 w 10000"/>
                                  <a:gd name="connsiteY8" fmla="*/ 0 h 12104"/>
                                  <a:gd name="connsiteX9" fmla="*/ 9375 w 10000"/>
                                  <a:gd name="connsiteY9" fmla="*/ 8920 h 12104"/>
                                  <a:gd name="connsiteX10" fmla="*/ 10000 w 10000"/>
                                  <a:gd name="connsiteY10" fmla="*/ 7341 h 12104"/>
                                  <a:gd name="connsiteX0" fmla="*/ 0 w 10000"/>
                                  <a:gd name="connsiteY0" fmla="*/ 5762 h 12089"/>
                                  <a:gd name="connsiteX1" fmla="*/ 625 w 10000"/>
                                  <a:gd name="connsiteY1" fmla="*/ 8920 h 12089"/>
                                  <a:gd name="connsiteX2" fmla="*/ 1719 w 10000"/>
                                  <a:gd name="connsiteY2" fmla="*/ 2604 h 12089"/>
                                  <a:gd name="connsiteX3" fmla="*/ 2813 w 10000"/>
                                  <a:gd name="connsiteY3" fmla="*/ 10499 h 12089"/>
                                  <a:gd name="connsiteX4" fmla="*/ 3795 w 10000"/>
                                  <a:gd name="connsiteY4" fmla="*/ 5299 h 12089"/>
                                  <a:gd name="connsiteX5" fmla="*/ 5000 w 10000"/>
                                  <a:gd name="connsiteY5" fmla="*/ 12078 h 12089"/>
                                  <a:gd name="connsiteX6" fmla="*/ 6181 w 10000"/>
                                  <a:gd name="connsiteY6" fmla="*/ 3286 h 12089"/>
                                  <a:gd name="connsiteX7" fmla="*/ 7188 w 10000"/>
                                  <a:gd name="connsiteY7" fmla="*/ 8920 h 12089"/>
                                  <a:gd name="connsiteX8" fmla="*/ 8318 w 10000"/>
                                  <a:gd name="connsiteY8" fmla="*/ 0 h 12089"/>
                                  <a:gd name="connsiteX9" fmla="*/ 9375 w 10000"/>
                                  <a:gd name="connsiteY9" fmla="*/ 8920 h 12089"/>
                                  <a:gd name="connsiteX10" fmla="*/ 10000 w 10000"/>
                                  <a:gd name="connsiteY10" fmla="*/ 7341 h 12089"/>
                                  <a:gd name="connsiteX0" fmla="*/ 0 w 10000"/>
                                  <a:gd name="connsiteY0" fmla="*/ 4087 h 10414"/>
                                  <a:gd name="connsiteX1" fmla="*/ 625 w 10000"/>
                                  <a:gd name="connsiteY1" fmla="*/ 7245 h 10414"/>
                                  <a:gd name="connsiteX2" fmla="*/ 1719 w 10000"/>
                                  <a:gd name="connsiteY2" fmla="*/ 929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4"/>
                                  <a:gd name="connsiteX1" fmla="*/ 625 w 10000"/>
                                  <a:gd name="connsiteY1" fmla="*/ 7245 h 10414"/>
                                  <a:gd name="connsiteX2" fmla="*/ 1640 w 10000"/>
                                  <a:gd name="connsiteY2" fmla="*/ 1700 h 10414"/>
                                  <a:gd name="connsiteX3" fmla="*/ 2813 w 10000"/>
                                  <a:gd name="connsiteY3" fmla="*/ 8824 h 10414"/>
                                  <a:gd name="connsiteX4" fmla="*/ 3795 w 10000"/>
                                  <a:gd name="connsiteY4" fmla="*/ 3624 h 10414"/>
                                  <a:gd name="connsiteX5" fmla="*/ 5000 w 10000"/>
                                  <a:gd name="connsiteY5" fmla="*/ 10403 h 10414"/>
                                  <a:gd name="connsiteX6" fmla="*/ 6181 w 10000"/>
                                  <a:gd name="connsiteY6" fmla="*/ 1611 h 10414"/>
                                  <a:gd name="connsiteX7" fmla="*/ 7188 w 10000"/>
                                  <a:gd name="connsiteY7" fmla="*/ 7245 h 10414"/>
                                  <a:gd name="connsiteX8" fmla="*/ 8299 w 10000"/>
                                  <a:gd name="connsiteY8" fmla="*/ 0 h 10414"/>
                                  <a:gd name="connsiteX9" fmla="*/ 9375 w 10000"/>
                                  <a:gd name="connsiteY9" fmla="*/ 7245 h 10414"/>
                                  <a:gd name="connsiteX10" fmla="*/ 10000 w 10000"/>
                                  <a:gd name="connsiteY10" fmla="*/ 5666 h 10414"/>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9"/>
                                  <a:gd name="connsiteX1" fmla="*/ 625 w 10000"/>
                                  <a:gd name="connsiteY1" fmla="*/ 7245 h 10419"/>
                                  <a:gd name="connsiteX2" fmla="*/ 1640 w 10000"/>
                                  <a:gd name="connsiteY2" fmla="*/ 1700 h 10419"/>
                                  <a:gd name="connsiteX3" fmla="*/ 2813 w 10000"/>
                                  <a:gd name="connsiteY3" fmla="*/ 8824 h 10419"/>
                                  <a:gd name="connsiteX4" fmla="*/ 3795 w 10000"/>
                                  <a:gd name="connsiteY4" fmla="*/ 3932 h 10419"/>
                                  <a:gd name="connsiteX5" fmla="*/ 5000 w 10000"/>
                                  <a:gd name="connsiteY5" fmla="*/ 10403 h 10419"/>
                                  <a:gd name="connsiteX6" fmla="*/ 6181 w 10000"/>
                                  <a:gd name="connsiteY6" fmla="*/ 1611 h 10419"/>
                                  <a:gd name="connsiteX7" fmla="*/ 7188 w 10000"/>
                                  <a:gd name="connsiteY7" fmla="*/ 7245 h 10419"/>
                                  <a:gd name="connsiteX8" fmla="*/ 8299 w 10000"/>
                                  <a:gd name="connsiteY8" fmla="*/ 0 h 10419"/>
                                  <a:gd name="connsiteX9" fmla="*/ 9375 w 10000"/>
                                  <a:gd name="connsiteY9" fmla="*/ 7245 h 10419"/>
                                  <a:gd name="connsiteX10" fmla="*/ 10000 w 10000"/>
                                  <a:gd name="connsiteY10" fmla="*/ 5666 h 10419"/>
                                  <a:gd name="connsiteX0" fmla="*/ 0 w 10000"/>
                                  <a:gd name="connsiteY0" fmla="*/ 4087 h 10413"/>
                                  <a:gd name="connsiteX1" fmla="*/ 625 w 10000"/>
                                  <a:gd name="connsiteY1" fmla="*/ 7245 h 10413"/>
                                  <a:gd name="connsiteX2" fmla="*/ 1640 w 10000"/>
                                  <a:gd name="connsiteY2" fmla="*/ 1700 h 10413"/>
                                  <a:gd name="connsiteX3" fmla="*/ 2813 w 10000"/>
                                  <a:gd name="connsiteY3" fmla="*/ 8824 h 10413"/>
                                  <a:gd name="connsiteX4" fmla="*/ 3953 w 10000"/>
                                  <a:gd name="connsiteY4" fmla="*/ 3469 h 10413"/>
                                  <a:gd name="connsiteX5" fmla="*/ 5000 w 10000"/>
                                  <a:gd name="connsiteY5" fmla="*/ 10403 h 10413"/>
                                  <a:gd name="connsiteX6" fmla="*/ 6181 w 10000"/>
                                  <a:gd name="connsiteY6" fmla="*/ 1611 h 10413"/>
                                  <a:gd name="connsiteX7" fmla="*/ 7188 w 10000"/>
                                  <a:gd name="connsiteY7" fmla="*/ 7245 h 10413"/>
                                  <a:gd name="connsiteX8" fmla="*/ 8299 w 10000"/>
                                  <a:gd name="connsiteY8" fmla="*/ 0 h 10413"/>
                                  <a:gd name="connsiteX9" fmla="*/ 9375 w 10000"/>
                                  <a:gd name="connsiteY9" fmla="*/ 7245 h 10413"/>
                                  <a:gd name="connsiteX10" fmla="*/ 10000 w 10000"/>
                                  <a:gd name="connsiteY10" fmla="*/ 5666 h 10413"/>
                                  <a:gd name="connsiteX0" fmla="*/ 0 w 10000"/>
                                  <a:gd name="connsiteY0" fmla="*/ 4087 h 10421"/>
                                  <a:gd name="connsiteX1" fmla="*/ 625 w 10000"/>
                                  <a:gd name="connsiteY1" fmla="*/ 724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10421"/>
                                  <a:gd name="connsiteX1" fmla="*/ 572 w 10000"/>
                                  <a:gd name="connsiteY1" fmla="*/ 8325 h 10421"/>
                                  <a:gd name="connsiteX2" fmla="*/ 1640 w 10000"/>
                                  <a:gd name="connsiteY2" fmla="*/ 1700 h 10421"/>
                                  <a:gd name="connsiteX3" fmla="*/ 2813 w 10000"/>
                                  <a:gd name="connsiteY3" fmla="*/ 8824 h 10421"/>
                                  <a:gd name="connsiteX4" fmla="*/ 3795 w 10000"/>
                                  <a:gd name="connsiteY4" fmla="*/ 4086 h 10421"/>
                                  <a:gd name="connsiteX5" fmla="*/ 5000 w 10000"/>
                                  <a:gd name="connsiteY5" fmla="*/ 10403 h 10421"/>
                                  <a:gd name="connsiteX6" fmla="*/ 6181 w 10000"/>
                                  <a:gd name="connsiteY6" fmla="*/ 1611 h 10421"/>
                                  <a:gd name="connsiteX7" fmla="*/ 7188 w 10000"/>
                                  <a:gd name="connsiteY7" fmla="*/ 7245 h 10421"/>
                                  <a:gd name="connsiteX8" fmla="*/ 8299 w 10000"/>
                                  <a:gd name="connsiteY8" fmla="*/ 0 h 10421"/>
                                  <a:gd name="connsiteX9" fmla="*/ 9375 w 10000"/>
                                  <a:gd name="connsiteY9" fmla="*/ 7245 h 10421"/>
                                  <a:gd name="connsiteX10" fmla="*/ 10000 w 10000"/>
                                  <a:gd name="connsiteY10" fmla="*/ 5666 h 10421"/>
                                  <a:gd name="connsiteX0" fmla="*/ 0 w 10000"/>
                                  <a:gd name="connsiteY0" fmla="*/ 4087 h 9191"/>
                                  <a:gd name="connsiteX1" fmla="*/ 572 w 10000"/>
                                  <a:gd name="connsiteY1" fmla="*/ 8325 h 9191"/>
                                  <a:gd name="connsiteX2" fmla="*/ 1640 w 10000"/>
                                  <a:gd name="connsiteY2" fmla="*/ 1700 h 9191"/>
                                  <a:gd name="connsiteX3" fmla="*/ 2813 w 10000"/>
                                  <a:gd name="connsiteY3" fmla="*/ 8824 h 9191"/>
                                  <a:gd name="connsiteX4" fmla="*/ 3795 w 10000"/>
                                  <a:gd name="connsiteY4" fmla="*/ 4086 h 9191"/>
                                  <a:gd name="connsiteX5" fmla="*/ 5000 w 10000"/>
                                  <a:gd name="connsiteY5" fmla="*/ 9169 h 9191"/>
                                  <a:gd name="connsiteX6" fmla="*/ 6181 w 10000"/>
                                  <a:gd name="connsiteY6" fmla="*/ 1611 h 9191"/>
                                  <a:gd name="connsiteX7" fmla="*/ 7188 w 10000"/>
                                  <a:gd name="connsiteY7" fmla="*/ 7245 h 9191"/>
                                  <a:gd name="connsiteX8" fmla="*/ 8299 w 10000"/>
                                  <a:gd name="connsiteY8" fmla="*/ 0 h 9191"/>
                                  <a:gd name="connsiteX9" fmla="*/ 9375 w 10000"/>
                                  <a:gd name="connsiteY9" fmla="*/ 7245 h 9191"/>
                                  <a:gd name="connsiteX10" fmla="*/ 10000 w 10000"/>
                                  <a:gd name="connsiteY10" fmla="*/ 5666 h 9191"/>
                                  <a:gd name="connsiteX0" fmla="*/ 0 w 10000"/>
                                  <a:gd name="connsiteY0" fmla="*/ 4447 h 10000"/>
                                  <a:gd name="connsiteX1" fmla="*/ 572 w 10000"/>
                                  <a:gd name="connsiteY1" fmla="*/ 9058 h 10000"/>
                                  <a:gd name="connsiteX2" fmla="*/ 1640 w 10000"/>
                                  <a:gd name="connsiteY2" fmla="*/ 1850 h 10000"/>
                                  <a:gd name="connsiteX3" fmla="*/ 2813 w 10000"/>
                                  <a:gd name="connsiteY3" fmla="*/ 9601 h 10000"/>
                                  <a:gd name="connsiteX4" fmla="*/ 3795 w 10000"/>
                                  <a:gd name="connsiteY4" fmla="*/ 4446 h 10000"/>
                                  <a:gd name="connsiteX5" fmla="*/ 5000 w 10000"/>
                                  <a:gd name="connsiteY5" fmla="*/ 9976 h 10000"/>
                                  <a:gd name="connsiteX6" fmla="*/ 6181 w 10000"/>
                                  <a:gd name="connsiteY6" fmla="*/ 1753 h 10000"/>
                                  <a:gd name="connsiteX7" fmla="*/ 7188 w 10000"/>
                                  <a:gd name="connsiteY7" fmla="*/ 7883 h 10000"/>
                                  <a:gd name="connsiteX8" fmla="*/ 8299 w 10000"/>
                                  <a:gd name="connsiteY8" fmla="*/ 0 h 10000"/>
                                  <a:gd name="connsiteX9" fmla="*/ 9454 w 10000"/>
                                  <a:gd name="connsiteY9" fmla="*/ 8006 h 10000"/>
                                  <a:gd name="connsiteX10" fmla="*/ 10000 w 10000"/>
                                  <a:gd name="connsiteY10" fmla="*/ 6165 h 10000"/>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0121"/>
                                  <a:gd name="connsiteX1" fmla="*/ 572 w 10000"/>
                                  <a:gd name="connsiteY1" fmla="*/ 9069 h 10121"/>
                                  <a:gd name="connsiteX2" fmla="*/ 1640 w 10000"/>
                                  <a:gd name="connsiteY2" fmla="*/ 1861 h 10121"/>
                                  <a:gd name="connsiteX3" fmla="*/ 2813 w 10000"/>
                                  <a:gd name="connsiteY3" fmla="*/ 9612 h 10121"/>
                                  <a:gd name="connsiteX4" fmla="*/ 3795 w 10000"/>
                                  <a:gd name="connsiteY4" fmla="*/ 4457 h 10121"/>
                                  <a:gd name="connsiteX5" fmla="*/ 5000 w 10000"/>
                                  <a:gd name="connsiteY5" fmla="*/ 9987 h 10121"/>
                                  <a:gd name="connsiteX6" fmla="*/ 6181 w 10000"/>
                                  <a:gd name="connsiteY6" fmla="*/ 1764 h 10121"/>
                                  <a:gd name="connsiteX7" fmla="*/ 7188 w 10000"/>
                                  <a:gd name="connsiteY7" fmla="*/ 7894 h 10121"/>
                                  <a:gd name="connsiteX8" fmla="*/ 8299 w 10000"/>
                                  <a:gd name="connsiteY8" fmla="*/ 11 h 10121"/>
                                  <a:gd name="connsiteX9" fmla="*/ 9454 w 10000"/>
                                  <a:gd name="connsiteY9" fmla="*/ 10011 h 10121"/>
                                  <a:gd name="connsiteX10" fmla="*/ 10000 w 10000"/>
                                  <a:gd name="connsiteY10" fmla="*/ 6176 h 10121"/>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1764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9"/>
                                  <a:gd name="connsiteX1" fmla="*/ 572 w 10000"/>
                                  <a:gd name="connsiteY1" fmla="*/ 9069 h 11309"/>
                                  <a:gd name="connsiteX2" fmla="*/ 1640 w 10000"/>
                                  <a:gd name="connsiteY2" fmla="*/ 1861 h 11309"/>
                                  <a:gd name="connsiteX3" fmla="*/ 2819 w 10000"/>
                                  <a:gd name="connsiteY3" fmla="*/ 11290 h 11309"/>
                                  <a:gd name="connsiteX4" fmla="*/ 3795 w 10000"/>
                                  <a:gd name="connsiteY4" fmla="*/ 4457 h 11309"/>
                                  <a:gd name="connsiteX5" fmla="*/ 5000 w 10000"/>
                                  <a:gd name="connsiteY5" fmla="*/ 9987 h 11309"/>
                                  <a:gd name="connsiteX6" fmla="*/ 6181 w 10000"/>
                                  <a:gd name="connsiteY6" fmla="*/ 2435 h 11309"/>
                                  <a:gd name="connsiteX7" fmla="*/ 7188 w 10000"/>
                                  <a:gd name="connsiteY7" fmla="*/ 7894 h 11309"/>
                                  <a:gd name="connsiteX8" fmla="*/ 8299 w 10000"/>
                                  <a:gd name="connsiteY8" fmla="*/ 11 h 11309"/>
                                  <a:gd name="connsiteX9" fmla="*/ 9454 w 10000"/>
                                  <a:gd name="connsiteY9" fmla="*/ 10011 h 11309"/>
                                  <a:gd name="connsiteX10" fmla="*/ 10000 w 10000"/>
                                  <a:gd name="connsiteY10" fmla="*/ 6176 h 11309"/>
                                  <a:gd name="connsiteX0" fmla="*/ 0 w 10000"/>
                                  <a:gd name="connsiteY0" fmla="*/ 4458 h 11301"/>
                                  <a:gd name="connsiteX1" fmla="*/ 572 w 10000"/>
                                  <a:gd name="connsiteY1" fmla="*/ 9069 h 11301"/>
                                  <a:gd name="connsiteX2" fmla="*/ 1640 w 10000"/>
                                  <a:gd name="connsiteY2" fmla="*/ 1861 h 11301"/>
                                  <a:gd name="connsiteX3" fmla="*/ 2819 w 10000"/>
                                  <a:gd name="connsiteY3" fmla="*/ 11290 h 11301"/>
                                  <a:gd name="connsiteX4" fmla="*/ 3795 w 10000"/>
                                  <a:gd name="connsiteY4" fmla="*/ 3954 h 11301"/>
                                  <a:gd name="connsiteX5" fmla="*/ 5000 w 10000"/>
                                  <a:gd name="connsiteY5" fmla="*/ 9987 h 11301"/>
                                  <a:gd name="connsiteX6" fmla="*/ 6181 w 10000"/>
                                  <a:gd name="connsiteY6" fmla="*/ 2435 h 11301"/>
                                  <a:gd name="connsiteX7" fmla="*/ 7188 w 10000"/>
                                  <a:gd name="connsiteY7" fmla="*/ 7894 h 11301"/>
                                  <a:gd name="connsiteX8" fmla="*/ 8299 w 10000"/>
                                  <a:gd name="connsiteY8" fmla="*/ 11 h 11301"/>
                                  <a:gd name="connsiteX9" fmla="*/ 9454 w 10000"/>
                                  <a:gd name="connsiteY9" fmla="*/ 10011 h 11301"/>
                                  <a:gd name="connsiteX10" fmla="*/ 10000 w 10000"/>
                                  <a:gd name="connsiteY10" fmla="*/ 6176 h 11301"/>
                                  <a:gd name="connsiteX0" fmla="*/ 0 w 10000"/>
                                  <a:gd name="connsiteY0" fmla="*/ 4458 h 11306"/>
                                  <a:gd name="connsiteX1" fmla="*/ 572 w 10000"/>
                                  <a:gd name="connsiteY1" fmla="*/ 9069 h 11306"/>
                                  <a:gd name="connsiteX2" fmla="*/ 1640 w 10000"/>
                                  <a:gd name="connsiteY2" fmla="*/ 1861 h 11306"/>
                                  <a:gd name="connsiteX3" fmla="*/ 2819 w 10000"/>
                                  <a:gd name="connsiteY3" fmla="*/ 11290 h 11306"/>
                                  <a:gd name="connsiteX4" fmla="*/ 3795 w 10000"/>
                                  <a:gd name="connsiteY4" fmla="*/ 4290 h 11306"/>
                                  <a:gd name="connsiteX5" fmla="*/ 5000 w 10000"/>
                                  <a:gd name="connsiteY5" fmla="*/ 9987 h 11306"/>
                                  <a:gd name="connsiteX6" fmla="*/ 6181 w 10000"/>
                                  <a:gd name="connsiteY6" fmla="*/ 2435 h 11306"/>
                                  <a:gd name="connsiteX7" fmla="*/ 7188 w 10000"/>
                                  <a:gd name="connsiteY7" fmla="*/ 7894 h 11306"/>
                                  <a:gd name="connsiteX8" fmla="*/ 8299 w 10000"/>
                                  <a:gd name="connsiteY8" fmla="*/ 11 h 11306"/>
                                  <a:gd name="connsiteX9" fmla="*/ 9454 w 10000"/>
                                  <a:gd name="connsiteY9" fmla="*/ 10011 h 11306"/>
                                  <a:gd name="connsiteX10" fmla="*/ 10000 w 10000"/>
                                  <a:gd name="connsiteY10" fmla="*/ 6176 h 11306"/>
                                  <a:gd name="connsiteX0" fmla="*/ 0 w 10000"/>
                                  <a:gd name="connsiteY0" fmla="*/ 4458 h 11304"/>
                                  <a:gd name="connsiteX1" fmla="*/ 572 w 10000"/>
                                  <a:gd name="connsiteY1" fmla="*/ 9069 h 11304"/>
                                  <a:gd name="connsiteX2" fmla="*/ 1640 w 10000"/>
                                  <a:gd name="connsiteY2" fmla="*/ 1861 h 11304"/>
                                  <a:gd name="connsiteX3" fmla="*/ 2819 w 10000"/>
                                  <a:gd name="connsiteY3" fmla="*/ 11290 h 11304"/>
                                  <a:gd name="connsiteX4" fmla="*/ 3795 w 10000"/>
                                  <a:gd name="connsiteY4" fmla="*/ 4290 h 11304"/>
                                  <a:gd name="connsiteX5" fmla="*/ 5000 w 10000"/>
                                  <a:gd name="connsiteY5" fmla="*/ 9987 h 11304"/>
                                  <a:gd name="connsiteX6" fmla="*/ 6181 w 10000"/>
                                  <a:gd name="connsiteY6" fmla="*/ 2435 h 11304"/>
                                  <a:gd name="connsiteX7" fmla="*/ 7188 w 10000"/>
                                  <a:gd name="connsiteY7" fmla="*/ 7894 h 11304"/>
                                  <a:gd name="connsiteX8" fmla="*/ 8299 w 10000"/>
                                  <a:gd name="connsiteY8" fmla="*/ 11 h 11304"/>
                                  <a:gd name="connsiteX9" fmla="*/ 9454 w 10000"/>
                                  <a:gd name="connsiteY9" fmla="*/ 10011 h 11304"/>
                                  <a:gd name="connsiteX10" fmla="*/ 10000 w 10000"/>
                                  <a:gd name="connsiteY10" fmla="*/ 6176 h 11304"/>
                                  <a:gd name="connsiteX0" fmla="*/ 0 w 10000"/>
                                  <a:gd name="connsiteY0" fmla="*/ 4458 h 11310"/>
                                  <a:gd name="connsiteX1" fmla="*/ 572 w 10000"/>
                                  <a:gd name="connsiteY1" fmla="*/ 9069 h 11310"/>
                                  <a:gd name="connsiteX2" fmla="*/ 1640 w 10000"/>
                                  <a:gd name="connsiteY2" fmla="*/ 1861 h 11310"/>
                                  <a:gd name="connsiteX3" fmla="*/ 2819 w 10000"/>
                                  <a:gd name="connsiteY3" fmla="*/ 11290 h 11310"/>
                                  <a:gd name="connsiteX4" fmla="*/ 3960 w 10000"/>
                                  <a:gd name="connsiteY4" fmla="*/ 4708 h 11310"/>
                                  <a:gd name="connsiteX5" fmla="*/ 5000 w 10000"/>
                                  <a:gd name="connsiteY5" fmla="*/ 9987 h 11310"/>
                                  <a:gd name="connsiteX6" fmla="*/ 6181 w 10000"/>
                                  <a:gd name="connsiteY6" fmla="*/ 2435 h 11310"/>
                                  <a:gd name="connsiteX7" fmla="*/ 7188 w 10000"/>
                                  <a:gd name="connsiteY7" fmla="*/ 7894 h 11310"/>
                                  <a:gd name="connsiteX8" fmla="*/ 8299 w 10000"/>
                                  <a:gd name="connsiteY8" fmla="*/ 11 h 11310"/>
                                  <a:gd name="connsiteX9" fmla="*/ 9454 w 10000"/>
                                  <a:gd name="connsiteY9" fmla="*/ 10011 h 11310"/>
                                  <a:gd name="connsiteX10" fmla="*/ 10000 w 10000"/>
                                  <a:gd name="connsiteY10" fmla="*/ 6176 h 11310"/>
                                  <a:gd name="connsiteX0" fmla="*/ 0 w 10000"/>
                                  <a:gd name="connsiteY0" fmla="*/ 4458 h 11324"/>
                                  <a:gd name="connsiteX1" fmla="*/ 572 w 10000"/>
                                  <a:gd name="connsiteY1" fmla="*/ 9069 h 11324"/>
                                  <a:gd name="connsiteX2" fmla="*/ 1640 w 10000"/>
                                  <a:gd name="connsiteY2" fmla="*/ 1861 h 11324"/>
                                  <a:gd name="connsiteX3" fmla="*/ 2819 w 10000"/>
                                  <a:gd name="connsiteY3" fmla="*/ 11290 h 11324"/>
                                  <a:gd name="connsiteX4" fmla="*/ 3960 w 10000"/>
                                  <a:gd name="connsiteY4" fmla="*/ 4708 h 11324"/>
                                  <a:gd name="connsiteX5" fmla="*/ 4901 w 10000"/>
                                  <a:gd name="connsiteY5" fmla="*/ 11310 h 11324"/>
                                  <a:gd name="connsiteX6" fmla="*/ 6181 w 10000"/>
                                  <a:gd name="connsiteY6" fmla="*/ 2435 h 11324"/>
                                  <a:gd name="connsiteX7" fmla="*/ 7188 w 10000"/>
                                  <a:gd name="connsiteY7" fmla="*/ 7894 h 11324"/>
                                  <a:gd name="connsiteX8" fmla="*/ 8299 w 10000"/>
                                  <a:gd name="connsiteY8" fmla="*/ 11 h 11324"/>
                                  <a:gd name="connsiteX9" fmla="*/ 9454 w 10000"/>
                                  <a:gd name="connsiteY9" fmla="*/ 10011 h 11324"/>
                                  <a:gd name="connsiteX10" fmla="*/ 10000 w 10000"/>
                                  <a:gd name="connsiteY10" fmla="*/ 6176 h 11324"/>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086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50 h 11316"/>
                                  <a:gd name="connsiteX1" fmla="*/ 572 w 10000"/>
                                  <a:gd name="connsiteY1" fmla="*/ 9061 h 11316"/>
                                  <a:gd name="connsiteX2" fmla="*/ 1640 w 10000"/>
                                  <a:gd name="connsiteY2" fmla="*/ 1853 h 11316"/>
                                  <a:gd name="connsiteX3" fmla="*/ 2819 w 10000"/>
                                  <a:gd name="connsiteY3" fmla="*/ 11282 h 11316"/>
                                  <a:gd name="connsiteX4" fmla="*/ 3960 w 10000"/>
                                  <a:gd name="connsiteY4" fmla="*/ 4700 h 11316"/>
                                  <a:gd name="connsiteX5" fmla="*/ 4901 w 10000"/>
                                  <a:gd name="connsiteY5" fmla="*/ 11302 h 11316"/>
                                  <a:gd name="connsiteX6" fmla="*/ 6181 w 10000"/>
                                  <a:gd name="connsiteY6" fmla="*/ 2427 h 11316"/>
                                  <a:gd name="connsiteX7" fmla="*/ 7201 w 10000"/>
                                  <a:gd name="connsiteY7" fmla="*/ 8932 h 11316"/>
                                  <a:gd name="connsiteX8" fmla="*/ 8299 w 10000"/>
                                  <a:gd name="connsiteY8" fmla="*/ 3 h 11316"/>
                                  <a:gd name="connsiteX9" fmla="*/ 9454 w 10000"/>
                                  <a:gd name="connsiteY9" fmla="*/ 10003 h 11316"/>
                                  <a:gd name="connsiteX10" fmla="*/ 10000 w 10000"/>
                                  <a:gd name="connsiteY10" fmla="*/ 6168 h 11316"/>
                                  <a:gd name="connsiteX0" fmla="*/ 0 w 10000"/>
                                  <a:gd name="connsiteY0" fmla="*/ 4448 h 11314"/>
                                  <a:gd name="connsiteX1" fmla="*/ 572 w 10000"/>
                                  <a:gd name="connsiteY1" fmla="*/ 9059 h 11314"/>
                                  <a:gd name="connsiteX2" fmla="*/ 1640 w 10000"/>
                                  <a:gd name="connsiteY2" fmla="*/ 1851 h 11314"/>
                                  <a:gd name="connsiteX3" fmla="*/ 2819 w 10000"/>
                                  <a:gd name="connsiteY3" fmla="*/ 11280 h 11314"/>
                                  <a:gd name="connsiteX4" fmla="*/ 3960 w 10000"/>
                                  <a:gd name="connsiteY4" fmla="*/ 4698 h 11314"/>
                                  <a:gd name="connsiteX5" fmla="*/ 4901 w 10000"/>
                                  <a:gd name="connsiteY5" fmla="*/ 11300 h 11314"/>
                                  <a:gd name="connsiteX6" fmla="*/ 6181 w 10000"/>
                                  <a:gd name="connsiteY6" fmla="*/ 2425 h 11314"/>
                                  <a:gd name="connsiteX7" fmla="*/ 7201 w 10000"/>
                                  <a:gd name="connsiteY7" fmla="*/ 8930 h 11314"/>
                                  <a:gd name="connsiteX8" fmla="*/ 8299 w 10000"/>
                                  <a:gd name="connsiteY8" fmla="*/ 1 h 11314"/>
                                  <a:gd name="connsiteX9" fmla="*/ 9470 w 10000"/>
                                  <a:gd name="connsiteY9" fmla="*/ 8955 h 11314"/>
                                  <a:gd name="connsiteX10" fmla="*/ 10000 w 10000"/>
                                  <a:gd name="connsiteY10" fmla="*/ 6166 h 11314"/>
                                  <a:gd name="connsiteX0" fmla="*/ 0 w 10000"/>
                                  <a:gd name="connsiteY0" fmla="*/ 4448 h 14605"/>
                                  <a:gd name="connsiteX1" fmla="*/ 572 w 10000"/>
                                  <a:gd name="connsiteY1" fmla="*/ 9059 h 14605"/>
                                  <a:gd name="connsiteX2" fmla="*/ 1640 w 10000"/>
                                  <a:gd name="connsiteY2" fmla="*/ 1851 h 14605"/>
                                  <a:gd name="connsiteX3" fmla="*/ 2819 w 10000"/>
                                  <a:gd name="connsiteY3" fmla="*/ 11280 h 14605"/>
                                  <a:gd name="connsiteX4" fmla="*/ 3960 w 10000"/>
                                  <a:gd name="connsiteY4" fmla="*/ 4698 h 14605"/>
                                  <a:gd name="connsiteX5" fmla="*/ 5033 w 10000"/>
                                  <a:gd name="connsiteY5" fmla="*/ 14595 h 14605"/>
                                  <a:gd name="connsiteX6" fmla="*/ 6181 w 10000"/>
                                  <a:gd name="connsiteY6" fmla="*/ 2425 h 14605"/>
                                  <a:gd name="connsiteX7" fmla="*/ 7201 w 10000"/>
                                  <a:gd name="connsiteY7" fmla="*/ 8930 h 14605"/>
                                  <a:gd name="connsiteX8" fmla="*/ 8299 w 10000"/>
                                  <a:gd name="connsiteY8" fmla="*/ 1 h 14605"/>
                                  <a:gd name="connsiteX9" fmla="*/ 9470 w 10000"/>
                                  <a:gd name="connsiteY9" fmla="*/ 8955 h 14605"/>
                                  <a:gd name="connsiteX10" fmla="*/ 10000 w 10000"/>
                                  <a:gd name="connsiteY10" fmla="*/ 6166 h 1460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299 w 10000"/>
                                  <a:gd name="connsiteY8" fmla="*/ 0 h 16425"/>
                                  <a:gd name="connsiteX9" fmla="*/ 9470 w 10000"/>
                                  <a:gd name="connsiteY9" fmla="*/ 10775 h 16425"/>
                                  <a:gd name="connsiteX10" fmla="*/ 10000 w 10000"/>
                                  <a:gd name="connsiteY10" fmla="*/ 7986 h 16425"/>
                                  <a:gd name="connsiteX0" fmla="*/ 0 w 10000"/>
                                  <a:gd name="connsiteY0" fmla="*/ 6268 h 16425"/>
                                  <a:gd name="connsiteX1" fmla="*/ 572 w 10000"/>
                                  <a:gd name="connsiteY1" fmla="*/ 10879 h 16425"/>
                                  <a:gd name="connsiteX2" fmla="*/ 1640 w 10000"/>
                                  <a:gd name="connsiteY2" fmla="*/ 3671 h 16425"/>
                                  <a:gd name="connsiteX3" fmla="*/ 2819 w 10000"/>
                                  <a:gd name="connsiteY3" fmla="*/ 13100 h 16425"/>
                                  <a:gd name="connsiteX4" fmla="*/ 3960 w 10000"/>
                                  <a:gd name="connsiteY4" fmla="*/ 6518 h 16425"/>
                                  <a:gd name="connsiteX5" fmla="*/ 5033 w 10000"/>
                                  <a:gd name="connsiteY5" fmla="*/ 16415 h 16425"/>
                                  <a:gd name="connsiteX6" fmla="*/ 6181 w 10000"/>
                                  <a:gd name="connsiteY6" fmla="*/ 4245 h 16425"/>
                                  <a:gd name="connsiteX7" fmla="*/ 7201 w 10000"/>
                                  <a:gd name="connsiteY7" fmla="*/ 10750 h 16425"/>
                                  <a:gd name="connsiteX8" fmla="*/ 8457 w 10000"/>
                                  <a:gd name="connsiteY8" fmla="*/ 0 h 16425"/>
                                  <a:gd name="connsiteX9" fmla="*/ 9470 w 10000"/>
                                  <a:gd name="connsiteY9" fmla="*/ 10775 h 16425"/>
                                  <a:gd name="connsiteX10" fmla="*/ 10000 w 10000"/>
                                  <a:gd name="connsiteY10" fmla="*/ 7986 h 16425"/>
                                  <a:gd name="connsiteX0" fmla="*/ 0 w 10000"/>
                                  <a:gd name="connsiteY0" fmla="*/ 6272 h 16429"/>
                                  <a:gd name="connsiteX1" fmla="*/ 572 w 10000"/>
                                  <a:gd name="connsiteY1" fmla="*/ 10883 h 16429"/>
                                  <a:gd name="connsiteX2" fmla="*/ 1640 w 10000"/>
                                  <a:gd name="connsiteY2" fmla="*/ 3675 h 16429"/>
                                  <a:gd name="connsiteX3" fmla="*/ 2819 w 10000"/>
                                  <a:gd name="connsiteY3" fmla="*/ 13104 h 16429"/>
                                  <a:gd name="connsiteX4" fmla="*/ 3960 w 10000"/>
                                  <a:gd name="connsiteY4" fmla="*/ 6522 h 16429"/>
                                  <a:gd name="connsiteX5" fmla="*/ 5033 w 10000"/>
                                  <a:gd name="connsiteY5" fmla="*/ 16419 h 16429"/>
                                  <a:gd name="connsiteX6" fmla="*/ 6181 w 10000"/>
                                  <a:gd name="connsiteY6" fmla="*/ 4249 h 16429"/>
                                  <a:gd name="connsiteX7" fmla="*/ 7201 w 10000"/>
                                  <a:gd name="connsiteY7" fmla="*/ 10754 h 16429"/>
                                  <a:gd name="connsiteX8" fmla="*/ 8457 w 10000"/>
                                  <a:gd name="connsiteY8" fmla="*/ 4 h 16429"/>
                                  <a:gd name="connsiteX9" fmla="*/ 9496 w 10000"/>
                                  <a:gd name="connsiteY9" fmla="*/ 12289 h 16429"/>
                                  <a:gd name="connsiteX10" fmla="*/ 10000 w 10000"/>
                                  <a:gd name="connsiteY10" fmla="*/ 7990 h 16429"/>
                                  <a:gd name="connsiteX0" fmla="*/ 0 w 9981"/>
                                  <a:gd name="connsiteY0" fmla="*/ 6272 h 16429"/>
                                  <a:gd name="connsiteX1" fmla="*/ 572 w 9981"/>
                                  <a:gd name="connsiteY1" fmla="*/ 10883 h 16429"/>
                                  <a:gd name="connsiteX2" fmla="*/ 1640 w 9981"/>
                                  <a:gd name="connsiteY2" fmla="*/ 3675 h 16429"/>
                                  <a:gd name="connsiteX3" fmla="*/ 2819 w 9981"/>
                                  <a:gd name="connsiteY3" fmla="*/ 13104 h 16429"/>
                                  <a:gd name="connsiteX4" fmla="*/ 3960 w 9981"/>
                                  <a:gd name="connsiteY4" fmla="*/ 6522 h 16429"/>
                                  <a:gd name="connsiteX5" fmla="*/ 5033 w 9981"/>
                                  <a:gd name="connsiteY5" fmla="*/ 16419 h 16429"/>
                                  <a:gd name="connsiteX6" fmla="*/ 6181 w 9981"/>
                                  <a:gd name="connsiteY6" fmla="*/ 4249 h 16429"/>
                                  <a:gd name="connsiteX7" fmla="*/ 7201 w 9981"/>
                                  <a:gd name="connsiteY7" fmla="*/ 10754 h 16429"/>
                                  <a:gd name="connsiteX8" fmla="*/ 8457 w 9981"/>
                                  <a:gd name="connsiteY8" fmla="*/ 4 h 16429"/>
                                  <a:gd name="connsiteX9" fmla="*/ 9496 w 9981"/>
                                  <a:gd name="connsiteY9" fmla="*/ 12289 h 16429"/>
                                  <a:gd name="connsiteX10" fmla="*/ 9981 w 9981"/>
                                  <a:gd name="connsiteY10" fmla="*/ 6648 h 16429"/>
                                  <a:gd name="connsiteX0" fmla="*/ 0 w 10000"/>
                                  <a:gd name="connsiteY0" fmla="*/ 3818 h 9995"/>
                                  <a:gd name="connsiteX1" fmla="*/ 573 w 10000"/>
                                  <a:gd name="connsiteY1" fmla="*/ 6624 h 9995"/>
                                  <a:gd name="connsiteX2" fmla="*/ 1643 w 10000"/>
                                  <a:gd name="connsiteY2" fmla="*/ 2237 h 9995"/>
                                  <a:gd name="connsiteX3" fmla="*/ 2824 w 10000"/>
                                  <a:gd name="connsiteY3" fmla="*/ 7976 h 9995"/>
                                  <a:gd name="connsiteX4" fmla="*/ 3985 w 10000"/>
                                  <a:gd name="connsiteY4" fmla="*/ 3357 h 9995"/>
                                  <a:gd name="connsiteX5" fmla="*/ 5043 w 10000"/>
                                  <a:gd name="connsiteY5" fmla="*/ 9994 h 9995"/>
                                  <a:gd name="connsiteX6" fmla="*/ 6193 w 10000"/>
                                  <a:gd name="connsiteY6" fmla="*/ 2586 h 9995"/>
                                  <a:gd name="connsiteX7" fmla="*/ 7215 w 10000"/>
                                  <a:gd name="connsiteY7" fmla="*/ 6546 h 9995"/>
                                  <a:gd name="connsiteX8" fmla="*/ 8473 w 10000"/>
                                  <a:gd name="connsiteY8" fmla="*/ 2 h 9995"/>
                                  <a:gd name="connsiteX9" fmla="*/ 9514 w 10000"/>
                                  <a:gd name="connsiteY9" fmla="*/ 7480 h 9995"/>
                                  <a:gd name="connsiteX10" fmla="*/ 10000 w 10000"/>
                                  <a:gd name="connsiteY10" fmla="*/ 4047 h 9995"/>
                                  <a:gd name="connsiteX0" fmla="*/ 0 w 10000"/>
                                  <a:gd name="connsiteY0" fmla="*/ 3820 h 9999"/>
                                  <a:gd name="connsiteX1" fmla="*/ 573 w 10000"/>
                                  <a:gd name="connsiteY1" fmla="*/ 6627 h 9999"/>
                                  <a:gd name="connsiteX2" fmla="*/ 1643 w 10000"/>
                                  <a:gd name="connsiteY2" fmla="*/ 2238 h 9999"/>
                                  <a:gd name="connsiteX3" fmla="*/ 2824 w 10000"/>
                                  <a:gd name="connsiteY3" fmla="*/ 7980 h 9999"/>
                                  <a:gd name="connsiteX4" fmla="*/ 3962 w 10000"/>
                                  <a:gd name="connsiteY4" fmla="*/ 2848 h 9999"/>
                                  <a:gd name="connsiteX5" fmla="*/ 5043 w 10000"/>
                                  <a:gd name="connsiteY5" fmla="*/ 9999 h 9999"/>
                                  <a:gd name="connsiteX6" fmla="*/ 6193 w 10000"/>
                                  <a:gd name="connsiteY6" fmla="*/ 2587 h 9999"/>
                                  <a:gd name="connsiteX7" fmla="*/ 7215 w 10000"/>
                                  <a:gd name="connsiteY7" fmla="*/ 6549 h 9999"/>
                                  <a:gd name="connsiteX8" fmla="*/ 8473 w 10000"/>
                                  <a:gd name="connsiteY8" fmla="*/ 2 h 9999"/>
                                  <a:gd name="connsiteX9" fmla="*/ 9514 w 10000"/>
                                  <a:gd name="connsiteY9" fmla="*/ 7484 h 9999"/>
                                  <a:gd name="connsiteX10" fmla="*/ 10000 w 10000"/>
                                  <a:gd name="connsiteY10" fmla="*/ 4049 h 9999"/>
                                  <a:gd name="connsiteX0" fmla="*/ 0 w 10000"/>
                                  <a:gd name="connsiteY0" fmla="*/ 3820 h 10001"/>
                                  <a:gd name="connsiteX1" fmla="*/ 573 w 10000"/>
                                  <a:gd name="connsiteY1" fmla="*/ 6628 h 10001"/>
                                  <a:gd name="connsiteX2" fmla="*/ 1643 w 10000"/>
                                  <a:gd name="connsiteY2" fmla="*/ 2238 h 10001"/>
                                  <a:gd name="connsiteX3" fmla="*/ 2824 w 10000"/>
                                  <a:gd name="connsiteY3" fmla="*/ 7981 h 10001"/>
                                  <a:gd name="connsiteX4" fmla="*/ 3985 w 10000"/>
                                  <a:gd name="connsiteY4" fmla="*/ 3257 h 10001"/>
                                  <a:gd name="connsiteX5" fmla="*/ 5043 w 10000"/>
                                  <a:gd name="connsiteY5" fmla="*/ 10000 h 10001"/>
                                  <a:gd name="connsiteX6" fmla="*/ 6193 w 10000"/>
                                  <a:gd name="connsiteY6" fmla="*/ 2587 h 10001"/>
                                  <a:gd name="connsiteX7" fmla="*/ 7215 w 10000"/>
                                  <a:gd name="connsiteY7" fmla="*/ 6550 h 10001"/>
                                  <a:gd name="connsiteX8" fmla="*/ 8473 w 10000"/>
                                  <a:gd name="connsiteY8" fmla="*/ 2 h 10001"/>
                                  <a:gd name="connsiteX9" fmla="*/ 9514 w 10000"/>
                                  <a:gd name="connsiteY9" fmla="*/ 7485 h 10001"/>
                                  <a:gd name="connsiteX10" fmla="*/ 10000 w 10000"/>
                                  <a:gd name="connsiteY10" fmla="*/ 4049 h 10001"/>
                                  <a:gd name="connsiteX0" fmla="*/ 0 w 10000"/>
                                  <a:gd name="connsiteY0" fmla="*/ 3820 h 10001"/>
                                  <a:gd name="connsiteX1" fmla="*/ 573 w 10000"/>
                                  <a:gd name="connsiteY1" fmla="*/ 6628 h 10001"/>
                                  <a:gd name="connsiteX2" fmla="*/ 1643 w 10000"/>
                                  <a:gd name="connsiteY2" fmla="*/ 2238 h 10001"/>
                                  <a:gd name="connsiteX3" fmla="*/ 2824 w 10000"/>
                                  <a:gd name="connsiteY3" fmla="*/ 7981 h 10001"/>
                                  <a:gd name="connsiteX4" fmla="*/ 3985 w 10000"/>
                                  <a:gd name="connsiteY4" fmla="*/ 3359 h 10001"/>
                                  <a:gd name="connsiteX5" fmla="*/ 5043 w 10000"/>
                                  <a:gd name="connsiteY5" fmla="*/ 10000 h 10001"/>
                                  <a:gd name="connsiteX6" fmla="*/ 6193 w 10000"/>
                                  <a:gd name="connsiteY6" fmla="*/ 2587 h 10001"/>
                                  <a:gd name="connsiteX7" fmla="*/ 7215 w 10000"/>
                                  <a:gd name="connsiteY7" fmla="*/ 6550 h 10001"/>
                                  <a:gd name="connsiteX8" fmla="*/ 8473 w 10000"/>
                                  <a:gd name="connsiteY8" fmla="*/ 2 h 10001"/>
                                  <a:gd name="connsiteX9" fmla="*/ 9514 w 10000"/>
                                  <a:gd name="connsiteY9" fmla="*/ 7485 h 10001"/>
                                  <a:gd name="connsiteX10" fmla="*/ 10000 w 10000"/>
                                  <a:gd name="connsiteY10" fmla="*/ 4049 h 10001"/>
                                  <a:gd name="connsiteX0" fmla="*/ 0 w 10000"/>
                                  <a:gd name="connsiteY0" fmla="*/ 3820 h 10003"/>
                                  <a:gd name="connsiteX1" fmla="*/ 573 w 10000"/>
                                  <a:gd name="connsiteY1" fmla="*/ 6628 h 10003"/>
                                  <a:gd name="connsiteX2" fmla="*/ 1643 w 10000"/>
                                  <a:gd name="connsiteY2" fmla="*/ 2238 h 10003"/>
                                  <a:gd name="connsiteX3" fmla="*/ 2824 w 10000"/>
                                  <a:gd name="connsiteY3" fmla="*/ 7981 h 10003"/>
                                  <a:gd name="connsiteX4" fmla="*/ 3985 w 10000"/>
                                  <a:gd name="connsiteY4" fmla="*/ 3666 h 10003"/>
                                  <a:gd name="connsiteX5" fmla="*/ 5043 w 10000"/>
                                  <a:gd name="connsiteY5" fmla="*/ 10000 h 10003"/>
                                  <a:gd name="connsiteX6" fmla="*/ 6193 w 10000"/>
                                  <a:gd name="connsiteY6" fmla="*/ 2587 h 10003"/>
                                  <a:gd name="connsiteX7" fmla="*/ 7215 w 10000"/>
                                  <a:gd name="connsiteY7" fmla="*/ 6550 h 10003"/>
                                  <a:gd name="connsiteX8" fmla="*/ 8473 w 10000"/>
                                  <a:gd name="connsiteY8" fmla="*/ 2 h 10003"/>
                                  <a:gd name="connsiteX9" fmla="*/ 9514 w 10000"/>
                                  <a:gd name="connsiteY9" fmla="*/ 7485 h 10003"/>
                                  <a:gd name="connsiteX10" fmla="*/ 10000 w 10000"/>
                                  <a:gd name="connsiteY10" fmla="*/ 4049 h 10003"/>
                                  <a:gd name="connsiteX0" fmla="*/ 0 w 10000"/>
                                  <a:gd name="connsiteY0" fmla="*/ 3820 h 10001"/>
                                  <a:gd name="connsiteX1" fmla="*/ 573 w 10000"/>
                                  <a:gd name="connsiteY1" fmla="*/ 6628 h 10001"/>
                                  <a:gd name="connsiteX2" fmla="*/ 1643 w 10000"/>
                                  <a:gd name="connsiteY2" fmla="*/ 2238 h 10001"/>
                                  <a:gd name="connsiteX3" fmla="*/ 2824 w 10000"/>
                                  <a:gd name="connsiteY3" fmla="*/ 7981 h 10001"/>
                                  <a:gd name="connsiteX4" fmla="*/ 3985 w 10000"/>
                                  <a:gd name="connsiteY4" fmla="*/ 3359 h 10001"/>
                                  <a:gd name="connsiteX5" fmla="*/ 5043 w 10000"/>
                                  <a:gd name="connsiteY5" fmla="*/ 10000 h 10001"/>
                                  <a:gd name="connsiteX6" fmla="*/ 6193 w 10000"/>
                                  <a:gd name="connsiteY6" fmla="*/ 2587 h 10001"/>
                                  <a:gd name="connsiteX7" fmla="*/ 7215 w 10000"/>
                                  <a:gd name="connsiteY7" fmla="*/ 6550 h 10001"/>
                                  <a:gd name="connsiteX8" fmla="*/ 8473 w 10000"/>
                                  <a:gd name="connsiteY8" fmla="*/ 2 h 10001"/>
                                  <a:gd name="connsiteX9" fmla="*/ 9514 w 10000"/>
                                  <a:gd name="connsiteY9" fmla="*/ 7485 h 10001"/>
                                  <a:gd name="connsiteX10" fmla="*/ 10000 w 10000"/>
                                  <a:gd name="connsiteY10" fmla="*/ 4049 h 10001"/>
                                  <a:gd name="connsiteX0" fmla="*/ 0 w 10000"/>
                                  <a:gd name="connsiteY0" fmla="*/ 3825 h 10006"/>
                                  <a:gd name="connsiteX1" fmla="*/ 573 w 10000"/>
                                  <a:gd name="connsiteY1" fmla="*/ 6633 h 10006"/>
                                  <a:gd name="connsiteX2" fmla="*/ 1643 w 10000"/>
                                  <a:gd name="connsiteY2" fmla="*/ 2243 h 10006"/>
                                  <a:gd name="connsiteX3" fmla="*/ 2824 w 10000"/>
                                  <a:gd name="connsiteY3" fmla="*/ 7986 h 10006"/>
                                  <a:gd name="connsiteX4" fmla="*/ 3985 w 10000"/>
                                  <a:gd name="connsiteY4" fmla="*/ 3364 h 10006"/>
                                  <a:gd name="connsiteX5" fmla="*/ 5043 w 10000"/>
                                  <a:gd name="connsiteY5" fmla="*/ 10005 h 10006"/>
                                  <a:gd name="connsiteX6" fmla="*/ 6193 w 10000"/>
                                  <a:gd name="connsiteY6" fmla="*/ 2592 h 10006"/>
                                  <a:gd name="connsiteX7" fmla="*/ 7264 w 10000"/>
                                  <a:gd name="connsiteY7" fmla="*/ 5992 h 10006"/>
                                  <a:gd name="connsiteX8" fmla="*/ 8473 w 10000"/>
                                  <a:gd name="connsiteY8" fmla="*/ 7 h 10006"/>
                                  <a:gd name="connsiteX9" fmla="*/ 9514 w 10000"/>
                                  <a:gd name="connsiteY9" fmla="*/ 7490 h 10006"/>
                                  <a:gd name="connsiteX10" fmla="*/ 10000 w 10000"/>
                                  <a:gd name="connsiteY10" fmla="*/ 4054 h 10006"/>
                                  <a:gd name="connsiteX0" fmla="*/ 0 w 10000"/>
                                  <a:gd name="connsiteY0" fmla="*/ 3825 h 10006"/>
                                  <a:gd name="connsiteX1" fmla="*/ 573 w 10000"/>
                                  <a:gd name="connsiteY1" fmla="*/ 6633 h 10006"/>
                                  <a:gd name="connsiteX2" fmla="*/ 1643 w 10000"/>
                                  <a:gd name="connsiteY2" fmla="*/ 2243 h 10006"/>
                                  <a:gd name="connsiteX3" fmla="*/ 2917 w 10000"/>
                                  <a:gd name="connsiteY3" fmla="*/ 7475 h 10006"/>
                                  <a:gd name="connsiteX4" fmla="*/ 3985 w 10000"/>
                                  <a:gd name="connsiteY4" fmla="*/ 3364 h 10006"/>
                                  <a:gd name="connsiteX5" fmla="*/ 5043 w 10000"/>
                                  <a:gd name="connsiteY5" fmla="*/ 10005 h 10006"/>
                                  <a:gd name="connsiteX6" fmla="*/ 6193 w 10000"/>
                                  <a:gd name="connsiteY6" fmla="*/ 2592 h 10006"/>
                                  <a:gd name="connsiteX7" fmla="*/ 7264 w 10000"/>
                                  <a:gd name="connsiteY7" fmla="*/ 5992 h 10006"/>
                                  <a:gd name="connsiteX8" fmla="*/ 8473 w 10000"/>
                                  <a:gd name="connsiteY8" fmla="*/ 7 h 10006"/>
                                  <a:gd name="connsiteX9" fmla="*/ 9514 w 10000"/>
                                  <a:gd name="connsiteY9" fmla="*/ 7490 h 10006"/>
                                  <a:gd name="connsiteX10" fmla="*/ 10000 w 10000"/>
                                  <a:gd name="connsiteY10" fmla="*/ 4054 h 10006"/>
                                  <a:gd name="connsiteX0" fmla="*/ 0 w 10000"/>
                                  <a:gd name="connsiteY0" fmla="*/ 3825 h 10006"/>
                                  <a:gd name="connsiteX1" fmla="*/ 573 w 10000"/>
                                  <a:gd name="connsiteY1" fmla="*/ 6633 h 10006"/>
                                  <a:gd name="connsiteX2" fmla="*/ 1643 w 10000"/>
                                  <a:gd name="connsiteY2" fmla="*/ 2243 h 10006"/>
                                  <a:gd name="connsiteX3" fmla="*/ 2917 w 10000"/>
                                  <a:gd name="connsiteY3" fmla="*/ 7373 h 10006"/>
                                  <a:gd name="connsiteX4" fmla="*/ 3985 w 10000"/>
                                  <a:gd name="connsiteY4" fmla="*/ 3364 h 10006"/>
                                  <a:gd name="connsiteX5" fmla="*/ 5043 w 10000"/>
                                  <a:gd name="connsiteY5" fmla="*/ 10005 h 10006"/>
                                  <a:gd name="connsiteX6" fmla="*/ 6193 w 10000"/>
                                  <a:gd name="connsiteY6" fmla="*/ 2592 h 10006"/>
                                  <a:gd name="connsiteX7" fmla="*/ 7264 w 10000"/>
                                  <a:gd name="connsiteY7" fmla="*/ 5992 h 10006"/>
                                  <a:gd name="connsiteX8" fmla="*/ 8473 w 10000"/>
                                  <a:gd name="connsiteY8" fmla="*/ 7 h 10006"/>
                                  <a:gd name="connsiteX9" fmla="*/ 9514 w 10000"/>
                                  <a:gd name="connsiteY9" fmla="*/ 7490 h 10006"/>
                                  <a:gd name="connsiteX10" fmla="*/ 10000 w 10000"/>
                                  <a:gd name="connsiteY10" fmla="*/ 4054 h 10006"/>
                                  <a:gd name="connsiteX0" fmla="*/ 0 w 10000"/>
                                  <a:gd name="connsiteY0" fmla="*/ 3825 h 9087"/>
                                  <a:gd name="connsiteX1" fmla="*/ 573 w 10000"/>
                                  <a:gd name="connsiteY1" fmla="*/ 6633 h 9087"/>
                                  <a:gd name="connsiteX2" fmla="*/ 1643 w 10000"/>
                                  <a:gd name="connsiteY2" fmla="*/ 2243 h 9087"/>
                                  <a:gd name="connsiteX3" fmla="*/ 2917 w 10000"/>
                                  <a:gd name="connsiteY3" fmla="*/ 7373 h 9087"/>
                                  <a:gd name="connsiteX4" fmla="*/ 3985 w 10000"/>
                                  <a:gd name="connsiteY4" fmla="*/ 3364 h 9087"/>
                                  <a:gd name="connsiteX5" fmla="*/ 4970 w 10000"/>
                                  <a:gd name="connsiteY5" fmla="*/ 9085 h 9087"/>
                                  <a:gd name="connsiteX6" fmla="*/ 6193 w 10000"/>
                                  <a:gd name="connsiteY6" fmla="*/ 2592 h 9087"/>
                                  <a:gd name="connsiteX7" fmla="*/ 7264 w 10000"/>
                                  <a:gd name="connsiteY7" fmla="*/ 5992 h 9087"/>
                                  <a:gd name="connsiteX8" fmla="*/ 8473 w 10000"/>
                                  <a:gd name="connsiteY8" fmla="*/ 7 h 9087"/>
                                  <a:gd name="connsiteX9" fmla="*/ 9514 w 10000"/>
                                  <a:gd name="connsiteY9" fmla="*/ 7490 h 9087"/>
                                  <a:gd name="connsiteX10" fmla="*/ 10000 w 10000"/>
                                  <a:gd name="connsiteY10" fmla="*/ 4054 h 9087"/>
                                  <a:gd name="connsiteX0" fmla="*/ 0 w 10000"/>
                                  <a:gd name="connsiteY0" fmla="*/ 2604 h 8395"/>
                                  <a:gd name="connsiteX1" fmla="*/ 573 w 10000"/>
                                  <a:gd name="connsiteY1" fmla="*/ 5694 h 8395"/>
                                  <a:gd name="connsiteX2" fmla="*/ 1643 w 10000"/>
                                  <a:gd name="connsiteY2" fmla="*/ 863 h 8395"/>
                                  <a:gd name="connsiteX3" fmla="*/ 2917 w 10000"/>
                                  <a:gd name="connsiteY3" fmla="*/ 6509 h 8395"/>
                                  <a:gd name="connsiteX4" fmla="*/ 3985 w 10000"/>
                                  <a:gd name="connsiteY4" fmla="*/ 2097 h 8395"/>
                                  <a:gd name="connsiteX5" fmla="*/ 4970 w 10000"/>
                                  <a:gd name="connsiteY5" fmla="*/ 8393 h 8395"/>
                                  <a:gd name="connsiteX6" fmla="*/ 6193 w 10000"/>
                                  <a:gd name="connsiteY6" fmla="*/ 1247 h 8395"/>
                                  <a:gd name="connsiteX7" fmla="*/ 7264 w 10000"/>
                                  <a:gd name="connsiteY7" fmla="*/ 4989 h 8395"/>
                                  <a:gd name="connsiteX8" fmla="*/ 8473 w 10000"/>
                                  <a:gd name="connsiteY8" fmla="*/ 11 h 8395"/>
                                  <a:gd name="connsiteX9" fmla="*/ 9514 w 10000"/>
                                  <a:gd name="connsiteY9" fmla="*/ 6638 h 8395"/>
                                  <a:gd name="connsiteX10" fmla="*/ 10000 w 10000"/>
                                  <a:gd name="connsiteY10" fmla="*/ 2856 h 8395"/>
                                  <a:gd name="connsiteX0" fmla="*/ 0 w 10000"/>
                                  <a:gd name="connsiteY0" fmla="*/ 3101 h 9999"/>
                                  <a:gd name="connsiteX1" fmla="*/ 573 w 10000"/>
                                  <a:gd name="connsiteY1" fmla="*/ 6782 h 9999"/>
                                  <a:gd name="connsiteX2" fmla="*/ 1643 w 10000"/>
                                  <a:gd name="connsiteY2" fmla="*/ 1027 h 9999"/>
                                  <a:gd name="connsiteX3" fmla="*/ 2917 w 10000"/>
                                  <a:gd name="connsiteY3" fmla="*/ 7752 h 9999"/>
                                  <a:gd name="connsiteX4" fmla="*/ 3985 w 10000"/>
                                  <a:gd name="connsiteY4" fmla="*/ 2497 h 9999"/>
                                  <a:gd name="connsiteX5" fmla="*/ 4970 w 10000"/>
                                  <a:gd name="connsiteY5" fmla="*/ 9997 h 9999"/>
                                  <a:gd name="connsiteX6" fmla="*/ 6193 w 10000"/>
                                  <a:gd name="connsiteY6" fmla="*/ 1484 h 9999"/>
                                  <a:gd name="connsiteX7" fmla="*/ 7264 w 10000"/>
                                  <a:gd name="connsiteY7" fmla="*/ 5942 h 9999"/>
                                  <a:gd name="connsiteX8" fmla="*/ 8473 w 10000"/>
                                  <a:gd name="connsiteY8" fmla="*/ 12 h 9999"/>
                                  <a:gd name="connsiteX9" fmla="*/ 9620 w 10000"/>
                                  <a:gd name="connsiteY9" fmla="*/ 7772 h 9999"/>
                                  <a:gd name="connsiteX10" fmla="*/ 10000 w 10000"/>
                                  <a:gd name="connsiteY10" fmla="*/ 3401 h 9999"/>
                                  <a:gd name="connsiteX0" fmla="*/ 0 w 10000"/>
                                  <a:gd name="connsiteY0" fmla="*/ 3101 h 10000"/>
                                  <a:gd name="connsiteX1" fmla="*/ 573 w 10000"/>
                                  <a:gd name="connsiteY1" fmla="*/ 6783 h 10000"/>
                                  <a:gd name="connsiteX2" fmla="*/ 1643 w 10000"/>
                                  <a:gd name="connsiteY2" fmla="*/ 1027 h 10000"/>
                                  <a:gd name="connsiteX3" fmla="*/ 2917 w 10000"/>
                                  <a:gd name="connsiteY3" fmla="*/ 7753 h 10000"/>
                                  <a:gd name="connsiteX4" fmla="*/ 3985 w 10000"/>
                                  <a:gd name="connsiteY4" fmla="*/ 2497 h 10000"/>
                                  <a:gd name="connsiteX5" fmla="*/ 4970 w 10000"/>
                                  <a:gd name="connsiteY5" fmla="*/ 9998 h 10000"/>
                                  <a:gd name="connsiteX6" fmla="*/ 6193 w 10000"/>
                                  <a:gd name="connsiteY6" fmla="*/ 1484 h 10000"/>
                                  <a:gd name="connsiteX7" fmla="*/ 7264 w 10000"/>
                                  <a:gd name="connsiteY7" fmla="*/ 5943 h 10000"/>
                                  <a:gd name="connsiteX8" fmla="*/ 8473 w 10000"/>
                                  <a:gd name="connsiteY8" fmla="*/ 12 h 10000"/>
                                  <a:gd name="connsiteX9" fmla="*/ 9541 w 10000"/>
                                  <a:gd name="connsiteY9" fmla="*/ 7773 h 10000"/>
                                  <a:gd name="connsiteX10" fmla="*/ 10000 w 10000"/>
                                  <a:gd name="connsiteY10" fmla="*/ 3401 h 10000"/>
                                  <a:gd name="connsiteX0" fmla="*/ 0 w 10000"/>
                                  <a:gd name="connsiteY0" fmla="*/ 3101 h 10000"/>
                                  <a:gd name="connsiteX1" fmla="*/ 573 w 10000"/>
                                  <a:gd name="connsiteY1" fmla="*/ 6783 h 10000"/>
                                  <a:gd name="connsiteX2" fmla="*/ 1643 w 10000"/>
                                  <a:gd name="connsiteY2" fmla="*/ 1027 h 10000"/>
                                  <a:gd name="connsiteX3" fmla="*/ 2917 w 10000"/>
                                  <a:gd name="connsiteY3" fmla="*/ 8423 h 10000"/>
                                  <a:gd name="connsiteX4" fmla="*/ 3985 w 10000"/>
                                  <a:gd name="connsiteY4" fmla="*/ 2497 h 10000"/>
                                  <a:gd name="connsiteX5" fmla="*/ 4970 w 10000"/>
                                  <a:gd name="connsiteY5" fmla="*/ 9998 h 10000"/>
                                  <a:gd name="connsiteX6" fmla="*/ 6193 w 10000"/>
                                  <a:gd name="connsiteY6" fmla="*/ 1484 h 10000"/>
                                  <a:gd name="connsiteX7" fmla="*/ 7264 w 10000"/>
                                  <a:gd name="connsiteY7" fmla="*/ 5943 h 10000"/>
                                  <a:gd name="connsiteX8" fmla="*/ 8473 w 10000"/>
                                  <a:gd name="connsiteY8" fmla="*/ 12 h 10000"/>
                                  <a:gd name="connsiteX9" fmla="*/ 9541 w 10000"/>
                                  <a:gd name="connsiteY9" fmla="*/ 7773 h 10000"/>
                                  <a:gd name="connsiteX10" fmla="*/ 10000 w 10000"/>
                                  <a:gd name="connsiteY10" fmla="*/ 3401 h 10000"/>
                                  <a:gd name="connsiteX0" fmla="*/ 0 w 10000"/>
                                  <a:gd name="connsiteY0" fmla="*/ 3101 h 10000"/>
                                  <a:gd name="connsiteX1" fmla="*/ 573 w 10000"/>
                                  <a:gd name="connsiteY1" fmla="*/ 6783 h 10000"/>
                                  <a:gd name="connsiteX2" fmla="*/ 1643 w 10000"/>
                                  <a:gd name="connsiteY2" fmla="*/ 1027 h 10000"/>
                                  <a:gd name="connsiteX3" fmla="*/ 2917 w 10000"/>
                                  <a:gd name="connsiteY3" fmla="*/ 7887 h 10000"/>
                                  <a:gd name="connsiteX4" fmla="*/ 3985 w 10000"/>
                                  <a:gd name="connsiteY4" fmla="*/ 2497 h 10000"/>
                                  <a:gd name="connsiteX5" fmla="*/ 4970 w 10000"/>
                                  <a:gd name="connsiteY5" fmla="*/ 9998 h 10000"/>
                                  <a:gd name="connsiteX6" fmla="*/ 6193 w 10000"/>
                                  <a:gd name="connsiteY6" fmla="*/ 1484 h 10000"/>
                                  <a:gd name="connsiteX7" fmla="*/ 7264 w 10000"/>
                                  <a:gd name="connsiteY7" fmla="*/ 5943 h 10000"/>
                                  <a:gd name="connsiteX8" fmla="*/ 8473 w 10000"/>
                                  <a:gd name="connsiteY8" fmla="*/ 12 h 10000"/>
                                  <a:gd name="connsiteX9" fmla="*/ 9541 w 10000"/>
                                  <a:gd name="connsiteY9" fmla="*/ 7773 h 10000"/>
                                  <a:gd name="connsiteX10" fmla="*/ 10000 w 10000"/>
                                  <a:gd name="connsiteY10" fmla="*/ 3401 h 10000"/>
                                  <a:gd name="connsiteX0" fmla="*/ 0 w 10000"/>
                                  <a:gd name="connsiteY0" fmla="*/ 3101 h 10000"/>
                                  <a:gd name="connsiteX1" fmla="*/ 573 w 10000"/>
                                  <a:gd name="connsiteY1" fmla="*/ 6783 h 10000"/>
                                  <a:gd name="connsiteX2" fmla="*/ 1643 w 10000"/>
                                  <a:gd name="connsiteY2" fmla="*/ 1027 h 10000"/>
                                  <a:gd name="connsiteX3" fmla="*/ 2917 w 10000"/>
                                  <a:gd name="connsiteY3" fmla="*/ 7887 h 10000"/>
                                  <a:gd name="connsiteX4" fmla="*/ 3985 w 10000"/>
                                  <a:gd name="connsiteY4" fmla="*/ 2497 h 10000"/>
                                  <a:gd name="connsiteX5" fmla="*/ 4970 w 10000"/>
                                  <a:gd name="connsiteY5" fmla="*/ 9998 h 10000"/>
                                  <a:gd name="connsiteX6" fmla="*/ 6193 w 10000"/>
                                  <a:gd name="connsiteY6" fmla="*/ 1484 h 10000"/>
                                  <a:gd name="connsiteX7" fmla="*/ 7264 w 10000"/>
                                  <a:gd name="connsiteY7" fmla="*/ 5943 h 10000"/>
                                  <a:gd name="connsiteX8" fmla="*/ 8473 w 10000"/>
                                  <a:gd name="connsiteY8" fmla="*/ 12 h 10000"/>
                                  <a:gd name="connsiteX9" fmla="*/ 9541 w 10000"/>
                                  <a:gd name="connsiteY9" fmla="*/ 7773 h 10000"/>
                                  <a:gd name="connsiteX10" fmla="*/ 10000 w 10000"/>
                                  <a:gd name="connsiteY10" fmla="*/ 3401 h 10000"/>
                                  <a:gd name="connsiteX0" fmla="*/ 0 w 10000"/>
                                  <a:gd name="connsiteY0" fmla="*/ 4170 h 11069"/>
                                  <a:gd name="connsiteX1" fmla="*/ 573 w 10000"/>
                                  <a:gd name="connsiteY1" fmla="*/ 7852 h 11069"/>
                                  <a:gd name="connsiteX2" fmla="*/ 1643 w 10000"/>
                                  <a:gd name="connsiteY2" fmla="*/ 2096 h 11069"/>
                                  <a:gd name="connsiteX3" fmla="*/ 2917 w 10000"/>
                                  <a:gd name="connsiteY3" fmla="*/ 8956 h 11069"/>
                                  <a:gd name="connsiteX4" fmla="*/ 3985 w 10000"/>
                                  <a:gd name="connsiteY4" fmla="*/ 3566 h 11069"/>
                                  <a:gd name="connsiteX5" fmla="*/ 4970 w 10000"/>
                                  <a:gd name="connsiteY5" fmla="*/ 11067 h 11069"/>
                                  <a:gd name="connsiteX6" fmla="*/ 6193 w 10000"/>
                                  <a:gd name="connsiteY6" fmla="*/ 2553 h 11069"/>
                                  <a:gd name="connsiteX7" fmla="*/ 7264 w 10000"/>
                                  <a:gd name="connsiteY7" fmla="*/ 7012 h 11069"/>
                                  <a:gd name="connsiteX8" fmla="*/ 8473 w 10000"/>
                                  <a:gd name="connsiteY8" fmla="*/ 9 h 11069"/>
                                  <a:gd name="connsiteX9" fmla="*/ 9541 w 10000"/>
                                  <a:gd name="connsiteY9" fmla="*/ 8842 h 11069"/>
                                  <a:gd name="connsiteX10" fmla="*/ 10000 w 10000"/>
                                  <a:gd name="connsiteY10" fmla="*/ 4470 h 11069"/>
                                  <a:gd name="connsiteX0" fmla="*/ 0 w 10000"/>
                                  <a:gd name="connsiteY0" fmla="*/ 4170 h 11071"/>
                                  <a:gd name="connsiteX1" fmla="*/ 573 w 10000"/>
                                  <a:gd name="connsiteY1" fmla="*/ 7852 h 11071"/>
                                  <a:gd name="connsiteX2" fmla="*/ 1643 w 10000"/>
                                  <a:gd name="connsiteY2" fmla="*/ 2096 h 11071"/>
                                  <a:gd name="connsiteX3" fmla="*/ 2917 w 10000"/>
                                  <a:gd name="connsiteY3" fmla="*/ 8956 h 11071"/>
                                  <a:gd name="connsiteX4" fmla="*/ 3985 w 10000"/>
                                  <a:gd name="connsiteY4" fmla="*/ 3566 h 11071"/>
                                  <a:gd name="connsiteX5" fmla="*/ 4970 w 10000"/>
                                  <a:gd name="connsiteY5" fmla="*/ 11069 h 11071"/>
                                  <a:gd name="connsiteX6" fmla="*/ 6193 w 10000"/>
                                  <a:gd name="connsiteY6" fmla="*/ 2553 h 11071"/>
                                  <a:gd name="connsiteX7" fmla="*/ 7264 w 10000"/>
                                  <a:gd name="connsiteY7" fmla="*/ 7012 h 11071"/>
                                  <a:gd name="connsiteX8" fmla="*/ 8473 w 10000"/>
                                  <a:gd name="connsiteY8" fmla="*/ 9 h 11071"/>
                                  <a:gd name="connsiteX9" fmla="*/ 9541 w 10000"/>
                                  <a:gd name="connsiteY9" fmla="*/ 8842 h 11071"/>
                                  <a:gd name="connsiteX10" fmla="*/ 10000 w 10000"/>
                                  <a:gd name="connsiteY10" fmla="*/ 4470 h 11071"/>
                                  <a:gd name="connsiteX0" fmla="*/ 0 w 10000"/>
                                  <a:gd name="connsiteY0" fmla="*/ 4170 h 11071"/>
                                  <a:gd name="connsiteX1" fmla="*/ 573 w 10000"/>
                                  <a:gd name="connsiteY1" fmla="*/ 7852 h 11071"/>
                                  <a:gd name="connsiteX2" fmla="*/ 1643 w 10000"/>
                                  <a:gd name="connsiteY2" fmla="*/ 2096 h 11071"/>
                                  <a:gd name="connsiteX3" fmla="*/ 2917 w 10000"/>
                                  <a:gd name="connsiteY3" fmla="*/ 8286 h 11071"/>
                                  <a:gd name="connsiteX4" fmla="*/ 3985 w 10000"/>
                                  <a:gd name="connsiteY4" fmla="*/ 3566 h 11071"/>
                                  <a:gd name="connsiteX5" fmla="*/ 4970 w 10000"/>
                                  <a:gd name="connsiteY5" fmla="*/ 11069 h 11071"/>
                                  <a:gd name="connsiteX6" fmla="*/ 6193 w 10000"/>
                                  <a:gd name="connsiteY6" fmla="*/ 2553 h 11071"/>
                                  <a:gd name="connsiteX7" fmla="*/ 7264 w 10000"/>
                                  <a:gd name="connsiteY7" fmla="*/ 7012 h 11071"/>
                                  <a:gd name="connsiteX8" fmla="*/ 8473 w 10000"/>
                                  <a:gd name="connsiteY8" fmla="*/ 9 h 11071"/>
                                  <a:gd name="connsiteX9" fmla="*/ 9541 w 10000"/>
                                  <a:gd name="connsiteY9" fmla="*/ 8842 h 11071"/>
                                  <a:gd name="connsiteX10" fmla="*/ 10000 w 10000"/>
                                  <a:gd name="connsiteY10" fmla="*/ 4470 h 11071"/>
                                  <a:gd name="connsiteX0" fmla="*/ 0 w 10000"/>
                                  <a:gd name="connsiteY0" fmla="*/ 4170 h 11069"/>
                                  <a:gd name="connsiteX1" fmla="*/ 573 w 10000"/>
                                  <a:gd name="connsiteY1" fmla="*/ 7852 h 11069"/>
                                  <a:gd name="connsiteX2" fmla="*/ 1643 w 10000"/>
                                  <a:gd name="connsiteY2" fmla="*/ 2096 h 11069"/>
                                  <a:gd name="connsiteX3" fmla="*/ 2917 w 10000"/>
                                  <a:gd name="connsiteY3" fmla="*/ 8286 h 11069"/>
                                  <a:gd name="connsiteX4" fmla="*/ 3985 w 10000"/>
                                  <a:gd name="connsiteY4" fmla="*/ 2762 h 11069"/>
                                  <a:gd name="connsiteX5" fmla="*/ 4970 w 10000"/>
                                  <a:gd name="connsiteY5" fmla="*/ 11069 h 11069"/>
                                  <a:gd name="connsiteX6" fmla="*/ 6193 w 10000"/>
                                  <a:gd name="connsiteY6" fmla="*/ 2553 h 11069"/>
                                  <a:gd name="connsiteX7" fmla="*/ 7264 w 10000"/>
                                  <a:gd name="connsiteY7" fmla="*/ 7012 h 11069"/>
                                  <a:gd name="connsiteX8" fmla="*/ 8473 w 10000"/>
                                  <a:gd name="connsiteY8" fmla="*/ 9 h 11069"/>
                                  <a:gd name="connsiteX9" fmla="*/ 9541 w 10000"/>
                                  <a:gd name="connsiteY9" fmla="*/ 8842 h 11069"/>
                                  <a:gd name="connsiteX10" fmla="*/ 10000 w 10000"/>
                                  <a:gd name="connsiteY10" fmla="*/ 4470 h 11069"/>
                                  <a:gd name="connsiteX0" fmla="*/ 0 w 10000"/>
                                  <a:gd name="connsiteY0" fmla="*/ 4170 h 11069"/>
                                  <a:gd name="connsiteX1" fmla="*/ 573 w 10000"/>
                                  <a:gd name="connsiteY1" fmla="*/ 7852 h 11069"/>
                                  <a:gd name="connsiteX2" fmla="*/ 1643 w 10000"/>
                                  <a:gd name="connsiteY2" fmla="*/ 2096 h 11069"/>
                                  <a:gd name="connsiteX3" fmla="*/ 2917 w 10000"/>
                                  <a:gd name="connsiteY3" fmla="*/ 8286 h 11069"/>
                                  <a:gd name="connsiteX4" fmla="*/ 3985 w 10000"/>
                                  <a:gd name="connsiteY4" fmla="*/ 2762 h 11069"/>
                                  <a:gd name="connsiteX5" fmla="*/ 4970 w 10000"/>
                                  <a:gd name="connsiteY5" fmla="*/ 11069 h 11069"/>
                                  <a:gd name="connsiteX6" fmla="*/ 6193 w 10000"/>
                                  <a:gd name="connsiteY6" fmla="*/ 2553 h 11069"/>
                                  <a:gd name="connsiteX7" fmla="*/ 7264 w 10000"/>
                                  <a:gd name="connsiteY7" fmla="*/ 7012 h 11069"/>
                                  <a:gd name="connsiteX8" fmla="*/ 8473 w 10000"/>
                                  <a:gd name="connsiteY8" fmla="*/ 9 h 11069"/>
                                  <a:gd name="connsiteX9" fmla="*/ 9541 w 10000"/>
                                  <a:gd name="connsiteY9" fmla="*/ 8842 h 11069"/>
                                  <a:gd name="connsiteX10" fmla="*/ 10000 w 10000"/>
                                  <a:gd name="connsiteY10" fmla="*/ 4470 h 11069"/>
                                  <a:gd name="connsiteX0" fmla="*/ 0 w 10000"/>
                                  <a:gd name="connsiteY0" fmla="*/ 4170 h 11069"/>
                                  <a:gd name="connsiteX1" fmla="*/ 573 w 10000"/>
                                  <a:gd name="connsiteY1" fmla="*/ 7852 h 11069"/>
                                  <a:gd name="connsiteX2" fmla="*/ 1643 w 10000"/>
                                  <a:gd name="connsiteY2" fmla="*/ 2096 h 11069"/>
                                  <a:gd name="connsiteX3" fmla="*/ 2917 w 10000"/>
                                  <a:gd name="connsiteY3" fmla="*/ 8286 h 11069"/>
                                  <a:gd name="connsiteX4" fmla="*/ 3985 w 10000"/>
                                  <a:gd name="connsiteY4" fmla="*/ 2762 h 11069"/>
                                  <a:gd name="connsiteX5" fmla="*/ 4970 w 10000"/>
                                  <a:gd name="connsiteY5" fmla="*/ 11069 h 11069"/>
                                  <a:gd name="connsiteX6" fmla="*/ 6193 w 10000"/>
                                  <a:gd name="connsiteY6" fmla="*/ 2553 h 11069"/>
                                  <a:gd name="connsiteX7" fmla="*/ 7264 w 10000"/>
                                  <a:gd name="connsiteY7" fmla="*/ 7012 h 11069"/>
                                  <a:gd name="connsiteX8" fmla="*/ 8473 w 10000"/>
                                  <a:gd name="connsiteY8" fmla="*/ 9 h 11069"/>
                                  <a:gd name="connsiteX9" fmla="*/ 9541 w 10000"/>
                                  <a:gd name="connsiteY9" fmla="*/ 8842 h 11069"/>
                                  <a:gd name="connsiteX10" fmla="*/ 10000 w 10000"/>
                                  <a:gd name="connsiteY10" fmla="*/ 4470 h 11069"/>
                                  <a:gd name="connsiteX0" fmla="*/ 0 w 10000"/>
                                  <a:gd name="connsiteY0" fmla="*/ 4170 h 11069"/>
                                  <a:gd name="connsiteX1" fmla="*/ 573 w 10000"/>
                                  <a:gd name="connsiteY1" fmla="*/ 7852 h 11069"/>
                                  <a:gd name="connsiteX2" fmla="*/ 1643 w 10000"/>
                                  <a:gd name="connsiteY2" fmla="*/ 2096 h 11069"/>
                                  <a:gd name="connsiteX3" fmla="*/ 2917 w 10000"/>
                                  <a:gd name="connsiteY3" fmla="*/ 8286 h 11069"/>
                                  <a:gd name="connsiteX4" fmla="*/ 3985 w 10000"/>
                                  <a:gd name="connsiteY4" fmla="*/ 2762 h 11069"/>
                                  <a:gd name="connsiteX5" fmla="*/ 4970 w 10000"/>
                                  <a:gd name="connsiteY5" fmla="*/ 11069 h 11069"/>
                                  <a:gd name="connsiteX6" fmla="*/ 6193 w 10000"/>
                                  <a:gd name="connsiteY6" fmla="*/ 2553 h 11069"/>
                                  <a:gd name="connsiteX7" fmla="*/ 7264 w 10000"/>
                                  <a:gd name="connsiteY7" fmla="*/ 7012 h 11069"/>
                                  <a:gd name="connsiteX8" fmla="*/ 8473 w 10000"/>
                                  <a:gd name="connsiteY8" fmla="*/ 9 h 11069"/>
                                  <a:gd name="connsiteX9" fmla="*/ 9541 w 10000"/>
                                  <a:gd name="connsiteY9" fmla="*/ 8842 h 11069"/>
                                  <a:gd name="connsiteX10" fmla="*/ 10000 w 10000"/>
                                  <a:gd name="connsiteY10" fmla="*/ 4470 h 11069"/>
                                  <a:gd name="connsiteX0" fmla="*/ 0 w 10000"/>
                                  <a:gd name="connsiteY0" fmla="*/ 4171 h 11070"/>
                                  <a:gd name="connsiteX1" fmla="*/ 573 w 10000"/>
                                  <a:gd name="connsiteY1" fmla="*/ 785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541 w 10000"/>
                                  <a:gd name="connsiteY9" fmla="*/ 8843 h 11070"/>
                                  <a:gd name="connsiteX10" fmla="*/ 10000 w 10000"/>
                                  <a:gd name="connsiteY10" fmla="*/ 4471 h 11070"/>
                                  <a:gd name="connsiteX0" fmla="*/ 0 w 10000"/>
                                  <a:gd name="connsiteY0" fmla="*/ 4171 h 11070"/>
                                  <a:gd name="connsiteX1" fmla="*/ 573 w 10000"/>
                                  <a:gd name="connsiteY1" fmla="*/ 785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620 w 10000"/>
                                  <a:gd name="connsiteY9" fmla="*/ 8843 h 11070"/>
                                  <a:gd name="connsiteX10" fmla="*/ 10000 w 10000"/>
                                  <a:gd name="connsiteY10" fmla="*/ 4471 h 11070"/>
                                  <a:gd name="connsiteX0" fmla="*/ 0 w 10000"/>
                                  <a:gd name="connsiteY0" fmla="*/ 4171 h 11070"/>
                                  <a:gd name="connsiteX1" fmla="*/ 573 w 10000"/>
                                  <a:gd name="connsiteY1" fmla="*/ 785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620 w 10000"/>
                                  <a:gd name="connsiteY9" fmla="*/ 8843 h 11070"/>
                                  <a:gd name="connsiteX10" fmla="*/ 10000 w 10000"/>
                                  <a:gd name="connsiteY10" fmla="*/ 4471 h 11070"/>
                                  <a:gd name="connsiteX0" fmla="*/ 0 w 10000"/>
                                  <a:gd name="connsiteY0" fmla="*/ 4171 h 11070"/>
                                  <a:gd name="connsiteX1" fmla="*/ 448 w 10000"/>
                                  <a:gd name="connsiteY1" fmla="*/ 701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620 w 10000"/>
                                  <a:gd name="connsiteY9" fmla="*/ 8843 h 11070"/>
                                  <a:gd name="connsiteX10" fmla="*/ 10000 w 10000"/>
                                  <a:gd name="connsiteY10" fmla="*/ 4471 h 11070"/>
                                  <a:gd name="connsiteX0" fmla="*/ 0 w 10000"/>
                                  <a:gd name="connsiteY0" fmla="*/ 4171 h 11070"/>
                                  <a:gd name="connsiteX1" fmla="*/ 448 w 10000"/>
                                  <a:gd name="connsiteY1" fmla="*/ 701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620 w 10000"/>
                                  <a:gd name="connsiteY9" fmla="*/ 8843 h 11070"/>
                                  <a:gd name="connsiteX10" fmla="*/ 10000 w 10000"/>
                                  <a:gd name="connsiteY10" fmla="*/ 4471 h 11070"/>
                                  <a:gd name="connsiteX0" fmla="*/ 0 w 10000"/>
                                  <a:gd name="connsiteY0" fmla="*/ 4171 h 11070"/>
                                  <a:gd name="connsiteX1" fmla="*/ 448 w 10000"/>
                                  <a:gd name="connsiteY1" fmla="*/ 7683 h 11070"/>
                                  <a:gd name="connsiteX2" fmla="*/ 1643 w 10000"/>
                                  <a:gd name="connsiteY2" fmla="*/ 2097 h 11070"/>
                                  <a:gd name="connsiteX3" fmla="*/ 2917 w 10000"/>
                                  <a:gd name="connsiteY3" fmla="*/ 8287 h 11070"/>
                                  <a:gd name="connsiteX4" fmla="*/ 3985 w 10000"/>
                                  <a:gd name="connsiteY4" fmla="*/ 2763 h 11070"/>
                                  <a:gd name="connsiteX5" fmla="*/ 4970 w 10000"/>
                                  <a:gd name="connsiteY5" fmla="*/ 11070 h 11070"/>
                                  <a:gd name="connsiteX6" fmla="*/ 6193 w 10000"/>
                                  <a:gd name="connsiteY6" fmla="*/ 2554 h 11070"/>
                                  <a:gd name="connsiteX7" fmla="*/ 7264 w 10000"/>
                                  <a:gd name="connsiteY7" fmla="*/ 7013 h 11070"/>
                                  <a:gd name="connsiteX8" fmla="*/ 8473 w 10000"/>
                                  <a:gd name="connsiteY8" fmla="*/ 10 h 11070"/>
                                  <a:gd name="connsiteX9" fmla="*/ 9620 w 10000"/>
                                  <a:gd name="connsiteY9" fmla="*/ 8843 h 11070"/>
                                  <a:gd name="connsiteX10" fmla="*/ 10000 w 10000"/>
                                  <a:gd name="connsiteY10" fmla="*/ 4471 h 11070"/>
                                  <a:gd name="connsiteX0" fmla="*/ 0 w 9868"/>
                                  <a:gd name="connsiteY0" fmla="*/ 3769 h 11070"/>
                                  <a:gd name="connsiteX1" fmla="*/ 316 w 9868"/>
                                  <a:gd name="connsiteY1" fmla="*/ 7683 h 11070"/>
                                  <a:gd name="connsiteX2" fmla="*/ 1511 w 9868"/>
                                  <a:gd name="connsiteY2" fmla="*/ 2097 h 11070"/>
                                  <a:gd name="connsiteX3" fmla="*/ 2785 w 9868"/>
                                  <a:gd name="connsiteY3" fmla="*/ 8287 h 11070"/>
                                  <a:gd name="connsiteX4" fmla="*/ 3853 w 9868"/>
                                  <a:gd name="connsiteY4" fmla="*/ 2763 h 11070"/>
                                  <a:gd name="connsiteX5" fmla="*/ 4838 w 9868"/>
                                  <a:gd name="connsiteY5" fmla="*/ 11070 h 11070"/>
                                  <a:gd name="connsiteX6" fmla="*/ 6061 w 9868"/>
                                  <a:gd name="connsiteY6" fmla="*/ 2554 h 11070"/>
                                  <a:gd name="connsiteX7" fmla="*/ 7132 w 9868"/>
                                  <a:gd name="connsiteY7" fmla="*/ 7013 h 11070"/>
                                  <a:gd name="connsiteX8" fmla="*/ 8341 w 9868"/>
                                  <a:gd name="connsiteY8" fmla="*/ 10 h 11070"/>
                                  <a:gd name="connsiteX9" fmla="*/ 9488 w 9868"/>
                                  <a:gd name="connsiteY9" fmla="*/ 8843 h 11070"/>
                                  <a:gd name="connsiteX10" fmla="*/ 9868 w 9868"/>
                                  <a:gd name="connsiteY10" fmla="*/ 4471 h 11070"/>
                                  <a:gd name="connsiteX0" fmla="*/ 0 w 10000"/>
                                  <a:gd name="connsiteY0" fmla="*/ 3409 h 10004"/>
                                  <a:gd name="connsiteX1" fmla="*/ 320 w 10000"/>
                                  <a:gd name="connsiteY1" fmla="*/ 6944 h 10004"/>
                                  <a:gd name="connsiteX2" fmla="*/ 1531 w 10000"/>
                                  <a:gd name="connsiteY2" fmla="*/ 1898 h 10004"/>
                                  <a:gd name="connsiteX3" fmla="*/ 2822 w 10000"/>
                                  <a:gd name="connsiteY3" fmla="*/ 7490 h 10004"/>
                                  <a:gd name="connsiteX4" fmla="*/ 3905 w 10000"/>
                                  <a:gd name="connsiteY4" fmla="*/ 2500 h 10004"/>
                                  <a:gd name="connsiteX5" fmla="*/ 4903 w 10000"/>
                                  <a:gd name="connsiteY5" fmla="*/ 10004 h 10004"/>
                                  <a:gd name="connsiteX6" fmla="*/ 6142 w 10000"/>
                                  <a:gd name="connsiteY6" fmla="*/ 2311 h 10004"/>
                                  <a:gd name="connsiteX7" fmla="*/ 7227 w 10000"/>
                                  <a:gd name="connsiteY7" fmla="*/ 6339 h 10004"/>
                                  <a:gd name="connsiteX8" fmla="*/ 8453 w 10000"/>
                                  <a:gd name="connsiteY8" fmla="*/ 13 h 10004"/>
                                  <a:gd name="connsiteX9" fmla="*/ 9588 w 10000"/>
                                  <a:gd name="connsiteY9" fmla="*/ 8355 h 10004"/>
                                  <a:gd name="connsiteX10" fmla="*/ 10000 w 10000"/>
                                  <a:gd name="connsiteY10" fmla="*/ 4043 h 10004"/>
                                  <a:gd name="connsiteX0" fmla="*/ 0 w 10125"/>
                                  <a:gd name="connsiteY0" fmla="*/ 3409 h 10004"/>
                                  <a:gd name="connsiteX1" fmla="*/ 320 w 10125"/>
                                  <a:gd name="connsiteY1" fmla="*/ 6944 h 10004"/>
                                  <a:gd name="connsiteX2" fmla="*/ 1531 w 10125"/>
                                  <a:gd name="connsiteY2" fmla="*/ 1898 h 10004"/>
                                  <a:gd name="connsiteX3" fmla="*/ 2822 w 10125"/>
                                  <a:gd name="connsiteY3" fmla="*/ 7490 h 10004"/>
                                  <a:gd name="connsiteX4" fmla="*/ 3905 w 10125"/>
                                  <a:gd name="connsiteY4" fmla="*/ 2500 h 10004"/>
                                  <a:gd name="connsiteX5" fmla="*/ 4903 w 10125"/>
                                  <a:gd name="connsiteY5" fmla="*/ 10004 h 10004"/>
                                  <a:gd name="connsiteX6" fmla="*/ 6142 w 10125"/>
                                  <a:gd name="connsiteY6" fmla="*/ 2311 h 10004"/>
                                  <a:gd name="connsiteX7" fmla="*/ 7227 w 10125"/>
                                  <a:gd name="connsiteY7" fmla="*/ 6339 h 10004"/>
                                  <a:gd name="connsiteX8" fmla="*/ 8453 w 10125"/>
                                  <a:gd name="connsiteY8" fmla="*/ 13 h 10004"/>
                                  <a:gd name="connsiteX9" fmla="*/ 9588 w 10125"/>
                                  <a:gd name="connsiteY9" fmla="*/ 8355 h 10004"/>
                                  <a:gd name="connsiteX10" fmla="*/ 10125 w 10125"/>
                                  <a:gd name="connsiteY10" fmla="*/ 4164 h 10004"/>
                                  <a:gd name="connsiteX0" fmla="*/ 0 w 10125"/>
                                  <a:gd name="connsiteY0" fmla="*/ 3403 h 9998"/>
                                  <a:gd name="connsiteX1" fmla="*/ 320 w 10125"/>
                                  <a:gd name="connsiteY1" fmla="*/ 6938 h 9998"/>
                                  <a:gd name="connsiteX2" fmla="*/ 1531 w 10125"/>
                                  <a:gd name="connsiteY2" fmla="*/ 1892 h 9998"/>
                                  <a:gd name="connsiteX3" fmla="*/ 2822 w 10125"/>
                                  <a:gd name="connsiteY3" fmla="*/ 7484 h 9998"/>
                                  <a:gd name="connsiteX4" fmla="*/ 3905 w 10125"/>
                                  <a:gd name="connsiteY4" fmla="*/ 2494 h 9998"/>
                                  <a:gd name="connsiteX5" fmla="*/ 4903 w 10125"/>
                                  <a:gd name="connsiteY5" fmla="*/ 9998 h 9998"/>
                                  <a:gd name="connsiteX6" fmla="*/ 6142 w 10125"/>
                                  <a:gd name="connsiteY6" fmla="*/ 2305 h 9998"/>
                                  <a:gd name="connsiteX7" fmla="*/ 7227 w 10125"/>
                                  <a:gd name="connsiteY7" fmla="*/ 6333 h 9998"/>
                                  <a:gd name="connsiteX8" fmla="*/ 8453 w 10125"/>
                                  <a:gd name="connsiteY8" fmla="*/ 7 h 9998"/>
                                  <a:gd name="connsiteX9" fmla="*/ 9588 w 10125"/>
                                  <a:gd name="connsiteY9" fmla="*/ 7744 h 9998"/>
                                  <a:gd name="connsiteX10" fmla="*/ 10125 w 10125"/>
                                  <a:gd name="connsiteY10" fmla="*/ 4158 h 9998"/>
                                  <a:gd name="connsiteX0" fmla="*/ 0 w 10000"/>
                                  <a:gd name="connsiteY0" fmla="*/ 3405 h 10001"/>
                                  <a:gd name="connsiteX1" fmla="*/ 316 w 10000"/>
                                  <a:gd name="connsiteY1" fmla="*/ 6940 h 10001"/>
                                  <a:gd name="connsiteX2" fmla="*/ 1512 w 10000"/>
                                  <a:gd name="connsiteY2" fmla="*/ 1893 h 10001"/>
                                  <a:gd name="connsiteX3" fmla="*/ 2787 w 10000"/>
                                  <a:gd name="connsiteY3" fmla="*/ 7486 h 10001"/>
                                  <a:gd name="connsiteX4" fmla="*/ 3857 w 10000"/>
                                  <a:gd name="connsiteY4" fmla="*/ 2495 h 10001"/>
                                  <a:gd name="connsiteX5" fmla="*/ 4842 w 10000"/>
                                  <a:gd name="connsiteY5" fmla="*/ 10001 h 10001"/>
                                  <a:gd name="connsiteX6" fmla="*/ 6066 w 10000"/>
                                  <a:gd name="connsiteY6" fmla="*/ 2306 h 10001"/>
                                  <a:gd name="connsiteX7" fmla="*/ 7138 w 10000"/>
                                  <a:gd name="connsiteY7" fmla="*/ 6335 h 10001"/>
                                  <a:gd name="connsiteX8" fmla="*/ 8349 w 10000"/>
                                  <a:gd name="connsiteY8" fmla="*/ 8 h 10001"/>
                                  <a:gd name="connsiteX9" fmla="*/ 9391 w 10000"/>
                                  <a:gd name="connsiteY9" fmla="*/ 7868 h 10001"/>
                                  <a:gd name="connsiteX10" fmla="*/ 10000 w 10000"/>
                                  <a:gd name="connsiteY10" fmla="*/ 4160 h 10001"/>
                                  <a:gd name="connsiteX0" fmla="*/ 0 w 10000"/>
                                  <a:gd name="connsiteY0" fmla="*/ 3405 h 10001"/>
                                  <a:gd name="connsiteX1" fmla="*/ 316 w 10000"/>
                                  <a:gd name="connsiteY1" fmla="*/ 6335 h 10001"/>
                                  <a:gd name="connsiteX2" fmla="*/ 1512 w 10000"/>
                                  <a:gd name="connsiteY2" fmla="*/ 1893 h 10001"/>
                                  <a:gd name="connsiteX3" fmla="*/ 2787 w 10000"/>
                                  <a:gd name="connsiteY3" fmla="*/ 7486 h 10001"/>
                                  <a:gd name="connsiteX4" fmla="*/ 3857 w 10000"/>
                                  <a:gd name="connsiteY4" fmla="*/ 2495 h 10001"/>
                                  <a:gd name="connsiteX5" fmla="*/ 4842 w 10000"/>
                                  <a:gd name="connsiteY5" fmla="*/ 10001 h 10001"/>
                                  <a:gd name="connsiteX6" fmla="*/ 6066 w 10000"/>
                                  <a:gd name="connsiteY6" fmla="*/ 2306 h 10001"/>
                                  <a:gd name="connsiteX7" fmla="*/ 7138 w 10000"/>
                                  <a:gd name="connsiteY7" fmla="*/ 6335 h 10001"/>
                                  <a:gd name="connsiteX8" fmla="*/ 8349 w 10000"/>
                                  <a:gd name="connsiteY8" fmla="*/ 8 h 10001"/>
                                  <a:gd name="connsiteX9" fmla="*/ 9391 w 10000"/>
                                  <a:gd name="connsiteY9" fmla="*/ 7868 h 10001"/>
                                  <a:gd name="connsiteX10" fmla="*/ 10000 w 10000"/>
                                  <a:gd name="connsiteY10" fmla="*/ 4160 h 10001"/>
                                  <a:gd name="connsiteX0" fmla="*/ 0 w 10000"/>
                                  <a:gd name="connsiteY0" fmla="*/ 3405 h 10001"/>
                                  <a:gd name="connsiteX1" fmla="*/ 316 w 10000"/>
                                  <a:gd name="connsiteY1" fmla="*/ 6335 h 10001"/>
                                  <a:gd name="connsiteX2" fmla="*/ 1512 w 10000"/>
                                  <a:gd name="connsiteY2" fmla="*/ 1893 h 10001"/>
                                  <a:gd name="connsiteX3" fmla="*/ 2787 w 10000"/>
                                  <a:gd name="connsiteY3" fmla="*/ 7486 h 10001"/>
                                  <a:gd name="connsiteX4" fmla="*/ 3857 w 10000"/>
                                  <a:gd name="connsiteY4" fmla="*/ 2495 h 10001"/>
                                  <a:gd name="connsiteX5" fmla="*/ 4842 w 10000"/>
                                  <a:gd name="connsiteY5" fmla="*/ 10001 h 10001"/>
                                  <a:gd name="connsiteX6" fmla="*/ 6066 w 10000"/>
                                  <a:gd name="connsiteY6" fmla="*/ 2306 h 10001"/>
                                  <a:gd name="connsiteX7" fmla="*/ 7138 w 10000"/>
                                  <a:gd name="connsiteY7" fmla="*/ 6335 h 10001"/>
                                  <a:gd name="connsiteX8" fmla="*/ 8349 w 10000"/>
                                  <a:gd name="connsiteY8" fmla="*/ 8 h 10001"/>
                                  <a:gd name="connsiteX9" fmla="*/ 9391 w 10000"/>
                                  <a:gd name="connsiteY9" fmla="*/ 7868 h 10001"/>
                                  <a:gd name="connsiteX10" fmla="*/ 10000 w 10000"/>
                                  <a:gd name="connsiteY10" fmla="*/ 4160 h 10001"/>
                                  <a:gd name="connsiteX0" fmla="*/ 0 w 10000"/>
                                  <a:gd name="connsiteY0" fmla="*/ 3405 h 10001"/>
                                  <a:gd name="connsiteX1" fmla="*/ 316 w 10000"/>
                                  <a:gd name="connsiteY1" fmla="*/ 6335 h 10001"/>
                                  <a:gd name="connsiteX2" fmla="*/ 1512 w 10000"/>
                                  <a:gd name="connsiteY2" fmla="*/ 1893 h 10001"/>
                                  <a:gd name="connsiteX3" fmla="*/ 2787 w 10000"/>
                                  <a:gd name="connsiteY3" fmla="*/ 7486 h 10001"/>
                                  <a:gd name="connsiteX4" fmla="*/ 3857 w 10000"/>
                                  <a:gd name="connsiteY4" fmla="*/ 2495 h 10001"/>
                                  <a:gd name="connsiteX5" fmla="*/ 4842 w 10000"/>
                                  <a:gd name="connsiteY5" fmla="*/ 10001 h 10001"/>
                                  <a:gd name="connsiteX6" fmla="*/ 6066 w 10000"/>
                                  <a:gd name="connsiteY6" fmla="*/ 2306 h 10001"/>
                                  <a:gd name="connsiteX7" fmla="*/ 7138 w 10000"/>
                                  <a:gd name="connsiteY7" fmla="*/ 6335 h 10001"/>
                                  <a:gd name="connsiteX8" fmla="*/ 8349 w 10000"/>
                                  <a:gd name="connsiteY8" fmla="*/ 8 h 10001"/>
                                  <a:gd name="connsiteX9" fmla="*/ 9391 w 10000"/>
                                  <a:gd name="connsiteY9" fmla="*/ 7868 h 10001"/>
                                  <a:gd name="connsiteX10" fmla="*/ 10000 w 10000"/>
                                  <a:gd name="connsiteY10" fmla="*/ 4160 h 10001"/>
                                  <a:gd name="connsiteX0" fmla="*/ 0 w 10151"/>
                                  <a:gd name="connsiteY0" fmla="*/ 3405 h 10001"/>
                                  <a:gd name="connsiteX1" fmla="*/ 467 w 10151"/>
                                  <a:gd name="connsiteY1" fmla="*/ 6335 h 10001"/>
                                  <a:gd name="connsiteX2" fmla="*/ 1663 w 10151"/>
                                  <a:gd name="connsiteY2" fmla="*/ 1893 h 10001"/>
                                  <a:gd name="connsiteX3" fmla="*/ 2938 w 10151"/>
                                  <a:gd name="connsiteY3" fmla="*/ 7486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2938 w 10151"/>
                                  <a:gd name="connsiteY3" fmla="*/ 7486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2939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2939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2939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2939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467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520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573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538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436 h 10001"/>
                                  <a:gd name="connsiteX1" fmla="*/ 573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151"/>
                                  <a:gd name="connsiteY0" fmla="*/ 2517 h 10001"/>
                                  <a:gd name="connsiteX1" fmla="*/ 573 w 10151"/>
                                  <a:gd name="connsiteY1" fmla="*/ 6335 h 10001"/>
                                  <a:gd name="connsiteX2" fmla="*/ 1663 w 10151"/>
                                  <a:gd name="connsiteY2" fmla="*/ 1893 h 10001"/>
                                  <a:gd name="connsiteX3" fmla="*/ 3045 w 10151"/>
                                  <a:gd name="connsiteY3" fmla="*/ 7728 h 10001"/>
                                  <a:gd name="connsiteX4" fmla="*/ 4008 w 10151"/>
                                  <a:gd name="connsiteY4" fmla="*/ 2495 h 10001"/>
                                  <a:gd name="connsiteX5" fmla="*/ 4993 w 10151"/>
                                  <a:gd name="connsiteY5" fmla="*/ 10001 h 10001"/>
                                  <a:gd name="connsiteX6" fmla="*/ 6217 w 10151"/>
                                  <a:gd name="connsiteY6" fmla="*/ 2306 h 10001"/>
                                  <a:gd name="connsiteX7" fmla="*/ 7289 w 10151"/>
                                  <a:gd name="connsiteY7" fmla="*/ 6335 h 10001"/>
                                  <a:gd name="connsiteX8" fmla="*/ 8500 w 10151"/>
                                  <a:gd name="connsiteY8" fmla="*/ 8 h 10001"/>
                                  <a:gd name="connsiteX9" fmla="*/ 9542 w 10151"/>
                                  <a:gd name="connsiteY9" fmla="*/ 7868 h 10001"/>
                                  <a:gd name="connsiteX10" fmla="*/ 10151 w 10151"/>
                                  <a:gd name="connsiteY10" fmla="*/ 4160 h 10001"/>
                                  <a:gd name="connsiteX0" fmla="*/ 0 w 10275"/>
                                  <a:gd name="connsiteY0" fmla="*/ 2113 h 10001"/>
                                  <a:gd name="connsiteX1" fmla="*/ 697 w 10275"/>
                                  <a:gd name="connsiteY1" fmla="*/ 6335 h 10001"/>
                                  <a:gd name="connsiteX2" fmla="*/ 1787 w 10275"/>
                                  <a:gd name="connsiteY2" fmla="*/ 1893 h 10001"/>
                                  <a:gd name="connsiteX3" fmla="*/ 3169 w 10275"/>
                                  <a:gd name="connsiteY3" fmla="*/ 7728 h 10001"/>
                                  <a:gd name="connsiteX4" fmla="*/ 4132 w 10275"/>
                                  <a:gd name="connsiteY4" fmla="*/ 2495 h 10001"/>
                                  <a:gd name="connsiteX5" fmla="*/ 5117 w 10275"/>
                                  <a:gd name="connsiteY5" fmla="*/ 10001 h 10001"/>
                                  <a:gd name="connsiteX6" fmla="*/ 6341 w 10275"/>
                                  <a:gd name="connsiteY6" fmla="*/ 2306 h 10001"/>
                                  <a:gd name="connsiteX7" fmla="*/ 7413 w 10275"/>
                                  <a:gd name="connsiteY7" fmla="*/ 6335 h 10001"/>
                                  <a:gd name="connsiteX8" fmla="*/ 8624 w 10275"/>
                                  <a:gd name="connsiteY8" fmla="*/ 8 h 10001"/>
                                  <a:gd name="connsiteX9" fmla="*/ 9666 w 10275"/>
                                  <a:gd name="connsiteY9" fmla="*/ 7868 h 10001"/>
                                  <a:gd name="connsiteX10" fmla="*/ 10275 w 10275"/>
                                  <a:gd name="connsiteY10" fmla="*/ 4160 h 10001"/>
                                  <a:gd name="connsiteX0" fmla="*/ 0 w 10275"/>
                                  <a:gd name="connsiteY0" fmla="*/ 2113 h 10002"/>
                                  <a:gd name="connsiteX1" fmla="*/ 697 w 10275"/>
                                  <a:gd name="connsiteY1" fmla="*/ 6335 h 10002"/>
                                  <a:gd name="connsiteX2" fmla="*/ 1787 w 10275"/>
                                  <a:gd name="connsiteY2" fmla="*/ 1893 h 10002"/>
                                  <a:gd name="connsiteX3" fmla="*/ 3169 w 10275"/>
                                  <a:gd name="connsiteY3" fmla="*/ 7728 h 10002"/>
                                  <a:gd name="connsiteX4" fmla="*/ 4017 w 10275"/>
                                  <a:gd name="connsiteY4" fmla="*/ 3111 h 10002"/>
                                  <a:gd name="connsiteX5" fmla="*/ 5117 w 10275"/>
                                  <a:gd name="connsiteY5" fmla="*/ 10001 h 10002"/>
                                  <a:gd name="connsiteX6" fmla="*/ 6341 w 10275"/>
                                  <a:gd name="connsiteY6" fmla="*/ 2306 h 10002"/>
                                  <a:gd name="connsiteX7" fmla="*/ 7413 w 10275"/>
                                  <a:gd name="connsiteY7" fmla="*/ 6335 h 10002"/>
                                  <a:gd name="connsiteX8" fmla="*/ 8624 w 10275"/>
                                  <a:gd name="connsiteY8" fmla="*/ 8 h 10002"/>
                                  <a:gd name="connsiteX9" fmla="*/ 9666 w 10275"/>
                                  <a:gd name="connsiteY9" fmla="*/ 7868 h 10002"/>
                                  <a:gd name="connsiteX10" fmla="*/ 10275 w 10275"/>
                                  <a:gd name="connsiteY10" fmla="*/ 4160 h 10002"/>
                                  <a:gd name="connsiteX0" fmla="*/ 0 w 10275"/>
                                  <a:gd name="connsiteY0" fmla="*/ 2113 h 10002"/>
                                  <a:gd name="connsiteX1" fmla="*/ 697 w 10275"/>
                                  <a:gd name="connsiteY1" fmla="*/ 6335 h 10002"/>
                                  <a:gd name="connsiteX2" fmla="*/ 1787 w 10275"/>
                                  <a:gd name="connsiteY2" fmla="*/ 1893 h 10002"/>
                                  <a:gd name="connsiteX3" fmla="*/ 3169 w 10275"/>
                                  <a:gd name="connsiteY3" fmla="*/ 7728 h 10002"/>
                                  <a:gd name="connsiteX4" fmla="*/ 4161 w 10275"/>
                                  <a:gd name="connsiteY4" fmla="*/ 2988 h 10002"/>
                                  <a:gd name="connsiteX5" fmla="*/ 5117 w 10275"/>
                                  <a:gd name="connsiteY5" fmla="*/ 10001 h 10002"/>
                                  <a:gd name="connsiteX6" fmla="*/ 6341 w 10275"/>
                                  <a:gd name="connsiteY6" fmla="*/ 2306 h 10002"/>
                                  <a:gd name="connsiteX7" fmla="*/ 7413 w 10275"/>
                                  <a:gd name="connsiteY7" fmla="*/ 6335 h 10002"/>
                                  <a:gd name="connsiteX8" fmla="*/ 8624 w 10275"/>
                                  <a:gd name="connsiteY8" fmla="*/ 8 h 10002"/>
                                  <a:gd name="connsiteX9" fmla="*/ 9666 w 10275"/>
                                  <a:gd name="connsiteY9" fmla="*/ 7868 h 10002"/>
                                  <a:gd name="connsiteX10" fmla="*/ 10275 w 10275"/>
                                  <a:gd name="connsiteY10" fmla="*/ 4160 h 10002"/>
                                  <a:gd name="connsiteX0" fmla="*/ 0 w 10275"/>
                                  <a:gd name="connsiteY0" fmla="*/ 2113 h 10002"/>
                                  <a:gd name="connsiteX1" fmla="*/ 697 w 10275"/>
                                  <a:gd name="connsiteY1" fmla="*/ 6335 h 10002"/>
                                  <a:gd name="connsiteX2" fmla="*/ 1787 w 10275"/>
                                  <a:gd name="connsiteY2" fmla="*/ 1893 h 10002"/>
                                  <a:gd name="connsiteX3" fmla="*/ 3063 w 10275"/>
                                  <a:gd name="connsiteY3" fmla="*/ 7864 h 10002"/>
                                  <a:gd name="connsiteX4" fmla="*/ 4161 w 10275"/>
                                  <a:gd name="connsiteY4" fmla="*/ 2988 h 10002"/>
                                  <a:gd name="connsiteX5" fmla="*/ 5117 w 10275"/>
                                  <a:gd name="connsiteY5" fmla="*/ 10001 h 10002"/>
                                  <a:gd name="connsiteX6" fmla="*/ 6341 w 10275"/>
                                  <a:gd name="connsiteY6" fmla="*/ 2306 h 10002"/>
                                  <a:gd name="connsiteX7" fmla="*/ 7413 w 10275"/>
                                  <a:gd name="connsiteY7" fmla="*/ 6335 h 10002"/>
                                  <a:gd name="connsiteX8" fmla="*/ 8624 w 10275"/>
                                  <a:gd name="connsiteY8" fmla="*/ 8 h 10002"/>
                                  <a:gd name="connsiteX9" fmla="*/ 9666 w 10275"/>
                                  <a:gd name="connsiteY9" fmla="*/ 7868 h 10002"/>
                                  <a:gd name="connsiteX10" fmla="*/ 10275 w 10275"/>
                                  <a:gd name="connsiteY10" fmla="*/ 4160 h 10002"/>
                                  <a:gd name="connsiteX0" fmla="*/ 0 w 10275"/>
                                  <a:gd name="connsiteY0" fmla="*/ 2113 h 10002"/>
                                  <a:gd name="connsiteX1" fmla="*/ 697 w 10275"/>
                                  <a:gd name="connsiteY1" fmla="*/ 6335 h 10002"/>
                                  <a:gd name="connsiteX2" fmla="*/ 1787 w 10275"/>
                                  <a:gd name="connsiteY2" fmla="*/ 1893 h 10002"/>
                                  <a:gd name="connsiteX3" fmla="*/ 3063 w 10275"/>
                                  <a:gd name="connsiteY3" fmla="*/ 7456 h 10002"/>
                                  <a:gd name="connsiteX4" fmla="*/ 4161 w 10275"/>
                                  <a:gd name="connsiteY4" fmla="*/ 2988 h 10002"/>
                                  <a:gd name="connsiteX5" fmla="*/ 5117 w 10275"/>
                                  <a:gd name="connsiteY5" fmla="*/ 10001 h 10002"/>
                                  <a:gd name="connsiteX6" fmla="*/ 6341 w 10275"/>
                                  <a:gd name="connsiteY6" fmla="*/ 2306 h 10002"/>
                                  <a:gd name="connsiteX7" fmla="*/ 7413 w 10275"/>
                                  <a:gd name="connsiteY7" fmla="*/ 6335 h 10002"/>
                                  <a:gd name="connsiteX8" fmla="*/ 8624 w 10275"/>
                                  <a:gd name="connsiteY8" fmla="*/ 8 h 10002"/>
                                  <a:gd name="connsiteX9" fmla="*/ 9666 w 10275"/>
                                  <a:gd name="connsiteY9" fmla="*/ 7868 h 10002"/>
                                  <a:gd name="connsiteX10" fmla="*/ 10275 w 10275"/>
                                  <a:gd name="connsiteY10" fmla="*/ 4160 h 10002"/>
                                  <a:gd name="connsiteX0" fmla="*/ 0 w 10275"/>
                                  <a:gd name="connsiteY0" fmla="*/ 2113 h 10003"/>
                                  <a:gd name="connsiteX1" fmla="*/ 697 w 10275"/>
                                  <a:gd name="connsiteY1" fmla="*/ 6335 h 10003"/>
                                  <a:gd name="connsiteX2" fmla="*/ 1787 w 10275"/>
                                  <a:gd name="connsiteY2" fmla="*/ 1893 h 10003"/>
                                  <a:gd name="connsiteX3" fmla="*/ 3063 w 10275"/>
                                  <a:gd name="connsiteY3" fmla="*/ 7456 h 10003"/>
                                  <a:gd name="connsiteX4" fmla="*/ 4161 w 10275"/>
                                  <a:gd name="connsiteY4" fmla="*/ 2988 h 10003"/>
                                  <a:gd name="connsiteX5" fmla="*/ 5117 w 10275"/>
                                  <a:gd name="connsiteY5" fmla="*/ 10001 h 10003"/>
                                  <a:gd name="connsiteX6" fmla="*/ 6467 w 10275"/>
                                  <a:gd name="connsiteY6" fmla="*/ 2170 h 10003"/>
                                  <a:gd name="connsiteX7" fmla="*/ 7413 w 10275"/>
                                  <a:gd name="connsiteY7" fmla="*/ 6335 h 10003"/>
                                  <a:gd name="connsiteX8" fmla="*/ 8624 w 10275"/>
                                  <a:gd name="connsiteY8" fmla="*/ 8 h 10003"/>
                                  <a:gd name="connsiteX9" fmla="*/ 9666 w 10275"/>
                                  <a:gd name="connsiteY9" fmla="*/ 7868 h 10003"/>
                                  <a:gd name="connsiteX10" fmla="*/ 10275 w 10275"/>
                                  <a:gd name="connsiteY10" fmla="*/ 4160 h 10003"/>
                                  <a:gd name="connsiteX0" fmla="*/ 0 w 10275"/>
                                  <a:gd name="connsiteY0" fmla="*/ 2113 h 10003"/>
                                  <a:gd name="connsiteX1" fmla="*/ 697 w 10275"/>
                                  <a:gd name="connsiteY1" fmla="*/ 6335 h 10003"/>
                                  <a:gd name="connsiteX2" fmla="*/ 1787 w 10275"/>
                                  <a:gd name="connsiteY2" fmla="*/ 1893 h 10003"/>
                                  <a:gd name="connsiteX3" fmla="*/ 3063 w 10275"/>
                                  <a:gd name="connsiteY3" fmla="*/ 7456 h 10003"/>
                                  <a:gd name="connsiteX4" fmla="*/ 4161 w 10275"/>
                                  <a:gd name="connsiteY4" fmla="*/ 2988 h 10003"/>
                                  <a:gd name="connsiteX5" fmla="*/ 5117 w 10275"/>
                                  <a:gd name="connsiteY5" fmla="*/ 10001 h 10003"/>
                                  <a:gd name="connsiteX6" fmla="*/ 6467 w 10275"/>
                                  <a:gd name="connsiteY6" fmla="*/ 2170 h 10003"/>
                                  <a:gd name="connsiteX7" fmla="*/ 7334 w 10275"/>
                                  <a:gd name="connsiteY7" fmla="*/ 6335 h 10003"/>
                                  <a:gd name="connsiteX8" fmla="*/ 8624 w 10275"/>
                                  <a:gd name="connsiteY8" fmla="*/ 8 h 10003"/>
                                  <a:gd name="connsiteX9" fmla="*/ 9666 w 10275"/>
                                  <a:gd name="connsiteY9" fmla="*/ 7868 h 10003"/>
                                  <a:gd name="connsiteX10" fmla="*/ 10275 w 10275"/>
                                  <a:gd name="connsiteY10" fmla="*/ 4160 h 10003"/>
                                  <a:gd name="connsiteX0" fmla="*/ 0 w 10275"/>
                                  <a:gd name="connsiteY0" fmla="*/ 2113 h 10005"/>
                                  <a:gd name="connsiteX1" fmla="*/ 697 w 10275"/>
                                  <a:gd name="connsiteY1" fmla="*/ 6335 h 10005"/>
                                  <a:gd name="connsiteX2" fmla="*/ 1787 w 10275"/>
                                  <a:gd name="connsiteY2" fmla="*/ 1893 h 10005"/>
                                  <a:gd name="connsiteX3" fmla="*/ 3063 w 10275"/>
                                  <a:gd name="connsiteY3" fmla="*/ 7456 h 10005"/>
                                  <a:gd name="connsiteX4" fmla="*/ 4161 w 10275"/>
                                  <a:gd name="connsiteY4" fmla="*/ 2988 h 10005"/>
                                  <a:gd name="connsiteX5" fmla="*/ 5351 w 10275"/>
                                  <a:gd name="connsiteY5" fmla="*/ 10003 h 10005"/>
                                  <a:gd name="connsiteX6" fmla="*/ 6467 w 10275"/>
                                  <a:gd name="connsiteY6" fmla="*/ 2170 h 10005"/>
                                  <a:gd name="connsiteX7" fmla="*/ 7334 w 10275"/>
                                  <a:gd name="connsiteY7" fmla="*/ 6335 h 10005"/>
                                  <a:gd name="connsiteX8" fmla="*/ 8624 w 10275"/>
                                  <a:gd name="connsiteY8" fmla="*/ 8 h 10005"/>
                                  <a:gd name="connsiteX9" fmla="*/ 9666 w 10275"/>
                                  <a:gd name="connsiteY9" fmla="*/ 7868 h 10005"/>
                                  <a:gd name="connsiteX10" fmla="*/ 10275 w 10275"/>
                                  <a:gd name="connsiteY10" fmla="*/ 4160 h 10005"/>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161 w 10275"/>
                                  <a:gd name="connsiteY4" fmla="*/ 2995 h 10012"/>
                                  <a:gd name="connsiteX5" fmla="*/ 5351 w 10275"/>
                                  <a:gd name="connsiteY5" fmla="*/ 10010 h 10012"/>
                                  <a:gd name="connsiteX6" fmla="*/ 6467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161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240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214 w 10275"/>
                                  <a:gd name="connsiteY4" fmla="*/ 3131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024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87 w 10275"/>
                                  <a:gd name="connsiteY2" fmla="*/ 1900 h 10012"/>
                                  <a:gd name="connsiteX3" fmla="*/ 3063 w 10275"/>
                                  <a:gd name="connsiteY3" fmla="*/ 7463 h 10012"/>
                                  <a:gd name="connsiteX4" fmla="*/ 4156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44 w 10275"/>
                                  <a:gd name="connsiteY2" fmla="*/ 984 h 10012"/>
                                  <a:gd name="connsiteX3" fmla="*/ 3063 w 10275"/>
                                  <a:gd name="connsiteY3" fmla="*/ 7463 h 10012"/>
                                  <a:gd name="connsiteX4" fmla="*/ 4156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44 w 10275"/>
                                  <a:gd name="connsiteY2" fmla="*/ 984 h 10012"/>
                                  <a:gd name="connsiteX3" fmla="*/ 3063 w 10275"/>
                                  <a:gd name="connsiteY3" fmla="*/ 7463 h 10012"/>
                                  <a:gd name="connsiteX4" fmla="*/ 4156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44 w 10275"/>
                                  <a:gd name="connsiteY2" fmla="*/ 984 h 10012"/>
                                  <a:gd name="connsiteX3" fmla="*/ 3063 w 10275"/>
                                  <a:gd name="connsiteY3" fmla="*/ 7463 h 10012"/>
                                  <a:gd name="connsiteX4" fmla="*/ 4156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44 w 10275"/>
                                  <a:gd name="connsiteY2" fmla="*/ 984 h 10012"/>
                                  <a:gd name="connsiteX3" fmla="*/ 3063 w 10275"/>
                                  <a:gd name="connsiteY3" fmla="*/ 7463 h 10012"/>
                                  <a:gd name="connsiteX4" fmla="*/ 4156 w 10275"/>
                                  <a:gd name="connsiteY4" fmla="*/ 2995 h 10012"/>
                                  <a:gd name="connsiteX5" fmla="*/ 5351 w 10275"/>
                                  <a:gd name="connsiteY5" fmla="*/ 10010 h 10012"/>
                                  <a:gd name="connsiteX6" fmla="*/ 6484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2"/>
                                  <a:gd name="connsiteX1" fmla="*/ 697 w 10275"/>
                                  <a:gd name="connsiteY1" fmla="*/ 6342 h 10012"/>
                                  <a:gd name="connsiteX2" fmla="*/ 1744 w 10275"/>
                                  <a:gd name="connsiteY2" fmla="*/ 984 h 10012"/>
                                  <a:gd name="connsiteX3" fmla="*/ 3063 w 10275"/>
                                  <a:gd name="connsiteY3" fmla="*/ 7463 h 10012"/>
                                  <a:gd name="connsiteX4" fmla="*/ 4156 w 10275"/>
                                  <a:gd name="connsiteY4" fmla="*/ 2995 h 10012"/>
                                  <a:gd name="connsiteX5" fmla="*/ 5351 w 10275"/>
                                  <a:gd name="connsiteY5" fmla="*/ 10010 h 10012"/>
                                  <a:gd name="connsiteX6" fmla="*/ 6616 w 10275"/>
                                  <a:gd name="connsiteY6" fmla="*/ 2177 h 10012"/>
                                  <a:gd name="connsiteX7" fmla="*/ 7334 w 10275"/>
                                  <a:gd name="connsiteY7" fmla="*/ 6342 h 10012"/>
                                  <a:gd name="connsiteX8" fmla="*/ 8545 w 10275"/>
                                  <a:gd name="connsiteY8" fmla="*/ 7 h 10012"/>
                                  <a:gd name="connsiteX9" fmla="*/ 9666 w 10275"/>
                                  <a:gd name="connsiteY9" fmla="*/ 7875 h 10012"/>
                                  <a:gd name="connsiteX10" fmla="*/ 10275 w 10275"/>
                                  <a:gd name="connsiteY10" fmla="*/ 4167 h 10012"/>
                                  <a:gd name="connsiteX0" fmla="*/ 0 w 10275"/>
                                  <a:gd name="connsiteY0" fmla="*/ 2120 h 10011"/>
                                  <a:gd name="connsiteX1" fmla="*/ 697 w 10275"/>
                                  <a:gd name="connsiteY1" fmla="*/ 6342 h 10011"/>
                                  <a:gd name="connsiteX2" fmla="*/ 1744 w 10275"/>
                                  <a:gd name="connsiteY2" fmla="*/ 984 h 10011"/>
                                  <a:gd name="connsiteX3" fmla="*/ 3063 w 10275"/>
                                  <a:gd name="connsiteY3" fmla="*/ 7463 h 10011"/>
                                  <a:gd name="connsiteX4" fmla="*/ 4156 w 10275"/>
                                  <a:gd name="connsiteY4" fmla="*/ 2995 h 10011"/>
                                  <a:gd name="connsiteX5" fmla="*/ 5351 w 10275"/>
                                  <a:gd name="connsiteY5" fmla="*/ 10010 h 10011"/>
                                  <a:gd name="connsiteX6" fmla="*/ 6590 w 10275"/>
                                  <a:gd name="connsiteY6" fmla="*/ 2313 h 10011"/>
                                  <a:gd name="connsiteX7" fmla="*/ 7334 w 10275"/>
                                  <a:gd name="connsiteY7" fmla="*/ 6342 h 10011"/>
                                  <a:gd name="connsiteX8" fmla="*/ 8545 w 10275"/>
                                  <a:gd name="connsiteY8" fmla="*/ 7 h 10011"/>
                                  <a:gd name="connsiteX9" fmla="*/ 9666 w 10275"/>
                                  <a:gd name="connsiteY9" fmla="*/ 7875 h 10011"/>
                                  <a:gd name="connsiteX10" fmla="*/ 10275 w 10275"/>
                                  <a:gd name="connsiteY10" fmla="*/ 4167 h 10011"/>
                                  <a:gd name="connsiteX0" fmla="*/ 0 w 10275"/>
                                  <a:gd name="connsiteY0" fmla="*/ 2120 h 10011"/>
                                  <a:gd name="connsiteX1" fmla="*/ 697 w 10275"/>
                                  <a:gd name="connsiteY1" fmla="*/ 6342 h 10011"/>
                                  <a:gd name="connsiteX2" fmla="*/ 1744 w 10275"/>
                                  <a:gd name="connsiteY2" fmla="*/ 984 h 10011"/>
                                  <a:gd name="connsiteX3" fmla="*/ 3063 w 10275"/>
                                  <a:gd name="connsiteY3" fmla="*/ 7463 h 10011"/>
                                  <a:gd name="connsiteX4" fmla="*/ 4156 w 10275"/>
                                  <a:gd name="connsiteY4" fmla="*/ 2995 h 10011"/>
                                  <a:gd name="connsiteX5" fmla="*/ 5351 w 10275"/>
                                  <a:gd name="connsiteY5" fmla="*/ 10010 h 10011"/>
                                  <a:gd name="connsiteX6" fmla="*/ 6590 w 10275"/>
                                  <a:gd name="connsiteY6" fmla="*/ 2313 h 10011"/>
                                  <a:gd name="connsiteX7" fmla="*/ 7334 w 10275"/>
                                  <a:gd name="connsiteY7" fmla="*/ 6342 h 10011"/>
                                  <a:gd name="connsiteX8" fmla="*/ 8545 w 10275"/>
                                  <a:gd name="connsiteY8" fmla="*/ 7 h 10011"/>
                                  <a:gd name="connsiteX9" fmla="*/ 9666 w 10275"/>
                                  <a:gd name="connsiteY9" fmla="*/ 7875 h 10011"/>
                                  <a:gd name="connsiteX10" fmla="*/ 10275 w 10275"/>
                                  <a:gd name="connsiteY10" fmla="*/ 4167 h 10011"/>
                                  <a:gd name="connsiteX0" fmla="*/ 0 w 10275"/>
                                  <a:gd name="connsiteY0" fmla="*/ 2120 h 10011"/>
                                  <a:gd name="connsiteX1" fmla="*/ 697 w 10275"/>
                                  <a:gd name="connsiteY1" fmla="*/ 6342 h 10011"/>
                                  <a:gd name="connsiteX2" fmla="*/ 1744 w 10275"/>
                                  <a:gd name="connsiteY2" fmla="*/ 984 h 10011"/>
                                  <a:gd name="connsiteX3" fmla="*/ 3063 w 10275"/>
                                  <a:gd name="connsiteY3" fmla="*/ 7463 h 10011"/>
                                  <a:gd name="connsiteX4" fmla="*/ 4156 w 10275"/>
                                  <a:gd name="connsiteY4" fmla="*/ 2995 h 10011"/>
                                  <a:gd name="connsiteX5" fmla="*/ 5351 w 10275"/>
                                  <a:gd name="connsiteY5" fmla="*/ 10010 h 10011"/>
                                  <a:gd name="connsiteX6" fmla="*/ 6590 w 10275"/>
                                  <a:gd name="connsiteY6" fmla="*/ 2313 h 10011"/>
                                  <a:gd name="connsiteX7" fmla="*/ 7334 w 10275"/>
                                  <a:gd name="connsiteY7" fmla="*/ 6342 h 10011"/>
                                  <a:gd name="connsiteX8" fmla="*/ 8545 w 10275"/>
                                  <a:gd name="connsiteY8" fmla="*/ 7 h 10011"/>
                                  <a:gd name="connsiteX9" fmla="*/ 9666 w 10275"/>
                                  <a:gd name="connsiteY9" fmla="*/ 7875 h 10011"/>
                                  <a:gd name="connsiteX10" fmla="*/ 10275 w 10275"/>
                                  <a:gd name="connsiteY10" fmla="*/ 4167 h 10011"/>
                                  <a:gd name="connsiteX0" fmla="*/ 0 w 10275"/>
                                  <a:gd name="connsiteY0" fmla="*/ 2120 h 10013"/>
                                  <a:gd name="connsiteX1" fmla="*/ 697 w 10275"/>
                                  <a:gd name="connsiteY1" fmla="*/ 6342 h 10013"/>
                                  <a:gd name="connsiteX2" fmla="*/ 1744 w 10275"/>
                                  <a:gd name="connsiteY2" fmla="*/ 984 h 10013"/>
                                  <a:gd name="connsiteX3" fmla="*/ 3063 w 10275"/>
                                  <a:gd name="connsiteY3" fmla="*/ 746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97 w 10275"/>
                                  <a:gd name="connsiteY1" fmla="*/ 6342 h 10013"/>
                                  <a:gd name="connsiteX2" fmla="*/ 1744 w 10275"/>
                                  <a:gd name="connsiteY2" fmla="*/ 984 h 10013"/>
                                  <a:gd name="connsiteX3" fmla="*/ 3063 w 10275"/>
                                  <a:gd name="connsiteY3" fmla="*/ 746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97 w 10275"/>
                                  <a:gd name="connsiteY1" fmla="*/ 6342 h 10013"/>
                                  <a:gd name="connsiteX2" fmla="*/ 1744 w 10275"/>
                                  <a:gd name="connsiteY2" fmla="*/ 984 h 10013"/>
                                  <a:gd name="connsiteX3" fmla="*/ 3063 w 10275"/>
                                  <a:gd name="connsiteY3" fmla="*/ 746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97 w 10275"/>
                                  <a:gd name="connsiteY1" fmla="*/ 6342 h 10013"/>
                                  <a:gd name="connsiteX2" fmla="*/ 1744 w 10275"/>
                                  <a:gd name="connsiteY2" fmla="*/ 984 h 10013"/>
                                  <a:gd name="connsiteX3" fmla="*/ 3063 w 10275"/>
                                  <a:gd name="connsiteY3" fmla="*/ 746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97 w 10275"/>
                                  <a:gd name="connsiteY1" fmla="*/ 6342 h 10013"/>
                                  <a:gd name="connsiteX2" fmla="*/ 1744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30 w 10275"/>
                                  <a:gd name="connsiteY1" fmla="*/ 6342 h 10013"/>
                                  <a:gd name="connsiteX2" fmla="*/ 1744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30 w 10275"/>
                                  <a:gd name="connsiteY1" fmla="*/ 6342 h 10013"/>
                                  <a:gd name="connsiteX2" fmla="*/ 1903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30 w 10275"/>
                                  <a:gd name="connsiteY1" fmla="*/ 6342 h 10013"/>
                                  <a:gd name="connsiteX2" fmla="*/ 1732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30 w 10275"/>
                                  <a:gd name="connsiteY1" fmla="*/ 6342 h 10013"/>
                                  <a:gd name="connsiteX2" fmla="*/ 1732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3"/>
                                  <a:gd name="connsiteX1" fmla="*/ 630 w 10275"/>
                                  <a:gd name="connsiteY1" fmla="*/ 6342 h 10013"/>
                                  <a:gd name="connsiteX2" fmla="*/ 1864 w 10275"/>
                                  <a:gd name="connsiteY2" fmla="*/ 984 h 10013"/>
                                  <a:gd name="connsiteX3" fmla="*/ 3063 w 10275"/>
                                  <a:gd name="connsiteY3" fmla="*/ 8143 h 10013"/>
                                  <a:gd name="connsiteX4" fmla="*/ 4156 w 10275"/>
                                  <a:gd name="connsiteY4" fmla="*/ 2995 h 10013"/>
                                  <a:gd name="connsiteX5" fmla="*/ 5351 w 10275"/>
                                  <a:gd name="connsiteY5" fmla="*/ 10010 h 10013"/>
                                  <a:gd name="connsiteX6" fmla="*/ 6590 w 10275"/>
                                  <a:gd name="connsiteY6" fmla="*/ 1905 h 10013"/>
                                  <a:gd name="connsiteX7" fmla="*/ 7334 w 10275"/>
                                  <a:gd name="connsiteY7" fmla="*/ 6342 h 10013"/>
                                  <a:gd name="connsiteX8" fmla="*/ 8545 w 10275"/>
                                  <a:gd name="connsiteY8" fmla="*/ 7 h 10013"/>
                                  <a:gd name="connsiteX9" fmla="*/ 9666 w 10275"/>
                                  <a:gd name="connsiteY9" fmla="*/ 7875 h 10013"/>
                                  <a:gd name="connsiteX10" fmla="*/ 10275 w 10275"/>
                                  <a:gd name="connsiteY10" fmla="*/ 4167 h 10013"/>
                                  <a:gd name="connsiteX0" fmla="*/ 0 w 10275"/>
                                  <a:gd name="connsiteY0" fmla="*/ 2120 h 10010"/>
                                  <a:gd name="connsiteX1" fmla="*/ 630 w 10275"/>
                                  <a:gd name="connsiteY1" fmla="*/ 6342 h 10010"/>
                                  <a:gd name="connsiteX2" fmla="*/ 1864 w 10275"/>
                                  <a:gd name="connsiteY2" fmla="*/ 984 h 10010"/>
                                  <a:gd name="connsiteX3" fmla="*/ 3063 w 10275"/>
                                  <a:gd name="connsiteY3" fmla="*/ 8143 h 10010"/>
                                  <a:gd name="connsiteX4" fmla="*/ 4156 w 10275"/>
                                  <a:gd name="connsiteY4" fmla="*/ 2451 h 10010"/>
                                  <a:gd name="connsiteX5" fmla="*/ 5351 w 10275"/>
                                  <a:gd name="connsiteY5" fmla="*/ 10010 h 10010"/>
                                  <a:gd name="connsiteX6" fmla="*/ 6590 w 10275"/>
                                  <a:gd name="connsiteY6" fmla="*/ 1905 h 10010"/>
                                  <a:gd name="connsiteX7" fmla="*/ 7334 w 10275"/>
                                  <a:gd name="connsiteY7" fmla="*/ 6342 h 10010"/>
                                  <a:gd name="connsiteX8" fmla="*/ 8545 w 10275"/>
                                  <a:gd name="connsiteY8" fmla="*/ 7 h 10010"/>
                                  <a:gd name="connsiteX9" fmla="*/ 9666 w 10275"/>
                                  <a:gd name="connsiteY9" fmla="*/ 7875 h 10010"/>
                                  <a:gd name="connsiteX10" fmla="*/ 10275 w 10275"/>
                                  <a:gd name="connsiteY10" fmla="*/ 4167 h 10010"/>
                                  <a:gd name="connsiteX0" fmla="*/ 0 w 10275"/>
                                  <a:gd name="connsiteY0" fmla="*/ 2132 h 10022"/>
                                  <a:gd name="connsiteX1" fmla="*/ 630 w 10275"/>
                                  <a:gd name="connsiteY1" fmla="*/ 6354 h 10022"/>
                                  <a:gd name="connsiteX2" fmla="*/ 1864 w 10275"/>
                                  <a:gd name="connsiteY2" fmla="*/ 996 h 10022"/>
                                  <a:gd name="connsiteX3" fmla="*/ 3063 w 10275"/>
                                  <a:gd name="connsiteY3" fmla="*/ 8155 h 10022"/>
                                  <a:gd name="connsiteX4" fmla="*/ 4156 w 10275"/>
                                  <a:gd name="connsiteY4" fmla="*/ 2463 h 10022"/>
                                  <a:gd name="connsiteX5" fmla="*/ 5351 w 10275"/>
                                  <a:gd name="connsiteY5" fmla="*/ 10022 h 10022"/>
                                  <a:gd name="connsiteX6" fmla="*/ 6590 w 10275"/>
                                  <a:gd name="connsiteY6" fmla="*/ 1917 h 10022"/>
                                  <a:gd name="connsiteX7" fmla="*/ 7334 w 10275"/>
                                  <a:gd name="connsiteY7" fmla="*/ 6354 h 10022"/>
                                  <a:gd name="connsiteX8" fmla="*/ 8545 w 10275"/>
                                  <a:gd name="connsiteY8" fmla="*/ 19 h 10022"/>
                                  <a:gd name="connsiteX9" fmla="*/ 9801 w 10275"/>
                                  <a:gd name="connsiteY9" fmla="*/ 8840 h 10022"/>
                                  <a:gd name="connsiteX10" fmla="*/ 10275 w 10275"/>
                                  <a:gd name="connsiteY10" fmla="*/ 4179 h 10022"/>
                                  <a:gd name="connsiteX0" fmla="*/ 0 w 10275"/>
                                  <a:gd name="connsiteY0" fmla="*/ 2132 h 10022"/>
                                  <a:gd name="connsiteX1" fmla="*/ 630 w 10275"/>
                                  <a:gd name="connsiteY1" fmla="*/ 6354 h 10022"/>
                                  <a:gd name="connsiteX2" fmla="*/ 1864 w 10275"/>
                                  <a:gd name="connsiteY2" fmla="*/ 996 h 10022"/>
                                  <a:gd name="connsiteX3" fmla="*/ 3063 w 10275"/>
                                  <a:gd name="connsiteY3" fmla="*/ 8155 h 10022"/>
                                  <a:gd name="connsiteX4" fmla="*/ 4156 w 10275"/>
                                  <a:gd name="connsiteY4" fmla="*/ 2463 h 10022"/>
                                  <a:gd name="connsiteX5" fmla="*/ 5351 w 10275"/>
                                  <a:gd name="connsiteY5" fmla="*/ 10022 h 10022"/>
                                  <a:gd name="connsiteX6" fmla="*/ 6590 w 10275"/>
                                  <a:gd name="connsiteY6" fmla="*/ 1917 h 10022"/>
                                  <a:gd name="connsiteX7" fmla="*/ 7334 w 10275"/>
                                  <a:gd name="connsiteY7" fmla="*/ 6354 h 10022"/>
                                  <a:gd name="connsiteX8" fmla="*/ 8545 w 10275"/>
                                  <a:gd name="connsiteY8" fmla="*/ 19 h 10022"/>
                                  <a:gd name="connsiteX9" fmla="*/ 9801 w 10275"/>
                                  <a:gd name="connsiteY9" fmla="*/ 8840 h 10022"/>
                                  <a:gd name="connsiteX10" fmla="*/ 10275 w 10275"/>
                                  <a:gd name="connsiteY10" fmla="*/ 4179 h 10022"/>
                                  <a:gd name="connsiteX0" fmla="*/ 0 w 10275"/>
                                  <a:gd name="connsiteY0" fmla="*/ 2137 h 10027"/>
                                  <a:gd name="connsiteX1" fmla="*/ 630 w 10275"/>
                                  <a:gd name="connsiteY1" fmla="*/ 6359 h 10027"/>
                                  <a:gd name="connsiteX2" fmla="*/ 1864 w 10275"/>
                                  <a:gd name="connsiteY2" fmla="*/ 1001 h 10027"/>
                                  <a:gd name="connsiteX3" fmla="*/ 3063 w 10275"/>
                                  <a:gd name="connsiteY3" fmla="*/ 8160 h 10027"/>
                                  <a:gd name="connsiteX4" fmla="*/ 4156 w 10275"/>
                                  <a:gd name="connsiteY4" fmla="*/ 2468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630 w 10275"/>
                                  <a:gd name="connsiteY1" fmla="*/ 6359 h 10027"/>
                                  <a:gd name="connsiteX2" fmla="*/ 1864 w 10275"/>
                                  <a:gd name="connsiteY2" fmla="*/ 1001 h 10027"/>
                                  <a:gd name="connsiteX3" fmla="*/ 3063 w 10275"/>
                                  <a:gd name="connsiteY3" fmla="*/ 8160 h 10027"/>
                                  <a:gd name="connsiteX4" fmla="*/ 4156 w 10275"/>
                                  <a:gd name="connsiteY4" fmla="*/ 2468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630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52 w 10275"/>
                                  <a:gd name="connsiteY1" fmla="*/ 6986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618 w 10275"/>
                                  <a:gd name="connsiteY1" fmla="*/ 6986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618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618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986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40 w 10275"/>
                                  <a:gd name="connsiteY1" fmla="*/ 6359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986 h 10027"/>
                                  <a:gd name="connsiteX2" fmla="*/ 1864 w 10275"/>
                                  <a:gd name="connsiteY2" fmla="*/ 1001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986 h 10027"/>
                                  <a:gd name="connsiteX2" fmla="*/ 1925 w 10275"/>
                                  <a:gd name="connsiteY2" fmla="*/ 2569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986 h 10027"/>
                                  <a:gd name="connsiteX2" fmla="*/ 1905 w 10275"/>
                                  <a:gd name="connsiteY2" fmla="*/ 3823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7 h 10027"/>
                                  <a:gd name="connsiteX1" fmla="*/ 720 w 10275"/>
                                  <a:gd name="connsiteY1" fmla="*/ 6986 h 10027"/>
                                  <a:gd name="connsiteX2" fmla="*/ 1905 w 10275"/>
                                  <a:gd name="connsiteY2" fmla="*/ 3823 h 10027"/>
                                  <a:gd name="connsiteX3" fmla="*/ 3063 w 10275"/>
                                  <a:gd name="connsiteY3" fmla="*/ 8160 h 10027"/>
                                  <a:gd name="connsiteX4" fmla="*/ 4095 w 10275"/>
                                  <a:gd name="connsiteY4" fmla="*/ 2363 h 10027"/>
                                  <a:gd name="connsiteX5" fmla="*/ 5351 w 10275"/>
                                  <a:gd name="connsiteY5" fmla="*/ 10027 h 10027"/>
                                  <a:gd name="connsiteX6" fmla="*/ 6590 w 10275"/>
                                  <a:gd name="connsiteY6" fmla="*/ 1922 h 10027"/>
                                  <a:gd name="connsiteX7" fmla="*/ 7334 w 10275"/>
                                  <a:gd name="connsiteY7" fmla="*/ 6359 h 10027"/>
                                  <a:gd name="connsiteX8" fmla="*/ 8545 w 10275"/>
                                  <a:gd name="connsiteY8" fmla="*/ 24 h 10027"/>
                                  <a:gd name="connsiteX9" fmla="*/ 9790 w 10275"/>
                                  <a:gd name="connsiteY9" fmla="*/ 9159 h 10027"/>
                                  <a:gd name="connsiteX10" fmla="*/ 10275 w 10275"/>
                                  <a:gd name="connsiteY10" fmla="*/ 4184 h 10027"/>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334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334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334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26 h 10016"/>
                                  <a:gd name="connsiteX1" fmla="*/ 720 w 10275"/>
                                  <a:gd name="connsiteY1" fmla="*/ 6975 h 10016"/>
                                  <a:gd name="connsiteX2" fmla="*/ 1905 w 10275"/>
                                  <a:gd name="connsiteY2" fmla="*/ 3812 h 10016"/>
                                  <a:gd name="connsiteX3" fmla="*/ 3063 w 10275"/>
                                  <a:gd name="connsiteY3" fmla="*/ 8149 h 10016"/>
                                  <a:gd name="connsiteX4" fmla="*/ 4095 w 10275"/>
                                  <a:gd name="connsiteY4" fmla="*/ 2352 h 10016"/>
                                  <a:gd name="connsiteX5" fmla="*/ 5351 w 10275"/>
                                  <a:gd name="connsiteY5" fmla="*/ 10016 h 10016"/>
                                  <a:gd name="connsiteX6" fmla="*/ 6590 w 10275"/>
                                  <a:gd name="connsiteY6" fmla="*/ 1911 h 10016"/>
                                  <a:gd name="connsiteX7" fmla="*/ 7253 w 10275"/>
                                  <a:gd name="connsiteY7" fmla="*/ 7080 h 10016"/>
                                  <a:gd name="connsiteX8" fmla="*/ 8545 w 10275"/>
                                  <a:gd name="connsiteY8" fmla="*/ 13 h 10016"/>
                                  <a:gd name="connsiteX9" fmla="*/ 9790 w 10275"/>
                                  <a:gd name="connsiteY9" fmla="*/ 9148 h 10016"/>
                                  <a:gd name="connsiteX10" fmla="*/ 10275 w 10275"/>
                                  <a:gd name="connsiteY10" fmla="*/ 4173 h 10016"/>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253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294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36 h 10026"/>
                                  <a:gd name="connsiteX1" fmla="*/ 720 w 10275"/>
                                  <a:gd name="connsiteY1" fmla="*/ 6985 h 10026"/>
                                  <a:gd name="connsiteX2" fmla="*/ 1905 w 10275"/>
                                  <a:gd name="connsiteY2" fmla="*/ 3822 h 10026"/>
                                  <a:gd name="connsiteX3" fmla="*/ 3063 w 10275"/>
                                  <a:gd name="connsiteY3" fmla="*/ 8159 h 10026"/>
                                  <a:gd name="connsiteX4" fmla="*/ 4095 w 10275"/>
                                  <a:gd name="connsiteY4" fmla="*/ 2362 h 10026"/>
                                  <a:gd name="connsiteX5" fmla="*/ 5351 w 10275"/>
                                  <a:gd name="connsiteY5" fmla="*/ 10026 h 10026"/>
                                  <a:gd name="connsiteX6" fmla="*/ 6590 w 10275"/>
                                  <a:gd name="connsiteY6" fmla="*/ 1921 h 10026"/>
                                  <a:gd name="connsiteX7" fmla="*/ 7294 w 10275"/>
                                  <a:gd name="connsiteY7" fmla="*/ 6358 h 10026"/>
                                  <a:gd name="connsiteX8" fmla="*/ 8545 w 10275"/>
                                  <a:gd name="connsiteY8" fmla="*/ 23 h 10026"/>
                                  <a:gd name="connsiteX9" fmla="*/ 9790 w 10275"/>
                                  <a:gd name="connsiteY9" fmla="*/ 9158 h 10026"/>
                                  <a:gd name="connsiteX10" fmla="*/ 10275 w 10275"/>
                                  <a:gd name="connsiteY10" fmla="*/ 4183 h 10026"/>
                                  <a:gd name="connsiteX0" fmla="*/ 0 w 10275"/>
                                  <a:gd name="connsiteY0" fmla="*/ 2127 h 10017"/>
                                  <a:gd name="connsiteX1" fmla="*/ 720 w 10275"/>
                                  <a:gd name="connsiteY1" fmla="*/ 6976 h 10017"/>
                                  <a:gd name="connsiteX2" fmla="*/ 1905 w 10275"/>
                                  <a:gd name="connsiteY2" fmla="*/ 3813 h 10017"/>
                                  <a:gd name="connsiteX3" fmla="*/ 3063 w 10275"/>
                                  <a:gd name="connsiteY3" fmla="*/ 8150 h 10017"/>
                                  <a:gd name="connsiteX4" fmla="*/ 4095 w 10275"/>
                                  <a:gd name="connsiteY4" fmla="*/ 2353 h 10017"/>
                                  <a:gd name="connsiteX5" fmla="*/ 5351 w 10275"/>
                                  <a:gd name="connsiteY5" fmla="*/ 10017 h 10017"/>
                                  <a:gd name="connsiteX6" fmla="*/ 6590 w 10275"/>
                                  <a:gd name="connsiteY6" fmla="*/ 1912 h 10017"/>
                                  <a:gd name="connsiteX7" fmla="*/ 7294 w 10275"/>
                                  <a:gd name="connsiteY7" fmla="*/ 6976 h 10017"/>
                                  <a:gd name="connsiteX8" fmla="*/ 8545 w 10275"/>
                                  <a:gd name="connsiteY8" fmla="*/ 14 h 10017"/>
                                  <a:gd name="connsiteX9" fmla="*/ 9790 w 10275"/>
                                  <a:gd name="connsiteY9" fmla="*/ 9149 h 10017"/>
                                  <a:gd name="connsiteX10" fmla="*/ 10275 w 10275"/>
                                  <a:gd name="connsiteY10" fmla="*/ 4174 h 10017"/>
                                  <a:gd name="connsiteX0" fmla="*/ 0 w 10275"/>
                                  <a:gd name="connsiteY0" fmla="*/ 2127 h 10017"/>
                                  <a:gd name="connsiteX1" fmla="*/ 720 w 10275"/>
                                  <a:gd name="connsiteY1" fmla="*/ 6976 h 10017"/>
                                  <a:gd name="connsiteX2" fmla="*/ 1905 w 10275"/>
                                  <a:gd name="connsiteY2" fmla="*/ 3813 h 10017"/>
                                  <a:gd name="connsiteX3" fmla="*/ 3063 w 10275"/>
                                  <a:gd name="connsiteY3" fmla="*/ 8150 h 10017"/>
                                  <a:gd name="connsiteX4" fmla="*/ 4174 w 10275"/>
                                  <a:gd name="connsiteY4" fmla="*/ 2489 h 10017"/>
                                  <a:gd name="connsiteX5" fmla="*/ 5351 w 10275"/>
                                  <a:gd name="connsiteY5" fmla="*/ 10017 h 10017"/>
                                  <a:gd name="connsiteX6" fmla="*/ 6590 w 10275"/>
                                  <a:gd name="connsiteY6" fmla="*/ 1912 h 10017"/>
                                  <a:gd name="connsiteX7" fmla="*/ 7294 w 10275"/>
                                  <a:gd name="connsiteY7" fmla="*/ 6976 h 10017"/>
                                  <a:gd name="connsiteX8" fmla="*/ 8545 w 10275"/>
                                  <a:gd name="connsiteY8" fmla="*/ 14 h 10017"/>
                                  <a:gd name="connsiteX9" fmla="*/ 9790 w 10275"/>
                                  <a:gd name="connsiteY9" fmla="*/ 9149 h 10017"/>
                                  <a:gd name="connsiteX10" fmla="*/ 10275 w 10275"/>
                                  <a:gd name="connsiteY10" fmla="*/ 4174 h 10017"/>
                                  <a:gd name="connsiteX0" fmla="*/ 0 w 10275"/>
                                  <a:gd name="connsiteY0" fmla="*/ 2127 h 10017"/>
                                  <a:gd name="connsiteX1" fmla="*/ 720 w 10275"/>
                                  <a:gd name="connsiteY1" fmla="*/ 6976 h 10017"/>
                                  <a:gd name="connsiteX2" fmla="*/ 1905 w 10275"/>
                                  <a:gd name="connsiteY2" fmla="*/ 3813 h 10017"/>
                                  <a:gd name="connsiteX3" fmla="*/ 3063 w 10275"/>
                                  <a:gd name="connsiteY3" fmla="*/ 8150 h 10017"/>
                                  <a:gd name="connsiteX4" fmla="*/ 4174 w 10275"/>
                                  <a:gd name="connsiteY4" fmla="*/ 2489 h 10017"/>
                                  <a:gd name="connsiteX5" fmla="*/ 5351 w 10275"/>
                                  <a:gd name="connsiteY5" fmla="*/ 10017 h 10017"/>
                                  <a:gd name="connsiteX6" fmla="*/ 6590 w 10275"/>
                                  <a:gd name="connsiteY6" fmla="*/ 1912 h 10017"/>
                                  <a:gd name="connsiteX7" fmla="*/ 7294 w 10275"/>
                                  <a:gd name="connsiteY7" fmla="*/ 6976 h 10017"/>
                                  <a:gd name="connsiteX8" fmla="*/ 8545 w 10275"/>
                                  <a:gd name="connsiteY8" fmla="*/ 14 h 10017"/>
                                  <a:gd name="connsiteX9" fmla="*/ 9790 w 10275"/>
                                  <a:gd name="connsiteY9" fmla="*/ 9149 h 10017"/>
                                  <a:gd name="connsiteX10" fmla="*/ 10275 w 10275"/>
                                  <a:gd name="connsiteY10" fmla="*/ 4174 h 10017"/>
                                  <a:gd name="connsiteX0" fmla="*/ 0 w 10275"/>
                                  <a:gd name="connsiteY0" fmla="*/ 2127 h 10017"/>
                                  <a:gd name="connsiteX1" fmla="*/ 720 w 10275"/>
                                  <a:gd name="connsiteY1" fmla="*/ 6976 h 10017"/>
                                  <a:gd name="connsiteX2" fmla="*/ 1905 w 10275"/>
                                  <a:gd name="connsiteY2" fmla="*/ 3813 h 10017"/>
                                  <a:gd name="connsiteX3" fmla="*/ 3063 w 10275"/>
                                  <a:gd name="connsiteY3" fmla="*/ 8150 h 10017"/>
                                  <a:gd name="connsiteX4" fmla="*/ 4174 w 10275"/>
                                  <a:gd name="connsiteY4" fmla="*/ 2489 h 10017"/>
                                  <a:gd name="connsiteX5" fmla="*/ 5351 w 10275"/>
                                  <a:gd name="connsiteY5" fmla="*/ 10017 h 10017"/>
                                  <a:gd name="connsiteX6" fmla="*/ 6590 w 10275"/>
                                  <a:gd name="connsiteY6" fmla="*/ 1912 h 10017"/>
                                  <a:gd name="connsiteX7" fmla="*/ 7294 w 10275"/>
                                  <a:gd name="connsiteY7" fmla="*/ 6976 h 10017"/>
                                  <a:gd name="connsiteX8" fmla="*/ 8545 w 10275"/>
                                  <a:gd name="connsiteY8" fmla="*/ 14 h 10017"/>
                                  <a:gd name="connsiteX9" fmla="*/ 9790 w 10275"/>
                                  <a:gd name="connsiteY9" fmla="*/ 9149 h 10017"/>
                                  <a:gd name="connsiteX10" fmla="*/ 10275 w 10275"/>
                                  <a:gd name="connsiteY10" fmla="*/ 4174 h 10017"/>
                                  <a:gd name="connsiteX0" fmla="*/ 0 w 10275"/>
                                  <a:gd name="connsiteY0" fmla="*/ 2127 h 10017"/>
                                  <a:gd name="connsiteX1" fmla="*/ 720 w 10275"/>
                                  <a:gd name="connsiteY1" fmla="*/ 6976 h 10017"/>
                                  <a:gd name="connsiteX2" fmla="*/ 1905 w 10275"/>
                                  <a:gd name="connsiteY2" fmla="*/ 3813 h 10017"/>
                                  <a:gd name="connsiteX3" fmla="*/ 3063 w 10275"/>
                                  <a:gd name="connsiteY3" fmla="*/ 8150 h 10017"/>
                                  <a:gd name="connsiteX4" fmla="*/ 4174 w 10275"/>
                                  <a:gd name="connsiteY4" fmla="*/ 2489 h 10017"/>
                                  <a:gd name="connsiteX5" fmla="*/ 5351 w 10275"/>
                                  <a:gd name="connsiteY5" fmla="*/ 10017 h 10017"/>
                                  <a:gd name="connsiteX6" fmla="*/ 6454 w 10275"/>
                                  <a:gd name="connsiteY6" fmla="*/ 2184 h 10017"/>
                                  <a:gd name="connsiteX7" fmla="*/ 7294 w 10275"/>
                                  <a:gd name="connsiteY7" fmla="*/ 6976 h 10017"/>
                                  <a:gd name="connsiteX8" fmla="*/ 8545 w 10275"/>
                                  <a:gd name="connsiteY8" fmla="*/ 14 h 10017"/>
                                  <a:gd name="connsiteX9" fmla="*/ 9790 w 10275"/>
                                  <a:gd name="connsiteY9" fmla="*/ 9149 h 10017"/>
                                  <a:gd name="connsiteX10" fmla="*/ 10275 w 10275"/>
                                  <a:gd name="connsiteY10" fmla="*/ 4174 h 10017"/>
                                  <a:gd name="connsiteX0" fmla="*/ 0 w 10275"/>
                                  <a:gd name="connsiteY0" fmla="*/ 2140 h 10030"/>
                                  <a:gd name="connsiteX1" fmla="*/ 720 w 10275"/>
                                  <a:gd name="connsiteY1" fmla="*/ 6989 h 10030"/>
                                  <a:gd name="connsiteX2" fmla="*/ 1905 w 10275"/>
                                  <a:gd name="connsiteY2" fmla="*/ 3826 h 10030"/>
                                  <a:gd name="connsiteX3" fmla="*/ 3063 w 10275"/>
                                  <a:gd name="connsiteY3" fmla="*/ 8163 h 10030"/>
                                  <a:gd name="connsiteX4" fmla="*/ 4174 w 10275"/>
                                  <a:gd name="connsiteY4" fmla="*/ 2502 h 10030"/>
                                  <a:gd name="connsiteX5" fmla="*/ 5351 w 10275"/>
                                  <a:gd name="connsiteY5" fmla="*/ 10030 h 10030"/>
                                  <a:gd name="connsiteX6" fmla="*/ 6454 w 10275"/>
                                  <a:gd name="connsiteY6" fmla="*/ 2197 h 10030"/>
                                  <a:gd name="connsiteX7" fmla="*/ 7294 w 10275"/>
                                  <a:gd name="connsiteY7" fmla="*/ 6989 h 10030"/>
                                  <a:gd name="connsiteX8" fmla="*/ 8413 w 10275"/>
                                  <a:gd name="connsiteY8" fmla="*/ 13 h 10030"/>
                                  <a:gd name="connsiteX9" fmla="*/ 9790 w 10275"/>
                                  <a:gd name="connsiteY9" fmla="*/ 9162 h 10030"/>
                                  <a:gd name="connsiteX10" fmla="*/ 10275 w 10275"/>
                                  <a:gd name="connsiteY10" fmla="*/ 4187 h 10030"/>
                                  <a:gd name="connsiteX0" fmla="*/ 0 w 10275"/>
                                  <a:gd name="connsiteY0" fmla="*/ 2140 h 10030"/>
                                  <a:gd name="connsiteX1" fmla="*/ 777 w 10275"/>
                                  <a:gd name="connsiteY1" fmla="*/ 6599 h 10030"/>
                                  <a:gd name="connsiteX2" fmla="*/ 1905 w 10275"/>
                                  <a:gd name="connsiteY2" fmla="*/ 3826 h 10030"/>
                                  <a:gd name="connsiteX3" fmla="*/ 3063 w 10275"/>
                                  <a:gd name="connsiteY3" fmla="*/ 8163 h 10030"/>
                                  <a:gd name="connsiteX4" fmla="*/ 4174 w 10275"/>
                                  <a:gd name="connsiteY4" fmla="*/ 2502 h 10030"/>
                                  <a:gd name="connsiteX5" fmla="*/ 5351 w 10275"/>
                                  <a:gd name="connsiteY5" fmla="*/ 10030 h 10030"/>
                                  <a:gd name="connsiteX6" fmla="*/ 6454 w 10275"/>
                                  <a:gd name="connsiteY6" fmla="*/ 2197 h 10030"/>
                                  <a:gd name="connsiteX7" fmla="*/ 7294 w 10275"/>
                                  <a:gd name="connsiteY7" fmla="*/ 6989 h 10030"/>
                                  <a:gd name="connsiteX8" fmla="*/ 8413 w 10275"/>
                                  <a:gd name="connsiteY8" fmla="*/ 13 h 10030"/>
                                  <a:gd name="connsiteX9" fmla="*/ 9790 w 10275"/>
                                  <a:gd name="connsiteY9" fmla="*/ 9162 h 10030"/>
                                  <a:gd name="connsiteX10" fmla="*/ 10275 w 10275"/>
                                  <a:gd name="connsiteY10" fmla="*/ 4187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75" h="10030">
                                    <a:moveTo>
                                      <a:pt x="0" y="2140"/>
                                    </a:moveTo>
                                    <a:cubicBezTo>
                                      <a:pt x="169" y="3586"/>
                                      <a:pt x="460" y="6318"/>
                                      <a:pt x="777" y="6599"/>
                                    </a:cubicBezTo>
                                    <a:cubicBezTo>
                                      <a:pt x="1094" y="6880"/>
                                      <a:pt x="1524" y="3565"/>
                                      <a:pt x="1905" y="3826"/>
                                    </a:cubicBezTo>
                                    <a:cubicBezTo>
                                      <a:pt x="2286" y="4087"/>
                                      <a:pt x="2685" y="8384"/>
                                      <a:pt x="3063" y="8163"/>
                                    </a:cubicBezTo>
                                    <a:cubicBezTo>
                                      <a:pt x="3441" y="7942"/>
                                      <a:pt x="3874" y="2191"/>
                                      <a:pt x="4174" y="2502"/>
                                    </a:cubicBezTo>
                                    <a:cubicBezTo>
                                      <a:pt x="4474" y="2813"/>
                                      <a:pt x="4971" y="10081"/>
                                      <a:pt x="5351" y="10030"/>
                                    </a:cubicBezTo>
                                    <a:cubicBezTo>
                                      <a:pt x="5731" y="9979"/>
                                      <a:pt x="6183" y="2568"/>
                                      <a:pt x="6454" y="2197"/>
                                    </a:cubicBezTo>
                                    <a:cubicBezTo>
                                      <a:pt x="6725" y="1826"/>
                                      <a:pt x="6968" y="7353"/>
                                      <a:pt x="7294" y="6989"/>
                                    </a:cubicBezTo>
                                    <a:cubicBezTo>
                                      <a:pt x="7621" y="6625"/>
                                      <a:pt x="7997" y="-349"/>
                                      <a:pt x="8413" y="13"/>
                                    </a:cubicBezTo>
                                    <a:cubicBezTo>
                                      <a:pt x="8829" y="375"/>
                                      <a:pt x="9212" y="8541"/>
                                      <a:pt x="9790" y="9162"/>
                                    </a:cubicBezTo>
                                    <a:cubicBezTo>
                                      <a:pt x="10077" y="9780"/>
                                      <a:pt x="10171" y="4394"/>
                                      <a:pt x="10275" y="4187"/>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grpSp>
                      </p:grpSp>
                    </p:grpSp>
                  </p:grpSp>
                  <p:sp>
                    <p:nvSpPr>
                      <p:cNvPr id="37" name="文字方塊 301"/>
                      <p:cNvSpPr txBox="1"/>
                      <p:nvPr/>
                    </p:nvSpPr>
                    <p:spPr>
                      <a:xfrm>
                        <a:off x="4686299" y="2020953"/>
                        <a:ext cx="704851" cy="5031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000" kern="2600" dirty="0">
                            <a:effectLst/>
                            <a:latin typeface="微軟正黑體" panose="020B0604030504040204" pitchFamily="34" charset="-120"/>
                            <a:ea typeface="微軟正黑體" panose="020B0604030504040204" pitchFamily="34" charset="-120"/>
                            <a:cs typeface="新細明體" panose="02020500000000000000" pitchFamily="18" charset="-120"/>
                          </a:rPr>
                          <a:t>時間</a:t>
                        </a:r>
                        <a:endParaRPr lang="zh-TW" sz="1600" kern="26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grpSp>
            </p:grpSp>
          </p:grpSp>
        </p:grpSp>
        <p:sp>
          <p:nvSpPr>
            <p:cNvPr id="3" name="矩形 2"/>
            <p:cNvSpPr/>
            <p:nvPr/>
          </p:nvSpPr>
          <p:spPr>
            <a:xfrm>
              <a:off x="6380243" y="3861617"/>
              <a:ext cx="2159566" cy="307777"/>
            </a:xfrm>
            <a:prstGeom prst="rect">
              <a:avLst/>
            </a:prstGeom>
          </p:spPr>
          <p:txBody>
            <a:bodyPr wrap="none">
              <a:spAutoFit/>
            </a:bodyPr>
            <a:lstStyle/>
            <a:p>
              <a:r>
                <a:rPr lang="zh-TW" altLang="en-US" sz="1400" b="1" u="sng" kern="100" dirty="0">
                  <a:latin typeface="微軟正黑體" panose="020B0604030504040204" pitchFamily="34" charset="-120"/>
                  <a:ea typeface="微軟正黑體" panose="020B0604030504040204" pitchFamily="34" charset="-120"/>
                  <a:cs typeface="Times New Roman" panose="02020603050405020304" pitchFamily="18" charset="0"/>
                </a:rPr>
                <a:t>假設趨勢水平</a:t>
              </a:r>
              <a:r>
                <a:rPr lang="zh-TW" altLang="en-US" sz="1400" b="1" u="sng" kern="100" dirty="0" smtClean="0">
                  <a:latin typeface="微軟正黑體" panose="020B0604030504040204" pitchFamily="34" charset="-120"/>
                  <a:ea typeface="微軟正黑體" panose="020B0604030504040204" pitchFamily="34" charset="-120"/>
                  <a:cs typeface="Times New Roman" panose="02020603050405020304" pitchFamily="18" charset="0"/>
                </a:rPr>
                <a:t>之匯市</a:t>
              </a:r>
              <a:r>
                <a:rPr lang="zh-TW" altLang="en-US" sz="1400" b="1" u="sng" kern="100" dirty="0">
                  <a:latin typeface="微軟正黑體" panose="020B0604030504040204" pitchFamily="34" charset="-120"/>
                  <a:ea typeface="微軟正黑體" panose="020B0604030504040204" pitchFamily="34" charset="-120"/>
                  <a:cs typeface="Times New Roman" panose="02020603050405020304" pitchFamily="18" charset="0"/>
                </a:rPr>
                <a:t>調節</a:t>
              </a:r>
            </a:p>
          </p:txBody>
        </p:sp>
        <p:sp>
          <p:nvSpPr>
            <p:cNvPr id="85" name="文字方塊 62"/>
            <p:cNvSpPr txBox="1"/>
            <p:nvPr/>
          </p:nvSpPr>
          <p:spPr>
            <a:xfrm>
              <a:off x="701060" y="3864136"/>
              <a:ext cx="2350936" cy="367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400" b="1" u="sng" dirty="0">
                  <a:solidFill>
                    <a:schemeClr val="tx1"/>
                  </a:solidFill>
                  <a:latin typeface="微軟正黑體" panose="020B0604030504040204" pitchFamily="34" charset="-120"/>
                  <a:ea typeface="微軟正黑體" panose="020B0604030504040204" pitchFamily="34" charset="-120"/>
                </a:rPr>
                <a:t>假設趨勢向下</a:t>
              </a:r>
              <a:r>
                <a:rPr lang="zh-TW" sz="1400" b="1" u="sng" dirty="0" smtClean="0">
                  <a:solidFill>
                    <a:schemeClr val="tx1"/>
                  </a:solidFill>
                  <a:latin typeface="微軟正黑體" panose="020B0604030504040204" pitchFamily="34" charset="-120"/>
                  <a:ea typeface="微軟正黑體" panose="020B0604030504040204" pitchFamily="34" charset="-120"/>
                </a:rPr>
                <a:t>之</a:t>
              </a:r>
              <a:r>
                <a:rPr lang="zh-TW" altLang="en-US" sz="1400" b="1" u="sng" dirty="0" smtClean="0">
                  <a:solidFill>
                    <a:schemeClr val="tx1"/>
                  </a:solidFill>
                  <a:latin typeface="微軟正黑體" panose="020B0604030504040204" pitchFamily="34" charset="-120"/>
                  <a:ea typeface="微軟正黑體" panose="020B0604030504040204" pitchFamily="34" charset="-120"/>
                </a:rPr>
                <a:t>匯</a:t>
              </a:r>
              <a:r>
                <a:rPr lang="zh-TW" sz="1400" b="1" u="sng" dirty="0" smtClean="0">
                  <a:solidFill>
                    <a:schemeClr val="tx1"/>
                  </a:solidFill>
                  <a:latin typeface="微軟正黑體" panose="020B0604030504040204" pitchFamily="34" charset="-120"/>
                  <a:ea typeface="微軟正黑體" panose="020B0604030504040204" pitchFamily="34" charset="-120"/>
                </a:rPr>
                <a:t>市</a:t>
              </a:r>
              <a:r>
                <a:rPr lang="zh-TW" sz="1400" b="1" u="sng" dirty="0">
                  <a:solidFill>
                    <a:schemeClr val="tx1"/>
                  </a:solidFill>
                  <a:latin typeface="微軟正黑體" panose="020B0604030504040204" pitchFamily="34" charset="-120"/>
                  <a:ea typeface="微軟正黑體" panose="020B0604030504040204" pitchFamily="34" charset="-120"/>
                </a:rPr>
                <a:t>調節</a:t>
              </a:r>
            </a:p>
          </p:txBody>
        </p:sp>
        <p:sp>
          <p:nvSpPr>
            <p:cNvPr id="86" name="文字方塊 62"/>
            <p:cNvSpPr txBox="1"/>
            <p:nvPr/>
          </p:nvSpPr>
          <p:spPr>
            <a:xfrm>
              <a:off x="3587082" y="3857217"/>
              <a:ext cx="2350936" cy="367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400" b="1" u="sng" dirty="0">
                  <a:solidFill>
                    <a:schemeClr val="tx1"/>
                  </a:solidFill>
                  <a:latin typeface="微軟正黑體" panose="020B0604030504040204" pitchFamily="34" charset="-120"/>
                  <a:ea typeface="微軟正黑體" panose="020B0604030504040204" pitchFamily="34" charset="-120"/>
                </a:rPr>
                <a:t>假設趨勢</a:t>
              </a:r>
              <a:r>
                <a:rPr lang="zh-TW" sz="1400" b="1" u="sng" dirty="0" smtClean="0">
                  <a:solidFill>
                    <a:schemeClr val="tx1"/>
                  </a:solidFill>
                  <a:latin typeface="微軟正黑體" panose="020B0604030504040204" pitchFamily="34" charset="-120"/>
                  <a:ea typeface="微軟正黑體" panose="020B0604030504040204" pitchFamily="34" charset="-120"/>
                </a:rPr>
                <a:t>向</a:t>
              </a:r>
              <a:r>
                <a:rPr lang="zh-TW" altLang="en-US" sz="1400" b="1" u="sng" dirty="0">
                  <a:solidFill>
                    <a:schemeClr val="tx1"/>
                  </a:solidFill>
                  <a:latin typeface="微軟正黑體" panose="020B0604030504040204" pitchFamily="34" charset="-120"/>
                  <a:ea typeface="微軟正黑體" panose="020B0604030504040204" pitchFamily="34" charset="-120"/>
                </a:rPr>
                <a:t>上</a:t>
              </a:r>
              <a:r>
                <a:rPr lang="zh-TW" sz="1400" b="1" u="sng" dirty="0" smtClean="0">
                  <a:solidFill>
                    <a:schemeClr val="tx1"/>
                  </a:solidFill>
                  <a:latin typeface="微軟正黑體" panose="020B0604030504040204" pitchFamily="34" charset="-120"/>
                  <a:ea typeface="微軟正黑體" panose="020B0604030504040204" pitchFamily="34" charset="-120"/>
                </a:rPr>
                <a:t>之</a:t>
              </a:r>
              <a:r>
                <a:rPr lang="zh-TW" altLang="en-US" sz="1400" b="1" u="sng" dirty="0" smtClean="0">
                  <a:solidFill>
                    <a:schemeClr val="tx1"/>
                  </a:solidFill>
                  <a:latin typeface="微軟正黑體" panose="020B0604030504040204" pitchFamily="34" charset="-120"/>
                  <a:ea typeface="微軟正黑體" panose="020B0604030504040204" pitchFamily="34" charset="-120"/>
                </a:rPr>
                <a:t>匯</a:t>
              </a:r>
              <a:r>
                <a:rPr lang="zh-TW" sz="1400" b="1" u="sng" dirty="0" smtClean="0">
                  <a:solidFill>
                    <a:schemeClr val="tx1"/>
                  </a:solidFill>
                  <a:latin typeface="微軟正黑體" panose="020B0604030504040204" pitchFamily="34" charset="-120"/>
                  <a:ea typeface="微軟正黑體" panose="020B0604030504040204" pitchFamily="34" charset="-120"/>
                </a:rPr>
                <a:t>市</a:t>
              </a:r>
              <a:r>
                <a:rPr lang="zh-TW" sz="1400" b="1" u="sng" dirty="0">
                  <a:solidFill>
                    <a:schemeClr val="tx1"/>
                  </a:solidFill>
                  <a:latin typeface="微軟正黑體" panose="020B0604030504040204" pitchFamily="34" charset="-120"/>
                  <a:ea typeface="微軟正黑體" panose="020B0604030504040204" pitchFamily="34" charset="-120"/>
                </a:rPr>
                <a:t>調節</a:t>
              </a:r>
            </a:p>
          </p:txBody>
        </p:sp>
      </p:grpSp>
    </p:spTree>
    <p:extLst>
      <p:ext uri="{BB962C8B-B14F-4D97-AF65-F5344CB8AC3E}">
        <p14:creationId xmlns:p14="http://schemas.microsoft.com/office/powerpoint/2010/main" val="959424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439"/>
            <a:ext cx="2057400" cy="365125"/>
          </a:xfrm>
        </p:spPr>
        <p:txBody>
          <a:bodyPr/>
          <a:lstStyle/>
          <a:p>
            <a:fld id="{BB1C85A4-6A84-4618-80D9-5A61A43F67A3}" type="slidenum">
              <a:rPr lang="zh-TW" altLang="en-US" smtClean="0"/>
              <a:t>22</a:t>
            </a:fld>
            <a:endParaRPr lang="zh-TW" altLang="en-US" dirty="0"/>
          </a:p>
        </p:txBody>
      </p:sp>
      <p:sp>
        <p:nvSpPr>
          <p:cNvPr id="19" name="矩形 18"/>
          <p:cNvSpPr/>
          <p:nvPr/>
        </p:nvSpPr>
        <p:spPr>
          <a:xfrm>
            <a:off x="297057" y="188640"/>
            <a:ext cx="8412674" cy="296549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42925" indent="-542925" algn="just" defTabSz="914400">
              <a:lnSpc>
                <a:spcPts val="3000"/>
              </a:lnSpc>
              <a:spcBef>
                <a:spcPts val="600"/>
              </a:spcBef>
              <a:tabLst>
                <a:tab pos="542925" algn="l"/>
              </a:tabLst>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長期以來</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本行採行妥適貨幣、信用、外匯與總體審慎政策</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均能達成</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法定經營</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目標</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76225" algn="just" defTabSz="914400">
              <a:lnSpc>
                <a:spcPts val="2600"/>
              </a:lnSpc>
              <a:spcBef>
                <a:spcPts val="600"/>
              </a:spcBef>
              <a:buFont typeface="Arial" panose="020B0604020202020204" pitchFamily="34" charset="0"/>
              <a:buChar char="•"/>
            </a:pPr>
            <a:r>
              <a:rPr lang="zh-TW" altLang="en-US" sz="2200" b="1" spc="-80" dirty="0" smtClean="0">
                <a:latin typeface="微軟正黑體" panose="020B0604030504040204" pitchFamily="34" charset="-120"/>
                <a:ea typeface="微軟正黑體" panose="020B0604030504040204" pitchFamily="34" charset="-120"/>
                <a:cs typeface="Times New Roman" panose="02020603050405020304" pitchFamily="18" charset="0"/>
              </a:rPr>
              <a:t>目標</a:t>
            </a:r>
            <a:r>
              <a:rPr lang="zh-TW" altLang="en-US" sz="2200" b="1" spc="-80" dirty="0">
                <a:latin typeface="微軟正黑體" panose="020B0604030504040204" pitchFamily="34" charset="-120"/>
                <a:ea typeface="微軟正黑體" panose="020B0604030504040204" pitchFamily="34" charset="-120"/>
                <a:cs typeface="Times New Roman" panose="02020603050405020304" pitchFamily="18" charset="0"/>
              </a:rPr>
              <a:t>一</a:t>
            </a:r>
            <a:r>
              <a:rPr lang="zh-TW" altLang="en-US" sz="2200" b="1" spc="-80" dirty="0">
                <a:latin typeface="新細明體" panose="02020500000000000000" pitchFamily="18" charset="-120"/>
                <a:cs typeface="Times New Roman" panose="02020603050405020304" pitchFamily="18" charset="0"/>
              </a:rPr>
              <a:t>「</a:t>
            </a:r>
            <a:r>
              <a:rPr lang="zh-TW" altLang="en-US" sz="2200" b="1" spc="-80" dirty="0">
                <a:latin typeface="微軟正黑體" panose="020B0604030504040204" pitchFamily="34" charset="-120"/>
                <a:ea typeface="微軟正黑體" panose="020B0604030504040204" pitchFamily="34" charset="-120"/>
                <a:cs typeface="Times New Roman" panose="02020603050405020304" pitchFamily="18" charset="0"/>
              </a:rPr>
              <a:t>促進金融穩定</a:t>
            </a:r>
            <a:r>
              <a:rPr lang="zh-TW" altLang="en-US" sz="2200" b="1" spc="-80" dirty="0">
                <a:latin typeface="新細明體" panose="02020500000000000000" pitchFamily="18" charset="-120"/>
                <a:cs typeface="Times New Roman" panose="02020603050405020304" pitchFamily="18" charset="0"/>
              </a:rPr>
              <a:t>」</a:t>
            </a:r>
            <a:r>
              <a:rPr lang="zh-TW" altLang="en-US" sz="2200" b="1" spc="-80" dirty="0" smtClean="0">
                <a:latin typeface="新細明體" panose="02020500000000000000" pitchFamily="18" charset="-120"/>
                <a:cs typeface="Times New Roman" panose="02020603050405020304" pitchFamily="18" charset="0"/>
              </a:rPr>
              <a:t>：</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21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並未出現金融危機</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，不像美國爆發次貸</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風暴並擴大成全球金融危機、</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南韓則發生兩次重大金融危機</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8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34988" indent="-174625" algn="just" defTabSz="914400">
              <a:lnSpc>
                <a:spcPts val="2600"/>
              </a:lnSpc>
              <a:spcBef>
                <a:spcPts val="600"/>
              </a:spcBef>
            </a:pPr>
            <a:r>
              <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kern="0" spc="-100" dirty="0">
                <a:latin typeface="微軟正黑體" panose="020B0604030504040204" pitchFamily="34" charset="-120"/>
                <a:ea typeface="微軟正黑體" panose="020B0604030504040204" pitchFamily="34" charset="-120"/>
              </a:rPr>
              <a:t>20</a:t>
            </a:r>
            <a:r>
              <a:rPr lang="zh-TW" altLang="zh-TW" sz="2100" b="1" kern="0" spc="-100" dirty="0">
                <a:latin typeface="微軟正黑體" panose="020B0604030504040204" pitchFamily="34" charset="-120"/>
                <a:ea typeface="微軟正黑體" panose="020B0604030504040204" pitchFamily="34" charset="-120"/>
              </a:rPr>
              <a:t>多年來</a:t>
            </a:r>
            <a:r>
              <a:rPr lang="zh-TW" altLang="zh-TW" sz="2100" b="1" kern="0" spc="-100" dirty="0" smtClean="0">
                <a:latin typeface="微軟正黑體" panose="020B0604030504040204" pitchFamily="34" charset="-120"/>
                <a:ea typeface="微軟正黑體" panose="020B0604030504040204" pitchFamily="34" charset="-120"/>
              </a:rPr>
              <a:t>，</a:t>
            </a:r>
            <a:r>
              <a:rPr lang="zh-TW" altLang="en-US" sz="2100" b="1" kern="0" spc="-100" dirty="0" smtClean="0">
                <a:solidFill>
                  <a:srgbClr val="0000FF"/>
                </a:solidFill>
                <a:latin typeface="微軟正黑體" panose="020B0604030504040204" pitchFamily="34" charset="-120"/>
                <a:ea typeface="微軟正黑體" panose="020B0604030504040204" pitchFamily="34" charset="-120"/>
              </a:rPr>
              <a:t>臺</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灣遭遇無數外來挑戰</a:t>
            </a:r>
            <a:r>
              <a:rPr lang="zh-TW" altLang="zh-TW" sz="2100" b="1" kern="0" spc="-100" dirty="0" smtClean="0">
                <a:latin typeface="微軟正黑體" panose="020B0604030504040204" pitchFamily="34" charset="-120"/>
                <a:ea typeface="微軟正黑體" panose="020B0604030504040204" pitchFamily="34" charset="-120"/>
              </a:rPr>
              <a:t>，尤其是</a:t>
            </a:r>
            <a:r>
              <a:rPr lang="en-US" altLang="zh-TW" sz="2100" b="1" kern="0" spc="-100" dirty="0" smtClean="0">
                <a:solidFill>
                  <a:srgbClr val="0000FF"/>
                </a:solidFill>
                <a:latin typeface="微軟正黑體" panose="020B0604030504040204" pitchFamily="34" charset="-120"/>
                <a:ea typeface="微軟正黑體" panose="020B0604030504040204" pitchFamily="34" charset="-120"/>
              </a:rPr>
              <a:t>1997</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年亞洲金融危機</a:t>
            </a:r>
            <a:r>
              <a:rPr lang="en-US" altLang="zh-TW" sz="2100" b="1" kern="0" spc="-100" dirty="0">
                <a:solidFill>
                  <a:srgbClr val="0000FF"/>
                </a:solidFill>
                <a:latin typeface="微軟正黑體" panose="020B0604030504040204" pitchFamily="34" charset="-120"/>
                <a:ea typeface="微軟正黑體" panose="020B0604030504040204" pitchFamily="34" charset="-120"/>
              </a:rPr>
              <a:t/>
            </a:r>
            <a:br>
              <a:rPr lang="en-US" altLang="zh-TW" sz="2100" b="1" kern="0" spc="-100" dirty="0">
                <a:solidFill>
                  <a:srgbClr val="0000FF"/>
                </a:solidFill>
                <a:latin typeface="微軟正黑體" panose="020B0604030504040204" pitchFamily="34" charset="-120"/>
                <a:ea typeface="微軟正黑體" panose="020B0604030504040204" pitchFamily="34" charset="-120"/>
              </a:rPr>
            </a:br>
            <a:r>
              <a:rPr lang="zh-TW" altLang="zh-TW" sz="2100" b="1" kern="0" spc="-100" dirty="0" smtClean="0">
                <a:latin typeface="微軟正黑體" panose="020B0604030504040204" pitchFamily="34" charset="-120"/>
                <a:ea typeface="微軟正黑體" panose="020B0604030504040204" pitchFamily="34" charset="-120"/>
              </a:rPr>
              <a:t>、</a:t>
            </a:r>
            <a:r>
              <a:rPr lang="en-US" altLang="zh-TW" sz="2100" b="1" kern="0" spc="-100" dirty="0" smtClean="0">
                <a:solidFill>
                  <a:srgbClr val="0000FF"/>
                </a:solidFill>
                <a:latin typeface="微軟正黑體" panose="020B0604030504040204" pitchFamily="34" charset="-120"/>
                <a:ea typeface="微軟正黑體" panose="020B0604030504040204" pitchFamily="34" charset="-120"/>
              </a:rPr>
              <a:t>2008</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年全球金融危機</a:t>
            </a:r>
            <a:r>
              <a:rPr lang="zh-TW" altLang="zh-TW" sz="2100" b="1" kern="0" spc="-100" dirty="0" smtClean="0">
                <a:latin typeface="微軟正黑體" panose="020B0604030504040204" pitchFamily="34" charset="-120"/>
                <a:ea typeface="微軟正黑體" panose="020B0604030504040204" pitchFamily="34" charset="-120"/>
              </a:rPr>
              <a:t>，以及</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近年全球</a:t>
            </a:r>
            <a:r>
              <a:rPr lang="zh-TW" altLang="en-US" sz="2100" b="1" kern="0" spc="-100" dirty="0" smtClean="0">
                <a:solidFill>
                  <a:srgbClr val="0000FF"/>
                </a:solidFill>
                <a:latin typeface="微軟正黑體" panose="020B0604030504040204" pitchFamily="34" charset="-120"/>
                <a:ea typeface="微軟正黑體" panose="020B0604030504040204" pitchFamily="34" charset="-120"/>
              </a:rPr>
              <a:t>新冠肺炎</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疫情</a:t>
            </a:r>
            <a:r>
              <a:rPr lang="zh-TW" altLang="zh-TW" sz="2100" b="1" kern="0" spc="-100" dirty="0" smtClean="0">
                <a:latin typeface="微軟正黑體" panose="020B0604030504040204" pitchFamily="34" charset="-120"/>
                <a:ea typeface="微軟正黑體" panose="020B0604030504040204" pitchFamily="34" charset="-120"/>
              </a:rPr>
              <a:t>均對國內經濟金融產生負面衝擊</a:t>
            </a:r>
            <a:r>
              <a:rPr lang="zh-TW" altLang="en-US" sz="2100" b="1" kern="0" spc="-100" dirty="0" smtClean="0">
                <a:latin typeface="微軟正黑體" panose="020B0604030504040204" pitchFamily="34" charset="-120"/>
                <a:ea typeface="微軟正黑體" panose="020B0604030504040204" pitchFamily="34" charset="-120"/>
              </a:rPr>
              <a:t>。</a:t>
            </a:r>
            <a:r>
              <a:rPr lang="zh-TW" altLang="zh-TW" sz="2100" b="1" kern="0" spc="-100" dirty="0" smtClean="0">
                <a:latin typeface="微軟正黑體" panose="020B0604030504040204" pitchFamily="34" charset="-120"/>
                <a:ea typeface="微軟正黑體" panose="020B0604030504040204" pitchFamily="34" charset="-120"/>
              </a:rPr>
              <a:t>本行適時採取有效的</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貨幣、</a:t>
            </a:r>
            <a:r>
              <a:rPr lang="zh-TW" altLang="en-US" sz="2100" b="1" kern="0" spc="-100" dirty="0" smtClean="0">
                <a:solidFill>
                  <a:srgbClr val="0000FF"/>
                </a:solidFill>
                <a:latin typeface="微軟正黑體" panose="020B0604030504040204" pitchFamily="34" charset="-120"/>
                <a:ea typeface="微軟正黑體" panose="020B0604030504040204" pitchFamily="34" charset="-120"/>
              </a:rPr>
              <a:t>信用、</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外匯</a:t>
            </a:r>
            <a:r>
              <a:rPr lang="zh-TW" altLang="zh-TW" sz="2100" b="1" kern="0" spc="-100" dirty="0" smtClean="0">
                <a:latin typeface="微軟正黑體" panose="020B0604030504040204" pitchFamily="34" charset="-120"/>
                <a:ea typeface="微軟正黑體" panose="020B0604030504040204" pitchFamily="34" charset="-120"/>
              </a:rPr>
              <a:t>與</a:t>
            </a:r>
            <a:r>
              <a:rPr lang="zh-TW" altLang="en-US" sz="2100" b="1" kern="0" spc="-100" dirty="0" smtClean="0">
                <a:solidFill>
                  <a:srgbClr val="0000FF"/>
                </a:solidFill>
                <a:latin typeface="微軟正黑體" panose="020B0604030504040204" pitchFamily="34" charset="-120"/>
                <a:ea typeface="微軟正黑體" panose="020B0604030504040204" pitchFamily="34" charset="-120"/>
              </a:rPr>
              <a:t>總體審慎</a:t>
            </a:r>
            <a:r>
              <a:rPr lang="zh-TW" altLang="zh-TW" sz="2100" b="1" kern="0" spc="-100" dirty="0" smtClean="0">
                <a:solidFill>
                  <a:srgbClr val="0000FF"/>
                </a:solidFill>
                <a:latin typeface="微軟正黑體" panose="020B0604030504040204" pitchFamily="34" charset="-120"/>
                <a:ea typeface="微軟正黑體" panose="020B0604030504040204" pitchFamily="34" charset="-120"/>
              </a:rPr>
              <a:t>政策</a:t>
            </a:r>
            <a:r>
              <a:rPr lang="zh-TW" altLang="zh-TW" sz="2100" b="1" kern="0" spc="-100" dirty="0" smtClean="0">
                <a:latin typeface="微軟正黑體" panose="020B0604030504040204" pitchFamily="34" charset="-120"/>
                <a:ea typeface="微軟正黑體" panose="020B0604030504040204" pitchFamily="34" charset="-120"/>
              </a:rPr>
              <a:t>因應，</a:t>
            </a:r>
            <a:r>
              <a:rPr lang="zh-TW" altLang="en-US" sz="2100" b="1" kern="0" spc="-100" dirty="0" smtClean="0">
                <a:latin typeface="微軟正黑體" panose="020B0604030504040204" pitchFamily="34" charset="-120"/>
                <a:ea typeface="微軟正黑體" panose="020B0604030504040204" pitchFamily="34" charset="-120"/>
              </a:rPr>
              <a:t>有助</a:t>
            </a:r>
            <a:r>
              <a:rPr lang="zh-TW" altLang="zh-TW" sz="2100" b="1" kern="0" spc="-100" dirty="0" smtClean="0">
                <a:latin typeface="微軟正黑體" panose="020B0604030504040204" pitchFamily="34" charset="-120"/>
                <a:ea typeface="微軟正黑體" panose="020B0604030504040204" pitchFamily="34" charset="-120"/>
              </a:rPr>
              <a:t>臺灣金融市場與</a:t>
            </a:r>
            <a:r>
              <a:rPr lang="zh-TW" altLang="zh-TW" sz="2100" b="1" kern="0" spc="-100" dirty="0">
                <a:latin typeface="微軟正黑體" panose="020B0604030504040204" pitchFamily="34" charset="-120"/>
                <a:ea typeface="微軟正黑體" panose="020B0604030504040204" pitchFamily="34" charset="-120"/>
              </a:rPr>
              <a:t>經濟景氣迅速回穩，</a:t>
            </a:r>
            <a:r>
              <a:rPr lang="zh-TW" altLang="zh-TW" sz="2100" b="1" kern="0" spc="-100" dirty="0" smtClean="0">
                <a:latin typeface="微軟正黑體" panose="020B0604030504040204" pitchFamily="34" charset="-120"/>
                <a:ea typeface="微軟正黑體" panose="020B0604030504040204" pitchFamily="34" charset="-120"/>
              </a:rPr>
              <a:t>安</a:t>
            </a:r>
            <a:r>
              <a:rPr lang="zh-TW" altLang="en-US" sz="2100" b="1" kern="0" spc="-100" dirty="0" smtClean="0">
                <a:latin typeface="微軟正黑體" panose="020B0604030504040204" pitchFamily="34" charset="-120"/>
                <a:ea typeface="微軟正黑體" panose="020B0604030504040204" pitchFamily="34" charset="-120"/>
              </a:rPr>
              <a:t>渡</a:t>
            </a:r>
            <a:r>
              <a:rPr lang="zh-TW" altLang="zh-TW" sz="2100" b="1" kern="0" spc="-100" dirty="0" smtClean="0">
                <a:latin typeface="微軟正黑體" panose="020B0604030504040204" pitchFamily="34" charset="-120"/>
                <a:ea typeface="微軟正黑體" panose="020B0604030504040204" pitchFamily="34" charset="-120"/>
              </a:rPr>
              <a:t>危機。</a:t>
            </a:r>
            <a:endParaRPr lang="en-US" altLang="zh-TW" sz="2100" b="1" kern="0" spc="-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405497" y="3968465"/>
            <a:ext cx="8412674" cy="22322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542925" indent="-542925" algn="just" defTabSz="914400">
              <a:lnSpc>
                <a:spcPts val="3200"/>
              </a:lnSpc>
              <a:spcBef>
                <a:spcPts val="600"/>
              </a:spcBef>
              <a:tabLst>
                <a:tab pos="542925" algn="l"/>
              </a:tabLst>
            </a:pPr>
            <a:endPar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2184817"/>
              </p:ext>
            </p:extLst>
          </p:nvPr>
        </p:nvGraphicFramePr>
        <p:xfrm>
          <a:off x="317548" y="3212979"/>
          <a:ext cx="8371691" cy="3093720"/>
        </p:xfrm>
        <a:graphic>
          <a:graphicData uri="http://schemas.openxmlformats.org/drawingml/2006/table">
            <a:tbl>
              <a:tblPr firstRow="1" bandRow="1">
                <a:tableStyleId>{21E4AEA4-8DFA-4A89-87EB-49C32662AFE0}</a:tableStyleId>
              </a:tblPr>
              <a:tblGrid>
                <a:gridCol w="754799">
                  <a:extLst>
                    <a:ext uri="{9D8B030D-6E8A-4147-A177-3AD203B41FA5}">
                      <a16:colId xmlns:a16="http://schemas.microsoft.com/office/drawing/2014/main" val="3746459516"/>
                    </a:ext>
                  </a:extLst>
                </a:gridCol>
                <a:gridCol w="2538964">
                  <a:extLst>
                    <a:ext uri="{9D8B030D-6E8A-4147-A177-3AD203B41FA5}">
                      <a16:colId xmlns:a16="http://schemas.microsoft.com/office/drawing/2014/main" val="1557959492"/>
                    </a:ext>
                  </a:extLst>
                </a:gridCol>
                <a:gridCol w="2538964">
                  <a:extLst>
                    <a:ext uri="{9D8B030D-6E8A-4147-A177-3AD203B41FA5}">
                      <a16:colId xmlns:a16="http://schemas.microsoft.com/office/drawing/2014/main" val="2590432817"/>
                    </a:ext>
                  </a:extLst>
                </a:gridCol>
                <a:gridCol w="2538964">
                  <a:extLst>
                    <a:ext uri="{9D8B030D-6E8A-4147-A177-3AD203B41FA5}">
                      <a16:colId xmlns:a16="http://schemas.microsoft.com/office/drawing/2014/main" val="2377369049"/>
                    </a:ext>
                  </a:extLst>
                </a:gridCol>
              </a:tblGrid>
              <a:tr h="310303">
                <a:tc>
                  <a:txBody>
                    <a:bodyPr/>
                    <a:lstStyle/>
                    <a:p>
                      <a:pPr algn="ctr">
                        <a:lnSpc>
                          <a:spcPts val="1800"/>
                        </a:lnSpc>
                      </a:pPr>
                      <a:endParaRPr lang="zh-TW" altLang="en-US" sz="1600" dirty="0">
                        <a:solidFill>
                          <a:schemeClr val="bg1"/>
                        </a:solidFill>
                      </a:endParaRPr>
                    </a:p>
                  </a:txBody>
                  <a:tcPr/>
                </a:tc>
                <a:tc>
                  <a:txBody>
                    <a:bodyPr/>
                    <a:lstStyle/>
                    <a:p>
                      <a:pPr algn="ctr">
                        <a:lnSpc>
                          <a:spcPts val="18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亞洲金融危機期間</a:t>
                      </a:r>
                      <a:endParaRPr lang="zh-TW" altLang="en-US" sz="1600" dirty="0">
                        <a:solidFill>
                          <a:schemeClr val="bg1"/>
                        </a:solidFill>
                      </a:endParaRPr>
                    </a:p>
                  </a:txBody>
                  <a:tcPr/>
                </a:tc>
                <a:tc>
                  <a:txBody>
                    <a:bodyPr/>
                    <a:lstStyle/>
                    <a:p>
                      <a:pPr algn="ctr">
                        <a:lnSpc>
                          <a:spcPts val="18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全球金融危機期間</a:t>
                      </a:r>
                      <a:endParaRPr lang="zh-TW" altLang="en-US" sz="1600" dirty="0">
                        <a:solidFill>
                          <a:schemeClr val="bg1"/>
                        </a:solidFill>
                      </a:endParaRPr>
                    </a:p>
                  </a:txBody>
                  <a:tcPr/>
                </a:tc>
                <a:tc>
                  <a:txBody>
                    <a:bodyPr/>
                    <a:lstStyle/>
                    <a:p>
                      <a:pPr algn="ctr">
                        <a:lnSpc>
                          <a:spcPts val="1800"/>
                        </a:lnSpc>
                      </a:pPr>
                      <a:r>
                        <a:rPr lang="zh-TW" altLang="en-US" sz="1600" b="1" dirty="0" smtClean="0">
                          <a:solidFill>
                            <a:schemeClr val="bg1"/>
                          </a:solidFill>
                          <a:latin typeface="微軟正黑體" panose="020B0604030504040204" pitchFamily="34" charset="-120"/>
                          <a:ea typeface="微軟正黑體" panose="020B0604030504040204" pitchFamily="34" charset="-120"/>
                        </a:rPr>
                        <a:t>新冠肺炎疫情期間</a:t>
                      </a:r>
                      <a:endParaRPr lang="zh-TW" altLang="en-US" sz="1600" dirty="0">
                        <a:solidFill>
                          <a:schemeClr val="bg1"/>
                        </a:solidFill>
                      </a:endParaRPr>
                    </a:p>
                  </a:txBody>
                  <a:tcPr/>
                </a:tc>
                <a:extLst>
                  <a:ext uri="{0D108BD9-81ED-4DB2-BD59-A6C34878D82A}">
                    <a16:rowId xmlns:a16="http://schemas.microsoft.com/office/drawing/2014/main" val="3008390040"/>
                  </a:ext>
                </a:extLst>
              </a:tr>
              <a:tr h="1336141">
                <a:tc>
                  <a:txBody>
                    <a:bodyPr/>
                    <a:lstStyle/>
                    <a:p>
                      <a:pPr marL="0" marR="0" lvl="0" indent="0" algn="l" defTabSz="914400" rtl="0" eaLnBrk="1" fontAlgn="auto" latinLnBrk="0" hangingPunct="1">
                        <a:lnSpc>
                          <a:spcPts val="1800"/>
                        </a:lnSpc>
                        <a:spcBef>
                          <a:spcPts val="0"/>
                        </a:spcBef>
                        <a:spcAft>
                          <a:spcPts val="0"/>
                        </a:spcAft>
                        <a:buClrTx/>
                        <a:buSzTx/>
                        <a:buFont typeface="Wingdings" panose="05000000000000000000" pitchFamily="2" charset="2"/>
                        <a:buNone/>
                        <a:tabLst/>
                        <a:defRPr/>
                      </a:pPr>
                      <a:r>
                        <a:rPr lang="zh-TW" altLang="en-US" sz="1400" b="1" spc="-100" baseline="0" dirty="0" smtClean="0">
                          <a:solidFill>
                            <a:schemeClr val="dk1"/>
                          </a:solidFill>
                          <a:latin typeface="微軟正黑體" panose="020B0604030504040204" pitchFamily="34" charset="-120"/>
                          <a:ea typeface="微軟正黑體" panose="020B0604030504040204" pitchFamily="34" charset="-120"/>
                        </a:rPr>
                        <a:t>貨幣、</a:t>
                      </a:r>
                      <a:r>
                        <a:rPr lang="zh-TW" altLang="en-US" sz="1400" b="1" dirty="0" smtClean="0">
                          <a:solidFill>
                            <a:schemeClr val="dk1"/>
                          </a:solidFill>
                          <a:latin typeface="微軟正黑體" panose="020B0604030504040204" pitchFamily="34" charset="-120"/>
                          <a:ea typeface="微軟正黑體" panose="020B0604030504040204" pitchFamily="34" charset="-120"/>
                        </a:rPr>
                        <a:t>信用</a:t>
                      </a:r>
                      <a:endParaRPr lang="en-US" altLang="zh-TW" sz="1400" b="1" dirty="0" smtClean="0">
                        <a:solidFill>
                          <a:schemeClr val="dk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ts val="1800"/>
                        </a:lnSpc>
                        <a:spcBef>
                          <a:spcPts val="0"/>
                        </a:spcBef>
                        <a:spcAft>
                          <a:spcPts val="0"/>
                        </a:spcAft>
                        <a:buClrTx/>
                        <a:buSzTx/>
                        <a:buFont typeface="Wingdings" panose="05000000000000000000" pitchFamily="2" charset="2"/>
                        <a:buNone/>
                        <a:tabLst/>
                        <a:defRPr/>
                      </a:pPr>
                      <a:r>
                        <a:rPr lang="zh-TW" altLang="en-US" sz="1400" b="1" dirty="0" smtClean="0">
                          <a:solidFill>
                            <a:schemeClr val="dk1"/>
                          </a:solidFill>
                          <a:latin typeface="微軟正黑體" panose="020B0604030504040204" pitchFamily="34" charset="-120"/>
                          <a:ea typeface="微軟正黑體" panose="020B0604030504040204" pitchFamily="34" charset="-120"/>
                        </a:rPr>
                        <a:t>政策</a:t>
                      </a:r>
                      <a:endParaRPr lang="en-US" altLang="zh-TW" sz="1400" b="1" dirty="0" smtClean="0">
                        <a:solidFill>
                          <a:schemeClr val="dk1"/>
                        </a:solidFill>
                        <a:latin typeface="微軟正黑體" panose="020B0604030504040204" pitchFamily="34" charset="-120"/>
                        <a:ea typeface="微軟正黑體" panose="020B0604030504040204" pitchFamily="34" charset="-120"/>
                      </a:endParaRPr>
                    </a:p>
                  </a:txBody>
                  <a:tcPr anchor="ctr"/>
                </a:tc>
                <a:tc>
                  <a:txBody>
                    <a:bodyPr/>
                    <a:lstStyle/>
                    <a:p>
                      <a:pPr marL="182563" marR="0" lvl="0" indent="-182563" algn="just" defTabSz="914400" rtl="0" eaLnBrk="1" fontAlgn="auto" latinLnBrk="0" hangingPunct="1">
                        <a:lnSpc>
                          <a:spcPts val="1700"/>
                        </a:lnSpc>
                        <a:spcBef>
                          <a:spcPts val="0"/>
                        </a:spcBef>
                        <a:spcAft>
                          <a:spcPts val="0"/>
                        </a:spcAft>
                        <a:buClrTx/>
                        <a:buSzTx/>
                        <a:buFont typeface="Wingdings" panose="05000000000000000000" pitchFamily="2" charset="2"/>
                        <a:buChar char="Ø"/>
                        <a:tabLst/>
                        <a:defRPr/>
                      </a:pP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本行</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數度調降存款準備率</a:t>
                      </a:r>
                      <a: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t/>
                      </a:r>
                      <a:b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b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，以彌補資金外流缺口，穩定利率；其後在匯市及物價持穩下，</a:t>
                      </a: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3</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度降息</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，協助提振國內景氣。</a:t>
                      </a:r>
                      <a:endParaRPr lang="en-US" altLang="zh-TW" sz="1450" b="1" spc="-50" baseline="0" dirty="0" smtClean="0">
                        <a:solidFill>
                          <a:schemeClr val="dk1"/>
                        </a:solidFill>
                        <a:latin typeface="微軟正黑體" panose="020B0604030504040204" pitchFamily="34" charset="-120"/>
                        <a:ea typeface="微軟正黑體" panose="020B0604030504040204" pitchFamily="34" charset="-120"/>
                      </a:endParaRPr>
                    </a:p>
                  </a:txBody>
                  <a:tcPr/>
                </a:tc>
                <a:tc>
                  <a:txBody>
                    <a:bodyPr/>
                    <a:lstStyle/>
                    <a:p>
                      <a:pPr marL="182563" indent="-182563" algn="just">
                        <a:lnSpc>
                          <a:spcPts val="1700"/>
                        </a:lnSpc>
                        <a:spcBef>
                          <a:spcPts val="0"/>
                        </a:spcBef>
                        <a:buFont typeface="Wingdings" panose="05000000000000000000" pitchFamily="2" charset="2"/>
                        <a:buChar char="Ø"/>
                        <a:tabLst>
                          <a:tab pos="85725" algn="l"/>
                        </a:tabLst>
                      </a:pPr>
                      <a:r>
                        <a:rPr lang="zh-TW" altLang="zh-TW" sz="1450" b="1" spc="-50" baseline="0" dirty="0" smtClean="0">
                          <a:latin typeface="微軟正黑體" panose="020B0604030504040204" pitchFamily="34" charset="-120"/>
                          <a:ea typeface="微軟正黑體" panose="020B0604030504040204" pitchFamily="34" charset="-120"/>
                        </a:rPr>
                        <a:t>本行</a:t>
                      </a:r>
                      <a: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t>7</a:t>
                      </a:r>
                      <a:r>
                        <a:rPr lang="zh-TW" altLang="zh-TW" sz="1450" b="1" spc="-50" baseline="0" dirty="0" smtClean="0">
                          <a:solidFill>
                            <a:srgbClr val="0000FF"/>
                          </a:solidFill>
                          <a:latin typeface="微軟正黑體" panose="020B0604030504040204" pitchFamily="34" charset="-120"/>
                          <a:ea typeface="微軟正黑體" panose="020B0604030504040204" pitchFamily="34" charset="-120"/>
                        </a:rPr>
                        <a:t>度</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降息</a:t>
                      </a:r>
                      <a:r>
                        <a:rPr lang="zh-TW" altLang="zh-TW" sz="1450" b="1" spc="-50" baseline="0" dirty="0" smtClean="0">
                          <a:latin typeface="微軟正黑體" panose="020B0604030504040204" pitchFamily="34" charset="-120"/>
                          <a:ea typeface="微軟正黑體" panose="020B0604030504040204" pitchFamily="34" charset="-120"/>
                        </a:rPr>
                        <a:t>，</a:t>
                      </a:r>
                      <a:r>
                        <a:rPr lang="zh-TW" altLang="en-US" sz="1450" b="1" spc="-50" baseline="0" dirty="0" smtClean="0">
                          <a:latin typeface="微軟正黑體" panose="020B0604030504040204" pitchFamily="34" charset="-120"/>
                          <a:ea typeface="微軟正黑體" panose="020B0604030504040204" pitchFamily="34" charset="-120"/>
                        </a:rPr>
                        <a:t>適度</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調降存款準備率</a:t>
                      </a:r>
                      <a:r>
                        <a:rPr lang="zh-TW" altLang="zh-TW" sz="1450" b="1" spc="-50" baseline="0" dirty="0" smtClean="0">
                          <a:latin typeface="微軟正黑體" panose="020B0604030504040204" pitchFamily="34" charset="-120"/>
                          <a:ea typeface="微軟正黑體" panose="020B0604030504040204" pitchFamily="34" charset="-120"/>
                        </a:rPr>
                        <a:t>，</a:t>
                      </a:r>
                      <a:r>
                        <a:rPr lang="zh-TW" altLang="en-US" sz="1450" b="1" spc="-50" baseline="0" dirty="0" smtClean="0">
                          <a:latin typeface="微軟正黑體" panose="020B0604030504040204" pitchFamily="34" charset="-120"/>
                          <a:ea typeface="微軟正黑體" panose="020B0604030504040204" pitchFamily="34" charset="-120"/>
                        </a:rPr>
                        <a:t>擴大附買回操作對象，</a:t>
                      </a:r>
                      <a:r>
                        <a:rPr lang="zh-TW" altLang="zh-TW" sz="1450" b="1" spc="-50" baseline="0" dirty="0" smtClean="0">
                          <a:latin typeface="微軟正黑體" panose="020B0604030504040204" pitchFamily="34" charset="-120"/>
                          <a:ea typeface="微軟正黑體" panose="020B0604030504040204" pitchFamily="34" charset="-120"/>
                        </a:rPr>
                        <a:t>充分提供金融機構流動性</a:t>
                      </a:r>
                      <a:r>
                        <a:rPr lang="zh-TW" altLang="en-US" sz="1450" b="1" spc="-50" baseline="0" dirty="0" smtClean="0">
                          <a:latin typeface="微軟正黑體" panose="020B0604030504040204" pitchFamily="34" charset="-120"/>
                          <a:ea typeface="微軟正黑體" panose="020B0604030504040204" pitchFamily="34" charset="-120"/>
                        </a:rPr>
                        <a:t>；並</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強化中小企業信保機制</a:t>
                      </a:r>
                      <a:r>
                        <a:rPr lang="zh-TW" altLang="en-US" sz="1450" b="1" spc="-50" baseline="0" dirty="0" smtClean="0">
                          <a:latin typeface="微軟正黑體" panose="020B0604030504040204" pitchFamily="34" charset="-120"/>
                          <a:ea typeface="微軟正黑體" panose="020B0604030504040204" pitchFamily="34" charset="-120"/>
                        </a:rPr>
                        <a:t>，</a:t>
                      </a:r>
                      <a:r>
                        <a:rPr lang="zh-TW" altLang="zh-TW" sz="1450" b="1" spc="-50" baseline="0" dirty="0" smtClean="0">
                          <a:latin typeface="微軟正黑體" panose="020B0604030504040204" pitchFamily="34" charset="-120"/>
                          <a:ea typeface="微軟正黑體" panose="020B0604030504040204" pitchFamily="34" charset="-120"/>
                        </a:rPr>
                        <a:t>增強金融機構</a:t>
                      </a:r>
                      <a:r>
                        <a:rPr lang="zh-TW" altLang="en-US" sz="1450" b="1" kern="1200" spc="-50" baseline="0" dirty="0" smtClean="0">
                          <a:solidFill>
                            <a:schemeClr val="dk1"/>
                          </a:solidFill>
                          <a:latin typeface="微軟正黑體" panose="020B0604030504040204" pitchFamily="34" charset="-120"/>
                          <a:ea typeface="微軟正黑體" panose="020B0604030504040204" pitchFamily="34" charset="-120"/>
                          <a:cs typeface="+mn-cs"/>
                        </a:rPr>
                        <a:t>對中小企業的融資。</a:t>
                      </a:r>
                      <a:endParaRPr lang="en-US" altLang="zh-TW" sz="1450" b="1" kern="1200" spc="-50" baseline="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182563" indent="-182563" algn="just">
                        <a:lnSpc>
                          <a:spcPts val="1700"/>
                        </a:lnSpc>
                        <a:spcBef>
                          <a:spcPts val="0"/>
                        </a:spcBef>
                        <a:buFont typeface="Wingdings" panose="05000000000000000000" pitchFamily="2" charset="2"/>
                        <a:buChar char="Ø"/>
                      </a:pP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本行迅速</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降息</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，並推出</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中小企業貸款專案融通方案</a:t>
                      </a:r>
                      <a:r>
                        <a:rPr lang="zh-TW" altLang="en-US" sz="1450" b="1" spc="-50" baseline="0" dirty="0" smtClean="0">
                          <a:latin typeface="微軟正黑體" panose="020B0604030504040204" pitchFamily="34" charset="-120"/>
                          <a:ea typeface="微軟正黑體" panose="020B0604030504040204" pitchFamily="34" charset="-120"/>
                        </a:rPr>
                        <a:t>，協助中小企業度過疫情難關，穩定家計部門及企業信心，維持經濟活動順利運作。</a:t>
                      </a:r>
                      <a:endParaRPr lang="zh-TW" altLang="en-US" sz="1450" b="1" spc="-50" baseline="0" dirty="0" smtClean="0">
                        <a:solidFill>
                          <a:schemeClr val="dk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465467532"/>
                  </a:ext>
                </a:extLst>
              </a:tr>
              <a:tr h="1318254">
                <a:tc>
                  <a:txBody>
                    <a:bodyPr/>
                    <a:lstStyle/>
                    <a:p>
                      <a:pPr marL="0" marR="0" lvl="0" indent="0" algn="l" defTabSz="914400" rtl="0" eaLnBrk="1" fontAlgn="auto" latinLnBrk="0" hangingPunct="1">
                        <a:lnSpc>
                          <a:spcPts val="1800"/>
                        </a:lnSpc>
                        <a:spcBef>
                          <a:spcPts val="0"/>
                        </a:spcBef>
                        <a:spcAft>
                          <a:spcPts val="0"/>
                        </a:spcAft>
                        <a:buClrTx/>
                        <a:buSzTx/>
                        <a:buFont typeface="Wingdings" panose="05000000000000000000" pitchFamily="2" charset="2"/>
                        <a:buNone/>
                        <a:tabLst/>
                        <a:defRPr/>
                      </a:pPr>
                      <a:r>
                        <a:rPr lang="zh-TW" altLang="en-US" sz="1400" b="1" dirty="0" smtClean="0">
                          <a:solidFill>
                            <a:schemeClr val="dk1"/>
                          </a:solidFill>
                          <a:latin typeface="微軟正黑體" panose="020B0604030504040204" pitchFamily="34" charset="-120"/>
                          <a:ea typeface="微軟正黑體" panose="020B0604030504040204" pitchFamily="34" charset="-120"/>
                        </a:rPr>
                        <a:t>外匯</a:t>
                      </a:r>
                      <a:endParaRPr lang="en-US" altLang="zh-TW" sz="1400" b="1" dirty="0" smtClean="0">
                        <a:solidFill>
                          <a:schemeClr val="dk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ts val="1800"/>
                        </a:lnSpc>
                        <a:spcBef>
                          <a:spcPts val="0"/>
                        </a:spcBef>
                        <a:spcAft>
                          <a:spcPts val="0"/>
                        </a:spcAft>
                        <a:buClrTx/>
                        <a:buSzTx/>
                        <a:buFont typeface="Wingdings" panose="05000000000000000000" pitchFamily="2" charset="2"/>
                        <a:buNone/>
                        <a:tabLst/>
                        <a:defRPr/>
                      </a:pPr>
                      <a:r>
                        <a:rPr lang="zh-TW" altLang="en-US" sz="1400" b="1" dirty="0" smtClean="0">
                          <a:solidFill>
                            <a:schemeClr val="dk1"/>
                          </a:solidFill>
                          <a:latin typeface="微軟正黑體" panose="020B0604030504040204" pitchFamily="34" charset="-120"/>
                          <a:ea typeface="微軟正黑體" panose="020B0604030504040204" pitchFamily="34" charset="-120"/>
                        </a:rPr>
                        <a:t>政策及穩定匯市措施</a:t>
                      </a:r>
                      <a:endParaRPr lang="en-US" altLang="zh-TW" sz="1400" b="1" dirty="0" smtClean="0">
                        <a:solidFill>
                          <a:schemeClr val="dk1"/>
                        </a:solidFill>
                        <a:latin typeface="微軟正黑體" panose="020B0604030504040204" pitchFamily="34" charset="-120"/>
                        <a:ea typeface="微軟正黑體" panose="020B0604030504040204" pitchFamily="34" charset="-120"/>
                      </a:endParaRPr>
                    </a:p>
                  </a:txBody>
                  <a:tcPr anchor="ctr"/>
                </a:tc>
                <a:tc>
                  <a:txBody>
                    <a:bodyPr/>
                    <a:lstStyle/>
                    <a:p>
                      <a:pPr marL="182563" marR="0" lvl="0" indent="-182563" algn="just" defTabSz="914400" rtl="0" eaLnBrk="1" fontAlgn="auto" latinLnBrk="0" hangingPunct="1">
                        <a:lnSpc>
                          <a:spcPts val="1700"/>
                        </a:lnSpc>
                        <a:spcBef>
                          <a:spcPts val="0"/>
                        </a:spcBef>
                        <a:spcAft>
                          <a:spcPts val="0"/>
                        </a:spcAft>
                        <a:buClrTx/>
                        <a:buSzTx/>
                        <a:buFont typeface="Wingdings" panose="05000000000000000000" pitchFamily="2" charset="2"/>
                        <a:buChar char="Ø"/>
                        <a:tabLst/>
                        <a:defRPr/>
                      </a:pP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本行在國內匯市</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賣匯阻貶</a:t>
                      </a:r>
                      <a: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t/>
                      </a:r>
                      <a:b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b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a:t>
                      </a:r>
                      <a:r>
                        <a:rPr lang="en-US" altLang="zh-TW" sz="1450" b="1" spc="-50" baseline="0" dirty="0" smtClean="0">
                          <a:solidFill>
                            <a:schemeClr val="dk1"/>
                          </a:solidFill>
                          <a:latin typeface="微軟正黑體" panose="020B0604030504040204" pitchFamily="34" charset="-120"/>
                          <a:ea typeface="微軟正黑體" panose="020B0604030504040204" pitchFamily="34" charset="-120"/>
                        </a:rPr>
                        <a:t>1998</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年</a:t>
                      </a:r>
                      <a:r>
                        <a:rPr lang="en-US" altLang="zh-TW" sz="1450" b="1" spc="-50" baseline="0" dirty="0" smtClean="0">
                          <a:solidFill>
                            <a:schemeClr val="dk1"/>
                          </a:solidFill>
                          <a:latin typeface="微軟正黑體" panose="020B0604030504040204" pitchFamily="34" charset="-120"/>
                          <a:ea typeface="微軟正黑體" panose="020B0604030504040204" pitchFamily="34" charset="-120"/>
                        </a:rPr>
                        <a:t>5</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月宣布</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禁止指定銀行與法人承作新臺幣</a:t>
                      </a: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NDF</a:t>
                      </a:r>
                      <a:b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b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，以消弭新臺幣貶值</a:t>
                      </a:r>
                      <a:r>
                        <a:rPr lang="zh-TW" altLang="en-US" sz="1450" b="1" spc="-80" baseline="0" dirty="0" smtClean="0">
                          <a:solidFill>
                            <a:schemeClr val="dk1"/>
                          </a:solidFill>
                          <a:latin typeface="微軟正黑體" panose="020B0604030504040204" pitchFamily="34" charset="-120"/>
                          <a:ea typeface="微軟正黑體" panose="020B0604030504040204" pitchFamily="34" charset="-120"/>
                        </a:rPr>
                        <a:t>之預期心理及斷絕海外投機客狙擊國內匯市之管道</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a:t>
                      </a:r>
                      <a:endParaRPr lang="en-US" altLang="zh-TW" sz="1450" b="1" spc="-50" baseline="0" dirty="0" smtClean="0">
                        <a:solidFill>
                          <a:schemeClr val="dk1"/>
                        </a:solidFill>
                        <a:latin typeface="微軟正黑體" panose="020B0604030504040204" pitchFamily="34" charset="-120"/>
                        <a:ea typeface="微軟正黑體" panose="020B0604030504040204" pitchFamily="34" charset="-120"/>
                      </a:endParaRPr>
                    </a:p>
                  </a:txBody>
                  <a:tcPr/>
                </a:tc>
                <a:tc>
                  <a:txBody>
                    <a:bodyPr/>
                    <a:lstStyle/>
                    <a:p>
                      <a:pPr marL="182563" marR="0" lvl="0" indent="-182563" algn="just" defTabSz="914400" rtl="0" eaLnBrk="1" fontAlgn="auto" latinLnBrk="0" hangingPunct="1">
                        <a:lnSpc>
                          <a:spcPts val="1700"/>
                        </a:lnSpc>
                        <a:spcBef>
                          <a:spcPts val="0"/>
                        </a:spcBef>
                        <a:spcAft>
                          <a:spcPts val="0"/>
                        </a:spcAft>
                        <a:buClrTx/>
                        <a:buSzTx/>
                        <a:buFont typeface="Wingdings" panose="05000000000000000000" pitchFamily="2" charset="2"/>
                        <a:buChar char="Ø"/>
                        <a:tabLst/>
                        <a:defRPr/>
                      </a:pPr>
                      <a:r>
                        <a:rPr lang="zh-TW" altLang="en-US"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本行在</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國內匯市調節</a:t>
                      </a:r>
                      <a:r>
                        <a:rPr lang="zh-TW" altLang="en-US"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，並搭配</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實施資本移動管理措施</a:t>
                      </a:r>
                      <a:r>
                        <a:rPr lang="en-US" altLang="zh-TW"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屬於總體審慎政策之一環</a:t>
                      </a:r>
                      <a:r>
                        <a:rPr lang="en-US" altLang="zh-TW"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a:t>
                      </a:r>
                      <a:r>
                        <a:rPr lang="zh-TW" altLang="en-US" sz="1450" b="1" kern="1200" spc="-50" baseline="0" dirty="0" smtClean="0">
                          <a:solidFill>
                            <a:schemeClr val="tx1"/>
                          </a:solidFill>
                          <a:latin typeface="微軟正黑體" panose="020B0604030504040204" pitchFamily="34" charset="-120"/>
                          <a:ea typeface="微軟正黑體" panose="020B0604030504040204" pitchFamily="34" charset="-120"/>
                          <a:cs typeface="+mn-cs"/>
                        </a:rPr>
                        <a:t>維持匯率穩定。</a:t>
                      </a:r>
                      <a:endParaRPr lang="zh-TW" altLang="en-US" sz="1450" spc="-50" baseline="0" dirty="0">
                        <a:solidFill>
                          <a:schemeClr val="tx1"/>
                        </a:solidFill>
                      </a:endParaRPr>
                    </a:p>
                  </a:txBody>
                  <a:tcPr/>
                </a:tc>
                <a:tc>
                  <a:txBody>
                    <a:bodyPr/>
                    <a:lstStyle/>
                    <a:p>
                      <a:pPr marL="182563" indent="-182563" algn="just">
                        <a:lnSpc>
                          <a:spcPts val="1700"/>
                        </a:lnSpc>
                        <a:spcBef>
                          <a:spcPts val="0"/>
                        </a:spcBef>
                        <a:buFont typeface="Wingdings" panose="05000000000000000000" pitchFamily="2" charset="2"/>
                        <a:buChar char="Ø"/>
                      </a:pP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2020</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年</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因</a:t>
                      </a: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Fed</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實施大規模</a:t>
                      </a: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QE</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，鉅額</a:t>
                      </a:r>
                      <a:r>
                        <a:rPr lang="zh-TW" altLang="en-US" sz="1450" b="1" kern="1200" spc="-50" baseline="0" dirty="0" smtClean="0">
                          <a:solidFill>
                            <a:schemeClr val="dk1"/>
                          </a:solidFill>
                          <a:latin typeface="微軟正黑體" panose="020B0604030504040204" pitchFamily="34" charset="-120"/>
                          <a:ea typeface="微軟正黑體" panose="020B0604030504040204" pitchFamily="34" charset="-120"/>
                          <a:cs typeface="+mn-cs"/>
                        </a:rPr>
                        <a:t>資金流入臺灣</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，本行</a:t>
                      </a:r>
                      <a:r>
                        <a:rPr lang="zh-TW" altLang="en-US" sz="1450" b="1" kern="1200" spc="-50" baseline="0" dirty="0" smtClean="0">
                          <a:solidFill>
                            <a:schemeClr val="dk1"/>
                          </a:solidFill>
                          <a:latin typeface="微軟正黑體" panose="020B0604030504040204" pitchFamily="34" charset="-120"/>
                          <a:ea typeface="微軟正黑體" panose="020B0604030504040204" pitchFamily="34" charset="-120"/>
                          <a:cs typeface="+mn-cs"/>
                        </a:rPr>
                        <a:t>進場</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淨買匯</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a:t>
                      </a:r>
                      <a:r>
                        <a:rPr lang="en-US" altLang="zh-TW" sz="1450" b="1" spc="-50" baseline="0" dirty="0" smtClean="0">
                          <a:solidFill>
                            <a:srgbClr val="0000FF"/>
                          </a:solidFill>
                          <a:latin typeface="微軟正黑體" panose="020B0604030504040204" pitchFamily="34" charset="-120"/>
                          <a:ea typeface="微軟正黑體" panose="020B0604030504040204" pitchFamily="34" charset="-120"/>
                        </a:rPr>
                        <a:t>2022</a:t>
                      </a:r>
                      <a:r>
                        <a:rPr lang="zh-TW" altLang="en-US" sz="1450" b="1" spc="-50" baseline="0" dirty="0" smtClean="0">
                          <a:solidFill>
                            <a:srgbClr val="0000FF"/>
                          </a:solidFill>
                          <a:latin typeface="微軟正黑體" panose="020B0604030504040204" pitchFamily="34" charset="-120"/>
                          <a:ea typeface="微軟正黑體" panose="020B0604030504040204" pitchFamily="34" charset="-120"/>
                        </a:rPr>
                        <a:t>年</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因</a:t>
                      </a:r>
                      <a:r>
                        <a:rPr lang="en-US" altLang="zh-TW"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Fed</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緊縮貨幣政策</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，外資大舉匯出，本行進場</a:t>
                      </a:r>
                      <a:r>
                        <a:rPr lang="zh-TW" altLang="en-US" sz="1450" b="1" kern="1200" spc="-50" baseline="0" dirty="0" smtClean="0">
                          <a:solidFill>
                            <a:srgbClr val="0000FF"/>
                          </a:solidFill>
                          <a:latin typeface="微軟正黑體" panose="020B0604030504040204" pitchFamily="34" charset="-120"/>
                          <a:ea typeface="微軟正黑體" panose="020B0604030504040204" pitchFamily="34" charset="-120"/>
                          <a:cs typeface="+mn-cs"/>
                        </a:rPr>
                        <a:t>淨賣匯</a:t>
                      </a:r>
                      <a:r>
                        <a:rPr lang="zh-TW" altLang="en-US" sz="1450" b="1" spc="-50" baseline="0" dirty="0" smtClean="0">
                          <a:solidFill>
                            <a:schemeClr val="dk1"/>
                          </a:solidFill>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412608209"/>
                  </a:ext>
                </a:extLst>
              </a:tr>
            </a:tbl>
          </a:graphicData>
        </a:graphic>
      </p:graphicFrame>
    </p:spTree>
    <p:extLst>
      <p:ext uri="{BB962C8B-B14F-4D97-AF65-F5344CB8AC3E}">
        <p14:creationId xmlns:p14="http://schemas.microsoft.com/office/powerpoint/2010/main" val="302255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3309316" y="3805443"/>
            <a:ext cx="2630835" cy="2063114"/>
          </a:xfrm>
          <a:prstGeom prst="rect">
            <a:avLst/>
          </a:prstGeom>
        </p:spPr>
      </p:pic>
      <p:graphicFrame>
        <p:nvGraphicFramePr>
          <p:cNvPr id="11" name="圖表 10"/>
          <p:cNvGraphicFramePr>
            <a:graphicFrameLocks/>
          </p:cNvGraphicFramePr>
          <p:nvPr>
            <p:extLst>
              <p:ext uri="{D42A27DB-BD31-4B8C-83A1-F6EECF244321}">
                <p14:modId xmlns:p14="http://schemas.microsoft.com/office/powerpoint/2010/main" val="1718799114"/>
              </p:ext>
            </p:extLst>
          </p:nvPr>
        </p:nvGraphicFramePr>
        <p:xfrm>
          <a:off x="6005784" y="3805443"/>
          <a:ext cx="2783738" cy="2024037"/>
        </p:xfrm>
        <a:graphic>
          <a:graphicData uri="http://schemas.openxmlformats.org/drawingml/2006/chart">
            <c:chart xmlns:c="http://schemas.openxmlformats.org/drawingml/2006/chart" xmlns:r="http://schemas.openxmlformats.org/officeDocument/2006/relationships" r:id="rId3"/>
          </a:graphicData>
        </a:graphic>
      </p:graphicFrame>
      <p:pic>
        <p:nvPicPr>
          <p:cNvPr id="2" name="圖片 1"/>
          <p:cNvPicPr>
            <a:picLocks noChangeAspect="1"/>
          </p:cNvPicPr>
          <p:nvPr/>
        </p:nvPicPr>
        <p:blipFill>
          <a:blip r:embed="rId4"/>
          <a:stretch>
            <a:fillRect/>
          </a:stretch>
        </p:blipFill>
        <p:spPr>
          <a:xfrm>
            <a:off x="426486" y="3731226"/>
            <a:ext cx="2817197" cy="2098254"/>
          </a:xfrm>
          <a:prstGeom prst="rect">
            <a:avLst/>
          </a:prstGeom>
        </p:spPr>
      </p:pic>
      <p:sp>
        <p:nvSpPr>
          <p:cNvPr id="12" name="文字方塊 5370423"/>
          <p:cNvSpPr txBox="1"/>
          <p:nvPr/>
        </p:nvSpPr>
        <p:spPr>
          <a:xfrm>
            <a:off x="683568" y="3349764"/>
            <a:ext cx="7848872" cy="66132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zh-TW" sz="1600" b="1" kern="100" dirty="0" smtClea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本國</a:t>
            </a:r>
            <a:r>
              <a:rPr lang="zh-TW" sz="1600" b="1" kern="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銀行經營情形</a:t>
            </a:r>
            <a:endParaRPr lang="zh-TW" sz="16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r>
              <a:rPr lang="zh-TW" alt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sz="1400" b="1" u="sng"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資產</a:t>
            </a:r>
            <a:r>
              <a:rPr lang="zh-TW" sz="1400" b="1" u="sng" kern="100" dirty="0">
                <a:effectLst/>
                <a:latin typeface="微軟正黑體" panose="020B0604030504040204" pitchFamily="34" charset="-120"/>
                <a:ea typeface="微軟正黑體" panose="020B0604030504040204" pitchFamily="34" charset="-120"/>
                <a:cs typeface="新細明體" panose="02020500000000000000" pitchFamily="18" charset="-120"/>
              </a:rPr>
              <a:t>品質指標</a:t>
            </a:r>
            <a:r>
              <a:rPr lang="zh-TW" sz="1400" b="1"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1400" b="1"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sz="1400" b="1" u="sng" kern="100" dirty="0">
                <a:effectLst/>
                <a:latin typeface="微軟正黑體" panose="020B0604030504040204" pitchFamily="34" charset="-120"/>
                <a:ea typeface="微軟正黑體" panose="020B0604030504040204" pitchFamily="34" charset="-120"/>
                <a:cs typeface="新細明體" panose="02020500000000000000" pitchFamily="18" charset="-120"/>
              </a:rPr>
              <a:t>資本適足率</a:t>
            </a:r>
            <a:r>
              <a:rPr lang="zh-TW" sz="1400" b="1"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1400" b="1"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14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sz="1400" b="1" u="sng" kern="100" dirty="0">
                <a:effectLst/>
                <a:latin typeface="微軟正黑體" panose="020B0604030504040204" pitchFamily="34" charset="-120"/>
                <a:ea typeface="微軟正黑體" panose="020B0604030504040204" pitchFamily="34" charset="-120"/>
                <a:cs typeface="新細明體" panose="02020500000000000000" pitchFamily="18" charset="-120"/>
              </a:rPr>
              <a:t>獲利指標</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6" name="投影片編號版面配置區 5"/>
          <p:cNvSpPr>
            <a:spLocks noGrp="1"/>
          </p:cNvSpPr>
          <p:nvPr>
            <p:ph type="sldNum" sz="quarter" idx="12"/>
          </p:nvPr>
        </p:nvSpPr>
        <p:spPr>
          <a:xfrm>
            <a:off x="6876256" y="6492439"/>
            <a:ext cx="2057400" cy="365125"/>
          </a:xfrm>
        </p:spPr>
        <p:txBody>
          <a:bodyPr/>
          <a:lstStyle/>
          <a:p>
            <a:fld id="{BB1C85A4-6A84-4618-80D9-5A61A43F67A3}" type="slidenum">
              <a:rPr lang="zh-TW" altLang="en-US" smtClean="0"/>
              <a:t>23</a:t>
            </a:fld>
            <a:endParaRPr lang="zh-TW" altLang="en-US" dirty="0"/>
          </a:p>
        </p:txBody>
      </p:sp>
      <p:sp>
        <p:nvSpPr>
          <p:cNvPr id="19" name="矩形 18"/>
          <p:cNvSpPr/>
          <p:nvPr/>
        </p:nvSpPr>
        <p:spPr>
          <a:xfrm>
            <a:off x="466119" y="272885"/>
            <a:ext cx="8348222" cy="3076879"/>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0363" indent="-185738" algn="just" defTabSz="914400">
              <a:lnSpc>
                <a:spcPts val="2800"/>
              </a:lnSpc>
              <a:spcBef>
                <a:spcPts val="600"/>
              </a:spcBef>
              <a:buFont typeface="Arial" panose="020B0604020202020204" pitchFamily="34" charset="0"/>
              <a:buChar char="•"/>
            </a:pP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目標</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sz="2200" b="1" spc="-50" dirty="0">
                <a:latin typeface="新細明體" panose="02020500000000000000" pitchFamily="18" charset="-120"/>
                <a:cs typeface="Times New Roman" panose="02020603050405020304" pitchFamily="18" charset="0"/>
              </a:rPr>
              <a:t>「</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健全銀行業務</a:t>
            </a:r>
            <a:r>
              <a:rPr lang="zh-TW" altLang="en-US" sz="2200" b="1" spc="-50" dirty="0">
                <a:latin typeface="新細明體" panose="02020500000000000000" pitchFamily="18" charset="-120"/>
                <a:cs typeface="Times New Roman" panose="02020603050405020304" pitchFamily="18" charset="0"/>
              </a:rPr>
              <a:t>」</a:t>
            </a:r>
            <a:r>
              <a:rPr lang="zh-TW" altLang="en-US" sz="2200" b="1" spc="-50" dirty="0" smtClean="0">
                <a:latin typeface="新細明體" panose="02020500000000000000" pitchFamily="18" charset="-120"/>
                <a:cs typeface="Times New Roman" panose="02020603050405020304" pitchFamily="18" charset="0"/>
              </a:rPr>
              <a:t>：</a:t>
            </a:r>
            <a:endParaRPr lang="en-US" altLang="zh-TW" sz="2200" b="1" spc="-50" dirty="0" smtClean="0">
              <a:latin typeface="新細明體" panose="02020500000000000000" pitchFamily="18" charset="-120"/>
              <a:cs typeface="Times New Roman" panose="02020603050405020304" pitchFamily="18" charset="0"/>
            </a:endParaRPr>
          </a:p>
          <a:p>
            <a:pPr marL="360363" indent="-185738" algn="just" defTabSz="914400">
              <a:lnSpc>
                <a:spcPts val="2800"/>
              </a:lnSpc>
              <a:spcBef>
                <a:spcPts val="600"/>
              </a:spcBef>
            </a:pPr>
            <a:r>
              <a:rPr lang="en-US" altLang="zh-TW" sz="2100" b="1" spc="-8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亞洲</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金融危機後</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的銀行業逾放比率一度高逾</a:t>
            </a:r>
            <a:r>
              <a:rPr lang="en-US" altLang="zh-TW" sz="2100" b="1" spc="-80" dirty="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；其後，在政府調降</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金融業營業稅及</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本行調降存款準備</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率，</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協助銀行打銷</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呆帳下，</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逾放比率始逐步走</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低。</a:t>
            </a:r>
            <a:endParaRPr lang="en-US" altLang="zh-TW" sz="2100" b="1" spc="-8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185738" algn="just" defTabSz="914400">
              <a:lnSpc>
                <a:spcPts val="2800"/>
              </a:lnSpc>
              <a:spcBef>
                <a:spcPts val="600"/>
              </a:spcBef>
            </a:pPr>
            <a:r>
              <a:rPr lang="en-US" altLang="zh-TW"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全球金融危機</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本行適時採取總體審慎措施</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，以及金管會採取個體審慎措施，</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加強銀行控管不動產貸款風險</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銀行業逾放比率持續下降</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備抵呆帳覆蓋率明顯</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上揚，顯示國內</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銀行資</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產品質</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及承受壞帳能力良好</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銀行業</a:t>
            </a:r>
            <a:r>
              <a:rPr lang="zh-TW" altLang="en-US" sz="21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資本適足率亦持續提升</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獲利</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表現均屬</a:t>
            </a:r>
            <a:r>
              <a:rPr lang="zh-TW" altLang="en-US" sz="21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穩健。</a:t>
            </a:r>
            <a:endParaRPr lang="en-US" altLang="zh-TW" sz="21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文字方塊 2916"/>
          <p:cNvSpPr txBox="1">
            <a:spLocks noChangeArrowheads="1"/>
          </p:cNvSpPr>
          <p:nvPr/>
        </p:nvSpPr>
        <p:spPr bwMode="auto">
          <a:xfrm>
            <a:off x="610240" y="5906249"/>
            <a:ext cx="8204101" cy="50942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7432" rIns="0" bIns="0" anchor="t" upright="1">
            <a:noAutofit/>
          </a:bodyPr>
          <a:lstStyle/>
          <a:p>
            <a:pPr marL="317500" indent="-317500" algn="just">
              <a:spcAft>
                <a:spcPts val="0"/>
              </a:spcAft>
              <a:tabLst>
                <a:tab pos="1980565" algn="l"/>
              </a:tabLst>
            </a:pP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1.</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本國銀行逾期放款比率及備抵呆帳覆蓋率為年</a:t>
            </a:r>
            <a:r>
              <a:rPr 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底數；</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備抵呆帳覆蓋率</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備抵呆帳</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逾期放款，該比率越高表示銀行承受壞帳之能力越高。</a:t>
            </a:r>
            <a:endParaRPr lang="zh-TW" sz="900" dirty="0">
              <a:effectLst/>
              <a:latin typeface="微軟正黑體" panose="020B0604030504040204" pitchFamily="34" charset="-120"/>
              <a:ea typeface="微軟正黑體" panose="020B0604030504040204" pitchFamily="34" charset="-120"/>
              <a:cs typeface="新細明體" panose="02020500000000000000" pitchFamily="18" charset="-120"/>
            </a:endParaRPr>
          </a:p>
          <a:p>
            <a:pPr marL="320040" indent="-88900" algn="just">
              <a:spcAft>
                <a:spcPts val="0"/>
              </a:spcAft>
              <a:tabLst>
                <a:tab pos="1980565" algn="l"/>
              </a:tabLst>
            </a:pP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2.</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本國銀行體系資本適足率係採本國銀行體系平均</a:t>
            </a:r>
            <a:r>
              <a:rPr lang="en-US"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BIS</a:t>
            </a:r>
            <a:r>
              <a:rPr lang="zh-TW" altLang="en-US"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比率</a:t>
            </a:r>
            <a:r>
              <a:rPr 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900" dirty="0">
                <a:effectLst/>
                <a:latin typeface="微軟正黑體" panose="020B0604030504040204" pitchFamily="34" charset="-120"/>
                <a:ea typeface="微軟正黑體" panose="020B0604030504040204" pitchFamily="34" charset="-120"/>
                <a:cs typeface="Times New Roman" panose="02020603050405020304" pitchFamily="18" charset="0"/>
              </a:rPr>
              <a:t>全體本國銀行之自有資本淨額／風險性資產總額</a:t>
            </a:r>
            <a:r>
              <a:rPr lang="zh-TW" sz="9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endParaRPr>
          </a:p>
          <a:p>
            <a:pPr indent="-88900" algn="just">
              <a:spcAft>
                <a:spcPts val="0"/>
              </a:spcAft>
              <a:tabLst>
                <a:tab pos="1980565" algn="l"/>
              </a:tabLst>
            </a:pPr>
            <a:r>
              <a:rPr lang="zh-TW"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資料</a:t>
            </a:r>
            <a:r>
              <a:rPr lang="zh-TW" sz="900" dirty="0">
                <a:effectLst/>
                <a:latin typeface="微軟正黑體" panose="020B0604030504040204" pitchFamily="34" charset="-120"/>
                <a:ea typeface="微軟正黑體" panose="020B0604030504040204" pitchFamily="34" charset="-120"/>
                <a:cs typeface="新細明體" panose="02020500000000000000" pitchFamily="18" charset="-120"/>
              </a:rPr>
              <a:t>來源</a:t>
            </a:r>
            <a:r>
              <a:rPr lang="zh-TW"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：金</a:t>
            </a:r>
            <a:r>
              <a:rPr lang="zh-TW" sz="900" dirty="0">
                <a:effectLst/>
                <a:latin typeface="微軟正黑體" panose="020B0604030504040204" pitchFamily="34" charset="-120"/>
                <a:ea typeface="微軟正黑體" panose="020B0604030504040204" pitchFamily="34" charset="-120"/>
                <a:cs typeface="新細明體" panose="02020500000000000000" pitchFamily="18" charset="-120"/>
              </a:rPr>
              <a:t>管會</a:t>
            </a:r>
          </a:p>
        </p:txBody>
      </p:sp>
    </p:spTree>
    <p:extLst>
      <p:ext uri="{BB962C8B-B14F-4D97-AF65-F5344CB8AC3E}">
        <p14:creationId xmlns:p14="http://schemas.microsoft.com/office/powerpoint/2010/main" val="2505114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2"/>
          <a:stretch>
            <a:fillRect/>
          </a:stretch>
        </p:blipFill>
        <p:spPr>
          <a:xfrm>
            <a:off x="213407" y="3949406"/>
            <a:ext cx="4214577" cy="2250549"/>
          </a:xfrm>
          <a:prstGeom prst="rect">
            <a:avLst/>
          </a:prstGeom>
        </p:spPr>
      </p:pic>
      <p:sp>
        <p:nvSpPr>
          <p:cNvPr id="6" name="投影片編號版面配置區 5"/>
          <p:cNvSpPr>
            <a:spLocks noGrp="1"/>
          </p:cNvSpPr>
          <p:nvPr>
            <p:ph type="sldNum" sz="quarter" idx="12"/>
          </p:nvPr>
        </p:nvSpPr>
        <p:spPr>
          <a:xfrm>
            <a:off x="6876256" y="6492439"/>
            <a:ext cx="2057400" cy="365125"/>
          </a:xfrm>
        </p:spPr>
        <p:txBody>
          <a:bodyPr/>
          <a:lstStyle/>
          <a:p>
            <a:fld id="{BB1C85A4-6A84-4618-80D9-5A61A43F67A3}" type="slidenum">
              <a:rPr lang="zh-TW" altLang="en-US" smtClean="0"/>
              <a:t>24</a:t>
            </a:fld>
            <a:endParaRPr lang="zh-TW" altLang="en-US" dirty="0"/>
          </a:p>
        </p:txBody>
      </p:sp>
      <p:sp>
        <p:nvSpPr>
          <p:cNvPr id="19" name="矩形 18"/>
          <p:cNvSpPr/>
          <p:nvPr/>
        </p:nvSpPr>
        <p:spPr>
          <a:xfrm>
            <a:off x="433893" y="190282"/>
            <a:ext cx="8348222" cy="153398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0363" indent="-185738" algn="just" defTabSz="914400">
              <a:lnSpc>
                <a:spcPts val="2700"/>
              </a:lnSpc>
              <a:spcBef>
                <a:spcPts val="600"/>
              </a:spcBef>
            </a:pP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近十餘年來</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，配合政府健全房市方案，本行</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適時</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採取一系列</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總體審慎</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措施</a:t>
            </a: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即不動產貸款選擇性</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信用管制措施</a:t>
            </a: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，加以金</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管</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會亦配合採個體</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審慎措施</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加強控管銀行不動產貸款風險，</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避免信用資源過度</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集中</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於不動產</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市場，</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有助銀行降低授信風險與健全經營</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7" name="矩形 6"/>
          <p:cNvSpPr/>
          <p:nvPr/>
        </p:nvSpPr>
        <p:spPr>
          <a:xfrm>
            <a:off x="512432" y="1703080"/>
            <a:ext cx="8191143" cy="1797928"/>
          </a:xfrm>
          <a:prstGeom prst="rect">
            <a:avLst/>
          </a:prstGeom>
        </p:spPr>
        <p:txBody>
          <a:bodyPr wrap="square">
            <a:spAutoFit/>
          </a:bodyPr>
          <a:lstStyle/>
          <a:p>
            <a:pPr marL="541338" indent="-269875" algn="just" defTabSz="914400">
              <a:lnSpc>
                <a:spcPts val="2600"/>
              </a:lnSpc>
              <a:spcAft>
                <a:spcPts val="300"/>
              </a:spcAft>
              <a:buFont typeface="Wingdings" panose="05000000000000000000" pitchFamily="2" charset="2"/>
              <a:buChar char="Ø"/>
            </a:pP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以近年本行緊縮不動產貸款選擇性信用管制措施</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2020.12~)</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為例，</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較前次緊縮措施</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2010.6~2014.6</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的範圍更廣、納管貸款項目較多、調整頻率更高</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、貸款成數</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上限較低，緊縮信用力道更強。</a:t>
            </a:r>
            <a:endPar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1338" indent="-269875" algn="just" defTabSz="914400">
              <a:lnSpc>
                <a:spcPts val="2600"/>
              </a:lnSpc>
              <a:spcAft>
                <a:spcPts val="300"/>
              </a:spcAft>
              <a:buFont typeface="Wingdings" panose="05000000000000000000" pitchFamily="2" charset="2"/>
              <a:buChar char="Ø"/>
            </a:pP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在本行督促銀行控管不動產貸款風險下</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年以來全體</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銀行建築貸款與購置住宅貸款成長趨緩，不動產貸款集中度大致穩定</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p:cNvSpPr/>
          <p:nvPr/>
        </p:nvSpPr>
        <p:spPr>
          <a:xfrm>
            <a:off x="1043608" y="3525112"/>
            <a:ext cx="3057247" cy="370230"/>
          </a:xfrm>
          <a:prstGeom prst="rect">
            <a:avLst/>
          </a:prstGeom>
        </p:spPr>
        <p:txBody>
          <a:bodyPr wrap="none">
            <a:spAutoFit/>
          </a:bodyPr>
          <a:lstStyle/>
          <a:p>
            <a:pPr algn="ctr">
              <a:lnSpc>
                <a:spcPts val="2400"/>
              </a:lnSpc>
            </a:pPr>
            <a:r>
              <a:rPr lang="zh-TW" altLang="en-US" sz="16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購置住宅貸款與建築貸款年增率</a:t>
            </a:r>
            <a:endParaRPr lang="zh-TW" altLang="en-US" sz="16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5370406"/>
          <p:cNvSpPr txBox="1"/>
          <p:nvPr/>
        </p:nvSpPr>
        <p:spPr>
          <a:xfrm>
            <a:off x="4971606" y="3549499"/>
            <a:ext cx="3810509" cy="4242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spcAft>
                <a:spcPts val="0"/>
              </a:spcAft>
            </a:pPr>
            <a:r>
              <a:rPr lang="zh-TW" sz="16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銀行不動產貸款集中</a:t>
            </a:r>
            <a:r>
              <a:rPr lang="zh-TW" sz="16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度</a:t>
            </a:r>
            <a:r>
              <a:rPr lang="en-US" sz="1600" kern="100" dirty="0">
                <a:effectLst/>
                <a:latin typeface="Times New Roman" panose="02020603050405020304" pitchFamily="18" charset="0"/>
                <a:ea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endParaRPr>
          </a:p>
        </p:txBody>
      </p:sp>
      <p:graphicFrame>
        <p:nvGraphicFramePr>
          <p:cNvPr id="16" name="圖表 15"/>
          <p:cNvGraphicFramePr>
            <a:graphicFrameLocks/>
          </p:cNvGraphicFramePr>
          <p:nvPr>
            <p:extLst>
              <p:ext uri="{D42A27DB-BD31-4B8C-83A1-F6EECF244321}">
                <p14:modId xmlns:p14="http://schemas.microsoft.com/office/powerpoint/2010/main" val="1607011416"/>
              </p:ext>
            </p:extLst>
          </p:nvPr>
        </p:nvGraphicFramePr>
        <p:xfrm>
          <a:off x="4608004" y="3895343"/>
          <a:ext cx="4127768" cy="1995782"/>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字方塊 16"/>
          <p:cNvSpPr txBox="1"/>
          <p:nvPr/>
        </p:nvSpPr>
        <p:spPr>
          <a:xfrm>
            <a:off x="4860032" y="5925258"/>
            <a:ext cx="3744415" cy="507831"/>
          </a:xfrm>
          <a:prstGeom prst="rect">
            <a:avLst/>
          </a:prstGeom>
          <a:noFill/>
          <a:ln>
            <a:noFill/>
          </a:ln>
        </p:spPr>
        <p:txBody>
          <a:bodyPr wrap="square" rtlCol="0">
            <a:spAutoFit/>
          </a:bodyPr>
          <a:lstStyle/>
          <a:p>
            <a:r>
              <a:rPr lang="zh-TW" altLang="en-US" sz="900" spc="-40" dirty="0" smtClean="0">
                <a:solidFill>
                  <a:prstClr val="black"/>
                </a:solidFill>
                <a:latin typeface="微軟正黑體" panose="020B0604030504040204" pitchFamily="34" charset="-120"/>
                <a:ea typeface="微軟正黑體" panose="020B0604030504040204" pitchFamily="34" charset="-120"/>
              </a:rPr>
              <a:t>註：不動產貸款係購置住宅、房屋修繕及建築貸款合計；歷年為年底數。</a:t>
            </a:r>
            <a:r>
              <a:rPr lang="en-US" altLang="zh-TW" sz="900" spc="-40" dirty="0" smtClean="0">
                <a:solidFill>
                  <a:prstClr val="black"/>
                </a:solidFill>
                <a:latin typeface="微軟正黑體" panose="020B0604030504040204" pitchFamily="34" charset="-120"/>
                <a:ea typeface="微軟正黑體" panose="020B0604030504040204" pitchFamily="34" charset="-120"/>
              </a:rPr>
              <a:t/>
            </a:r>
            <a:br>
              <a:rPr lang="en-US" altLang="zh-TW" sz="900" spc="-40" dirty="0" smtClean="0">
                <a:solidFill>
                  <a:prstClr val="black"/>
                </a:solidFill>
                <a:latin typeface="微軟正黑體" panose="020B0604030504040204" pitchFamily="34" charset="-120"/>
                <a:ea typeface="微軟正黑體" panose="020B0604030504040204" pitchFamily="34" charset="-120"/>
              </a:rPr>
            </a:br>
            <a:r>
              <a:rPr lang="zh-TW" altLang="en-US" sz="900" spc="-40" dirty="0" smtClean="0">
                <a:solidFill>
                  <a:prstClr val="black"/>
                </a:solidFill>
                <a:latin typeface="微軟正黑體" panose="020B0604030504040204" pitchFamily="34" charset="-120"/>
                <a:ea typeface="微軟正黑體" panose="020B0604030504040204" pitchFamily="34" charset="-120"/>
              </a:rPr>
              <a:t>           </a:t>
            </a:r>
            <a:r>
              <a:rPr lang="en-US" altLang="zh-TW" sz="900" spc="-40" dirty="0" smtClean="0">
                <a:solidFill>
                  <a:prstClr val="black"/>
                </a:solidFill>
                <a:latin typeface="微軟正黑體" panose="020B0604030504040204" pitchFamily="34" charset="-120"/>
                <a:ea typeface="微軟正黑體" panose="020B0604030504040204" pitchFamily="34" charset="-120"/>
              </a:rPr>
              <a:t>2022</a:t>
            </a:r>
            <a:r>
              <a:rPr lang="zh-TW" altLang="en-US" sz="900" spc="-40" dirty="0" smtClean="0">
                <a:solidFill>
                  <a:prstClr val="black"/>
                </a:solidFill>
                <a:latin typeface="微軟正黑體" panose="020B0604030504040204" pitchFamily="34" charset="-120"/>
                <a:ea typeface="微軟正黑體" panose="020B0604030504040204" pitchFamily="34" charset="-120"/>
              </a:rPr>
              <a:t>年為</a:t>
            </a:r>
            <a:r>
              <a:rPr lang="en-US" altLang="zh-TW" sz="900" spc="-40" dirty="0">
                <a:solidFill>
                  <a:prstClr val="black"/>
                </a:solidFill>
                <a:latin typeface="微軟正黑體" panose="020B0604030504040204" pitchFamily="34" charset="-120"/>
                <a:ea typeface="微軟正黑體" panose="020B0604030504040204" pitchFamily="34" charset="-120"/>
              </a:rPr>
              <a:t>7</a:t>
            </a:r>
            <a:r>
              <a:rPr lang="zh-TW" altLang="en-US" sz="900" spc="-40" dirty="0" smtClean="0">
                <a:solidFill>
                  <a:prstClr val="black"/>
                </a:solidFill>
                <a:latin typeface="微軟正黑體" panose="020B0604030504040204" pitchFamily="34" charset="-120"/>
                <a:ea typeface="微軟正黑體" panose="020B0604030504040204" pitchFamily="34" charset="-120"/>
              </a:rPr>
              <a:t>月底資料。</a:t>
            </a:r>
            <a:endParaRPr lang="en-US" altLang="zh-TW" sz="900" spc="-40" dirty="0" smtClean="0">
              <a:solidFill>
                <a:prstClr val="black"/>
              </a:solidFill>
              <a:latin typeface="微軟正黑體" panose="020B0604030504040204" pitchFamily="34" charset="-120"/>
              <a:ea typeface="微軟正黑體" panose="020B0604030504040204" pitchFamily="34" charset="-120"/>
            </a:endParaRPr>
          </a:p>
          <a:p>
            <a:r>
              <a:rPr lang="zh-TW" altLang="en-US" sz="900" spc="-40" dirty="0" smtClean="0">
                <a:solidFill>
                  <a:prstClr val="black"/>
                </a:solidFill>
                <a:latin typeface="微軟正黑體" panose="020B0604030504040204" pitchFamily="34" charset="-120"/>
                <a:ea typeface="微軟正黑體" panose="020B0604030504040204" pitchFamily="34" charset="-120"/>
              </a:rPr>
              <a:t>資料來源：中央銀行</a:t>
            </a:r>
            <a:endParaRPr lang="en-US" altLang="zh-TW" sz="900" spc="-40" dirty="0" smtClean="0">
              <a:solidFill>
                <a:prstClr val="black"/>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33893" y="6179173"/>
            <a:ext cx="2953325" cy="230832"/>
          </a:xfrm>
          <a:prstGeom prst="rect">
            <a:avLst/>
          </a:prstGeom>
          <a:noFill/>
          <a:ln>
            <a:noFill/>
          </a:ln>
        </p:spPr>
        <p:txBody>
          <a:bodyPr wrap="square" rtlCol="0">
            <a:spAutoFit/>
          </a:bodyPr>
          <a:lstStyle/>
          <a:p>
            <a:r>
              <a:rPr lang="zh-TW" altLang="en-US" sz="900" spc="-70" dirty="0" smtClean="0">
                <a:solidFill>
                  <a:prstClr val="black"/>
                </a:solidFill>
                <a:latin typeface="微軟正黑體" panose="020B0604030504040204" pitchFamily="34" charset="-120"/>
                <a:ea typeface="微軟正黑體" panose="020B0604030504040204" pitchFamily="34" charset="-120"/>
              </a:rPr>
              <a:t>資料來源：中央銀行</a:t>
            </a:r>
            <a:endParaRPr lang="en-US" altLang="zh-TW" sz="900" spc="-70" dirty="0" smtClean="0">
              <a:solidFill>
                <a:prstClr val="black"/>
              </a:solidFill>
              <a:latin typeface="微軟正黑體" panose="020B0604030504040204" pitchFamily="34" charset="-120"/>
              <a:ea typeface="微軟正黑體" panose="020B0604030504040204" pitchFamily="34" charset="-120"/>
            </a:endParaRPr>
          </a:p>
        </p:txBody>
      </p:sp>
      <p:sp>
        <p:nvSpPr>
          <p:cNvPr id="22" name="文字方塊 1"/>
          <p:cNvSpPr txBox="1"/>
          <p:nvPr/>
        </p:nvSpPr>
        <p:spPr>
          <a:xfrm>
            <a:off x="3239852" y="3861210"/>
            <a:ext cx="1404156" cy="5171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a:latin typeface="微軟正黑體" panose="020B0604030504040204" pitchFamily="34" charset="-120"/>
                <a:ea typeface="微軟正黑體" panose="020B0604030504040204" pitchFamily="34" charset="-120"/>
              </a:rPr>
              <a:t>2020</a:t>
            </a:r>
            <a:r>
              <a:rPr lang="zh-TW" altLang="en-US" sz="1000" b="1" dirty="0">
                <a:latin typeface="微軟正黑體" panose="020B0604030504040204" pitchFamily="34" charset="-120"/>
                <a:ea typeface="微軟正黑體" panose="020B0604030504040204" pitchFamily="34" charset="-120"/>
              </a:rPr>
              <a:t>年</a:t>
            </a:r>
            <a:r>
              <a:rPr lang="en-US" altLang="zh-TW" sz="1000" b="1" dirty="0">
                <a:latin typeface="微軟正黑體" panose="020B0604030504040204" pitchFamily="34" charset="-120"/>
                <a:ea typeface="微軟正黑體" panose="020B0604030504040204" pitchFamily="34" charset="-120"/>
              </a:rPr>
              <a:t>12</a:t>
            </a:r>
            <a:r>
              <a:rPr lang="zh-TW" altLang="en-US" sz="1000" b="1" dirty="0">
                <a:latin typeface="微軟正黑體" panose="020B0604030504040204" pitchFamily="34" charset="-120"/>
                <a:ea typeface="微軟正黑體" panose="020B0604030504040204" pitchFamily="34" charset="-120"/>
              </a:rPr>
              <a:t>月起</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latin typeface="微軟正黑體" panose="020B0604030504040204" pitchFamily="34" charset="-120"/>
                <a:ea typeface="微軟正黑體" panose="020B0604030504040204" pitchFamily="34" charset="-120"/>
              </a:rPr>
              <a:t>本行實施不動產貸款選擇性信用管制措施</a:t>
            </a:r>
          </a:p>
        </p:txBody>
      </p:sp>
    </p:spTree>
    <p:extLst>
      <p:ext uri="{BB962C8B-B14F-4D97-AF65-F5344CB8AC3E}">
        <p14:creationId xmlns:p14="http://schemas.microsoft.com/office/powerpoint/2010/main" val="366912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07504" y="3212977"/>
            <a:ext cx="4248472" cy="2650360"/>
          </a:xfrm>
          <a:prstGeom prst="rect">
            <a:avLst/>
          </a:prstGeom>
        </p:spPr>
      </p:pic>
      <p:sp>
        <p:nvSpPr>
          <p:cNvPr id="6" name="投影片編號版面配置區 5"/>
          <p:cNvSpPr>
            <a:spLocks noGrp="1"/>
          </p:cNvSpPr>
          <p:nvPr>
            <p:ph type="sldNum" sz="quarter" idx="12"/>
          </p:nvPr>
        </p:nvSpPr>
        <p:spPr>
          <a:xfrm>
            <a:off x="6876256" y="6506088"/>
            <a:ext cx="2057400" cy="365125"/>
          </a:xfrm>
        </p:spPr>
        <p:txBody>
          <a:bodyPr/>
          <a:lstStyle/>
          <a:p>
            <a:fld id="{BB1C85A4-6A84-4618-80D9-5A61A43F67A3}" type="slidenum">
              <a:rPr lang="zh-TW" altLang="en-US" smtClean="0"/>
              <a:t>25</a:t>
            </a:fld>
            <a:endParaRPr lang="zh-TW" altLang="en-US" dirty="0"/>
          </a:p>
        </p:txBody>
      </p:sp>
      <p:sp>
        <p:nvSpPr>
          <p:cNvPr id="5" name="文字方塊 5370427"/>
          <p:cNvSpPr txBox="1"/>
          <p:nvPr/>
        </p:nvSpPr>
        <p:spPr>
          <a:xfrm>
            <a:off x="690363" y="2879372"/>
            <a:ext cx="3384377" cy="61108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zh-TW"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主要國家</a:t>
            </a:r>
            <a:r>
              <a:rPr lang="en-US"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CPI</a:t>
            </a:r>
            <a:r>
              <a:rPr lang="zh-TW"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通膨</a:t>
            </a:r>
            <a:r>
              <a:rPr lang="zh-TW" sz="1600" b="1" kern="100" dirty="0" smtClean="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率</a:t>
            </a:r>
            <a:endParaRPr lang="en-US" altLang="zh-TW" sz="1600" b="1" kern="100" dirty="0" smtClean="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a:p>
            <a:pPr algn="ctr"/>
            <a:r>
              <a:rPr lang="en-US" sz="1600" b="1" kern="100" dirty="0" smtClean="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en-US"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1998~2021</a:t>
            </a:r>
            <a:r>
              <a:rPr lang="zh-TW"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年平均</a:t>
            </a:r>
            <a:r>
              <a:rPr lang="en-US"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8" name="文字方塊 2"/>
          <p:cNvSpPr txBox="1"/>
          <p:nvPr/>
        </p:nvSpPr>
        <p:spPr>
          <a:xfrm>
            <a:off x="655174" y="3506161"/>
            <a:ext cx="1591744" cy="823821"/>
          </a:xfrm>
          <a:prstGeom prst="rect">
            <a:avLst/>
          </a:prstGeom>
          <a:noFill/>
          <a:ln w="6350">
            <a:solidFill>
              <a:sysClr val="windowText" lastClr="000000">
                <a:lumMod val="95000"/>
                <a:lumOff val="5000"/>
              </a:sys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500"/>
              </a:lnSpc>
              <a:spcAft>
                <a:spcPts val="0"/>
              </a:spcAft>
            </a:pPr>
            <a:r>
              <a:rPr lang="zh-TW" sz="1100" b="1" u="sng" kern="100" spc="-10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長期以來，臺灣通膨低且穩定</a:t>
            </a:r>
            <a:r>
              <a:rPr lang="zh-TW"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1998~2021</a:t>
            </a:r>
            <a:r>
              <a:rPr lang="zh-TW"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年平均通膨率為</a:t>
            </a:r>
            <a:r>
              <a:rPr lang="en-US"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0.97%</a:t>
            </a:r>
            <a:r>
              <a:rPr lang="zh-TW"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，每年通膨率波動幅度僅</a:t>
            </a:r>
            <a:r>
              <a:rPr lang="en-US"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1.02%</a:t>
            </a:r>
            <a:r>
              <a:rPr lang="zh-TW" sz="1100" kern="100" spc="-1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400" kern="100" spc="-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9" name="文字方塊 5370428"/>
          <p:cNvSpPr txBox="1">
            <a:spLocks noChangeArrowheads="1"/>
          </p:cNvSpPr>
          <p:nvPr/>
        </p:nvSpPr>
        <p:spPr bwMode="auto">
          <a:xfrm>
            <a:off x="382051" y="5863336"/>
            <a:ext cx="3934460" cy="31559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7432" rIns="0" bIns="0" anchor="t" upright="1">
            <a:noAutofit/>
          </a:bodyPr>
          <a:lstStyle/>
          <a:p>
            <a:pPr>
              <a:lnSpc>
                <a:spcPct val="150000"/>
              </a:lnSpc>
              <a:spcBef>
                <a:spcPts val="250"/>
              </a:spcBef>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資料來源：主計總處、</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Market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Intelligence(2022/</a:t>
            </a:r>
            <a:r>
              <a:rPr lang="en-US" alt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2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1" name="文字方塊 32"/>
          <p:cNvSpPr txBox="1"/>
          <p:nvPr/>
        </p:nvSpPr>
        <p:spPr>
          <a:xfrm>
            <a:off x="4706117" y="2810729"/>
            <a:ext cx="3816423" cy="46246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250"/>
              </a:spcBef>
              <a:spcAft>
                <a:spcPts val="600"/>
              </a:spcAft>
            </a:pPr>
            <a:r>
              <a:rPr lang="zh-TW" sz="1600" b="1" kern="100" dirty="0">
                <a:solidFill>
                  <a:srgbClr val="000000"/>
                </a:solidFill>
                <a:latin typeface="微軟正黑體" panose="020B0604030504040204" pitchFamily="34" charset="-120"/>
                <a:ea typeface="微軟正黑體" panose="020B0604030504040204" pitchFamily="34" charset="-120"/>
                <a:cs typeface="新細明體" panose="02020500000000000000" pitchFamily="18" charset="-120"/>
              </a:rPr>
              <a:t>主要貨幣對美元匯率平均波動度</a:t>
            </a:r>
          </a:p>
        </p:txBody>
      </p:sp>
      <p:sp>
        <p:nvSpPr>
          <p:cNvPr id="13" name="文字方塊 33"/>
          <p:cNvSpPr txBox="1">
            <a:spLocks noChangeArrowheads="1"/>
          </p:cNvSpPr>
          <p:nvPr/>
        </p:nvSpPr>
        <p:spPr bwMode="auto">
          <a:xfrm>
            <a:off x="4706117" y="5661248"/>
            <a:ext cx="4076127" cy="844840"/>
          </a:xfrm>
          <a:prstGeom prst="rect">
            <a:avLst/>
          </a:prstGeom>
          <a:noFill/>
          <a:ln>
            <a:noFill/>
          </a:ln>
          <a:extLst/>
        </p:spPr>
        <p:txBody>
          <a:bodyPr wrap="square" lIns="27432" tIns="0" rIns="0" bIns="0" anchor="t" upright="1">
            <a:noAutofit/>
          </a:bodyPr>
          <a:lstStyle/>
          <a:p>
            <a:pPr marL="342900" indent="-342900" algn="just" hangingPunct="0">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註：</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1.</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各幣別波動幅度係根據匯率變動計算過去</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20</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天期之標準差</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並將其年率化</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a:t>
            </a:r>
            <a:b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b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；波動</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幅度愈大，表示該幣別之匯率走勢較不穩定。</a:t>
            </a:r>
          </a:p>
          <a:p>
            <a:pPr indent="254000" algn="just" hangingPunct="0">
              <a:spcAft>
                <a:spcPts val="0"/>
              </a:spcAft>
            </a:pP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2</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歐元資料始自</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2000</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年。</a:t>
            </a:r>
          </a:p>
          <a:p>
            <a:pPr algn="just" hangingPunct="0">
              <a:spcAft>
                <a:spcPts val="0"/>
              </a:spcAft>
            </a:pP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3.2022</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年平均波動度係該年</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1/3</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至</a:t>
            </a:r>
            <a:r>
              <a:rPr lang="en-US" altLang="zh-TW" sz="900" kern="100" dirty="0" smtClean="0">
                <a:latin typeface="微軟正黑體" panose="020B0604030504040204" pitchFamily="34" charset="-120"/>
                <a:ea typeface="微軟正黑體" panose="020B0604030504040204" pitchFamily="34" charset="-120"/>
                <a:cs typeface="新細明體" panose="02020500000000000000" pitchFamily="18" charset="-120"/>
              </a:rPr>
              <a:t>9</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altLang="zh-TW" sz="900" kern="100" dirty="0" smtClean="0">
                <a:latin typeface="微軟正黑體" panose="020B0604030504040204" pitchFamily="34" charset="-120"/>
                <a:ea typeface="微軟正黑體" panose="020B0604030504040204" pitchFamily="34" charset="-120"/>
                <a:cs typeface="新細明體" panose="02020500000000000000" pitchFamily="18" charset="-120"/>
              </a:rPr>
              <a:t>5</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之</a:t>
            </a: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日資料平均。</a:t>
            </a:r>
          </a:p>
          <a:p>
            <a:pPr algn="just" hangingPunct="0">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中央銀行</a:t>
            </a:r>
            <a:endPar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4" name="矩形 13"/>
          <p:cNvSpPr/>
          <p:nvPr/>
        </p:nvSpPr>
        <p:spPr>
          <a:xfrm>
            <a:off x="401273" y="362551"/>
            <a:ext cx="8412674" cy="239524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indent="-276225" algn="just" defTabSz="914400">
              <a:lnSpc>
                <a:spcPts val="3200"/>
              </a:lnSpc>
              <a:spcBef>
                <a:spcPts val="600"/>
              </a:spcBef>
              <a:buFont typeface="Arial" panose="020B0604020202020204" pitchFamily="34" charset="0"/>
              <a:buChar char="•"/>
            </a:pP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目標三</a:t>
            </a:r>
            <a:r>
              <a:rPr lang="zh-TW" altLang="en-US" sz="2200" b="1" spc="-50" dirty="0">
                <a:latin typeface="新細明體" panose="02020500000000000000" pitchFamily="18" charset="-120"/>
                <a:cs typeface="Times New Roman" panose="02020603050405020304" pitchFamily="18" charset="0"/>
              </a:rPr>
              <a:t>「</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維護對內及對外之幣值穩定</a:t>
            </a:r>
            <a:r>
              <a:rPr lang="zh-TW" altLang="en-US" sz="2200" b="1" spc="-50" dirty="0">
                <a:latin typeface="新細明體" panose="02020500000000000000" pitchFamily="18" charset="-120"/>
                <a:cs typeface="Times New Roman" panose="02020603050405020304" pitchFamily="18" charset="0"/>
              </a:rPr>
              <a:t>」</a:t>
            </a:r>
            <a:r>
              <a:rPr lang="zh-TW" altLang="en-US" sz="2200" b="1" spc="-50" dirty="0" smtClean="0">
                <a:latin typeface="新細明體" panose="02020500000000000000" pitchFamily="18" charset="-120"/>
                <a:cs typeface="Times New Roman" panose="02020603050405020304" pitchFamily="18" charset="0"/>
              </a:rPr>
              <a:t>：</a:t>
            </a:r>
            <a:endParaRPr lang="en-US" altLang="zh-TW" sz="2200" b="1" spc="-50" dirty="0" smtClean="0">
              <a:latin typeface="新細明體" panose="02020500000000000000" pitchFamily="18" charset="-120"/>
              <a:cs typeface="Times New Roman" panose="02020603050405020304" pitchFamily="18" charset="0"/>
            </a:endParaRPr>
          </a:p>
          <a:p>
            <a:pPr marL="360363" indent="-185738" algn="just" defTabSz="914400">
              <a:lnSpc>
                <a:spcPts val="2800"/>
              </a:lnSpc>
              <a:spcBef>
                <a:spcPts val="600"/>
              </a:spcBef>
            </a:pPr>
            <a:r>
              <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年間</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平均年增率</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僅約</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膨低且</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穩定</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長期</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保持貨幣購買力，降低不確定性，有利生產者、消費者、投資者與</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儲蓄</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者做出合理的經濟決策。</a:t>
            </a:r>
            <a:endPar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185738" algn="just" defTabSz="914400">
              <a:lnSpc>
                <a:spcPts val="2800"/>
              </a:lnSpc>
              <a:spcBef>
                <a:spcPts val="600"/>
              </a:spcBef>
            </a:pP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新臺幣匯率維持動態穩定</a:t>
            </a: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臺幣對美元匯率波動</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度小</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於</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主要</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貨幣</a:t>
            </a:r>
            <a:r>
              <a:rPr lang="en-US" altLang="zh-TW"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具</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反通膨及反景氣循環</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功能，有助經濟金融穩定</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2294875971"/>
              </p:ext>
            </p:extLst>
          </p:nvPr>
        </p:nvGraphicFramePr>
        <p:xfrm>
          <a:off x="4443391" y="3212977"/>
          <a:ext cx="4370555" cy="2374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97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26</a:t>
            </a:fld>
            <a:endParaRPr lang="zh-TW" altLang="en-US" dirty="0"/>
          </a:p>
        </p:txBody>
      </p:sp>
      <p:graphicFrame>
        <p:nvGraphicFramePr>
          <p:cNvPr id="14" name="圖表 13"/>
          <p:cNvGraphicFramePr>
            <a:graphicFrameLocks/>
          </p:cNvGraphicFramePr>
          <p:nvPr>
            <p:extLst>
              <p:ext uri="{D42A27DB-BD31-4B8C-83A1-F6EECF244321}">
                <p14:modId xmlns:p14="http://schemas.microsoft.com/office/powerpoint/2010/main" val="3585951624"/>
              </p:ext>
            </p:extLst>
          </p:nvPr>
        </p:nvGraphicFramePr>
        <p:xfrm>
          <a:off x="5004048" y="3058996"/>
          <a:ext cx="3996445" cy="2995261"/>
        </p:xfrm>
        <a:graphic>
          <a:graphicData uri="http://schemas.openxmlformats.org/drawingml/2006/chart">
            <c:chart xmlns:c="http://schemas.openxmlformats.org/drawingml/2006/chart" xmlns:r="http://schemas.openxmlformats.org/officeDocument/2006/relationships" r:id="rId2"/>
          </a:graphicData>
        </a:graphic>
      </p:graphicFrame>
      <p:sp>
        <p:nvSpPr>
          <p:cNvPr id="15" name="文字方塊 19"/>
          <p:cNvSpPr txBox="1"/>
          <p:nvPr/>
        </p:nvSpPr>
        <p:spPr>
          <a:xfrm>
            <a:off x="5292079" y="2856733"/>
            <a:ext cx="3384377" cy="3748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zh-TW" sz="1600" b="1"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臺灣</a:t>
            </a:r>
            <a:r>
              <a:rPr lang="zh-TW" sz="16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與全球經濟成長率</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文字方塊 21"/>
          <p:cNvSpPr txBox="1">
            <a:spLocks noChangeArrowheads="1"/>
          </p:cNvSpPr>
          <p:nvPr/>
        </p:nvSpPr>
        <p:spPr bwMode="auto">
          <a:xfrm>
            <a:off x="5194260" y="6021133"/>
            <a:ext cx="3555287" cy="20670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7432" rIns="0" bIns="0" anchor="t" upright="1">
            <a:noAutofit/>
          </a:bodyPr>
          <a:lstStyle/>
          <a:p>
            <a:r>
              <a:rPr lang="zh-TW" sz="9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資料來源：主計總處、</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Market </a:t>
            </a:r>
            <a:r>
              <a:rPr lang="en-US"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Intelligence(2022/</a:t>
            </a:r>
            <a:r>
              <a:rPr lang="en-US" altLang="zh-TW"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dirty="0">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2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8" name="矩形 7"/>
          <p:cNvSpPr/>
          <p:nvPr/>
        </p:nvSpPr>
        <p:spPr>
          <a:xfrm>
            <a:off x="402096" y="332775"/>
            <a:ext cx="8347451" cy="2304257"/>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indent="-180975" algn="just" defTabSz="914400">
              <a:lnSpc>
                <a:spcPts val="3400"/>
              </a:lnSpc>
              <a:spcBef>
                <a:spcPts val="600"/>
              </a:spcBef>
              <a:buFont typeface="Arial" panose="020B0604020202020204" pitchFamily="34" charset="0"/>
              <a:buChar char="•"/>
            </a:pP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目標四</a:t>
            </a:r>
            <a:r>
              <a:rPr lang="zh-TW" altLang="en-US" sz="2200" b="1" spc="-50" dirty="0" smtClean="0">
                <a:latin typeface="新細明體" panose="02020500000000000000" pitchFamily="18" charset="-120"/>
                <a:cs typeface="Times New Roman" panose="02020603050405020304" pitchFamily="18" charset="0"/>
              </a:rPr>
              <a:t>「</a:t>
            </a:r>
            <a:r>
              <a:rPr lang="zh-TW" altLang="en-US" sz="2200" b="1" spc="-50" dirty="0">
                <a:latin typeface="微軟正黑體" panose="020B0604030504040204" pitchFamily="34" charset="-120"/>
                <a:ea typeface="微軟正黑體" panose="020B0604030504040204" pitchFamily="34" charset="-120"/>
                <a:sym typeface="Wingdings" panose="05000000000000000000" pitchFamily="2" charset="2"/>
              </a:rPr>
              <a:t>於</a:t>
            </a:r>
            <a:r>
              <a:rPr lang="zh-TW" altLang="en-US" sz="2200" b="1" spc="-50" dirty="0" smtClean="0">
                <a:latin typeface="微軟正黑體" panose="020B0604030504040204" pitchFamily="34" charset="-120"/>
                <a:ea typeface="微軟正黑體" panose="020B0604030504040204" pitchFamily="34" charset="-120"/>
                <a:sym typeface="Wingdings" panose="05000000000000000000" pitchFamily="2" charset="2"/>
              </a:rPr>
              <a:t>上列目標</a:t>
            </a:r>
            <a:r>
              <a:rPr lang="zh-TW" altLang="en-US" sz="2200" b="1" spc="-50" dirty="0">
                <a:latin typeface="微軟正黑體" panose="020B0604030504040204" pitchFamily="34" charset="-120"/>
                <a:ea typeface="微軟正黑體" panose="020B0604030504040204" pitchFamily="34" charset="-120"/>
                <a:sym typeface="Wingdings" panose="05000000000000000000" pitchFamily="2" charset="2"/>
              </a:rPr>
              <a:t>範圍內，</a:t>
            </a:r>
            <a:r>
              <a:rPr lang="zh-TW" altLang="en-US" sz="2200" b="1" spc="-50" dirty="0">
                <a:solidFill>
                  <a:srgbClr val="0000FF"/>
                </a:solidFill>
                <a:latin typeface="微軟正黑體" panose="020B0604030504040204" pitchFamily="34" charset="-120"/>
                <a:ea typeface="微軟正黑體" panose="020B0604030504040204" pitchFamily="34" charset="-120"/>
                <a:sym typeface="Wingdings" panose="05000000000000000000" pitchFamily="2" charset="2"/>
              </a:rPr>
              <a:t>協助經濟之發展</a:t>
            </a:r>
            <a:r>
              <a:rPr lang="zh-TW" altLang="en-US" sz="2200" b="1" spc="-50" dirty="0">
                <a:latin typeface="新細明體" panose="02020500000000000000" pitchFamily="18" charset="-120"/>
                <a:cs typeface="Times New Roman" panose="02020603050405020304" pitchFamily="18" charset="0"/>
              </a:rPr>
              <a:t>」</a:t>
            </a:r>
            <a:r>
              <a:rPr lang="zh-TW" altLang="en-US" sz="2200" b="1" spc="-50" dirty="0" smtClean="0">
                <a:latin typeface="新細明體" panose="02020500000000000000" pitchFamily="18" charset="-120"/>
                <a:cs typeface="Times New Roman" panose="02020603050405020304" pitchFamily="18" charset="0"/>
              </a:rPr>
              <a:t>：</a:t>
            </a:r>
            <a:endParaRPr lang="en-US" altLang="zh-TW" sz="2200" b="1" spc="-50" dirty="0" smtClean="0">
              <a:latin typeface="新細明體" panose="02020500000000000000" pitchFamily="18" charset="-120"/>
              <a:cs typeface="Times New Roman" panose="02020603050405020304" pitchFamily="18" charset="0"/>
            </a:endParaRPr>
          </a:p>
          <a:p>
            <a:pPr marL="360363" indent="-179388" algn="just" defTabSz="914400">
              <a:lnSpc>
                <a:spcPts val="2600"/>
              </a:lnSpc>
              <a:spcBef>
                <a:spcPts val="600"/>
              </a:spcBef>
            </a:pP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─承平時期：本行</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維持物價穩定、匯率穩定及金融穩定</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，營造有利於</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企業經營</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就業創造</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，以及</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生產力提升</a:t>
            </a: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經濟持續成長</a:t>
            </a:r>
            <a:r>
              <a:rPr lang="zh-TW" altLang="en-US" sz="2100" b="1" spc="-50" dirty="0">
                <a:latin typeface="微軟正黑體" panose="020B0604030504040204" pitchFamily="34" charset="-120"/>
                <a:ea typeface="微軟正黑體" panose="020B0604030504040204" pitchFamily="34" charset="-120"/>
                <a:cs typeface="Times New Roman" panose="02020603050405020304" pitchFamily="18" charset="0"/>
              </a:rPr>
              <a:t>環境。</a:t>
            </a:r>
            <a:endParaRPr lang="en-US" altLang="zh-TW" sz="21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179388" algn="just" defTabSz="914400">
              <a:lnSpc>
                <a:spcPts val="2600"/>
              </a:lnSpc>
              <a:spcBef>
                <a:spcPts val="600"/>
              </a:spcBef>
            </a:pPr>
            <a:r>
              <a:rPr lang="zh-TW" altLang="en-US" sz="21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亞洲金融危機、全球金融危機、新冠肺炎疫情等</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危機期間</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本行透過彈性有效的貨幣政策，提供市場充裕流動性</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，讓金融市場</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沒有發生信用緊縮</a:t>
            </a:r>
            <a:r>
              <a:rPr lang="zh-TW" altLang="en-US" sz="2100" b="1" spc="-80" dirty="0">
                <a:latin typeface="微軟正黑體" panose="020B0604030504040204" pitchFamily="34" charset="-120"/>
                <a:ea typeface="微軟正黑體" panose="020B0604030504040204" pitchFamily="34" charset="-120"/>
                <a:cs typeface="Times New Roman" panose="02020603050405020304" pitchFamily="18" charset="0"/>
              </a:rPr>
              <a:t>，協助</a:t>
            </a:r>
            <a:r>
              <a:rPr lang="zh-TW" altLang="en-US" sz="21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經濟迅速復甦</a:t>
            </a:r>
            <a:r>
              <a:rPr lang="zh-TW" altLang="en-US" sz="2100" b="1" spc="-80" dirty="0" smtClean="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0" name="矩形 9"/>
          <p:cNvSpPr/>
          <p:nvPr/>
        </p:nvSpPr>
        <p:spPr>
          <a:xfrm>
            <a:off x="409047" y="2746863"/>
            <a:ext cx="4385928" cy="36004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0363" indent="-179388" algn="just" defTabSz="914400">
              <a:lnSpc>
                <a:spcPts val="2600"/>
              </a:lnSpc>
              <a:spcBef>
                <a:spcPts val="600"/>
              </a:spcBef>
            </a:pPr>
            <a:r>
              <a:rPr lang="en-US"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年間臺灣</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經濟平均成長率</a:t>
            </a:r>
            <a:r>
              <a:rPr lang="en-US" altLang="zh-TW"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4.0</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高於全球平均</a:t>
            </a:r>
            <a:r>
              <a:rPr lang="en-US" altLang="zh-TW" sz="21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。尤其，</a:t>
            </a:r>
            <a:r>
              <a:rPr lang="en-US" altLang="zh-TW" sz="2100" b="1" spc="-70" dirty="0" smtClean="0">
                <a:solidFill>
                  <a:srgbClr val="0000FF"/>
                </a:solidFill>
                <a:latin typeface="微軟正黑體" panose="020B0604030504040204" pitchFamily="34" charset="-120"/>
                <a:ea typeface="微軟正黑體" panose="020B0604030504040204" pitchFamily="34" charset="-120"/>
              </a:rPr>
              <a:t>2020</a:t>
            </a:r>
            <a:r>
              <a:rPr lang="zh-TW" altLang="en-US" sz="2100" b="1" spc="-70" dirty="0" smtClean="0">
                <a:solidFill>
                  <a:srgbClr val="0000FF"/>
                </a:solidFill>
                <a:latin typeface="微軟正黑體" panose="020B0604030504040204" pitchFamily="34" charset="-120"/>
                <a:ea typeface="微軟正黑體" panose="020B0604030504040204" pitchFamily="34" charset="-120"/>
              </a:rPr>
              <a:t>年新冠肺炎</a:t>
            </a:r>
            <a:r>
              <a:rPr lang="zh-TW" altLang="en-US" sz="2100" b="1" spc="-70" dirty="0">
                <a:solidFill>
                  <a:srgbClr val="0000FF"/>
                </a:solidFill>
                <a:latin typeface="微軟正黑體" panose="020B0604030504040204" pitchFamily="34" charset="-120"/>
                <a:ea typeface="微軟正黑體" panose="020B0604030504040204" pitchFamily="34" charset="-120"/>
              </a:rPr>
              <a:t>疫情</a:t>
            </a:r>
            <a:r>
              <a:rPr lang="zh-TW" altLang="en-US" sz="2100" b="1" spc="-70" dirty="0">
                <a:solidFill>
                  <a:schemeClr val="tx1"/>
                </a:solidFill>
                <a:latin typeface="微軟正黑體" panose="020B0604030504040204" pitchFamily="34" charset="-120"/>
                <a:ea typeface="微軟正黑體" panose="020B0604030504040204" pitchFamily="34" charset="-120"/>
              </a:rPr>
              <a:t>全球</a:t>
            </a:r>
            <a:r>
              <a:rPr lang="zh-TW" altLang="en-US" sz="2100" b="1" spc="-70" dirty="0" smtClean="0">
                <a:solidFill>
                  <a:schemeClr val="tx1"/>
                </a:solidFill>
                <a:latin typeface="微軟正黑體" panose="020B0604030504040204" pitchFamily="34" charset="-120"/>
                <a:ea typeface="微軟正黑體" panose="020B0604030504040204" pitchFamily="34" charset="-120"/>
              </a:rPr>
              <a:t>蔓延</a:t>
            </a:r>
            <a:r>
              <a:rPr lang="zh-TW" altLang="en-US" sz="21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solidFill>
                  <a:srgbClr val="0000FF"/>
                </a:solidFill>
                <a:latin typeface="微軟正黑體" panose="020B0604030504040204" pitchFamily="34" charset="-120"/>
                <a:ea typeface="微軟正黑體" panose="020B0604030504040204" pitchFamily="34" charset="-120"/>
              </a:rPr>
              <a:t>本行</a:t>
            </a:r>
            <a:r>
              <a:rPr lang="zh-TW" altLang="en-US" sz="2100" b="1" spc="-70" dirty="0">
                <a:latin typeface="微軟正黑體" panose="020B0604030504040204" pitchFamily="34" charset="-120"/>
                <a:ea typeface="微軟正黑體" panose="020B0604030504040204" pitchFamily="34" charset="-120"/>
                <a:cs typeface="Times New Roman" panose="02020603050405020304" pitchFamily="18" charset="0"/>
              </a:rPr>
              <a:t>迅速</a:t>
            </a:r>
            <a:r>
              <a:rPr lang="zh-TW" altLang="en-US" sz="2100" b="1" spc="-70" dirty="0" smtClean="0">
                <a:solidFill>
                  <a:srgbClr val="0000FF"/>
                </a:solidFill>
                <a:latin typeface="微軟正黑體" panose="020B0604030504040204" pitchFamily="34" charset="-120"/>
                <a:ea typeface="微軟正黑體" panose="020B0604030504040204" pitchFamily="34" charset="-120"/>
              </a:rPr>
              <a:t>降息</a:t>
            </a:r>
            <a:r>
              <a:rPr lang="zh-TW" altLang="en-US" sz="2100" b="1" spc="-70" dirty="0">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en-US" sz="2100" b="1" spc="-70" dirty="0">
                <a:solidFill>
                  <a:srgbClr val="0000FF"/>
                </a:solidFill>
                <a:latin typeface="微軟正黑體" panose="020B0604030504040204" pitchFamily="34" charset="-120"/>
                <a:ea typeface="微軟正黑體" panose="020B0604030504040204" pitchFamily="34" charset="-120"/>
              </a:rPr>
              <a:t>推出</a:t>
            </a:r>
            <a:r>
              <a:rPr lang="zh-TW" altLang="en-US" sz="2100" b="1" spc="-70" dirty="0" smtClean="0">
                <a:solidFill>
                  <a:srgbClr val="0000FF"/>
                </a:solidFill>
                <a:latin typeface="微軟正黑體" panose="020B0604030504040204" pitchFamily="34" charset="-120"/>
                <a:ea typeface="微軟正黑體" panose="020B0604030504040204" pitchFamily="34" charset="-120"/>
              </a:rPr>
              <a:t>中小企業貸款專案融通方案</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受惠中小企業家數多達</a:t>
            </a:r>
            <a:r>
              <a:rPr lang="en-US" altLang="zh-TW" sz="2100" b="1" spc="-70" dirty="0">
                <a:solidFill>
                  <a:srgbClr val="0000FF"/>
                </a:solidFill>
                <a:latin typeface="微軟正黑體" panose="020B0604030504040204" pitchFamily="34" charset="-120"/>
                <a:ea typeface="微軟正黑體" panose="020B0604030504040204" pitchFamily="34" charset="-120"/>
              </a:rPr>
              <a:t>30.7</a:t>
            </a:r>
            <a:r>
              <a:rPr lang="zh-TW" altLang="en-US" sz="2100" b="1" spc="-70" dirty="0">
                <a:solidFill>
                  <a:srgbClr val="0000FF"/>
                </a:solidFill>
                <a:latin typeface="微軟正黑體" panose="020B0604030504040204" pitchFamily="34" charset="-120"/>
                <a:ea typeface="微軟正黑體" panose="020B0604030504040204" pitchFamily="34" charset="-120"/>
              </a:rPr>
              <a:t>萬</a:t>
            </a:r>
            <a:r>
              <a:rPr lang="zh-TW" altLang="en-US" sz="2100" b="1" spc="-70" dirty="0" smtClean="0">
                <a:solidFill>
                  <a:srgbClr val="0000FF"/>
                </a:solidFill>
                <a:latin typeface="微軟正黑體" panose="020B0604030504040204" pitchFamily="34" charset="-120"/>
                <a:ea typeface="微軟正黑體" panose="020B0604030504040204" pitchFamily="34" charset="-120"/>
              </a:rPr>
              <a:t>家</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，在寬鬆貨幣政策、擴張性財政政策</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紓困振興措施</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及防疫得</a:t>
            </a:r>
            <a:r>
              <a:rPr lang="zh-TW" altLang="en-US" sz="2100" b="1" spc="-70" dirty="0">
                <a:latin typeface="微軟正黑體" panose="020B0604030504040204" pitchFamily="34" charset="-120"/>
                <a:ea typeface="微軟正黑體" panose="020B0604030504040204" pitchFamily="34" charset="-120"/>
                <a:cs typeface="Times New Roman" panose="02020603050405020304" pitchFamily="18" charset="0"/>
              </a:rPr>
              <a:t>當</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下，</a:t>
            </a:r>
            <a:r>
              <a:rPr lang="zh-TW" altLang="en-US" sz="2100" b="1" spc="-70" dirty="0" smtClean="0">
                <a:solidFill>
                  <a:srgbClr val="0000FF"/>
                </a:solidFill>
                <a:latin typeface="微軟正黑體" panose="020B0604030504040204" pitchFamily="34" charset="-120"/>
                <a:ea typeface="微軟正黑體" panose="020B0604030504040204" pitchFamily="34" charset="-120"/>
              </a:rPr>
              <a:t>臺灣</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經濟成長達</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3.36%</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solidFill>
                  <a:srgbClr val="0000FF"/>
                </a:solidFill>
                <a:latin typeface="微軟正黑體" panose="020B0604030504040204" pitchFamily="34" charset="-120"/>
                <a:ea typeface="微軟正黑體" panose="020B0604030504040204" pitchFamily="34" charset="-120"/>
              </a:rPr>
              <a:t>係全球少數經濟正成長的國家</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100" b="1" spc="-70" dirty="0" smtClean="0">
                <a:solidFill>
                  <a:srgbClr val="0000FF"/>
                </a:solidFill>
                <a:latin typeface="微軟正黑體" panose="020B0604030504040204" pitchFamily="34" charset="-120"/>
                <a:ea typeface="微軟正黑體" panose="020B0604030504040204" pitchFamily="34" charset="-120"/>
              </a:rPr>
              <a:t>2021</a:t>
            </a:r>
            <a:r>
              <a:rPr lang="zh-TW" altLang="en-US" sz="2100" b="1" spc="-70" dirty="0" smtClean="0">
                <a:solidFill>
                  <a:srgbClr val="0000FF"/>
                </a:solidFill>
                <a:latin typeface="微軟正黑體" panose="020B0604030504040204" pitchFamily="34" charset="-120"/>
                <a:ea typeface="微軟正黑體" panose="020B0604030504040204" pitchFamily="34" charset="-120"/>
              </a:rPr>
              <a:t>年</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經濟成長率達</a:t>
            </a:r>
            <a:r>
              <a:rPr lang="en-US" altLang="zh-TW"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6.57%</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70" dirty="0" smtClean="0">
                <a:solidFill>
                  <a:srgbClr val="0000FF"/>
                </a:solidFill>
                <a:latin typeface="微軟正黑體" panose="020B0604030504040204" pitchFamily="34" charset="-120"/>
                <a:ea typeface="微軟正黑體" panose="020B0604030504040204" pitchFamily="34" charset="-120"/>
              </a:rPr>
              <a:t>創近</a:t>
            </a:r>
            <a:r>
              <a:rPr lang="en-US" altLang="zh-TW" sz="2100" b="1" spc="-70" dirty="0" smtClean="0">
                <a:solidFill>
                  <a:srgbClr val="0000FF"/>
                </a:solidFill>
                <a:latin typeface="微軟正黑體" panose="020B0604030504040204" pitchFamily="34" charset="-120"/>
                <a:ea typeface="微軟正黑體" panose="020B0604030504040204" pitchFamily="34" charset="-120"/>
              </a:rPr>
              <a:t>11</a:t>
            </a:r>
            <a:r>
              <a:rPr lang="zh-TW" altLang="en-US" sz="2100" b="1" spc="-70" dirty="0" smtClean="0">
                <a:solidFill>
                  <a:srgbClr val="0000FF"/>
                </a:solidFill>
                <a:latin typeface="微軟正黑體" panose="020B0604030504040204" pitchFamily="34" charset="-120"/>
                <a:ea typeface="微軟正黑體" panose="020B0604030504040204" pitchFamily="34" charset="-120"/>
              </a:rPr>
              <a:t>年新高</a:t>
            </a:r>
            <a:r>
              <a:rPr lang="zh-TW" altLang="en-US" sz="21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7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4646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27</a:t>
            </a:fld>
            <a:endParaRPr lang="zh-TW" altLang="en-US" dirty="0"/>
          </a:p>
        </p:txBody>
      </p:sp>
      <p:sp>
        <p:nvSpPr>
          <p:cNvPr id="19" name="矩形 18"/>
          <p:cNvSpPr/>
          <p:nvPr/>
        </p:nvSpPr>
        <p:spPr>
          <a:xfrm>
            <a:off x="611560" y="548680"/>
            <a:ext cx="8118549" cy="2720897"/>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42925" indent="-542925" algn="just" defTabSz="914400">
              <a:lnSpc>
                <a:spcPts val="3200"/>
              </a:lnSpc>
              <a:spcBef>
                <a:spcPts val="600"/>
              </a:spcBef>
              <a:tabLst>
                <a:tab pos="542925" algn="l"/>
              </a:tabLst>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與美國經濟結構及金融體制差異大，本行不宜以美國</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貨幣政策架構</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及決策組織為</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師</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180975" algn="just" defTabSz="914400">
              <a:lnSpc>
                <a:spcPts val="3400"/>
              </a:lnSpc>
              <a:spcBef>
                <a:spcPts val="600"/>
              </a:spcBef>
              <a:spcAft>
                <a:spcPts val="300"/>
              </a:spcAft>
              <a:buFont typeface="Arial" panose="020B0604020202020204" pitchFamily="34" charset="0"/>
              <a:buChar char="•"/>
            </a:pPr>
            <a:r>
              <a:rPr lang="en-US" altLang="zh-TW" sz="2800" b="1" spc="-5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臺、美經濟特質不同</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貨幣政策考量亦不同</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161925" algn="just" defTabSz="914400">
              <a:lnSpc>
                <a:spcPts val="2800"/>
              </a:lnSpc>
              <a:spcBef>
                <a:spcPts val="600"/>
              </a:spcBef>
              <a:spcAft>
                <a:spcPts val="300"/>
              </a:spcAft>
            </a:pP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高度開放的小型</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經濟體，</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貿易依存度高</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，貨幣政策須</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同時考量利率及匯率穩定</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對總體經濟的影響</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161925" algn="just" defTabSz="914400">
              <a:lnSpc>
                <a:spcPts val="2800"/>
              </a:lnSpc>
              <a:spcBef>
                <a:spcPts val="600"/>
              </a:spcBef>
              <a:spcAft>
                <a:spcPts val="300"/>
              </a:spcAft>
            </a:pP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美國</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大型</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經濟體，貨幣政策主要考量</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利率</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對總體經濟的影響</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81031502"/>
              </p:ext>
            </p:extLst>
          </p:nvPr>
        </p:nvGraphicFramePr>
        <p:xfrm>
          <a:off x="2123728" y="3970187"/>
          <a:ext cx="5201285" cy="1622757"/>
        </p:xfrm>
        <a:graphic>
          <a:graphicData uri="http://schemas.openxmlformats.org/drawingml/2006/table">
            <a:tbl>
              <a:tblPr firstRow="1" firstCol="1" bandRow="1"/>
              <a:tblGrid>
                <a:gridCol w="1150620">
                  <a:extLst>
                    <a:ext uri="{9D8B030D-6E8A-4147-A177-3AD203B41FA5}">
                      <a16:colId xmlns:a16="http://schemas.microsoft.com/office/drawing/2014/main" val="1838466904"/>
                    </a:ext>
                  </a:extLst>
                </a:gridCol>
                <a:gridCol w="1350645">
                  <a:extLst>
                    <a:ext uri="{9D8B030D-6E8A-4147-A177-3AD203B41FA5}">
                      <a16:colId xmlns:a16="http://schemas.microsoft.com/office/drawing/2014/main" val="2429667333"/>
                    </a:ext>
                  </a:extLst>
                </a:gridCol>
                <a:gridCol w="1350010">
                  <a:extLst>
                    <a:ext uri="{9D8B030D-6E8A-4147-A177-3AD203B41FA5}">
                      <a16:colId xmlns:a16="http://schemas.microsoft.com/office/drawing/2014/main" val="3435677593"/>
                    </a:ext>
                  </a:extLst>
                </a:gridCol>
                <a:gridCol w="1350010">
                  <a:extLst>
                    <a:ext uri="{9D8B030D-6E8A-4147-A177-3AD203B41FA5}">
                      <a16:colId xmlns:a16="http://schemas.microsoft.com/office/drawing/2014/main" val="4209183421"/>
                    </a:ext>
                  </a:extLst>
                </a:gridCol>
              </a:tblGrid>
              <a:tr h="432047">
                <a:tc rowSpan="2">
                  <a:txBody>
                    <a:bodyPr/>
                    <a:lstStyle/>
                    <a:p>
                      <a:pPr marL="304800" algn="ctr">
                        <a:lnSpc>
                          <a:spcPts val="2200"/>
                        </a:lnSpc>
                        <a:spcBef>
                          <a:spcPts val="0"/>
                        </a:spcBef>
                        <a:spcAft>
                          <a:spcPts val="0"/>
                        </a:spcAft>
                      </a:pPr>
                      <a:r>
                        <a:rPr lang="en-US" sz="1400" b="1" kern="100" dirty="0">
                          <a:effectLst/>
                          <a:latin typeface="微軟正黑體" panose="020B0604030504040204" pitchFamily="34" charset="-120"/>
                          <a:ea typeface="微軟正黑體" panose="020B0604030504040204" pitchFamily="34" charset="-120"/>
                        </a:rPr>
                        <a:t> </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AF1DD"/>
                    </a:solidFill>
                  </a:tcPr>
                </a:tc>
                <a:tc rowSpan="2">
                  <a:txBody>
                    <a:bodyPr/>
                    <a:lstStyle/>
                    <a:p>
                      <a:pPr marL="0" indent="0" algn="ctr">
                        <a:lnSpc>
                          <a:spcPts val="2200"/>
                        </a:lnSpc>
                        <a:spcBef>
                          <a:spcPts val="0"/>
                        </a:spcBef>
                        <a:spcAft>
                          <a:spcPts val="0"/>
                        </a:spcAft>
                      </a:pPr>
                      <a:r>
                        <a:rPr lang="zh-TW" sz="1400" b="1" kern="100" dirty="0">
                          <a:effectLst/>
                          <a:latin typeface="微軟正黑體" panose="020B0604030504040204" pitchFamily="34" charset="-120"/>
                          <a:ea typeface="微軟正黑體" panose="020B0604030504040204" pitchFamily="34" charset="-120"/>
                        </a:rPr>
                        <a:t>一國</a:t>
                      </a:r>
                      <a:r>
                        <a:rPr lang="en-US" sz="1400" b="1" kern="100" dirty="0">
                          <a:effectLst/>
                          <a:latin typeface="微軟正黑體" panose="020B0604030504040204" pitchFamily="34" charset="-120"/>
                          <a:ea typeface="微軟正黑體" panose="020B0604030504040204" pitchFamily="34" charset="-120"/>
                        </a:rPr>
                        <a:t>GDP</a:t>
                      </a:r>
                      <a:r>
                        <a:rPr lang="zh-TW" sz="1400" b="1" kern="100" dirty="0">
                          <a:effectLst/>
                          <a:latin typeface="微軟正黑體" panose="020B0604030504040204" pitchFamily="34" charset="-120"/>
                          <a:ea typeface="微軟正黑體" panose="020B0604030504040204" pitchFamily="34" charset="-120"/>
                        </a:rPr>
                        <a:t>相對</a:t>
                      </a:r>
                      <a:r>
                        <a:rPr lang="en-US" sz="1400" b="1" kern="100" dirty="0">
                          <a:effectLst/>
                          <a:latin typeface="微軟正黑體" panose="020B0604030504040204" pitchFamily="34" charset="-120"/>
                          <a:ea typeface="微軟正黑體" panose="020B0604030504040204" pitchFamily="34" charset="-120"/>
                        </a:rPr>
                        <a:t/>
                      </a:r>
                      <a:br>
                        <a:rPr lang="en-US" sz="1400" b="1" kern="100" dirty="0">
                          <a:effectLst/>
                          <a:latin typeface="微軟正黑體" panose="020B0604030504040204" pitchFamily="34" charset="-120"/>
                          <a:ea typeface="微軟正黑體" panose="020B0604030504040204" pitchFamily="34" charset="-120"/>
                        </a:rPr>
                      </a:br>
                      <a:r>
                        <a:rPr lang="zh-TW" sz="1400" b="1" kern="100" dirty="0">
                          <a:effectLst/>
                          <a:latin typeface="微軟正黑體" panose="020B0604030504040204" pitchFamily="34" charset="-120"/>
                          <a:ea typeface="微軟正黑體" panose="020B0604030504040204" pitchFamily="34" charset="-120"/>
                        </a:rPr>
                        <a:t>臺灣規模</a:t>
                      </a:r>
                      <a:r>
                        <a:rPr lang="en-US" sz="1400" b="1" kern="100" dirty="0">
                          <a:effectLst/>
                          <a:latin typeface="微軟正黑體" panose="020B0604030504040204" pitchFamily="34" charset="-120"/>
                          <a:ea typeface="微軟正黑體" panose="020B0604030504040204" pitchFamily="34" charset="-120"/>
                        </a:rPr>
                        <a:t>(</a:t>
                      </a:r>
                      <a:r>
                        <a:rPr lang="zh-TW" sz="1400" b="1" kern="100" dirty="0">
                          <a:effectLst/>
                          <a:latin typeface="微軟正黑體" panose="020B0604030504040204" pitchFamily="34" charset="-120"/>
                          <a:ea typeface="微軟正黑體" panose="020B0604030504040204" pitchFamily="34" charset="-120"/>
                        </a:rPr>
                        <a:t>倍</a:t>
                      </a:r>
                      <a:r>
                        <a:rPr lang="en-US" sz="1400" b="1" kern="1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AF1DD"/>
                    </a:solidFill>
                  </a:tcPr>
                </a:tc>
                <a:tc gridSpan="2">
                  <a:txBody>
                    <a:bodyPr/>
                    <a:lstStyle/>
                    <a:p>
                      <a:pPr marL="0" indent="0" algn="ctr">
                        <a:lnSpc>
                          <a:spcPct val="150000"/>
                        </a:lnSpc>
                        <a:spcBef>
                          <a:spcPts val="600"/>
                        </a:spcBef>
                        <a:spcAft>
                          <a:spcPts val="600"/>
                        </a:spcAft>
                      </a:pPr>
                      <a:r>
                        <a:rPr lang="zh-TW" sz="1400" b="1" kern="100" dirty="0">
                          <a:effectLst/>
                          <a:latin typeface="微軟正黑體" panose="020B0604030504040204" pitchFamily="34" charset="-120"/>
                          <a:ea typeface="微軟正黑體" panose="020B0604030504040204" pitchFamily="34" charset="-120"/>
                        </a:rPr>
                        <a:t>貿易依存度</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AF1DD"/>
                    </a:solidFill>
                  </a:tcPr>
                </a:tc>
                <a:tc hMerge="1">
                  <a:txBody>
                    <a:bodyPr/>
                    <a:lstStyle/>
                    <a:p>
                      <a:endParaRPr lang="zh-TW" altLang="en-US"/>
                    </a:p>
                  </a:txBody>
                  <a:tcPr/>
                </a:tc>
                <a:extLst>
                  <a:ext uri="{0D108BD9-81ED-4DB2-BD59-A6C34878D82A}">
                    <a16:rowId xmlns:a16="http://schemas.microsoft.com/office/drawing/2014/main" val="3380114718"/>
                  </a:ext>
                </a:extLst>
              </a:tr>
              <a:tr h="459348">
                <a:tc vMerge="1">
                  <a:txBody>
                    <a:bodyPr/>
                    <a:lstStyle/>
                    <a:p>
                      <a:endParaRPr lang="zh-TW" altLang="en-US"/>
                    </a:p>
                  </a:txBody>
                  <a:tcPr/>
                </a:tc>
                <a:tc vMerge="1">
                  <a:txBody>
                    <a:bodyPr/>
                    <a:lstStyle/>
                    <a:p>
                      <a:endParaRPr lang="zh-TW" altLang="en-US"/>
                    </a:p>
                  </a:txBody>
                  <a:tcPr/>
                </a:tc>
                <a:tc>
                  <a:txBody>
                    <a:bodyPr/>
                    <a:lstStyle/>
                    <a:p>
                      <a:pPr marL="0" indent="0" algn="ctr">
                        <a:lnSpc>
                          <a:spcPts val="2200"/>
                        </a:lnSpc>
                        <a:spcBef>
                          <a:spcPts val="0"/>
                        </a:spcBef>
                        <a:spcAft>
                          <a:spcPts val="0"/>
                        </a:spcAft>
                      </a:pPr>
                      <a:r>
                        <a:rPr lang="zh-TW" sz="1400" b="1" kern="100" dirty="0">
                          <a:effectLst/>
                          <a:latin typeface="微軟正黑體" panose="020B0604030504040204" pitchFamily="34" charset="-120"/>
                          <a:ea typeface="微軟正黑體" panose="020B0604030504040204" pitchFamily="34" charset="-120"/>
                        </a:rPr>
                        <a:t>輸出</a:t>
                      </a:r>
                      <a:r>
                        <a:rPr lang="en-US" sz="1400" b="1" kern="100" dirty="0">
                          <a:effectLst/>
                          <a:latin typeface="微軟正黑體" panose="020B0604030504040204" pitchFamily="34" charset="-120"/>
                          <a:ea typeface="微軟正黑體" panose="020B0604030504040204" pitchFamily="34" charset="-120"/>
                        </a:rPr>
                        <a:t>/</a:t>
                      </a:r>
                      <a:r>
                        <a:rPr lang="en-US" sz="1400" b="1" kern="100" dirty="0">
                          <a:solidFill>
                            <a:schemeClr val="tx1"/>
                          </a:solidFill>
                          <a:effectLst/>
                          <a:latin typeface="微軟正黑體" panose="020B0604030504040204" pitchFamily="34" charset="-120"/>
                          <a:ea typeface="微軟正黑體" panose="020B0604030504040204" pitchFamily="34" charset="-120"/>
                          <a:cs typeface="+mn-cs"/>
                        </a:rPr>
                        <a:t>GDP</a:t>
                      </a:r>
                      <a:endParaRPr lang="zh-TW" sz="1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AF1DD"/>
                    </a:solidFill>
                  </a:tcPr>
                </a:tc>
                <a:tc>
                  <a:txBody>
                    <a:bodyPr/>
                    <a:lstStyle/>
                    <a:p>
                      <a:pPr marL="0" indent="0" algn="ctr">
                        <a:lnSpc>
                          <a:spcPts val="2200"/>
                        </a:lnSpc>
                        <a:spcBef>
                          <a:spcPts val="0"/>
                        </a:spcBef>
                        <a:spcAft>
                          <a:spcPts val="0"/>
                        </a:spcAft>
                      </a:pPr>
                      <a:r>
                        <a:rPr lang="zh-TW" sz="1400" b="1" kern="100" dirty="0">
                          <a:effectLst/>
                          <a:latin typeface="微軟正黑體" panose="020B0604030504040204" pitchFamily="34" charset="-120"/>
                          <a:ea typeface="微軟正黑體" panose="020B0604030504040204" pitchFamily="34" charset="-120"/>
                        </a:rPr>
                        <a:t>輸出入</a:t>
                      </a:r>
                      <a:r>
                        <a:rPr lang="en-US" sz="1400" b="1" kern="100" dirty="0">
                          <a:effectLst/>
                          <a:latin typeface="微軟正黑體" panose="020B0604030504040204" pitchFamily="34" charset="-120"/>
                          <a:ea typeface="微軟正黑體" panose="020B0604030504040204" pitchFamily="34" charset="-120"/>
                        </a:rPr>
                        <a:t>/GDP</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AF1DD"/>
                    </a:solidFill>
                  </a:tcPr>
                </a:tc>
                <a:extLst>
                  <a:ext uri="{0D108BD9-81ED-4DB2-BD59-A6C34878D82A}">
                    <a16:rowId xmlns:a16="http://schemas.microsoft.com/office/drawing/2014/main" val="3402883394"/>
                  </a:ext>
                </a:extLst>
              </a:tr>
              <a:tr h="365681">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zh-TW" sz="1400" b="1" kern="100" dirty="0" smtClean="0">
                          <a:effectLst/>
                          <a:latin typeface="微軟正黑體" panose="020B0604030504040204" pitchFamily="34" charset="-120"/>
                          <a:ea typeface="微軟正黑體" panose="020B0604030504040204" pitchFamily="34" charset="-120"/>
                        </a:rPr>
                        <a:t>臺灣</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en-US" altLang="zh-TW" sz="1400" b="1" kern="100" dirty="0" smtClean="0">
                          <a:effectLst/>
                          <a:latin typeface="微軟正黑體" panose="020B0604030504040204" pitchFamily="34" charset="-120"/>
                          <a:ea typeface="微軟正黑體" panose="020B0604030504040204" pitchFamily="34" charset="-120"/>
                        </a:rPr>
                        <a:t>1</a:t>
                      </a:r>
                      <a:endParaRPr lang="zh-TW" altLang="zh-TW" sz="1400" b="1" kern="100" dirty="0" smtClean="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a:lnSpc>
                          <a:spcPts val="2200"/>
                        </a:lnSpc>
                        <a:spcBef>
                          <a:spcPts val="0"/>
                        </a:spcBef>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66%</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en-US" altLang="zh-TW" sz="1400" b="1" kern="100" dirty="0" smtClean="0">
                          <a:effectLst/>
                          <a:latin typeface="微軟正黑體" panose="020B0604030504040204" pitchFamily="34" charset="-120"/>
                          <a:ea typeface="微軟正黑體" panose="020B0604030504040204" pitchFamily="34" charset="-120"/>
                        </a:rPr>
                        <a:t>118%</a:t>
                      </a:r>
                      <a:endParaRPr lang="zh-TW" altLang="zh-TW" sz="1400" b="1" kern="100" dirty="0" smtClean="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54496199"/>
                  </a:ext>
                </a:extLst>
              </a:tr>
              <a:tr h="365681">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zh-TW" altLang="zh-TW" sz="1400" b="1" kern="100" dirty="0" smtClean="0">
                          <a:effectLst/>
                          <a:latin typeface="微軟正黑體" panose="020B0604030504040204" pitchFamily="34" charset="-120"/>
                          <a:ea typeface="微軟正黑體" panose="020B0604030504040204" pitchFamily="34" charset="-120"/>
                        </a:rPr>
                        <a:t>美國</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a:lnSpc>
                          <a:spcPts val="2200"/>
                        </a:lnSpc>
                        <a:spcBef>
                          <a:spcPts val="0"/>
                        </a:spcBef>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30</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en-US" altLang="zh-TW" sz="1400" b="1" kern="100" dirty="0" smtClean="0">
                          <a:effectLst/>
                          <a:latin typeface="微軟正黑體" panose="020B0604030504040204" pitchFamily="34" charset="-120"/>
                          <a:ea typeface="微軟正黑體" panose="020B0604030504040204" pitchFamily="34" charset="-120"/>
                        </a:rPr>
                        <a:t>11%</a:t>
                      </a:r>
                      <a:endParaRPr lang="zh-TW" altLang="zh-TW" sz="1400" b="1" kern="100" dirty="0" smtClean="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a:lnSpc>
                          <a:spcPts val="2200"/>
                        </a:lnSpc>
                        <a:spcBef>
                          <a:spcPts val="0"/>
                        </a:spcBef>
                        <a:spcAft>
                          <a:spcPts val="0"/>
                        </a:spcAft>
                      </a:pPr>
                      <a:r>
                        <a:rPr lang="en-US" altLang="zh-TW" sz="1400" b="1" kern="100" dirty="0" smtClean="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791323772"/>
                  </a:ext>
                </a:extLst>
              </a:tr>
            </a:tbl>
          </a:graphicData>
        </a:graphic>
      </p:graphicFrame>
      <p:sp>
        <p:nvSpPr>
          <p:cNvPr id="4" name="矩形 3"/>
          <p:cNvSpPr/>
          <p:nvPr/>
        </p:nvSpPr>
        <p:spPr>
          <a:xfrm>
            <a:off x="2598763" y="3581585"/>
            <a:ext cx="4129657" cy="338554"/>
          </a:xfrm>
          <a:prstGeom prst="rect">
            <a:avLst/>
          </a:prstGeom>
        </p:spPr>
        <p:txBody>
          <a:bodyPr wrap="none">
            <a:spAutoFit/>
          </a:bodyPr>
          <a:lstStyle/>
          <a:p>
            <a:r>
              <a:rPr lang="zh-TW" altLang="en-US" sz="1600" b="1" dirty="0" smtClean="0">
                <a:latin typeface="微軟正黑體" panose="020B0604030504040204" pitchFamily="34" charset="-120"/>
                <a:ea typeface="微軟正黑體" panose="020B0604030504040204" pitchFamily="34" charset="-120"/>
              </a:rPr>
              <a:t>臺、</a:t>
            </a:r>
            <a:r>
              <a:rPr lang="zh-TW" altLang="en-US" sz="1600" b="1" dirty="0">
                <a:latin typeface="微軟正黑體" panose="020B0604030504040204" pitchFamily="34" charset="-120"/>
                <a:ea typeface="微軟正黑體" panose="020B0604030504040204" pitchFamily="34" charset="-120"/>
              </a:rPr>
              <a:t>美</a:t>
            </a:r>
            <a:r>
              <a:rPr lang="en-US" altLang="zh-TW" sz="1600" b="1" dirty="0" smtClean="0">
                <a:latin typeface="微軟正黑體" panose="020B0604030504040204" pitchFamily="34" charset="-120"/>
                <a:ea typeface="微軟正黑體" panose="020B0604030504040204" pitchFamily="34" charset="-120"/>
              </a:rPr>
              <a:t>GDP</a:t>
            </a:r>
            <a:r>
              <a:rPr lang="zh-TW" altLang="en-US" sz="1600" b="1" dirty="0">
                <a:latin typeface="微軟正黑體" panose="020B0604030504040204" pitchFamily="34" charset="-120"/>
                <a:ea typeface="微軟正黑體" panose="020B0604030504040204" pitchFamily="34" charset="-120"/>
              </a:rPr>
              <a:t>相對規模及貿易依存度</a:t>
            </a:r>
            <a:r>
              <a:rPr lang="en-US" altLang="zh-TW" sz="1600" b="1" dirty="0">
                <a:latin typeface="微軟正黑體" panose="020B0604030504040204" pitchFamily="34" charset="-120"/>
                <a:ea typeface="微軟正黑體" panose="020B0604030504040204" pitchFamily="34" charset="-120"/>
              </a:rPr>
              <a:t>(2021</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2123728" y="5661248"/>
            <a:ext cx="5328592" cy="230832"/>
          </a:xfrm>
          <a:prstGeom prst="rect">
            <a:avLst/>
          </a:prstGeom>
        </p:spPr>
        <p:txBody>
          <a:bodyPr wrap="square">
            <a:spAutoFit/>
          </a:bodyPr>
          <a:lstStyle/>
          <a:p>
            <a:r>
              <a:rPr lang="zh-TW" altLang="en-US" sz="900" dirty="0"/>
              <a:t> 資料來源</a:t>
            </a:r>
            <a:r>
              <a:rPr lang="en-US" altLang="zh-TW" sz="900" dirty="0"/>
              <a:t>: S&amp;P Global Market Intelligence (</a:t>
            </a:r>
            <a:r>
              <a:rPr lang="en-US" altLang="zh-TW" sz="900" dirty="0" smtClean="0">
                <a:latin typeface="微軟正黑體" panose="020B0604030504040204" pitchFamily="34" charset="-120"/>
                <a:ea typeface="微軟正黑體" panose="020B0604030504040204" pitchFamily="34" charset="-120"/>
              </a:rPr>
              <a:t>2022/8/15)</a:t>
            </a:r>
            <a:r>
              <a:rPr lang="zh-TW" altLang="en-US" sz="900" dirty="0" smtClean="0">
                <a:latin typeface="微軟正黑體" panose="020B0604030504040204" pitchFamily="34" charset="-120"/>
                <a:ea typeface="微軟正黑體" panose="020B0604030504040204" pitchFamily="34" charset="-120"/>
              </a:rPr>
              <a:t>、</a:t>
            </a:r>
            <a:r>
              <a:rPr lang="en-US" altLang="zh-TW" sz="900" dirty="0">
                <a:latin typeface="微軟正黑體" panose="020B0604030504040204" pitchFamily="34" charset="-120"/>
                <a:ea typeface="微軟正黑體" panose="020B0604030504040204" pitchFamily="34" charset="-120"/>
              </a:rPr>
              <a:t>BEA</a:t>
            </a:r>
            <a:r>
              <a:rPr lang="zh-TW" altLang="en-US" sz="900" dirty="0">
                <a:latin typeface="微軟正黑體" panose="020B0604030504040204" pitchFamily="34" charset="-120"/>
                <a:ea typeface="微軟正黑體" panose="020B0604030504040204" pitchFamily="34" charset="-120"/>
              </a:rPr>
              <a:t>、主計總處</a:t>
            </a:r>
          </a:p>
        </p:txBody>
      </p:sp>
    </p:spTree>
    <p:extLst>
      <p:ext uri="{BB962C8B-B14F-4D97-AF65-F5344CB8AC3E}">
        <p14:creationId xmlns:p14="http://schemas.microsoft.com/office/powerpoint/2010/main" val="2693891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28</a:t>
            </a:fld>
            <a:endParaRPr lang="zh-TW" altLang="en-US" dirty="0"/>
          </a:p>
        </p:txBody>
      </p:sp>
      <p:sp>
        <p:nvSpPr>
          <p:cNvPr id="19" name="矩形 18"/>
          <p:cNvSpPr/>
          <p:nvPr/>
        </p:nvSpPr>
        <p:spPr>
          <a:xfrm>
            <a:off x="557907" y="419159"/>
            <a:ext cx="8118549" cy="311153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266700" algn="just" defTabSz="914400">
              <a:lnSpc>
                <a:spcPts val="3400"/>
              </a:lnSpc>
              <a:spcBef>
                <a:spcPts val="600"/>
              </a:spcBef>
              <a:buFont typeface="Arial" panose="020B0604020202020204" pitchFamily="34" charset="0"/>
              <a:buChar char="•"/>
            </a:pP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臺、美</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金融體制不同</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，形成</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不同貨幣政策傳遞</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機制。</a:t>
            </a:r>
            <a:endParaRPr lang="en-US"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52000" algn="just" defTabSz="914400">
              <a:lnSpc>
                <a:spcPts val="2800"/>
              </a:lnSpc>
              <a:spcBef>
                <a:spcPts val="600"/>
              </a:spcBef>
              <a:spcAft>
                <a:spcPts val="300"/>
              </a:spcAft>
            </a:pP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金融</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體制</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主</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要</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銀行</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為主體，</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透過</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政策利率調整</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引導銀行</a:t>
            </a:r>
            <a:r>
              <a:rPr lang="zh-TW"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存</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放款利率</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影響經濟</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活動</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542925" indent="-252000" algn="just" defTabSz="914400">
              <a:lnSpc>
                <a:spcPts val="2800"/>
              </a:lnSpc>
              <a:spcBef>
                <a:spcPts val="600"/>
              </a:spcBef>
              <a:spcAft>
                <a:spcPts val="300"/>
              </a:spcAft>
            </a:pP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美國</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：主要以</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資本市場</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運作為主，</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藉由政策利率調整</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引導市場殖利率</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曲線</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以影響經濟活動</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47675" indent="-266700" algn="just" defTabSz="914400">
              <a:lnSpc>
                <a:spcPts val="3400"/>
              </a:lnSpc>
              <a:spcBef>
                <a:spcPts val="600"/>
              </a:spcBef>
              <a:spcAft>
                <a:spcPts val="300"/>
              </a:spcAft>
              <a:buFont typeface="Arial" panose="020B0604020202020204" pitchFamily="34" charset="0"/>
              <a:buChar char="•"/>
            </a:pP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基於臺、美金融體制運作模式不同，貨幣政策傳遞機制及政策目標亦不同，本行</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貨幣</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政策</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架構不宜</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參採美國</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模式。</a:t>
            </a:r>
            <a:endPar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52132492"/>
              </p:ext>
            </p:extLst>
          </p:nvPr>
        </p:nvGraphicFramePr>
        <p:xfrm>
          <a:off x="683568" y="4005063"/>
          <a:ext cx="7992888" cy="2215300"/>
        </p:xfrm>
        <a:graphic>
          <a:graphicData uri="http://schemas.openxmlformats.org/drawingml/2006/table">
            <a:tbl>
              <a:tblPr firstRow="1" firstCol="1" bandRow="1"/>
              <a:tblGrid>
                <a:gridCol w="2427634">
                  <a:extLst>
                    <a:ext uri="{9D8B030D-6E8A-4147-A177-3AD203B41FA5}">
                      <a16:colId xmlns:a16="http://schemas.microsoft.com/office/drawing/2014/main" val="2933993278"/>
                    </a:ext>
                  </a:extLst>
                </a:gridCol>
                <a:gridCol w="5565254">
                  <a:extLst>
                    <a:ext uri="{9D8B030D-6E8A-4147-A177-3AD203B41FA5}">
                      <a16:colId xmlns:a16="http://schemas.microsoft.com/office/drawing/2014/main" val="2259322773"/>
                    </a:ext>
                  </a:extLst>
                </a:gridCol>
              </a:tblGrid>
              <a:tr h="1107650">
                <a:tc>
                  <a:txBody>
                    <a:bodyPr/>
                    <a:lstStyle/>
                    <a:p>
                      <a:pPr marL="0">
                        <a:lnSpc>
                          <a:spcPts val="2000"/>
                        </a:lnSpc>
                        <a:spcBef>
                          <a:spcPts val="600"/>
                        </a:spcBef>
                        <a:spcAft>
                          <a:spcPts val="0"/>
                        </a:spcAft>
                      </a:pPr>
                      <a:r>
                        <a:rPr lang="zh-TW" sz="1500" b="1" kern="100" dirty="0">
                          <a:solidFill>
                            <a:srgbClr val="0000FF"/>
                          </a:solidFill>
                          <a:effectLst/>
                          <a:latin typeface="微軟正黑體" panose="020B0604030504040204" pitchFamily="34" charset="-120"/>
                          <a:ea typeface="微軟正黑體" panose="020B0604030504040204" pitchFamily="34" charset="-120"/>
                        </a:rPr>
                        <a:t>臺灣</a:t>
                      </a:r>
                      <a:r>
                        <a:rPr lang="zh-TW" sz="1500" kern="100" dirty="0">
                          <a:effectLst/>
                          <a:latin typeface="微軟正黑體" panose="020B0604030504040204" pitchFamily="34" charset="-120"/>
                          <a:ea typeface="微軟正黑體" panose="020B0604030504040204" pitchFamily="34" charset="-120"/>
                        </a:rPr>
                        <a:t>貨幣</a:t>
                      </a:r>
                      <a:r>
                        <a:rPr lang="zh-TW" sz="1500" kern="100" dirty="0" smtClean="0">
                          <a:effectLst/>
                          <a:latin typeface="微軟正黑體" panose="020B0604030504040204" pitchFamily="34" charset="-120"/>
                          <a:ea typeface="微軟正黑體" panose="020B0604030504040204" pitchFamily="34" charset="-120"/>
                        </a:rPr>
                        <a:t>政策</a:t>
                      </a:r>
                      <a:r>
                        <a:rPr lang="zh-TW" altLang="en-US" sz="1500" kern="100" dirty="0" smtClean="0">
                          <a:effectLst/>
                          <a:latin typeface="微軟正黑體" panose="020B0604030504040204" pitchFamily="34" charset="-120"/>
                          <a:ea typeface="微軟正黑體" panose="020B0604030504040204" pitchFamily="34" charset="-120"/>
                        </a:rPr>
                        <a:t>主要</a:t>
                      </a:r>
                      <a:r>
                        <a:rPr lang="zh-TW" sz="1500" kern="100" dirty="0" smtClean="0">
                          <a:effectLst/>
                          <a:latin typeface="微軟正黑體" panose="020B0604030504040204" pitchFamily="34" charset="-120"/>
                          <a:ea typeface="微軟正黑體" panose="020B0604030504040204" pitchFamily="34" charset="-120"/>
                        </a:rPr>
                        <a:t>透過</a:t>
                      </a:r>
                      <a:r>
                        <a:rPr lang="en-US" sz="1500" kern="100" dirty="0">
                          <a:effectLst/>
                          <a:latin typeface="微軟正黑體" panose="020B0604030504040204" pitchFamily="34" charset="-120"/>
                          <a:ea typeface="微軟正黑體" panose="020B0604030504040204" pitchFamily="34" charset="-120"/>
                        </a:rPr>
                        <a:t/>
                      </a:r>
                      <a:br>
                        <a:rPr lang="en-US" sz="1500" kern="100" dirty="0">
                          <a:effectLst/>
                          <a:latin typeface="微軟正黑體" panose="020B0604030504040204" pitchFamily="34" charset="-120"/>
                          <a:ea typeface="微軟正黑體" panose="020B0604030504040204" pitchFamily="34" charset="-120"/>
                        </a:rPr>
                      </a:br>
                      <a:r>
                        <a:rPr lang="zh-TW" sz="1500" b="1" kern="100" dirty="0">
                          <a:solidFill>
                            <a:srgbClr val="0000FF"/>
                          </a:solidFill>
                          <a:effectLst/>
                          <a:latin typeface="微軟正黑體" panose="020B0604030504040204" pitchFamily="34" charset="-120"/>
                          <a:ea typeface="微軟正黑體" panose="020B0604030504040204" pitchFamily="34" charset="-120"/>
                        </a:rPr>
                        <a:t>銀行體系</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間接金融</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傳遞</a:t>
                      </a:r>
                      <a:endParaRPr lang="zh-TW" sz="15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20000"/>
                        <a:lumOff val="80000"/>
                      </a:schemeClr>
                    </a:solidFill>
                  </a:tcPr>
                </a:tc>
                <a:tc>
                  <a:txBody>
                    <a:bodyPr/>
                    <a:lstStyle/>
                    <a:p>
                      <a:pPr marL="0" algn="just">
                        <a:lnSpc>
                          <a:spcPts val="2000"/>
                        </a:lnSpc>
                        <a:spcBef>
                          <a:spcPts val="600"/>
                        </a:spcBef>
                        <a:spcAft>
                          <a:spcPts val="0"/>
                        </a:spcAft>
                      </a:pPr>
                      <a:r>
                        <a:rPr lang="zh-TW" sz="1500" kern="100" dirty="0">
                          <a:effectLst/>
                          <a:latin typeface="微軟正黑體" panose="020B0604030504040204" pitchFamily="34" charset="-120"/>
                          <a:ea typeface="微軟正黑體" panose="020B0604030504040204" pitchFamily="34" charset="-120"/>
                        </a:rPr>
                        <a:t>臺灣多為中小企業，主要由</a:t>
                      </a:r>
                      <a:r>
                        <a:rPr lang="zh-TW" sz="1500" b="1" kern="100" dirty="0">
                          <a:solidFill>
                            <a:srgbClr val="0000FF"/>
                          </a:solidFill>
                          <a:effectLst/>
                          <a:latin typeface="微軟正黑體" panose="020B0604030504040204" pitchFamily="34" charset="-120"/>
                          <a:ea typeface="微軟正黑體" panose="020B0604030504040204" pitchFamily="34" charset="-120"/>
                        </a:rPr>
                        <a:t>銀行融資</a:t>
                      </a:r>
                      <a:r>
                        <a:rPr lang="zh-TW" sz="1500" kern="100" dirty="0">
                          <a:effectLst/>
                          <a:latin typeface="微軟正黑體" panose="020B0604030504040204" pitchFamily="34" charset="-120"/>
                          <a:ea typeface="微軟正黑體" panose="020B0604030504040204" pitchFamily="34" charset="-120"/>
                        </a:rPr>
                        <a:t>取得資金，且</a:t>
                      </a:r>
                      <a:r>
                        <a:rPr lang="zh-TW" sz="1500" b="1" kern="100" dirty="0">
                          <a:solidFill>
                            <a:srgbClr val="0000FF"/>
                          </a:solidFill>
                          <a:effectLst/>
                          <a:latin typeface="微軟正黑體" panose="020B0604030504040204" pitchFamily="34" charset="-120"/>
                          <a:ea typeface="微軟正黑體" panose="020B0604030504040204" pitchFamily="34" charset="-120"/>
                        </a:rPr>
                        <a:t>債券市場規模不大</a:t>
                      </a:r>
                      <a:r>
                        <a:rPr lang="zh-TW" sz="1500" kern="100" dirty="0">
                          <a:effectLst/>
                          <a:latin typeface="微軟正黑體" panose="020B0604030504040204" pitchFamily="34" charset="-120"/>
                          <a:ea typeface="微軟正黑體" panose="020B0604030504040204" pitchFamily="34" charset="-120"/>
                        </a:rPr>
                        <a:t>；因此，本行公開市場操作透過</a:t>
                      </a:r>
                      <a:r>
                        <a:rPr lang="zh-TW" sz="1500" b="1" kern="100" dirty="0">
                          <a:solidFill>
                            <a:srgbClr val="0000FF"/>
                          </a:solidFill>
                          <a:effectLst/>
                          <a:latin typeface="微軟正黑體" panose="020B0604030504040204" pitchFamily="34" charset="-120"/>
                          <a:ea typeface="微軟正黑體" panose="020B0604030504040204" pitchFamily="34" charset="-120"/>
                        </a:rPr>
                        <a:t>本行定期存單發行利率</a:t>
                      </a:r>
                      <a:r>
                        <a:rPr lang="zh-TW" sz="1500" kern="100" dirty="0">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引導相近天期</a:t>
                      </a:r>
                      <a:r>
                        <a:rPr lang="zh-TW" sz="1500" kern="100" dirty="0">
                          <a:effectLst/>
                          <a:latin typeface="微軟正黑體" panose="020B0604030504040204" pitchFamily="34" charset="-120"/>
                          <a:ea typeface="微軟正黑體" panose="020B0604030504040204" pitchFamily="34" charset="-120"/>
                        </a:rPr>
                        <a:t>貨幣市場及</a:t>
                      </a:r>
                      <a:r>
                        <a:rPr lang="zh-TW" sz="1500" b="1" kern="100" dirty="0">
                          <a:solidFill>
                            <a:srgbClr val="0000FF"/>
                          </a:solidFill>
                          <a:effectLst/>
                          <a:latin typeface="微軟正黑體" panose="020B0604030504040204" pitchFamily="34" charset="-120"/>
                          <a:ea typeface="微軟正黑體" panose="020B0604030504040204" pitchFamily="34" charset="-120"/>
                        </a:rPr>
                        <a:t>銀行存款利率訂價</a:t>
                      </a:r>
                      <a:r>
                        <a:rPr lang="zh-TW" sz="1500" kern="100" dirty="0">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再影響銀行放款利率</a:t>
                      </a:r>
                      <a:r>
                        <a:rPr lang="zh-TW" sz="1500" kern="100" dirty="0">
                          <a:effectLst/>
                          <a:latin typeface="微軟正黑體" panose="020B0604030504040204" pitchFamily="34" charset="-120"/>
                          <a:ea typeface="微軟正黑體" panose="020B0604030504040204" pitchFamily="34" charset="-120"/>
                        </a:rPr>
                        <a:t>，進而影響經濟活動。</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93974709"/>
                  </a:ext>
                </a:extLst>
              </a:tr>
              <a:tr h="1107650">
                <a:tc>
                  <a:txBody>
                    <a:bodyPr/>
                    <a:lstStyle/>
                    <a:p>
                      <a:pPr marL="0">
                        <a:lnSpc>
                          <a:spcPts val="2000"/>
                        </a:lnSpc>
                        <a:spcBef>
                          <a:spcPts val="600"/>
                        </a:spcBef>
                        <a:spcAft>
                          <a:spcPts val="0"/>
                        </a:spcAft>
                      </a:pPr>
                      <a:r>
                        <a:rPr lang="zh-TW" sz="1500" b="1" kern="100" dirty="0">
                          <a:solidFill>
                            <a:srgbClr val="0000FF"/>
                          </a:solidFill>
                          <a:effectLst/>
                          <a:latin typeface="微軟正黑體" panose="020B0604030504040204" pitchFamily="34" charset="-120"/>
                          <a:ea typeface="微軟正黑體" panose="020B0604030504040204" pitchFamily="34" charset="-120"/>
                        </a:rPr>
                        <a:t>美國</a:t>
                      </a:r>
                      <a:r>
                        <a:rPr lang="zh-TW" sz="1500" kern="100" dirty="0">
                          <a:effectLst/>
                          <a:latin typeface="微軟正黑體" panose="020B0604030504040204" pitchFamily="34" charset="-120"/>
                          <a:ea typeface="微軟正黑體" panose="020B0604030504040204" pitchFamily="34" charset="-120"/>
                        </a:rPr>
                        <a:t>貨幣</a:t>
                      </a:r>
                      <a:r>
                        <a:rPr lang="zh-TW" sz="1500" kern="100" dirty="0" smtClean="0">
                          <a:effectLst/>
                          <a:latin typeface="微軟正黑體" panose="020B0604030504040204" pitchFamily="34" charset="-120"/>
                          <a:ea typeface="微軟正黑體" panose="020B0604030504040204" pitchFamily="34" charset="-120"/>
                        </a:rPr>
                        <a:t>政策</a:t>
                      </a:r>
                      <a:r>
                        <a:rPr lang="zh-TW" altLang="en-US" sz="1500" kern="100" dirty="0" smtClean="0">
                          <a:effectLst/>
                          <a:latin typeface="微軟正黑體" panose="020B0604030504040204" pitchFamily="34" charset="-120"/>
                          <a:ea typeface="微軟正黑體" panose="020B0604030504040204" pitchFamily="34" charset="-120"/>
                        </a:rPr>
                        <a:t>主要</a:t>
                      </a:r>
                      <a:r>
                        <a:rPr lang="zh-TW" sz="1500" kern="100" dirty="0" smtClean="0">
                          <a:effectLst/>
                          <a:latin typeface="微軟正黑體" panose="020B0604030504040204" pitchFamily="34" charset="-120"/>
                          <a:ea typeface="微軟正黑體" panose="020B0604030504040204" pitchFamily="34" charset="-120"/>
                        </a:rPr>
                        <a:t>透過</a:t>
                      </a:r>
                      <a:r>
                        <a:rPr lang="en-US" sz="1500" kern="100" dirty="0">
                          <a:effectLst/>
                          <a:latin typeface="微軟正黑體" panose="020B0604030504040204" pitchFamily="34" charset="-120"/>
                          <a:ea typeface="微軟正黑體" panose="020B0604030504040204" pitchFamily="34" charset="-120"/>
                        </a:rPr>
                        <a:t/>
                      </a:r>
                      <a:br>
                        <a:rPr lang="en-US" sz="1500" kern="100" dirty="0">
                          <a:effectLst/>
                          <a:latin typeface="微軟正黑體" panose="020B0604030504040204" pitchFamily="34" charset="-120"/>
                          <a:ea typeface="微軟正黑體" panose="020B0604030504040204" pitchFamily="34" charset="-120"/>
                        </a:rPr>
                      </a:br>
                      <a:r>
                        <a:rPr lang="zh-TW" sz="1500" b="1" kern="100" dirty="0">
                          <a:solidFill>
                            <a:srgbClr val="0000FF"/>
                          </a:solidFill>
                          <a:effectLst/>
                          <a:latin typeface="微軟正黑體" panose="020B0604030504040204" pitchFamily="34" charset="-120"/>
                          <a:ea typeface="微軟正黑體" panose="020B0604030504040204" pitchFamily="34" charset="-120"/>
                        </a:rPr>
                        <a:t>資本市場</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直接金融</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傳遞</a:t>
                      </a:r>
                      <a:endParaRPr lang="zh-TW" sz="1500" kern="100" dirty="0">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just">
                        <a:lnSpc>
                          <a:spcPts val="2000"/>
                        </a:lnSpc>
                        <a:spcBef>
                          <a:spcPts val="600"/>
                        </a:spcBef>
                        <a:spcAft>
                          <a:spcPts val="0"/>
                        </a:spcAft>
                      </a:pPr>
                      <a:r>
                        <a:rPr lang="zh-TW" sz="1500" kern="100" dirty="0">
                          <a:effectLst/>
                          <a:latin typeface="微軟正黑體" panose="020B0604030504040204" pitchFamily="34" charset="-120"/>
                          <a:ea typeface="微軟正黑體" panose="020B0604030504040204" pitchFamily="34" charset="-120"/>
                        </a:rPr>
                        <a:t>美國以直接金融為主，</a:t>
                      </a:r>
                      <a:r>
                        <a:rPr lang="zh-TW" sz="1500" b="1" kern="100" dirty="0">
                          <a:solidFill>
                            <a:srgbClr val="0000FF"/>
                          </a:solidFill>
                          <a:effectLst/>
                          <a:latin typeface="微軟正黑體" panose="020B0604030504040204" pitchFamily="34" charset="-120"/>
                          <a:ea typeface="微軟正黑體" panose="020B0604030504040204" pitchFamily="34" charset="-120"/>
                        </a:rPr>
                        <a:t>具有深度資本市場</a:t>
                      </a:r>
                      <a:r>
                        <a:rPr lang="zh-TW" sz="1500" kern="100" dirty="0">
                          <a:effectLst/>
                          <a:latin typeface="微軟正黑體" panose="020B0604030504040204" pitchFamily="34" charset="-120"/>
                          <a:ea typeface="微軟正黑體" panose="020B0604030504040204" pitchFamily="34" charset="-120"/>
                        </a:rPr>
                        <a:t>，企業透過</a:t>
                      </a:r>
                      <a:r>
                        <a:rPr lang="zh-TW" sz="1500" b="1" kern="100" dirty="0">
                          <a:solidFill>
                            <a:srgbClr val="0000FF"/>
                          </a:solidFill>
                          <a:effectLst/>
                          <a:latin typeface="微軟正黑體" panose="020B0604030504040204" pitchFamily="34" charset="-120"/>
                          <a:ea typeface="微軟正黑體" panose="020B0604030504040204" pitchFamily="34" charset="-120"/>
                        </a:rPr>
                        <a:t>發行債券或股票在市場上籌資</a:t>
                      </a:r>
                      <a:r>
                        <a:rPr lang="zh-TW" sz="1500" kern="100" dirty="0">
                          <a:effectLst/>
                          <a:latin typeface="微軟正黑體" panose="020B0604030504040204" pitchFamily="34" charset="-120"/>
                          <a:ea typeface="微軟正黑體" panose="020B0604030504040204" pitchFamily="34" charset="-120"/>
                        </a:rPr>
                        <a:t>；因此，</a:t>
                      </a:r>
                      <a:r>
                        <a:rPr lang="en-US" sz="1500" kern="100" dirty="0">
                          <a:effectLst/>
                          <a:latin typeface="微軟正黑體" panose="020B0604030504040204" pitchFamily="34" charset="-120"/>
                          <a:ea typeface="微軟正黑體" panose="020B0604030504040204" pitchFamily="34" charset="-120"/>
                        </a:rPr>
                        <a:t>Fed</a:t>
                      </a:r>
                      <a:r>
                        <a:rPr lang="zh-TW" sz="1500" kern="100" dirty="0">
                          <a:effectLst/>
                          <a:latin typeface="微軟正黑體" panose="020B0604030504040204" pitchFamily="34" charset="-120"/>
                          <a:ea typeface="微軟正黑體" panose="020B0604030504040204" pitchFamily="34" charset="-120"/>
                        </a:rPr>
                        <a:t>貨幣政策</a:t>
                      </a:r>
                      <a:r>
                        <a:rPr lang="zh-TW" sz="1500" b="1" kern="100" dirty="0">
                          <a:solidFill>
                            <a:srgbClr val="0000FF"/>
                          </a:solidFill>
                          <a:effectLst/>
                          <a:latin typeface="微軟正黑體" panose="020B0604030504040204" pitchFamily="34" charset="-120"/>
                          <a:ea typeface="微軟正黑體" panose="020B0604030504040204" pitchFamily="34" charset="-120"/>
                        </a:rPr>
                        <a:t>操作目標為聯邦資金利率</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b="1" kern="100" dirty="0">
                          <a:solidFill>
                            <a:srgbClr val="0000FF"/>
                          </a:solidFill>
                          <a:effectLst/>
                          <a:latin typeface="微軟正黑體" panose="020B0604030504040204" pitchFamily="34" charset="-120"/>
                          <a:ea typeface="微軟正黑體" panose="020B0604030504040204" pitchFamily="34" charset="-120"/>
                        </a:rPr>
                        <a:t>貨幣市場利率</a:t>
                      </a:r>
                      <a:r>
                        <a:rPr lang="en-US" sz="1500" b="1" kern="100" dirty="0">
                          <a:solidFill>
                            <a:srgbClr val="0000FF"/>
                          </a:solidFill>
                          <a:effectLst/>
                          <a:latin typeface="微軟正黑體" panose="020B0604030504040204" pitchFamily="34" charset="-120"/>
                          <a:ea typeface="微軟正黑體" panose="020B0604030504040204" pitchFamily="34" charset="-120"/>
                        </a:rPr>
                        <a:t>)</a:t>
                      </a:r>
                      <a:r>
                        <a:rPr lang="zh-TW" sz="1500" kern="100" dirty="0">
                          <a:effectLst/>
                          <a:latin typeface="微軟正黑體" panose="020B0604030504040204" pitchFamily="34" charset="-120"/>
                          <a:ea typeface="微軟正黑體" panose="020B0604030504040204" pitchFamily="34" charset="-120"/>
                        </a:rPr>
                        <a:t>，藉以</a:t>
                      </a:r>
                      <a:r>
                        <a:rPr lang="zh-TW" sz="1500" b="1" kern="100" dirty="0">
                          <a:solidFill>
                            <a:srgbClr val="0000FF"/>
                          </a:solidFill>
                          <a:effectLst/>
                          <a:latin typeface="微軟正黑體" panose="020B0604030504040204" pitchFamily="34" charset="-120"/>
                          <a:ea typeface="微軟正黑體" panose="020B0604030504040204" pitchFamily="34" charset="-120"/>
                        </a:rPr>
                        <a:t>影響</a:t>
                      </a:r>
                      <a:r>
                        <a:rPr lang="zh-TW" sz="1500" kern="100" dirty="0">
                          <a:effectLst/>
                          <a:latin typeface="微軟正黑體" panose="020B0604030504040204" pitchFamily="34" charset="-120"/>
                          <a:ea typeface="微軟正黑體" panose="020B0604030504040204" pitchFamily="34" charset="-120"/>
                        </a:rPr>
                        <a:t>短、中、長期市場</a:t>
                      </a:r>
                      <a:r>
                        <a:rPr lang="zh-TW" sz="1500" b="1" kern="100" dirty="0">
                          <a:solidFill>
                            <a:srgbClr val="0000FF"/>
                          </a:solidFill>
                          <a:effectLst/>
                          <a:latin typeface="微軟正黑體" panose="020B0604030504040204" pitchFamily="34" charset="-120"/>
                          <a:ea typeface="微軟正黑體" panose="020B0604030504040204" pitchFamily="34" charset="-120"/>
                        </a:rPr>
                        <a:t>殖利率曲線</a:t>
                      </a:r>
                      <a:r>
                        <a:rPr lang="zh-TW" sz="1500" kern="100" dirty="0">
                          <a:effectLst/>
                          <a:latin typeface="微軟正黑體" panose="020B0604030504040204" pitchFamily="34" charset="-120"/>
                          <a:ea typeface="微軟正黑體" panose="020B0604030504040204" pitchFamily="34" charset="-120"/>
                        </a:rPr>
                        <a:t>，進而影響經濟活動。</a:t>
                      </a:r>
                    </a:p>
                  </a:txBody>
                  <a:tcPr marL="68580" marR="68580"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668557865"/>
                  </a:ext>
                </a:extLst>
              </a:tr>
            </a:tbl>
          </a:graphicData>
        </a:graphic>
      </p:graphicFrame>
      <p:sp>
        <p:nvSpPr>
          <p:cNvPr id="5" name="矩形 4"/>
          <p:cNvSpPr/>
          <p:nvPr/>
        </p:nvSpPr>
        <p:spPr>
          <a:xfrm>
            <a:off x="3396334" y="3645024"/>
            <a:ext cx="2441694" cy="338554"/>
          </a:xfrm>
          <a:prstGeom prst="rect">
            <a:avLst/>
          </a:prstGeom>
        </p:spPr>
        <p:txBody>
          <a:bodyPr wrap="none">
            <a:spAutoFit/>
          </a:bodyPr>
          <a:lstStyle/>
          <a:p>
            <a:r>
              <a:rPr lang="zh-TW" altLang="en-US" sz="1600" b="1" dirty="0" smtClean="0">
                <a:latin typeface="微軟正黑體" panose="020B0604030504040204" pitchFamily="34" charset="-120"/>
                <a:ea typeface="微軟正黑體" panose="020B0604030504040204" pitchFamily="34" charset="-120"/>
              </a:rPr>
              <a:t>臺、</a:t>
            </a:r>
            <a:r>
              <a:rPr lang="zh-TW" altLang="en-US" sz="1600" b="1" dirty="0">
                <a:latin typeface="微軟正黑體" panose="020B0604030504040204" pitchFamily="34" charset="-120"/>
                <a:ea typeface="微軟正黑體" panose="020B0604030504040204" pitchFamily="34" charset="-120"/>
              </a:rPr>
              <a:t>美</a:t>
            </a:r>
            <a:r>
              <a:rPr lang="zh-TW" altLang="en-US" sz="1600" b="1" dirty="0" smtClean="0">
                <a:latin typeface="微軟正黑體" panose="020B0604030504040204" pitchFamily="34" charset="-120"/>
                <a:ea typeface="微軟正黑體" panose="020B0604030504040204" pitchFamily="34" charset="-120"/>
              </a:rPr>
              <a:t>貨幣</a:t>
            </a:r>
            <a:r>
              <a:rPr lang="zh-TW" altLang="en-US" sz="1600" b="1" dirty="0">
                <a:latin typeface="微軟正黑體" panose="020B0604030504040204" pitchFamily="34" charset="-120"/>
                <a:ea typeface="微軟正黑體" panose="020B0604030504040204" pitchFamily="34" charset="-120"/>
              </a:rPr>
              <a:t>政策傳遞機制</a:t>
            </a:r>
          </a:p>
        </p:txBody>
      </p:sp>
    </p:spTree>
    <p:extLst>
      <p:ext uri="{BB962C8B-B14F-4D97-AF65-F5344CB8AC3E}">
        <p14:creationId xmlns:p14="http://schemas.microsoft.com/office/powerpoint/2010/main" val="2078115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6144" y="509170"/>
            <a:ext cx="8082219" cy="601878"/>
          </a:xfrm>
        </p:spPr>
        <p:txBody>
          <a:bodyPr>
            <a:normAutofit/>
          </a:bodyPr>
          <a:lstStyle/>
          <a:p>
            <a:pPr algn="ctr"/>
            <a:r>
              <a:rPr lang="zh-TW" altLang="en-US" sz="3600" b="1" dirty="0" smtClean="0">
                <a:solidFill>
                  <a:srgbClr val="0000FF"/>
                </a:solidFill>
                <a:latin typeface="微軟正黑體" panose="020B0604030504040204" pitchFamily="34" charset="-120"/>
                <a:ea typeface="微軟正黑體" panose="020B0604030504040204" pitchFamily="34" charset="-120"/>
              </a:rPr>
              <a:t>大綱</a:t>
            </a:r>
            <a:endParaRPr lang="zh-TW" altLang="en-US" sz="3600" b="1" dirty="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2</a:t>
            </a:fld>
            <a:endParaRPr lang="zh-TW" altLang="en-US" dirty="0"/>
          </a:p>
        </p:txBody>
      </p:sp>
      <p:sp>
        <p:nvSpPr>
          <p:cNvPr id="7" name="矩形 6"/>
          <p:cNvSpPr/>
          <p:nvPr/>
        </p:nvSpPr>
        <p:spPr>
          <a:xfrm>
            <a:off x="521323" y="1355014"/>
            <a:ext cx="8064896" cy="4534405"/>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內容版面配置區 2"/>
          <p:cNvSpPr>
            <a:spLocks noGrp="1"/>
          </p:cNvSpPr>
          <p:nvPr>
            <p:ph idx="1"/>
          </p:nvPr>
        </p:nvSpPr>
        <p:spPr>
          <a:xfrm>
            <a:off x="559942" y="1412776"/>
            <a:ext cx="7987657" cy="4536504"/>
          </a:xfrm>
        </p:spPr>
        <p:txBody>
          <a:bodyPr>
            <a:noAutofit/>
          </a:bodyPr>
          <a:lstStyle/>
          <a:p>
            <a:pPr marL="627063" indent="-627063" algn="just">
              <a:lnSpc>
                <a:spcPts val="4000"/>
              </a:lnSpc>
              <a:spcBef>
                <a:spcPts val="600"/>
              </a:spcBef>
              <a:buNone/>
              <a:tabLst>
                <a:tab pos="358775" algn="l"/>
              </a:tabLst>
            </a:pPr>
            <a:r>
              <a:rPr lang="zh-TW" altLang="en-US" sz="2400" b="1" spc="-50" dirty="0" smtClean="0">
                <a:latin typeface="微軟正黑體" panose="020B0604030504040204" pitchFamily="34" charset="-120"/>
                <a:ea typeface="微軟正黑體" panose="020B0604030504040204" pitchFamily="34" charset="-120"/>
                <a:cs typeface="Times New Roman" panose="02020603050405020304" pitchFamily="18" charset="0"/>
              </a:rPr>
              <a:t>一、</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近</a:t>
            </a:r>
            <a:r>
              <a:rPr lang="en-US" altLang="zh-TW"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多年</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來</a:t>
            </a: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經濟表現優於全球平均值，亦高於</a:t>
            </a: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韓</a:t>
            </a:r>
            <a:r>
              <a:rPr lang="en-US" altLang="zh-TW"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，實</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係「穩定、</a:t>
            </a:r>
            <a:r>
              <a:rPr lang="zh-TW" altLang="en-US"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成長的</a:t>
            </a:r>
            <a:r>
              <a:rPr lang="en-US" altLang="zh-TW" sz="2400" b="1" spc="-100" dirty="0" smtClean="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400" b="1" spc="-100" dirty="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2400" b="1" spc="-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627063" algn="just">
              <a:lnSpc>
                <a:spcPts val="4000"/>
              </a:lnSpc>
              <a:spcBef>
                <a:spcPts val="600"/>
              </a:spcBef>
              <a:buNone/>
              <a:tabLst>
                <a:tab pos="358775" algn="l"/>
              </a:tabLst>
            </a:pPr>
            <a:r>
              <a:rPr lang="zh-TW" altLang="en-US" sz="2400" b="1" spc="-50" dirty="0">
                <a:latin typeface="微軟正黑體" panose="020B0604030504040204" pitchFamily="34" charset="-120"/>
                <a:ea typeface="微軟正黑體" panose="020B0604030504040204" pitchFamily="34" charset="-120"/>
                <a:cs typeface="Times New Roman" panose="02020603050405020304" pitchFamily="18" charset="0"/>
              </a:rPr>
              <a:t>二、</a:t>
            </a:r>
            <a:r>
              <a:rPr lang="zh-TW" altLang="en-US" sz="2400" b="1" spc="-140" dirty="0">
                <a:latin typeface="微軟正黑體" panose="020B0604030504040204" pitchFamily="34" charset="-120"/>
                <a:ea typeface="微軟正黑體" panose="020B0604030504040204" pitchFamily="34" charset="-120"/>
                <a:cs typeface="Times New Roman" panose="02020603050405020304" pitchFamily="18" charset="0"/>
              </a:rPr>
              <a:t>本行妥適運用利率及匯率工具，長年</a:t>
            </a:r>
            <a:r>
              <a:rPr lang="zh-TW" altLang="en-US" sz="2400" b="1" spc="-140" dirty="0" smtClean="0">
                <a:latin typeface="微軟正黑體" panose="020B0604030504040204" pitchFamily="34" charset="-120"/>
                <a:ea typeface="微軟正黑體" panose="020B0604030504040204" pitchFamily="34" charset="-120"/>
                <a:cs typeface="Times New Roman" panose="02020603050405020304" pitchFamily="18" charset="0"/>
              </a:rPr>
              <a:t>均能達成</a:t>
            </a:r>
            <a:r>
              <a:rPr lang="zh-TW" altLang="en-US" sz="2400" b="1" spc="-140" dirty="0">
                <a:latin typeface="微軟正黑體" panose="020B0604030504040204" pitchFamily="34" charset="-120"/>
                <a:ea typeface="微軟正黑體" panose="020B0604030504040204" pitchFamily="34" charset="-120"/>
                <a:cs typeface="Times New Roman" panose="02020603050405020304" pitchFamily="18" charset="0"/>
              </a:rPr>
              <a:t>促進金融穩定、維持物價與匯率穩定，並協助</a:t>
            </a:r>
            <a:r>
              <a:rPr lang="zh-TW" altLang="en-US" sz="2400" b="1" spc="-140" dirty="0" smtClean="0">
                <a:latin typeface="微軟正黑體" panose="020B0604030504040204" pitchFamily="34" charset="-120"/>
                <a:ea typeface="微軟正黑體" panose="020B0604030504040204" pitchFamily="34" charset="-120"/>
                <a:cs typeface="Times New Roman" panose="02020603050405020304" pitchFamily="18" charset="0"/>
              </a:rPr>
              <a:t>經濟發</a:t>
            </a:r>
            <a:r>
              <a:rPr lang="zh-TW" altLang="en-US" sz="2400" b="1" spc="-140" dirty="0">
                <a:latin typeface="微軟正黑體" panose="020B0604030504040204" pitchFamily="34" charset="-120"/>
                <a:ea typeface="微軟正黑體" panose="020B0604030504040204" pitchFamily="34" charset="-120"/>
                <a:cs typeface="Times New Roman" panose="02020603050405020304" pitchFamily="18" charset="0"/>
              </a:rPr>
              <a:t>展</a:t>
            </a:r>
            <a:r>
              <a:rPr lang="zh-TW" altLang="en-US" sz="2400" b="1" spc="-140" dirty="0" smtClean="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400" b="1" spc="-140" dirty="0">
                <a:latin typeface="微軟正黑體" panose="020B0604030504040204" pitchFamily="34" charset="-120"/>
                <a:ea typeface="微軟正黑體" panose="020B0604030504040204" pitchFamily="34" charset="-120"/>
                <a:cs typeface="Times New Roman" panose="02020603050405020304" pitchFamily="18" charset="0"/>
              </a:rPr>
              <a:t>經營目標</a:t>
            </a:r>
          </a:p>
          <a:p>
            <a:pPr marL="627063" indent="-627063" algn="just">
              <a:lnSpc>
                <a:spcPts val="4000"/>
              </a:lnSpc>
              <a:spcBef>
                <a:spcPts val="600"/>
              </a:spcBef>
              <a:buNone/>
              <a:tabLst>
                <a:tab pos="358775" algn="l"/>
              </a:tabLst>
            </a:pPr>
            <a:r>
              <a:rPr lang="zh-TW" altLang="en-US" sz="2400" b="1" spc="-50" dirty="0" smtClean="0">
                <a:latin typeface="微軟正黑體" panose="020B0604030504040204" pitchFamily="34" charset="-120"/>
                <a:ea typeface="微軟正黑體" panose="020B0604030504040204" pitchFamily="34" charset="-120"/>
                <a:cs typeface="Times New Roman" panose="02020603050405020304" pitchFamily="18" charset="0"/>
              </a:rPr>
              <a:t>三、臺灣經濟展望：</a:t>
            </a:r>
            <a:r>
              <a:rPr lang="zh-TW" altLang="en-US" sz="2400" b="1" spc="-50" dirty="0">
                <a:latin typeface="微軟正黑體" panose="020B0604030504040204" pitchFamily="34" charset="-120"/>
                <a:ea typeface="微軟正黑體" panose="020B0604030504040204" pitchFamily="34" charset="-120"/>
                <a:cs typeface="Times New Roman" panose="02020603050405020304" pitchFamily="18" charset="0"/>
              </a:rPr>
              <a:t>面對全球多重下行風險，宜密切關注國際間各項風險之外溢效應</a:t>
            </a:r>
            <a:endParaRPr lang="en-US" altLang="zh-TW" sz="24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627063" algn="just">
              <a:lnSpc>
                <a:spcPts val="4000"/>
              </a:lnSpc>
              <a:spcBef>
                <a:spcPts val="600"/>
              </a:spcBef>
              <a:buNone/>
              <a:tabLst>
                <a:tab pos="358775" algn="l"/>
              </a:tabLst>
            </a:pPr>
            <a:r>
              <a:rPr lang="zh-TW" altLang="en-US" sz="2400" b="1" spc="-50" dirty="0">
                <a:latin typeface="微軟正黑體" panose="020B0604030504040204" pitchFamily="34" charset="-120"/>
                <a:ea typeface="微軟正黑體" panose="020B0604030504040204" pitchFamily="34" charset="-120"/>
                <a:cs typeface="Times New Roman" panose="02020603050405020304" pitchFamily="18" charset="0"/>
              </a:rPr>
              <a:t>四</a:t>
            </a:r>
            <a:r>
              <a:rPr lang="zh-TW" altLang="en-US" sz="2400" b="1" spc="-50" dirty="0" smtClean="0">
                <a:latin typeface="微軟正黑體" panose="020B0604030504040204" pitchFamily="34" charset="-120"/>
                <a:ea typeface="微軟正黑體" panose="020B0604030504040204" pitchFamily="34" charset="-120"/>
                <a:cs typeface="Times New Roman" panose="02020603050405020304" pitchFamily="18" charset="0"/>
              </a:rPr>
              <a:t>、未來臺灣經濟發展的中長期挑戰：人口老化、全球化進程轉變、氣候變遷</a:t>
            </a:r>
            <a:endParaRPr lang="en-US" altLang="zh-TW" sz="24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93298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29</a:t>
            </a:fld>
            <a:endParaRPr lang="zh-TW" altLang="en-US" dirty="0"/>
          </a:p>
        </p:txBody>
      </p:sp>
      <p:sp>
        <p:nvSpPr>
          <p:cNvPr id="19" name="矩形 18"/>
          <p:cNvSpPr/>
          <p:nvPr/>
        </p:nvSpPr>
        <p:spPr>
          <a:xfrm>
            <a:off x="467544" y="543347"/>
            <a:ext cx="8208912" cy="255312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266700" algn="just" defTabSz="914400">
              <a:lnSpc>
                <a:spcPts val="3400"/>
              </a:lnSpc>
              <a:spcBef>
                <a:spcPts val="600"/>
              </a:spcBef>
              <a:buFont typeface="Arial" panose="020B0604020202020204" pitchFamily="34" charset="0"/>
              <a:buChar char="•"/>
            </a:pPr>
            <a:r>
              <a:rPr lang="zh-TW" altLang="en-US" sz="2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央行</a:t>
            </a:r>
            <a:r>
              <a:rPr lang="zh-TW" altLang="en-US" sz="2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貨幣政策決策組織模式</a:t>
            </a:r>
            <a:r>
              <a:rPr lang="zh-TW" altLang="en-US" sz="2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由於</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各國經濟金融體制不同</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央行理事會制度也不</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一致</a:t>
            </a:r>
            <a:r>
              <a:rPr lang="zh-TW" altLang="en-US" sz="2200" b="1" dirty="0" smtClean="0">
                <a:solidFill>
                  <a:schemeClr val="tx1"/>
                </a:solidFill>
                <a:latin typeface="微軟正黑體" panose="020B0604030504040204" pitchFamily="34" charset="-120"/>
                <a:ea typeface="微軟正黑體" panose="020B0604030504040204" pitchFamily="34" charset="-120"/>
              </a:rPr>
              <a:t>。</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pPr marL="542925" indent="-271463" algn="just" defTabSz="914400">
              <a:lnSpc>
                <a:spcPts val="3000"/>
              </a:lnSpc>
              <a:spcBef>
                <a:spcPts val="600"/>
              </a:spcBef>
              <a:spcAft>
                <a:spcPts val="300"/>
              </a:spcAft>
            </a:pP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b="1" spc="-9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美國因幅員廣大，</a:t>
            </a:r>
            <a:r>
              <a:rPr lang="zh-TW" altLang="en-US"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設立</a:t>
            </a:r>
            <a:r>
              <a:rPr lang="en-US" altLang="zh-TW"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家地區性聯邦準備銀行，</a:t>
            </a:r>
            <a:r>
              <a:rPr lang="en-US" altLang="zh-TW"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採</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專任制理事；</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英國</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新加坡</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等則採</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專任及兼任理事並存</a:t>
            </a:r>
            <a:r>
              <a:rPr lang="zh-TW" altLang="en-US" sz="22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制度</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9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179388" algn="just" defTabSz="914400">
              <a:lnSpc>
                <a:spcPts val="3000"/>
              </a:lnSpc>
              <a:spcBef>
                <a:spcPts val="600"/>
              </a:spcBef>
              <a:spcAft>
                <a:spcPts val="300"/>
              </a:spcAft>
            </a:pP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採取</a:t>
            </a:r>
            <a:r>
              <a:rPr lang="zh-TW" altLang="en-US" sz="22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專任制理事</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模式</a:t>
            </a:r>
            <a:r>
              <a:rPr lang="zh-TW" altLang="en-US" sz="2200" b="1" spc="-9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也未必能改善一國央行貨幣政策的績效</a:t>
            </a:r>
            <a:r>
              <a:rPr lang="zh-TW" altLang="en-US" sz="22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9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p:cNvSpPr/>
          <p:nvPr/>
        </p:nvSpPr>
        <p:spPr>
          <a:xfrm>
            <a:off x="683568" y="3284984"/>
            <a:ext cx="7920880" cy="2900794"/>
          </a:xfrm>
          <a:prstGeom prst="rect">
            <a:avLst/>
          </a:prstGeom>
        </p:spPr>
        <p:txBody>
          <a:bodyPr wrap="square">
            <a:spAutoFit/>
          </a:bodyPr>
          <a:lstStyle/>
          <a:p>
            <a:pPr marL="541338" indent="-269875" algn="just" defTabSz="914400">
              <a:lnSpc>
                <a:spcPts val="3000"/>
              </a:lnSpc>
              <a:spcBef>
                <a:spcPts val="600"/>
              </a:spcBef>
              <a:spcAft>
                <a:spcPts val="300"/>
              </a:spcAft>
              <a:buFont typeface="Wingdings" panose="05000000000000000000" pitchFamily="2" charset="2"/>
              <a:buChar char="Ø"/>
            </a:pP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美國</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採專任</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制理事，仍然未能妥善管理次級房貸，而於</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年引爆全球</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金融</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危機</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近期美國</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膨率高達</a:t>
            </a:r>
            <a:r>
              <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rPr>
              <a:t>8.5%</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，遠逾其政策</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目標；外界批評，</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Fed</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理事有集體迷思的問題。日本</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央行決策</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成員全</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為專任</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，惟未能解決</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日本長年通</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縮問題。</a:t>
            </a:r>
            <a:endPar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41338" indent="-269875" algn="just" defTabSz="914400">
              <a:lnSpc>
                <a:spcPts val="3000"/>
              </a:lnSpc>
              <a:spcBef>
                <a:spcPts val="600"/>
              </a:spcBef>
              <a:spcAft>
                <a:spcPts val="300"/>
              </a:spcAft>
              <a:buFont typeface="Wingdings" panose="05000000000000000000" pitchFamily="2" charset="2"/>
              <a:buChar char="Ø"/>
            </a:pP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本行理事會</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成員採專任與兼任混合制，兼任理事涵蓋</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產業代表</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包括工商界、銀行業</a:t>
            </a:r>
            <a:r>
              <a:rPr lang="en-US" altLang="zh-TW"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財政部長、經濟部長等</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官員</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學者</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，除</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兼容各界多元看法</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，亦有助於貨幣政策、財政政策及經濟</a:t>
            </a:r>
            <a:r>
              <a:rPr lang="zh-TW" altLang="en-US" sz="19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政策間之協調</a:t>
            </a:r>
            <a:r>
              <a:rPr lang="zh-TW" altLang="en-US" sz="1900" b="1" spc="-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21563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30</a:t>
            </a:fld>
            <a:endParaRPr lang="zh-TW" altLang="en-US" dirty="0"/>
          </a:p>
        </p:txBody>
      </p:sp>
      <p:sp>
        <p:nvSpPr>
          <p:cNvPr id="19" name="矩形 18"/>
          <p:cNvSpPr/>
          <p:nvPr/>
        </p:nvSpPr>
        <p:spPr>
          <a:xfrm>
            <a:off x="557907" y="392845"/>
            <a:ext cx="8118549" cy="93610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3400" indent="-533400" algn="just" defTabSz="914400">
              <a:lnSpc>
                <a:spcPts val="3200"/>
              </a:lnSpc>
              <a:spcBef>
                <a:spcPts val="600"/>
              </a:spcBef>
              <a:tabLst>
                <a:tab pos="542925" algn="l"/>
              </a:tabLst>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長年以來</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，本行</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均能達成</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法定經營目標，且經營績效受到國際間高度</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肯定</a:t>
            </a:r>
            <a:endPar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61260218"/>
              </p:ext>
            </p:extLst>
          </p:nvPr>
        </p:nvGraphicFramePr>
        <p:xfrm>
          <a:off x="612456" y="1556792"/>
          <a:ext cx="8064000" cy="4726721"/>
        </p:xfrm>
        <a:graphic>
          <a:graphicData uri="http://schemas.openxmlformats.org/drawingml/2006/table">
            <a:tbl>
              <a:tblPr firstRow="1" firstCol="1" bandRow="1"/>
              <a:tblGrid>
                <a:gridCol w="2010711">
                  <a:extLst>
                    <a:ext uri="{9D8B030D-6E8A-4147-A177-3AD203B41FA5}">
                      <a16:colId xmlns:a16="http://schemas.microsoft.com/office/drawing/2014/main" val="1952381811"/>
                    </a:ext>
                  </a:extLst>
                </a:gridCol>
                <a:gridCol w="6053289">
                  <a:extLst>
                    <a:ext uri="{9D8B030D-6E8A-4147-A177-3AD203B41FA5}">
                      <a16:colId xmlns:a16="http://schemas.microsoft.com/office/drawing/2014/main" val="771386105"/>
                    </a:ext>
                  </a:extLst>
                </a:gridCol>
              </a:tblGrid>
              <a:tr h="698588">
                <a:tc gridSpan="2">
                  <a:txBody>
                    <a:bodyPr/>
                    <a:lstStyle/>
                    <a:p>
                      <a:pPr marL="285750" lvl="0" indent="-196850" algn="just">
                        <a:lnSpc>
                          <a:spcPts val="2300"/>
                        </a:lnSpc>
                        <a:spcBef>
                          <a:spcPts val="120"/>
                        </a:spcBef>
                        <a:spcAft>
                          <a:spcPts val="120"/>
                        </a:spcAft>
                        <a:buSzPts val="1400"/>
                        <a:buFont typeface="Arial" panose="020B0604020202020204" pitchFamily="34" charset="0"/>
                        <a:buChar char="•"/>
                      </a:pP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三大國際信評公司</a:t>
                      </a:r>
                      <a:r>
                        <a:rPr lang="zh-TW" sz="1600" b="1" kern="0"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及德國民間最大智庫</a:t>
                      </a: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德國貝特曼基金會</a:t>
                      </a:r>
                      <a:r>
                        <a:rPr lang="zh-TW" sz="1600" b="1" kern="0"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向來對</a:t>
                      </a: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本行貨幣</a:t>
                      </a:r>
                      <a:r>
                        <a:rPr lang="zh-TW"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信用、</a:t>
                      </a:r>
                      <a:r>
                        <a:rPr lang="zh-TW"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外匯</a:t>
                      </a: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及總體審慎政策給予</a:t>
                      </a:r>
                      <a:r>
                        <a:rPr lang="zh-TW"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高</a:t>
                      </a:r>
                      <a:r>
                        <a:rPr lang="zh-TW" altLang="en-US"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度</a:t>
                      </a:r>
                      <a:r>
                        <a:rPr lang="zh-TW"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評價</a:t>
                      </a:r>
                      <a:r>
                        <a:rPr lang="zh-TW" altLang="en-US" sz="1800" kern="0" spc="-1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0" spc="-1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以</a:t>
                      </a:r>
                      <a:r>
                        <a:rPr lang="zh-TW" sz="1600" kern="0" spc="-1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近年為</a:t>
                      </a:r>
                      <a:r>
                        <a:rPr lang="zh-TW" sz="1600" kern="0" spc="-1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例</a:t>
                      </a:r>
                      <a:r>
                        <a:rPr lang="en-US" altLang="zh-TW" sz="1600" kern="0" spc="-10" baseline="300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0" spc="-1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EAF1DD"/>
                    </a:solidFill>
                  </a:tcPr>
                </a:tc>
                <a:tc hMerge="1">
                  <a:txBody>
                    <a:bodyPr/>
                    <a:lstStyle/>
                    <a:p>
                      <a:endParaRPr lang="zh-TW" altLang="en-US"/>
                    </a:p>
                  </a:txBody>
                  <a:tcPr/>
                </a:tc>
                <a:extLst>
                  <a:ext uri="{0D108BD9-81ED-4DB2-BD59-A6C34878D82A}">
                    <a16:rowId xmlns:a16="http://schemas.microsoft.com/office/drawing/2014/main" val="2497702952"/>
                  </a:ext>
                </a:extLst>
              </a:tr>
              <a:tr h="885588">
                <a:tc>
                  <a:txBody>
                    <a:bodyPr/>
                    <a:lstStyle/>
                    <a:p>
                      <a:pPr algn="ctr">
                        <a:lnSpc>
                          <a:spcPts val="1800"/>
                        </a:lnSpc>
                        <a:spcBef>
                          <a:spcPts val="120"/>
                        </a:spcBef>
                        <a:spcAft>
                          <a:spcPts val="12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標準普爾</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S&amp;P</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信評</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Bef>
                          <a:spcPts val="120"/>
                        </a:spcBef>
                        <a:spcAft>
                          <a:spcPts val="120"/>
                        </a:spcAft>
                      </a:pPr>
                      <a:r>
                        <a:rPr lang="en-US" sz="1200" b="0" kern="0" dirty="0">
                          <a:effectLst/>
                          <a:latin typeface="微軟正黑體" panose="020B0604030504040204" pitchFamily="34" charset="-120"/>
                          <a:ea typeface="微軟正黑體" panose="020B0604030504040204" pitchFamily="34" charset="-120"/>
                          <a:cs typeface="Times New Roman" panose="02020603050405020304" pitchFamily="18" charset="0"/>
                        </a:rPr>
                        <a:t>(2022</a:t>
                      </a:r>
                      <a:r>
                        <a:rPr lang="zh-TW" sz="1200" b="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0" dirty="0">
                          <a:effectLst/>
                          <a:latin typeface="微軟正黑體" panose="020B0604030504040204" pitchFamily="34" charset="-120"/>
                          <a:ea typeface="微軟正黑體" panose="020B0604030504040204" pitchFamily="34" charset="-120"/>
                          <a:cs typeface="Times New Roman" panose="02020603050405020304" pitchFamily="18" charset="0"/>
                        </a:rPr>
                        <a:t>2021)</a:t>
                      </a:r>
                      <a:endParaRPr lang="zh-TW" sz="12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800"/>
                        </a:lnSpc>
                        <a:spcBef>
                          <a:spcPts val="120"/>
                        </a:spcBef>
                        <a:spcAft>
                          <a:spcPts val="120"/>
                        </a:spcAft>
                      </a:pP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臺灣對外淨資產部位強勁及</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央行貨幣政策極具彈性</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持續支撐信用評等</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1800"/>
                        </a:lnSpc>
                        <a:spcBef>
                          <a:spcPts val="120"/>
                        </a:spcBef>
                        <a:spcAft>
                          <a:spcPts val="12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臺灣貨幣政策極具彈性</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，貨幣管理健全，使得</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通膨率</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低且穩定，</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維持亞洲國家最低之一</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，且相對具</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彈性的新臺幣匯率</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有助舒緩經濟與金融衝擊</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091574539"/>
                  </a:ext>
                </a:extLst>
              </a:tr>
              <a:tr h="1440160">
                <a:tc>
                  <a:txBody>
                    <a:bodyPr/>
                    <a:lstStyle/>
                    <a:p>
                      <a:pPr algn="ctr">
                        <a:lnSpc>
                          <a:spcPts val="1800"/>
                        </a:lnSpc>
                        <a:spcBef>
                          <a:spcPts val="120"/>
                        </a:spcBef>
                        <a:spcAft>
                          <a:spcPts val="12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穆迪</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Moody</a:t>
                      </a:r>
                      <a:r>
                        <a:rPr lang="en-US" sz="1300" b="1" kern="0" dirty="0">
                          <a:solidFill>
                            <a:srgbClr val="0000FF"/>
                          </a:solidFill>
                          <a:effectLst/>
                          <a:latin typeface="Arial" panose="020B0604020202020204" pitchFamily="34" charset="0"/>
                          <a:ea typeface="微軟正黑體" panose="020B0604030504040204" pitchFamily="34" charset="-120"/>
                          <a:cs typeface="Arial" panose="020B0604020202020204" pitchFamily="34" charset="0"/>
                        </a:rPr>
                        <a:t>’</a:t>
                      </a:r>
                      <a:r>
                        <a:rPr lang="en-US"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s</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信評</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Bef>
                          <a:spcPts val="120"/>
                        </a:spcBef>
                        <a:spcAft>
                          <a:spcPts val="120"/>
                        </a:spcAft>
                      </a:pPr>
                      <a:r>
                        <a:rPr lang="en-US" sz="1200" b="0" kern="0" dirty="0">
                          <a:effectLst/>
                          <a:latin typeface="微軟正黑體" panose="020B0604030504040204" pitchFamily="34" charset="-120"/>
                          <a:ea typeface="微軟正黑體" panose="020B0604030504040204" pitchFamily="34" charset="-120"/>
                          <a:cs typeface="Times New Roman" panose="02020603050405020304" pitchFamily="18" charset="0"/>
                        </a:rPr>
                        <a:t>(2021)</a:t>
                      </a:r>
                      <a:endParaRPr lang="zh-TW" sz="12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800"/>
                        </a:lnSpc>
                        <a:spcBef>
                          <a:spcPts val="120"/>
                        </a:spcBef>
                        <a:spcAft>
                          <a:spcPts val="12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央行貨幣政策在維持臺灣之總體經濟與金融穩定上表現優異</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；彈性匯率制度</a:t>
                      </a:r>
                      <a:r>
                        <a:rPr 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提</a:t>
                      </a:r>
                      <a:r>
                        <a:rPr lang="zh-TW" altLang="en-US"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升</a:t>
                      </a:r>
                      <a:r>
                        <a:rPr 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面對</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外部衝擊之緩衝能力，且充裕的外匯資產有助維持外匯市場秩序及金融市場穩定之法定職責。</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ts val="1800"/>
                        </a:lnSpc>
                        <a:spcBef>
                          <a:spcPts val="120"/>
                        </a:spcBef>
                        <a:spcAft>
                          <a:spcPts val="120"/>
                        </a:spcAft>
                      </a:pP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臺灣</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充裕的外匯存底</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，加以</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具彈性的匯率制度</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，支撐臺灣經濟吸納衝擊的能力，並提高貨幣政策與</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總體經濟政策的有效性</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總體審慎措施有效運用</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減緩</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家計部門債務上升以及房價上揚帶來的</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金融穩定風險</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185666745"/>
                  </a:ext>
                </a:extLst>
              </a:tr>
              <a:tr h="864096">
                <a:tc>
                  <a:txBody>
                    <a:bodyPr/>
                    <a:lstStyle/>
                    <a:p>
                      <a:pPr algn="ctr">
                        <a:lnSpc>
                          <a:spcPts val="1800"/>
                        </a:lnSpc>
                        <a:spcBef>
                          <a:spcPts val="120"/>
                        </a:spcBef>
                        <a:spcAft>
                          <a:spcPts val="120"/>
                        </a:spcAft>
                      </a:pPr>
                      <a:r>
                        <a:rPr lang="zh-TW" sz="13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惠譽</a:t>
                      </a:r>
                      <a:r>
                        <a:rPr lang="en-US" sz="13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Fitch</a:t>
                      </a:r>
                      <a:r>
                        <a:rPr lang="en-US" sz="13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spc="-30" dirty="0">
                          <a:effectLst/>
                          <a:latin typeface="微軟正黑體" panose="020B0604030504040204" pitchFamily="34" charset="-120"/>
                          <a:ea typeface="微軟正黑體" panose="020B0604030504040204" pitchFamily="34" charset="-120"/>
                          <a:cs typeface="Times New Roman" panose="02020603050405020304" pitchFamily="18" charset="0"/>
                        </a:rPr>
                        <a:t>信評</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1800"/>
                        </a:lnSpc>
                        <a:spcBef>
                          <a:spcPts val="120"/>
                        </a:spcBef>
                        <a:spcAft>
                          <a:spcPts val="120"/>
                        </a:spcAft>
                      </a:pPr>
                      <a:r>
                        <a:rPr lang="en-US" sz="1200" b="0" kern="0" spc="-3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0" kern="0" spc="-3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2021)</a:t>
                      </a:r>
                      <a:endParaRPr lang="zh-TW" sz="12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800"/>
                        </a:lnSpc>
                        <a:spcBef>
                          <a:spcPts val="120"/>
                        </a:spcBef>
                        <a:spcAft>
                          <a:spcPts val="120"/>
                        </a:spcAft>
                      </a:pP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央行延長</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中小企業貸款專案融通</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2021</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年底，並提高融通額度至</a:t>
                      </a:r>
                      <a:r>
                        <a:rPr lang="en-US"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倍，有助中小企業度過疫情難關。強勁的經濟成長前景，以及</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遏制不動產投機行為的總體審慎措施</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，可望減輕疫情對銀行資產品質及獲利能力的影響</a:t>
                      </a:r>
                      <a:r>
                        <a:rPr 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68276861"/>
                  </a:ext>
                </a:extLst>
              </a:tr>
              <a:tr h="838289">
                <a:tc>
                  <a:txBody>
                    <a:bodyPr/>
                    <a:lstStyle/>
                    <a:p>
                      <a:pPr algn="ctr">
                        <a:lnSpc>
                          <a:spcPts val="1400"/>
                        </a:lnSpc>
                        <a:spcBef>
                          <a:spcPts val="600"/>
                        </a:spcBef>
                        <a:spcAft>
                          <a:spcPts val="0"/>
                        </a:spcAft>
                      </a:pP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德國貝特曼基金會</a:t>
                      </a:r>
                      <a:r>
                        <a:rPr lang="en-US" sz="1300" kern="0" spc="-10" dirty="0">
                          <a:effectLst/>
                          <a:latin typeface="微軟正黑體" panose="020B0604030504040204" pitchFamily="34" charset="-120"/>
                          <a:ea typeface="微軟正黑體" panose="020B0604030504040204" pitchFamily="34" charset="-120"/>
                          <a:cs typeface="Times New Roman" panose="02020603050405020304" pitchFamily="18" charset="0"/>
                        </a:rPr>
                        <a:t>(Bertelsmann </a:t>
                      </a:r>
                      <a:r>
                        <a:rPr lang="en-US" sz="1300" kern="0" spc="-10" dirty="0" err="1">
                          <a:effectLst/>
                          <a:latin typeface="微軟正黑體" panose="020B0604030504040204" pitchFamily="34" charset="-120"/>
                          <a:ea typeface="微軟正黑體" panose="020B0604030504040204" pitchFamily="34" charset="-120"/>
                          <a:cs typeface="Times New Roman" panose="02020603050405020304" pitchFamily="18" charset="0"/>
                        </a:rPr>
                        <a:t>Stiftung</a:t>
                      </a:r>
                      <a:r>
                        <a:rPr lang="en-US" sz="13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3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(2022</a:t>
                      </a:r>
                      <a:r>
                        <a:rPr lang="zh-TW"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2020</a:t>
                      </a:r>
                      <a:r>
                        <a:rPr lang="zh-TW"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2018</a:t>
                      </a:r>
                      <a:r>
                        <a:rPr lang="zh-TW"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100"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2016)</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800"/>
                        </a:lnSpc>
                        <a:spcBef>
                          <a:spcPts val="120"/>
                        </a:spcBef>
                        <a:spcAft>
                          <a:spcPts val="120"/>
                        </a:spcAft>
                      </a:pP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臺灣央行</a:t>
                      </a:r>
                      <a:r>
                        <a:rPr lang="zh-TW"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採行與經濟金融穩定的目標一致之</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審慎外匯政策</a:t>
                      </a:r>
                      <a:r>
                        <a:rPr lang="zh-TW"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帶領臺灣安然度過全球金融</a:t>
                      </a:r>
                      <a:r>
                        <a:rPr lang="zh-TW" sz="1300" b="1" kern="0" spc="-30" baseline="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危機，</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以及其後危機蔓延、餘波盪漾的期間</a:t>
                      </a:r>
                      <a:r>
                        <a:rPr lang="zh-TW"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臺灣央行具有完全獨立性</a:t>
                      </a:r>
                      <a:r>
                        <a:rPr lang="en-US"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(fully independent</a:t>
                      </a:r>
                      <a:r>
                        <a:rPr lang="en-US" sz="1300" b="1" kern="0" spc="-30" baseline="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spc="-30" baseline="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利率政策亦謹慎而可靠</a:t>
                      </a:r>
                      <a:r>
                        <a:rPr lang="zh-TW"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，為</a:t>
                      </a:r>
                      <a:r>
                        <a:rPr lang="zh-TW" sz="1300" b="1" kern="0" spc="-30" baseline="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亞洲國家中聲譽最好的央行之一</a:t>
                      </a:r>
                      <a:r>
                        <a:rPr lang="zh-TW" sz="1300" b="1" kern="0" spc="-30" baseline="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spc="-30" baseline="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7734" marR="4773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74920465"/>
                  </a:ext>
                </a:extLst>
              </a:tr>
            </a:tbl>
          </a:graphicData>
        </a:graphic>
      </p:graphicFrame>
      <p:sp>
        <p:nvSpPr>
          <p:cNvPr id="3" name="Rectangle 1"/>
          <p:cNvSpPr>
            <a:spLocks noChangeArrowheads="1"/>
          </p:cNvSpPr>
          <p:nvPr/>
        </p:nvSpPr>
        <p:spPr bwMode="auto">
          <a:xfrm>
            <a:off x="3563888" y="24865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6215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31</a:t>
            </a:fld>
            <a:endParaRPr lang="zh-TW" altLang="en-US" dirty="0"/>
          </a:p>
        </p:txBody>
      </p:sp>
      <p:sp>
        <p:nvSpPr>
          <p:cNvPr id="8" name="Rectangle 3"/>
          <p:cNvSpPr>
            <a:spLocks noChangeArrowheads="1"/>
          </p:cNvSpPr>
          <p:nvPr/>
        </p:nvSpPr>
        <p:spPr bwMode="auto">
          <a:xfrm>
            <a:off x="431092" y="4365104"/>
            <a:ext cx="82809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3663" indent="-93663" algn="just" defTabSz="914400" eaLnBrk="0" fontAlgn="base" hangingPunct="0">
              <a:spcBef>
                <a:spcPct val="0"/>
              </a:spcBef>
              <a:spcAft>
                <a:spcPct val="0"/>
              </a:spcAft>
            </a:pPr>
            <a:r>
              <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*Standard and Poor’s (2022), “Taiwan Ratings Raised To 'AA+/A-1+' On Strong Economic Performance; Outlook Stable, ” April 29</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Standard and Poor’s (2021), “Taiwan Ratings Raised To 'AA/A-1+' With Positive Outlook On Strong And Sustained Growth,” Apr. 22</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Moody’s (2021), “Government of Taiwan, China - Aa3 positive,” November 30</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Moody’s (2021), “Rating Action: Moody's changes Taiwan's outlook to positive from stable, affirms Aa3 rating,” Feb. 24</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Fitch Ratings (2021), “Fitch Upgrades Taiwan, China to 'AA'; Outlook Stable,” September 10</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Bertelsmann </a:t>
            </a:r>
            <a:r>
              <a:rPr kumimoji="0" lang="en-US" altLang="zh-TW" sz="900" b="0" i="0" u="none" strike="noStrike" cap="none" normalizeH="0" baseline="0" dirty="0" err="1"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Stiftung</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 (2022), BTI 2022 Country Report – Taiwan</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Bertelsmann </a:t>
            </a:r>
            <a:r>
              <a:rPr kumimoji="0" lang="en-US" altLang="zh-TW" sz="900" b="0" i="0" u="none" strike="noStrike" cap="none" normalizeH="0" baseline="0" dirty="0" err="1"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Stiftung</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 (2020), BTI 2020 Country Report — Taiwan</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Bertelsmann </a:t>
            </a:r>
            <a:r>
              <a:rPr kumimoji="0" lang="en-US" altLang="zh-TW" sz="900" b="0" i="0" u="none" strike="noStrike" cap="none" normalizeH="0" baseline="0" dirty="0" err="1"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Stiftung</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 (2018), BTI 2018 Country Report—Taiwan</a:t>
            </a:r>
            <a:r>
              <a:rPr kumimoji="0" lang="zh-TW" altLang="en-US"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Bertelsmann </a:t>
            </a:r>
            <a:r>
              <a:rPr kumimoji="0" lang="en-US" altLang="zh-TW" sz="900" b="0" i="0" u="none" strike="noStrike" cap="none" normalizeH="0" baseline="0" dirty="0" err="1"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Stiftung</a:t>
            </a:r>
            <a:r>
              <a:rPr kumimoji="0" lang="en-US" altLang="zh-TW" sz="900" b="0" i="0" u="none" strike="noStrike" cap="none" normalizeH="0" baseline="0" dirty="0" smtClean="0">
                <a:ln>
                  <a:noFill/>
                </a:ln>
                <a:solidFill>
                  <a:schemeClr val="tx1"/>
                </a:solidFill>
                <a:effectLst/>
                <a:latin typeface="Arial" panose="020B0604020202020204" pitchFamily="34" charset="0"/>
                <a:ea typeface="微軟正黑體" panose="020B0604030504040204" pitchFamily="34" charset="-120"/>
                <a:cs typeface="Arial" panose="020B0604020202020204" pitchFamily="34" charset="0"/>
              </a:rPr>
              <a:t> (2016), BTI 2016 — Taiwan Country Report.</a:t>
            </a:r>
            <a:r>
              <a:rPr kumimoji="0" lang="zh-TW" altLang="en-US"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900" b="0"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93663" indent="-93663" algn="just" defTabSz="914400" eaLnBrk="0" fontAlgn="base" hangingPunct="0">
              <a:spcBef>
                <a:spcPct val="0"/>
              </a:spcBef>
              <a:spcAft>
                <a:spcPct val="0"/>
              </a:spcAft>
            </a:pPr>
            <a:r>
              <a:rPr lang="en-US" altLang="zh-TW" sz="900" dirty="0" smtClean="0" bmk="">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900" dirty="0" smtClean="0" bmk="">
                <a:latin typeface="Arial" panose="020B0604020202020204" pitchFamily="34" charset="0"/>
                <a:ea typeface="微軟正黑體" panose="020B0604030504040204" pitchFamily="34" charset="-120"/>
                <a:cs typeface="Arial" panose="020B0604020202020204" pitchFamily="34" charset="0"/>
              </a:rPr>
              <a:t>I</a:t>
            </a:r>
            <a:r>
              <a:rPr lang="en-US" altLang="zh-TW" sz="900" dirty="0" smtClean="0" bmk="">
                <a:solidFill>
                  <a:srgbClr val="000000"/>
                </a:solidFill>
                <a:latin typeface="Arial" panose="020B0604020202020204" pitchFamily="34" charset="0"/>
                <a:ea typeface="微軟正黑體" panose="020B0604030504040204" pitchFamily="34" charset="-120"/>
                <a:cs typeface="Arial" panose="020B0604020202020204" pitchFamily="34" charset="0"/>
              </a:rPr>
              <a:t>MF </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(2011), “Policy Responses to Capital Flows in Emerging Markets”, </a:t>
            </a:r>
            <a:r>
              <a:rPr lang="en-US" altLang="zh-TW" sz="900" i="1" dirty="0" bmk="">
                <a:solidFill>
                  <a:srgbClr val="000000"/>
                </a:solidFill>
                <a:latin typeface="Arial" panose="020B0604020202020204" pitchFamily="34" charset="0"/>
                <a:ea typeface="微軟正黑體" panose="020B0604030504040204" pitchFamily="34" charset="-120"/>
                <a:cs typeface="Arial" panose="020B0604020202020204" pitchFamily="34" charset="0"/>
              </a:rPr>
              <a:t>IMF Staff Discussion Note </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SDN/11/10, Apr.</a:t>
            </a:r>
            <a:r>
              <a:rPr lang="zh-TW" altLang="en-US"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Zhang, </a:t>
            </a:r>
            <a:r>
              <a:rPr lang="en-US" altLang="zh-TW" sz="900" dirty="0" err="1" bmk="">
                <a:solidFill>
                  <a:srgbClr val="000000"/>
                </a:solidFill>
                <a:latin typeface="Arial" panose="020B0604020202020204" pitchFamily="34" charset="0"/>
                <a:ea typeface="微軟正黑體" panose="020B0604030504040204" pitchFamily="34" charset="-120"/>
                <a:cs typeface="Arial" panose="020B0604020202020204" pitchFamily="34" charset="0"/>
              </a:rPr>
              <a:t>Longmei</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and Edda </a:t>
            </a:r>
            <a:r>
              <a:rPr lang="en-US" altLang="zh-TW" sz="900" dirty="0" err="1" bmk="">
                <a:solidFill>
                  <a:srgbClr val="000000"/>
                </a:solidFill>
                <a:latin typeface="Arial" panose="020B0604020202020204" pitchFamily="34" charset="0"/>
                <a:ea typeface="微軟正黑體" panose="020B0604030504040204" pitchFamily="34" charset="-120"/>
                <a:cs typeface="Arial" panose="020B0604020202020204" pitchFamily="34" charset="0"/>
              </a:rPr>
              <a:t>Zoli</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(2014), “Leaning Against the Wind: </a:t>
            </a:r>
            <a:r>
              <a:rPr lang="en-US" altLang="zh-TW" sz="900" dirty="0" err="1" bmk="">
                <a:solidFill>
                  <a:srgbClr val="000000"/>
                </a:solidFill>
                <a:latin typeface="Arial" panose="020B0604020202020204" pitchFamily="34" charset="0"/>
                <a:ea typeface="微軟正黑體" panose="020B0604030504040204" pitchFamily="34" charset="-120"/>
                <a:cs typeface="Arial" panose="020B0604020202020204" pitchFamily="34" charset="0"/>
              </a:rPr>
              <a:t>Macroprudential</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Policy in Asia,”</a:t>
            </a:r>
            <a:r>
              <a:rPr lang="en-US" altLang="zh-TW" sz="900" i="1"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IMF Working Paper</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WP/14/22, Feb. 6</a:t>
            </a:r>
            <a:r>
              <a:rPr lang="zh-TW" altLang="en-US"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BIS (2017), “</a:t>
            </a:r>
            <a:r>
              <a:rPr lang="en-US" altLang="zh-TW" sz="900" dirty="0" err="1" bmk="">
                <a:solidFill>
                  <a:srgbClr val="000000"/>
                </a:solidFill>
                <a:latin typeface="Arial" panose="020B0604020202020204" pitchFamily="34" charset="0"/>
                <a:ea typeface="微軟正黑體" panose="020B0604030504040204" pitchFamily="34" charset="-120"/>
                <a:cs typeface="Arial" panose="020B0604020202020204" pitchFamily="34" charset="0"/>
              </a:rPr>
              <a:t>Macroprudential</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Frameworks, Implementation and Relationship with Other Policies,”</a:t>
            </a:r>
            <a:r>
              <a:rPr lang="en-US" altLang="zh-TW" sz="900" i="1"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BIS Papers</a:t>
            </a:r>
            <a:r>
              <a:rPr lang="en-US" altLang="zh-TW" sz="900" dirty="0" bmk="">
                <a:solidFill>
                  <a:srgbClr val="000000"/>
                </a:solidFill>
                <a:latin typeface="Arial" panose="020B0604020202020204" pitchFamily="34" charset="0"/>
                <a:ea typeface="微軟正黑體" panose="020B0604030504040204" pitchFamily="34" charset="-120"/>
                <a:cs typeface="Arial" panose="020B0604020202020204" pitchFamily="34" charset="0"/>
              </a:rPr>
              <a:t>, NO. 94, Dec. 28</a:t>
            </a:r>
            <a:r>
              <a:rPr lang="zh-TW" altLang="en-US" sz="900" dirty="0" smtClean="0" bmk="">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900" dirty="0" smtClean="0" bmk="">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3663" indent="-93663" algn="just" defTabSz="914400" eaLnBrk="0" fontAlgn="base" hangingPunct="0">
              <a:spcBef>
                <a:spcPct val="0"/>
              </a:spcBef>
              <a:spcAft>
                <a:spcPct val="0"/>
              </a:spcAft>
            </a:pPr>
            <a:r>
              <a:rPr lang="en-US" altLang="zh-TW" sz="900" dirty="0" smtClean="0" bmk="">
                <a:latin typeface="Arial" panose="020B0604020202020204" pitchFamily="34" charset="0"/>
                <a:ea typeface="微軟正黑體" panose="020B0604030504040204" pitchFamily="34" charset="-120"/>
                <a:cs typeface="Arial" panose="020B0604020202020204" pitchFamily="34" charset="0"/>
              </a:rPr>
              <a:t>***</a:t>
            </a:r>
            <a:r>
              <a:rPr lang="en-US" altLang="zh-TW" sz="9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Mundell</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2005</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應經濟部邀請來臺發表演說，他於會後面對媒體提問時指出，亞洲貨幣應該緊釘美元，如臺灣在亞洲金融危機時，新臺幣匯價的穩健操作，一路緊釘美元，但允許適度浮動，這種動態穩定是不錯的外匯管理策略，見經濟日報 </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(2005)</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，「孟岱爾：人民幣升</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不傷中國經濟」，</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900" dirty="0" err="1">
                <a:solidFill>
                  <a:srgbClr val="000000"/>
                </a:solidFill>
                <a:latin typeface="Arial" panose="020B0604020202020204" pitchFamily="34" charset="0"/>
                <a:ea typeface="微軟正黑體" panose="020B0604030504040204" pitchFamily="34" charset="-120"/>
                <a:cs typeface="Arial" panose="020B0604020202020204" pitchFamily="34" charset="0"/>
              </a:rPr>
              <a:t>Rodrik</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 Dani (2010), “The End of an Era in Finance</a:t>
            </a:r>
            <a:r>
              <a:rPr lang="en-US" altLang="zh-TW" sz="9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900" i="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Project </a:t>
            </a:r>
            <a:r>
              <a:rPr lang="en-US" altLang="zh-TW" sz="900" i="1" dirty="0">
                <a:solidFill>
                  <a:srgbClr val="000000"/>
                </a:solidFill>
                <a:latin typeface="Arial" panose="020B0604020202020204" pitchFamily="34" charset="0"/>
                <a:ea typeface="微軟正黑體" panose="020B0604030504040204" pitchFamily="34" charset="-120"/>
                <a:cs typeface="Arial" panose="020B0604020202020204" pitchFamily="34" charset="0"/>
              </a:rPr>
              <a:t>Syndicate</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 Mar. 11</a:t>
            </a:r>
            <a:r>
              <a:rPr lang="zh-TW" altLang="en-US" sz="9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9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Gallagher, Kevin (</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2011), “Regaining Control? Capital Controls and the Global Financial Crisis,” </a:t>
            </a:r>
            <a:r>
              <a:rPr lang="en-US" altLang="zh-TW" sz="900" i="1" dirty="0">
                <a:solidFill>
                  <a:srgbClr val="000000"/>
                </a:solidFill>
                <a:latin typeface="Arial" panose="020B0604020202020204" pitchFamily="34" charset="0"/>
                <a:ea typeface="微軟正黑體" panose="020B0604030504040204" pitchFamily="34" charset="-120"/>
                <a:cs typeface="Arial" panose="020B0604020202020204" pitchFamily="34" charset="0"/>
              </a:rPr>
              <a:t>PERI Working Paper</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 No. 250, Feb.</a:t>
            </a:r>
            <a:r>
              <a:rPr lang="zh-TW" altLang="en-US"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900" dirty="0" err="1">
                <a:solidFill>
                  <a:srgbClr val="000000"/>
                </a:solidFill>
                <a:latin typeface="Arial" panose="020B0604020202020204" pitchFamily="34" charset="0"/>
                <a:ea typeface="微軟正黑體" panose="020B0604030504040204" pitchFamily="34" charset="-120"/>
                <a:cs typeface="Arial" panose="020B0604020202020204" pitchFamily="34" charset="0"/>
              </a:rPr>
              <a:t>Weisenthal</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 Joe (2013), “Richard Koo: Emerging Markets Are in for a ‘Tumultuous New Era’,” </a:t>
            </a:r>
            <a:r>
              <a:rPr lang="en-US" altLang="zh-TW" sz="900" i="1" dirty="0">
                <a:solidFill>
                  <a:srgbClr val="000000"/>
                </a:solidFill>
                <a:latin typeface="Arial" panose="020B0604020202020204" pitchFamily="34" charset="0"/>
                <a:ea typeface="微軟正黑體" panose="020B0604030504040204" pitchFamily="34" charset="-120"/>
                <a:cs typeface="Arial" panose="020B0604020202020204" pitchFamily="34" charset="0"/>
              </a:rPr>
              <a:t>Business Insider</a:t>
            </a:r>
            <a:r>
              <a:rPr lang="en-US" altLang="zh-TW" sz="900" dirty="0">
                <a:solidFill>
                  <a:srgbClr val="000000"/>
                </a:solidFill>
                <a:latin typeface="Arial" panose="020B0604020202020204" pitchFamily="34" charset="0"/>
                <a:ea typeface="微軟正黑體" panose="020B0604030504040204" pitchFamily="34" charset="-120"/>
                <a:cs typeface="Arial" panose="020B0604020202020204" pitchFamily="34" charset="0"/>
              </a:rPr>
              <a:t>, Aug. 27</a:t>
            </a:r>
            <a:r>
              <a:rPr lang="zh-TW" altLang="en-US" sz="9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9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942244103"/>
              </p:ext>
            </p:extLst>
          </p:nvPr>
        </p:nvGraphicFramePr>
        <p:xfrm>
          <a:off x="539552" y="476672"/>
          <a:ext cx="8064000" cy="3790358"/>
        </p:xfrm>
        <a:graphic>
          <a:graphicData uri="http://schemas.openxmlformats.org/drawingml/2006/table">
            <a:tbl>
              <a:tblPr firstRow="1" firstCol="1" bandRow="1"/>
              <a:tblGrid>
                <a:gridCol w="2495766">
                  <a:extLst>
                    <a:ext uri="{9D8B030D-6E8A-4147-A177-3AD203B41FA5}">
                      <a16:colId xmlns:a16="http://schemas.microsoft.com/office/drawing/2014/main" val="2770817124"/>
                    </a:ext>
                  </a:extLst>
                </a:gridCol>
                <a:gridCol w="5568234">
                  <a:extLst>
                    <a:ext uri="{9D8B030D-6E8A-4147-A177-3AD203B41FA5}">
                      <a16:colId xmlns:a16="http://schemas.microsoft.com/office/drawing/2014/main" val="1974151832"/>
                    </a:ext>
                  </a:extLst>
                </a:gridCol>
              </a:tblGrid>
              <a:tr h="884408">
                <a:tc gridSpan="2">
                  <a:txBody>
                    <a:bodyPr/>
                    <a:lstStyle/>
                    <a:p>
                      <a:pPr marL="342900" lvl="0" indent="-165100" algn="just">
                        <a:lnSpc>
                          <a:spcPts val="2300"/>
                        </a:lnSpc>
                        <a:spcBef>
                          <a:spcPts val="120"/>
                        </a:spcBef>
                        <a:spcAft>
                          <a:spcPts val="120"/>
                        </a:spcAft>
                        <a:buSzPts val="1400"/>
                        <a:buFont typeface="Arial" panose="020B0604020202020204" pitchFamily="34" charset="0"/>
                        <a:buChar char="•"/>
                      </a:pPr>
                      <a:r>
                        <a:rPr lang="zh-TW"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國際貨幣基金</a:t>
                      </a:r>
                      <a:r>
                        <a:rPr lang="en-US"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(IMF)</a:t>
                      </a:r>
                      <a:r>
                        <a:rPr lang="zh-TW"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及國際清算銀行</a:t>
                      </a:r>
                      <a:r>
                        <a:rPr lang="en-US"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(BIS)</a:t>
                      </a:r>
                      <a:r>
                        <a:rPr lang="zh-TW" sz="1600" b="1" kern="0" spc="-10" dirty="0">
                          <a:effectLst/>
                          <a:latin typeface="微軟正黑體" panose="020B0604030504040204" pitchFamily="34" charset="-120"/>
                          <a:ea typeface="微軟正黑體" panose="020B0604030504040204" pitchFamily="34" charset="-120"/>
                          <a:cs typeface="Times New Roman" panose="02020603050405020304" pitchFamily="18" charset="0"/>
                        </a:rPr>
                        <a:t>肯定本行採取的</a:t>
                      </a:r>
                      <a:r>
                        <a:rPr lang="zh-TW"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總體審慎措施</a:t>
                      </a:r>
                      <a:r>
                        <a:rPr lang="zh-TW" sz="1600" b="1" kern="0" spc="-1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0" spc="-1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有效抑制房價成長</a:t>
                      </a:r>
                      <a:r>
                        <a:rPr lang="zh-TW" sz="1600" b="1" kern="0" spc="-10" dirty="0">
                          <a:effectLst/>
                          <a:latin typeface="微軟正黑體" panose="020B0604030504040204" pitchFamily="34" charset="-120"/>
                          <a:ea typeface="微軟正黑體" panose="020B0604030504040204" pitchFamily="34" charset="-120"/>
                          <a:cs typeface="Times New Roman" panose="02020603050405020304" pitchFamily="18" charset="0"/>
                        </a:rPr>
                        <a:t>，有助於抑制銀行槓桿程度，防止個人貸款契約的曝險程度增加，並於發生危機時能為借貸兩方提供</a:t>
                      </a:r>
                      <a:r>
                        <a:rPr lang="zh-TW" sz="1600" b="1"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保護</a:t>
                      </a:r>
                      <a:r>
                        <a:rPr lang="en-US" altLang="zh-TW" sz="1600" b="0" kern="0" spc="-10" baseline="300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0" spc="-1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EAF1DD"/>
                    </a:solidFill>
                  </a:tcPr>
                </a:tc>
                <a:tc hMerge="1">
                  <a:txBody>
                    <a:bodyPr/>
                    <a:lstStyle/>
                    <a:p>
                      <a:endParaRPr lang="zh-TW" altLang="en-US"/>
                    </a:p>
                  </a:txBody>
                  <a:tcPr/>
                </a:tc>
                <a:extLst>
                  <a:ext uri="{0D108BD9-81ED-4DB2-BD59-A6C34878D82A}">
                    <a16:rowId xmlns:a16="http://schemas.microsoft.com/office/drawing/2014/main" val="1088624430"/>
                  </a:ext>
                </a:extLst>
              </a:tr>
              <a:tr h="359124">
                <a:tc gridSpan="2">
                  <a:txBody>
                    <a:bodyPr/>
                    <a:lstStyle/>
                    <a:p>
                      <a:pPr marL="342900" lvl="0" indent="-165100" algn="just">
                        <a:lnSpc>
                          <a:spcPts val="2300"/>
                        </a:lnSpc>
                        <a:spcBef>
                          <a:spcPts val="120"/>
                        </a:spcBef>
                        <a:spcAft>
                          <a:spcPts val="120"/>
                        </a:spcAft>
                        <a:buSzPts val="1400"/>
                        <a:buFont typeface="Arial" panose="020B0604020202020204" pitchFamily="34" charset="0"/>
                        <a:buChar char="•"/>
                      </a:pP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國際知名學者</a:t>
                      </a:r>
                      <a:r>
                        <a:rPr lang="zh-TW" sz="1600" b="1" kern="0" dirty="0">
                          <a:effectLst/>
                          <a:latin typeface="微軟正黑體" panose="020B0604030504040204" pitchFamily="34" charset="-120"/>
                          <a:ea typeface="微軟正黑體" panose="020B0604030504040204" pitchFamily="34" charset="-120"/>
                          <a:cs typeface="Times New Roman" panose="02020603050405020304" pitchFamily="18" charset="0"/>
                        </a:rPr>
                        <a:t>對</a:t>
                      </a: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本行</a:t>
                      </a:r>
                      <a:r>
                        <a:rPr lang="zh-TW" altLang="en-US"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在</a:t>
                      </a:r>
                      <a:r>
                        <a:rPr lang="zh-TW" altLang="en-US"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危機期間</a:t>
                      </a:r>
                      <a:r>
                        <a:rPr lang="zh-TW" altLang="en-US"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的</a:t>
                      </a:r>
                      <a:r>
                        <a:rPr lang="zh-TW" sz="16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外匯</a:t>
                      </a: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政策</a:t>
                      </a:r>
                      <a:r>
                        <a:rPr lang="zh-TW" sz="1600" b="1" kern="0" dirty="0">
                          <a:effectLst/>
                          <a:latin typeface="微軟正黑體" panose="020B0604030504040204" pitchFamily="34" charset="-120"/>
                          <a:ea typeface="微軟正黑體" panose="020B0604030504040204" pitchFamily="34" charset="-120"/>
                          <a:cs typeface="Times New Roman" panose="02020603050405020304" pitchFamily="18" charset="0"/>
                        </a:rPr>
                        <a:t>與</a:t>
                      </a:r>
                      <a:r>
                        <a:rPr lang="zh-TW" sz="16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資本移動管理措施</a:t>
                      </a:r>
                      <a:r>
                        <a:rPr lang="zh-TW" sz="1600" b="1" kern="0" dirty="0">
                          <a:effectLst/>
                          <a:latin typeface="微軟正黑體" panose="020B0604030504040204" pitchFamily="34" charset="-120"/>
                          <a:ea typeface="微軟正黑體" panose="020B0604030504040204" pitchFamily="34" charset="-120"/>
                          <a:cs typeface="Times New Roman" panose="02020603050405020304" pitchFamily="18" charset="0"/>
                        </a:rPr>
                        <a:t>給予高度</a:t>
                      </a: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評價</a:t>
                      </a:r>
                      <a:r>
                        <a:rPr lang="en-US" altLang="zh-TW" sz="1600" b="0" kern="0" spc="-10" baseline="300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EAF1DD"/>
                    </a:solidFill>
                  </a:tcPr>
                </a:tc>
                <a:tc hMerge="1">
                  <a:txBody>
                    <a:bodyPr/>
                    <a:lstStyle/>
                    <a:p>
                      <a:endParaRPr lang="zh-TW" altLang="en-US"/>
                    </a:p>
                  </a:txBody>
                  <a:tcPr/>
                </a:tc>
                <a:extLst>
                  <a:ext uri="{0D108BD9-81ED-4DB2-BD59-A6C34878D82A}">
                    <a16:rowId xmlns:a16="http://schemas.microsoft.com/office/drawing/2014/main" val="1151286715"/>
                  </a:ext>
                </a:extLst>
              </a:tr>
              <a:tr h="556668">
                <a:tc>
                  <a:txBody>
                    <a:bodyPr/>
                    <a:lstStyle/>
                    <a:p>
                      <a:pPr algn="ctr">
                        <a:lnSpc>
                          <a:spcPts val="1900"/>
                        </a:lnSpc>
                        <a:spcBef>
                          <a:spcPts val="120"/>
                        </a:spcBef>
                        <a:spcAft>
                          <a:spcPts val="120"/>
                        </a:spcAft>
                      </a:pPr>
                      <a:r>
                        <a:rPr lang="zh-TW" sz="1300" b="1" i="0" kern="0" spc="-2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諾貝爾經濟學獎</a:t>
                      </a:r>
                      <a:r>
                        <a:rPr lang="zh-TW" sz="1300" b="1" i="0" kern="0" spc="-2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得主</a:t>
                      </a:r>
                      <a:r>
                        <a:rPr lang="en-US" altLang="zh-TW" sz="1300" b="1" i="0" kern="0" spc="-2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300" b="1" i="0" kern="0" spc="-2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300" b="1" i="0" spc="-20" dirty="0" smtClean="0">
                          <a:latin typeface="微軟正黑體" panose="020B0604030504040204" pitchFamily="34" charset="-120"/>
                          <a:ea typeface="微軟正黑體" panose="020B0604030504040204" pitchFamily="34" charset="-120"/>
                          <a:cs typeface="Times New Roman" panose="02020603050405020304" pitchFamily="18" charset="0"/>
                        </a:rPr>
                        <a:t>Robert A. </a:t>
                      </a:r>
                      <a:r>
                        <a:rPr lang="en-US" altLang="zh-TW" sz="1300" b="1" i="0" spc="-2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Mundell</a:t>
                      </a:r>
                      <a:r>
                        <a:rPr lang="en-US" sz="1300" b="1" i="0" kern="0" spc="-2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300" b="0" i="0" kern="0" spc="-20" dirty="0">
                          <a:effectLst/>
                          <a:latin typeface="微軟正黑體" panose="020B0604030504040204" pitchFamily="34" charset="-120"/>
                          <a:ea typeface="微軟正黑體" panose="020B0604030504040204" pitchFamily="34" charset="-120"/>
                          <a:cs typeface="Times New Roman" panose="02020603050405020304" pitchFamily="18" charset="0"/>
                        </a:rPr>
                        <a:t>(2005)</a:t>
                      </a:r>
                      <a:endParaRPr lang="zh-TW" sz="1300" b="0"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900"/>
                        </a:lnSpc>
                        <a:spcBef>
                          <a:spcPts val="120"/>
                        </a:spcBef>
                        <a:spcAft>
                          <a:spcPts val="12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臺灣在</a:t>
                      </a: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亞洲金融危機</a:t>
                      </a:r>
                      <a:r>
                        <a:rPr lang="zh-TW" sz="130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時</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新臺幣匯率的穩健操作，允許適度浮動，這種</a:t>
                      </a: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動態穩定</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是</a:t>
                      </a: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不錯的外匯管理</a:t>
                      </a:r>
                      <a:r>
                        <a:rPr lang="zh-TW" sz="1300" b="1" kern="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策略</a:t>
                      </a:r>
                      <a:r>
                        <a:rPr lang="zh-TW" alt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972169502"/>
                  </a:ext>
                </a:extLst>
              </a:tr>
              <a:tr h="576064">
                <a:tc>
                  <a:txBody>
                    <a:bodyPr/>
                    <a:lstStyle/>
                    <a:p>
                      <a:pPr algn="ctr">
                        <a:lnSpc>
                          <a:spcPts val="1900"/>
                        </a:lnSpc>
                        <a:spcBef>
                          <a:spcPts val="120"/>
                        </a:spcBef>
                        <a:spcAft>
                          <a:spcPts val="120"/>
                        </a:spcAft>
                      </a:pPr>
                      <a:r>
                        <a:rPr lang="zh-TW" sz="1300" b="1" i="0"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哈佛大學教授</a:t>
                      </a:r>
                      <a:r>
                        <a:rPr lang="en-US" sz="1300" b="1" i="0"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sz="1300" b="1" i="0"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300" b="1" i="0" kern="1200" dirty="0" smtClean="0">
                          <a:solidFill>
                            <a:schemeClr val="tx1"/>
                          </a:solidFill>
                          <a:effectLst/>
                          <a:latin typeface="微軟正黑體" panose="020B0604030504040204" pitchFamily="34" charset="-120"/>
                          <a:ea typeface="微軟正黑體" panose="020B0604030504040204" pitchFamily="34" charset="-120"/>
                          <a:cs typeface="+mn-cs"/>
                        </a:rPr>
                        <a:t>Dani </a:t>
                      </a:r>
                      <a:r>
                        <a:rPr lang="en-US" altLang="zh-TW" sz="1300" b="1" i="0" kern="1200" dirty="0" err="1" smtClean="0">
                          <a:solidFill>
                            <a:srgbClr val="0000FF"/>
                          </a:solidFill>
                          <a:effectLst/>
                          <a:latin typeface="微軟正黑體" panose="020B0604030504040204" pitchFamily="34" charset="-120"/>
                          <a:ea typeface="微軟正黑體" panose="020B0604030504040204" pitchFamily="34" charset="-120"/>
                          <a:cs typeface="+mn-cs"/>
                        </a:rPr>
                        <a:t>Rodrik</a:t>
                      </a:r>
                      <a:r>
                        <a:rPr lang="en-US" sz="1300" b="1" i="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sz="1300" b="0" i="0" kern="0" dirty="0">
                          <a:effectLst/>
                          <a:latin typeface="微軟正黑體" panose="020B0604030504040204" pitchFamily="34" charset="-120"/>
                          <a:ea typeface="微軟正黑體" panose="020B0604030504040204" pitchFamily="34" charset="-120"/>
                          <a:cs typeface="Times New Roman" panose="02020603050405020304" pitchFamily="18" charset="0"/>
                        </a:rPr>
                        <a:t>(2010)</a:t>
                      </a:r>
                      <a:endParaRPr lang="zh-TW" sz="1300" b="0" i="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900"/>
                        </a:lnSpc>
                        <a:spcBef>
                          <a:spcPts val="120"/>
                        </a:spcBef>
                        <a:spcAft>
                          <a:spcPts val="120"/>
                        </a:spcAft>
                      </a:pP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臺灣管理資本移動的相關措施發揮作用</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，係因臺灣有關當局</a:t>
                      </a:r>
                      <a:r>
                        <a:rPr lang="zh-TW" sz="1300" b="1" kern="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具備高度的行政管理能力</a:t>
                      </a:r>
                      <a:r>
                        <a:rPr lang="zh-TW" sz="1300"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2150503965"/>
                  </a:ext>
                </a:extLst>
              </a:tr>
              <a:tr h="576064">
                <a:tc>
                  <a:txBody>
                    <a:bodyPr/>
                    <a:lstStyle/>
                    <a:p>
                      <a:pPr algn="ctr">
                        <a:lnSpc>
                          <a:spcPts val="1900"/>
                        </a:lnSpc>
                        <a:spcBef>
                          <a:spcPts val="120"/>
                        </a:spcBef>
                        <a:spcAft>
                          <a:spcPts val="120"/>
                        </a:spcAft>
                      </a:pP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波士頓大學教授</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
                      </a:r>
                      <a:b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b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Kevin</a:t>
                      </a:r>
                      <a:r>
                        <a:rPr lang="zh-TW" altLang="en-US" sz="1300" b="1"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Gallagher </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(2011)</a:t>
                      </a:r>
                      <a:endParaRPr lang="zh-TW" sz="1300" b="0" i="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algn="just">
                        <a:lnSpc>
                          <a:spcPts val="1900"/>
                        </a:lnSpc>
                        <a:spcBef>
                          <a:spcPts val="120"/>
                        </a:spcBef>
                        <a:spcAft>
                          <a:spcPts val="120"/>
                        </a:spcAft>
                      </a:pP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以</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2009</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~2011</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年初就開始採行</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資本管理措施</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的新興國家而言，初步分析顯示，巴西與</a:t>
                      </a:r>
                      <a:r>
                        <a:rPr lang="zh-TW" altLang="zh-TW" sz="1300" b="1" kern="1200" dirty="0" smtClean="0">
                          <a:solidFill>
                            <a:schemeClr val="tx1"/>
                          </a:solidFill>
                          <a:effectLst/>
                          <a:latin typeface="微軟正黑體" panose="020B0604030504040204" pitchFamily="34" charset="-120"/>
                          <a:ea typeface="微軟正黑體" panose="020B0604030504040204" pitchFamily="34" charset="-120"/>
                          <a:cs typeface="+mn-cs"/>
                        </a:rPr>
                        <a:t>臺灣的實施成效較好</a:t>
                      </a:r>
                      <a:r>
                        <a:rPr lang="zh-TW" altLang="zh-TW" sz="13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sz="13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18955600"/>
                  </a:ext>
                </a:extLst>
              </a:tr>
              <a:tr h="838030">
                <a:tc>
                  <a:txBody>
                    <a:bodyPr/>
                    <a:lstStyle/>
                    <a:p>
                      <a:pPr marL="0" marR="0" lvl="0" indent="0" algn="ctr" defTabSz="914400" rtl="0" eaLnBrk="1" fontAlgn="auto" latinLnBrk="0" hangingPunct="1">
                        <a:lnSpc>
                          <a:spcPts val="1900"/>
                        </a:lnSpc>
                        <a:spcBef>
                          <a:spcPts val="120"/>
                        </a:spcBef>
                        <a:spcAft>
                          <a:spcPts val="120"/>
                        </a:spcAft>
                        <a:buClrTx/>
                        <a:buSzTx/>
                        <a:buFontTx/>
                        <a:buNone/>
                        <a:tabLst/>
                        <a:defRPr/>
                      </a:pPr>
                      <a:r>
                        <a:rPr lang="zh-TW" altLang="zh-TW" sz="1300" b="1" i="0" kern="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野村證券首席經濟學家</a:t>
                      </a:r>
                      <a:r>
                        <a:rPr lang="en-US" altLang="zh-TW" sz="1300" b="1" i="0" kern="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300" b="1" i="0" kern="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300" b="1" i="0" kern="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辜朝明</a:t>
                      </a:r>
                      <a:r>
                        <a:rPr lang="en-US" altLang="zh-TW" sz="1300" b="0" i="0" kern="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(2013)</a:t>
                      </a:r>
                      <a:endParaRPr lang="zh-TW" altLang="zh-TW" sz="1300" b="0" i="0" kern="1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marR="0" lvl="0" indent="0" algn="just" defTabSz="914400" rtl="0" eaLnBrk="1" fontAlgn="auto" latinLnBrk="0" hangingPunct="1">
                        <a:lnSpc>
                          <a:spcPts val="1900"/>
                        </a:lnSpc>
                        <a:spcBef>
                          <a:spcPts val="120"/>
                        </a:spcBef>
                        <a:spcAft>
                          <a:spcPts val="120"/>
                        </a:spcAft>
                        <a:buClrTx/>
                        <a:buSzTx/>
                        <a:buFontTx/>
                        <a:buNone/>
                        <a:tabLst/>
                        <a:defRPr/>
                      </a:pPr>
                      <a:r>
                        <a:rPr lang="zh-TW" alt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臺灣央行</a:t>
                      </a:r>
                      <a:r>
                        <a:rPr lang="zh-TW"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緊釘資本流入，且於必要時限制資本流入</a:t>
                      </a:r>
                      <a:r>
                        <a:rPr lang="zh-TW" alt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使臺灣得以自</a:t>
                      </a:r>
                      <a:r>
                        <a:rPr lang="en-US"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1997</a:t>
                      </a:r>
                      <a:r>
                        <a:rPr lang="zh-TW"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年亞洲通貨危機中幾近全身而退</a:t>
                      </a:r>
                      <a:r>
                        <a:rPr lang="zh-TW" alt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。此對今日新興經濟體的啟示是，</a:t>
                      </a:r>
                      <a:r>
                        <a:rPr lang="zh-TW"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主管當局需要有限制資本流入的勇氣</a:t>
                      </a:r>
                      <a:r>
                        <a:rPr lang="zh-TW" altLang="zh-TW" sz="1300"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3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678" marR="66678"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590937737"/>
                  </a:ext>
                </a:extLst>
              </a:tr>
            </a:tbl>
          </a:graphicData>
        </a:graphic>
      </p:graphicFrame>
      <p:sp>
        <p:nvSpPr>
          <p:cNvPr id="11" name="Rectangle 4"/>
          <p:cNvSpPr>
            <a:spLocks noChangeArrowheads="1"/>
          </p:cNvSpPr>
          <p:nvPr/>
        </p:nvSpPr>
        <p:spPr bwMode="auto">
          <a:xfrm>
            <a:off x="2304256" y="14064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1931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381634" y="1529880"/>
            <a:ext cx="8568952" cy="3429000"/>
            <a:chOff x="281357" y="915477"/>
            <a:chExt cx="8568952" cy="3429000"/>
          </a:xfrm>
        </p:grpSpPr>
        <p:grpSp>
          <p:nvGrpSpPr>
            <p:cNvPr id="18" name="群組 17"/>
            <p:cNvGrpSpPr/>
            <p:nvPr/>
          </p:nvGrpSpPr>
          <p:grpSpPr>
            <a:xfrm>
              <a:off x="281357" y="915477"/>
              <a:ext cx="8568952" cy="3429000"/>
              <a:chOff x="332732" y="827560"/>
              <a:chExt cx="8568952" cy="3429000"/>
            </a:xfrm>
          </p:grpSpPr>
          <p:grpSp>
            <p:nvGrpSpPr>
              <p:cNvPr id="9" name="群組 8"/>
              <p:cNvGrpSpPr/>
              <p:nvPr/>
            </p:nvGrpSpPr>
            <p:grpSpPr>
              <a:xfrm>
                <a:off x="332732" y="827560"/>
                <a:ext cx="8568952" cy="3429000"/>
                <a:chOff x="364704" y="602466"/>
                <a:chExt cx="8568952" cy="3429000"/>
              </a:xfrm>
            </p:grpSpPr>
            <p:graphicFrame>
              <p:nvGraphicFramePr>
                <p:cNvPr id="14" name="資料庫圖表 13"/>
                <p:cNvGraphicFramePr/>
                <p:nvPr>
                  <p:extLst/>
                </p:nvPr>
              </p:nvGraphicFramePr>
              <p:xfrm>
                <a:off x="364704" y="602466"/>
                <a:ext cx="8568952"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文字方塊 14336"/>
                <p:cNvSpPr txBox="1"/>
                <p:nvPr/>
              </p:nvSpPr>
              <p:spPr>
                <a:xfrm>
                  <a:off x="2490495" y="1325107"/>
                  <a:ext cx="2520280" cy="395605"/>
                </a:xfrm>
                <a:prstGeom prst="round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sz="1600" b="1" kern="100" dirty="0">
                      <a:effectLst/>
                      <a:ea typeface="微軟正黑體" panose="020B0604030504040204" pitchFamily="34" charset="-120"/>
                      <a:cs typeface="Times New Roman" panose="02020603050405020304" pitchFamily="18" charset="0"/>
                    </a:rPr>
                    <a:t>商品市場失衡改善</a:t>
                  </a:r>
                  <a:endParaRPr lang="zh-TW" sz="1600" kern="100" dirty="0">
                    <a:effectLst/>
                    <a:ea typeface="新細明體" panose="02020500000000000000" pitchFamily="18" charset="-120"/>
                    <a:cs typeface="Times New Roman" panose="02020603050405020304" pitchFamily="18" charset="0"/>
                  </a:endParaRPr>
                </a:p>
                <a:p>
                  <a:pPr>
                    <a:spcAft>
                      <a:spcPts val="0"/>
                    </a:spcAft>
                  </a:pPr>
                  <a:r>
                    <a:rPr lang="en-US" sz="16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600" kern="100" dirty="0">
                    <a:effectLst/>
                    <a:ea typeface="新細明體" panose="02020500000000000000" pitchFamily="18" charset="-120"/>
                    <a:cs typeface="Times New Roman" panose="02020603050405020304" pitchFamily="18" charset="0"/>
                  </a:endParaRPr>
                </a:p>
              </p:txBody>
            </p:sp>
          </p:grpSp>
          <p:sp>
            <p:nvSpPr>
              <p:cNvPr id="16" name="文字方塊 14336"/>
              <p:cNvSpPr txBox="1"/>
              <p:nvPr/>
            </p:nvSpPr>
            <p:spPr>
              <a:xfrm>
                <a:off x="2461084" y="2776976"/>
                <a:ext cx="2452014" cy="395605"/>
              </a:xfrm>
              <a:prstGeom prst="round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zh-TW" altLang="en-US" sz="1600" b="1" kern="100" dirty="0">
                    <a:ea typeface="微軟正黑體" panose="020B0604030504040204" pitchFamily="34" charset="-120"/>
                    <a:cs typeface="Times New Roman" panose="02020603050405020304" pitchFamily="18" charset="0"/>
                  </a:rPr>
                  <a:t>勞動市場供需趨平衡</a:t>
                </a:r>
                <a:r>
                  <a:rPr lang="en-US" sz="16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400" kern="100" dirty="0">
                  <a:effectLst/>
                  <a:ea typeface="新細明體" panose="02020500000000000000" pitchFamily="18" charset="-120"/>
                  <a:cs typeface="Times New Roman" panose="02020603050405020304" pitchFamily="18" charset="0"/>
                </a:endParaRPr>
              </a:p>
            </p:txBody>
          </p:sp>
        </p:grpSp>
        <p:cxnSp>
          <p:nvCxnSpPr>
            <p:cNvPr id="20" name="直線單箭頭接點 19"/>
            <p:cNvCxnSpPr/>
            <p:nvPr/>
          </p:nvCxnSpPr>
          <p:spPr>
            <a:xfrm flipV="1">
              <a:off x="5508104" y="2323598"/>
              <a:ext cx="648072" cy="642762"/>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投影片編號版面配置區 5"/>
          <p:cNvSpPr>
            <a:spLocks noGrp="1"/>
          </p:cNvSpPr>
          <p:nvPr>
            <p:ph type="sldNum" sz="quarter" idx="12"/>
          </p:nvPr>
        </p:nvSpPr>
        <p:spPr>
          <a:xfrm>
            <a:off x="6876255" y="6492875"/>
            <a:ext cx="2057400" cy="365125"/>
          </a:xfrm>
        </p:spPr>
        <p:txBody>
          <a:bodyPr/>
          <a:lstStyle/>
          <a:p>
            <a:fld id="{BB1C85A4-6A84-4618-80D9-5A61A43F67A3}" type="slidenum">
              <a:rPr lang="zh-TW" altLang="en-US" smtClean="0"/>
              <a:t>32</a:t>
            </a:fld>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2500656860"/>
              </p:ext>
            </p:extLst>
          </p:nvPr>
        </p:nvGraphicFramePr>
        <p:xfrm>
          <a:off x="5890745" y="3644343"/>
          <a:ext cx="2961863" cy="1052699"/>
        </p:xfrm>
        <a:graphic>
          <a:graphicData uri="http://schemas.openxmlformats.org/drawingml/2006/table">
            <a:tbl>
              <a:tblPr firstRow="1" firstCol="1" bandRow="1"/>
              <a:tblGrid>
                <a:gridCol w="1382201">
                  <a:extLst>
                    <a:ext uri="{9D8B030D-6E8A-4147-A177-3AD203B41FA5}">
                      <a16:colId xmlns:a16="http://schemas.microsoft.com/office/drawing/2014/main" val="3127089489"/>
                    </a:ext>
                  </a:extLst>
                </a:gridCol>
                <a:gridCol w="789831">
                  <a:extLst>
                    <a:ext uri="{9D8B030D-6E8A-4147-A177-3AD203B41FA5}">
                      <a16:colId xmlns:a16="http://schemas.microsoft.com/office/drawing/2014/main" val="2404550714"/>
                    </a:ext>
                  </a:extLst>
                </a:gridCol>
                <a:gridCol w="789831">
                  <a:extLst>
                    <a:ext uri="{9D8B030D-6E8A-4147-A177-3AD203B41FA5}">
                      <a16:colId xmlns:a16="http://schemas.microsoft.com/office/drawing/2014/main" val="3957286398"/>
                    </a:ext>
                  </a:extLst>
                </a:gridCol>
              </a:tblGrid>
              <a:tr h="93459">
                <a:tc rowSpan="2">
                  <a:txBody>
                    <a:bodyPr/>
                    <a:lstStyle/>
                    <a:p>
                      <a:pPr algn="r">
                        <a:spcAft>
                          <a:spcPts val="0"/>
                        </a:spcAft>
                      </a:pPr>
                      <a:r>
                        <a:rPr 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主要國際</a:t>
                      </a:r>
                      <a:r>
                        <a:rPr lang="en-US" alt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
                      </a:r>
                      <a:br>
                        <a:rPr lang="en-US" alt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br>
                      <a:r>
                        <a:rPr 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機構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R="127000" algn="l" latinLnBrk="1">
                        <a:spcAft>
                          <a:spcPts val="0"/>
                        </a:spcAft>
                      </a:pPr>
                      <a:r>
                        <a:rPr lang="zh-TW" sz="1200" b="1" kern="100" dirty="0">
                          <a:effectLst/>
                          <a:latin typeface="Calibri" panose="020F0502020204030204" pitchFamily="34" charset="0"/>
                          <a:ea typeface="微軟正黑體" panose="020B0604030504040204" pitchFamily="34" charset="-120"/>
                          <a:cs typeface="Times New Roman" panose="02020603050405020304" pitchFamily="18" charset="0"/>
                        </a:rPr>
                        <a:t>預測</a:t>
                      </a:r>
                      <a:r>
                        <a:rPr 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值</a:t>
                      </a:r>
                      <a:r>
                        <a:rPr lang="en-US"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905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6350" cap="flat" cmpd="sng" algn="ctr">
                      <a:solidFill>
                        <a:srgbClr val="9BBB59"/>
                      </a:solidFill>
                      <a:prstDash val="solid"/>
                      <a:round/>
                      <a:headEnd type="none" w="med" len="med"/>
                      <a:tailEnd type="none" w="med" len="med"/>
                    </a:lnTlToBr>
                    <a:solidFill>
                      <a:srgbClr val="FFFFFF"/>
                    </a:solidFill>
                  </a:tcPr>
                </a:tc>
                <a:tc gridSpan="2">
                  <a:txBody>
                    <a:bodyPr/>
                    <a:lstStyle/>
                    <a:p>
                      <a:pPr algn="ctr">
                        <a:spcAft>
                          <a:spcPts val="0"/>
                        </a:spcAft>
                      </a:pPr>
                      <a:r>
                        <a:rPr lang="en-US" sz="1200" b="1" kern="100" dirty="0">
                          <a:effectLst/>
                          <a:latin typeface="微軟正黑體" panose="020B0604030504040204" pitchFamily="34" charset="-120"/>
                          <a:ea typeface="新細明體" panose="02020500000000000000" pitchFamily="18" charset="-120"/>
                          <a:cs typeface="Times New Roman" panose="02020603050405020304" pitchFamily="18" charset="0"/>
                        </a:rPr>
                        <a:t>S&amp;P Global Market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1200" b="1" kern="100" dirty="0">
                          <a:effectLst/>
                          <a:latin typeface="微軟正黑體" panose="020B0604030504040204" pitchFamily="34" charset="-120"/>
                          <a:ea typeface="新細明體" panose="02020500000000000000" pitchFamily="18" charset="-120"/>
                          <a:cs typeface="Times New Roman" panose="02020603050405020304" pitchFamily="18" charset="0"/>
                        </a:rPr>
                        <a:t>Intelligence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905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857945945"/>
                  </a:ext>
                </a:extLst>
              </a:tr>
              <a:tr h="247653">
                <a:tc vMerge="1">
                  <a:txBody>
                    <a:bodyPr/>
                    <a:lstStyle/>
                    <a:p>
                      <a:endParaRPr lang="zh-TW" altLang="en-US"/>
                    </a:p>
                  </a:txBody>
                  <a:tcPr/>
                </a:tc>
                <a:tc>
                  <a:txBody>
                    <a:bodyPr/>
                    <a:lstStyle/>
                    <a:p>
                      <a:pPr algn="ctr">
                        <a:spcAft>
                          <a:spcPts val="0"/>
                        </a:spcAft>
                      </a:pPr>
                      <a:r>
                        <a:rPr lang="en-US" sz="1200" b="1" kern="100" dirty="0">
                          <a:effectLst/>
                          <a:latin typeface="微軟正黑體" panose="020B0604030504040204" pitchFamily="34" charset="-120"/>
                          <a:ea typeface="新細明體" panose="02020500000000000000" pitchFamily="18" charset="-120"/>
                          <a:cs typeface="Times New Roman" panose="02020603050405020304" pitchFamily="18" charset="0"/>
                        </a:rPr>
                        <a:t>2022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a:spcAft>
                          <a:spcPts val="0"/>
                        </a:spcAft>
                      </a:pPr>
                      <a:r>
                        <a:rPr lang="en-US" sz="1200" b="1" kern="100" dirty="0">
                          <a:effectLst/>
                          <a:latin typeface="微軟正黑體" panose="020B0604030504040204" pitchFamily="34" charset="-120"/>
                          <a:ea typeface="新細明體" panose="02020500000000000000" pitchFamily="18" charset="-120"/>
                          <a:cs typeface="Times New Roman" panose="02020603050405020304" pitchFamily="18" charset="0"/>
                        </a:rPr>
                        <a:t>2023</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26055314"/>
                  </a:ext>
                </a:extLst>
              </a:tr>
              <a:tr h="236210">
                <a:tc>
                  <a:txBody>
                    <a:bodyPr/>
                    <a:lstStyle/>
                    <a:p>
                      <a:pPr algn="ctr">
                        <a:spcAft>
                          <a:spcPts val="0"/>
                        </a:spcAft>
                      </a:pPr>
                      <a:r>
                        <a:rPr lang="zh-TW" altLang="en-US"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全球</a:t>
                      </a:r>
                      <a:r>
                        <a:rPr 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經濟</a:t>
                      </a:r>
                      <a:r>
                        <a:rPr lang="zh-TW" sz="1200" b="1" kern="100" dirty="0">
                          <a:effectLst/>
                          <a:latin typeface="Calibri" panose="020F0502020204030204" pitchFamily="34" charset="0"/>
                          <a:ea typeface="微軟正黑體" panose="020B0604030504040204" pitchFamily="34" charset="-120"/>
                          <a:cs typeface="Times New Roman" panose="02020603050405020304" pitchFamily="18" charset="0"/>
                        </a:rPr>
                        <a:t>成長率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rtl="0"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2.7</a:t>
                      </a:r>
                    </a:p>
                  </a:txBody>
                  <a:tcPr marL="7620" marR="7620" marT="762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pPr algn="ctr" rtl="0"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2.3</a:t>
                      </a:r>
                    </a:p>
                  </a:txBody>
                  <a:tcPr marL="7620" marR="7620" marT="762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298297032"/>
                  </a:ext>
                </a:extLst>
              </a:tr>
              <a:tr h="203076">
                <a:tc>
                  <a:txBody>
                    <a:bodyPr/>
                    <a:lstStyle/>
                    <a:p>
                      <a:pPr algn="ctr">
                        <a:spcAft>
                          <a:spcPts val="0"/>
                        </a:spcAft>
                      </a:pPr>
                      <a:r>
                        <a:rPr lang="zh-TW" altLang="en-US"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全球</a:t>
                      </a:r>
                      <a:r>
                        <a:rPr lang="zh-TW" sz="1200" b="1" kern="100" dirty="0" smtClean="0">
                          <a:effectLst/>
                          <a:latin typeface="Calibri" panose="020F0502020204030204" pitchFamily="34" charset="0"/>
                          <a:ea typeface="微軟正黑體" panose="020B0604030504040204" pitchFamily="34" charset="-120"/>
                          <a:cs typeface="Times New Roman" panose="02020603050405020304" pitchFamily="18" charset="0"/>
                        </a:rPr>
                        <a:t>通</a:t>
                      </a:r>
                      <a:r>
                        <a:rPr lang="zh-TW" sz="1200" b="1" kern="100" dirty="0">
                          <a:effectLst/>
                          <a:latin typeface="Calibri" panose="020F0502020204030204" pitchFamily="34" charset="0"/>
                          <a:ea typeface="微軟正黑體" panose="020B0604030504040204" pitchFamily="34" charset="-120"/>
                          <a:cs typeface="Times New Roman" panose="02020603050405020304" pitchFamily="18" charset="0"/>
                        </a:rPr>
                        <a:t>膨率</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905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solidFill>
                      <a:srgbClr val="FFFFFF"/>
                    </a:solidFill>
                  </a:tcPr>
                </a:tc>
                <a:tc>
                  <a:txBody>
                    <a:bodyPr/>
                    <a:lstStyle/>
                    <a:p>
                      <a:pPr algn="ctr" rtl="0" fontAlgn="ct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7.6</a:t>
                      </a:r>
                    </a:p>
                  </a:txBody>
                  <a:tcPr marL="7620" marR="7620" marT="762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solidFill>
                      <a:srgbClr val="FFFFFF"/>
                    </a:solidFill>
                  </a:tcPr>
                </a:tc>
                <a:tc>
                  <a:txBody>
                    <a:bodyPr/>
                    <a:lstStyle/>
                    <a:p>
                      <a:pPr algn="ctr" rtl="0"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4.5</a:t>
                      </a:r>
                    </a:p>
                  </a:txBody>
                  <a:tcPr marL="7620" marR="7620" marT="762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905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759846286"/>
                  </a:ext>
                </a:extLst>
              </a:tr>
            </a:tbl>
          </a:graphicData>
        </a:graphic>
      </p:graphicFrame>
      <p:graphicFrame>
        <p:nvGraphicFramePr>
          <p:cNvPr id="17" name="資料庫圖表 16"/>
          <p:cNvGraphicFramePr/>
          <p:nvPr>
            <p:extLst/>
          </p:nvPr>
        </p:nvGraphicFramePr>
        <p:xfrm>
          <a:off x="185679" y="4517054"/>
          <a:ext cx="8568952" cy="1932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標題 1"/>
          <p:cNvSpPr>
            <a:spLocks noGrp="1"/>
          </p:cNvSpPr>
          <p:nvPr>
            <p:ph type="title"/>
          </p:nvPr>
        </p:nvSpPr>
        <p:spPr>
          <a:xfrm>
            <a:off x="395537" y="379061"/>
            <a:ext cx="8359095" cy="827019"/>
          </a:xfrm>
        </p:spPr>
        <p:txBody>
          <a:bodyPr>
            <a:noAutofit/>
          </a:bodyPr>
          <a:lstStyle/>
          <a:p>
            <a:pPr marL="631825" indent="-631825" algn="just">
              <a:lnSpc>
                <a:spcPts val="3500"/>
              </a:lnSpc>
            </a:pPr>
            <a:r>
              <a:rPr lang="zh-TW" altLang="en-US" sz="2600" b="1" spc="-16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三、臺灣經濟展望：面對全球多重下行風險，宜密切關注國際間各項風險之外溢效應</a:t>
            </a:r>
          </a:p>
        </p:txBody>
      </p:sp>
      <p:sp>
        <p:nvSpPr>
          <p:cNvPr id="19" name="矩形 18"/>
          <p:cNvSpPr/>
          <p:nvPr/>
        </p:nvSpPr>
        <p:spPr>
          <a:xfrm>
            <a:off x="395537" y="1404006"/>
            <a:ext cx="8373230" cy="57581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lvl="0" indent="-504000" algn="just" defTabSz="914400">
              <a:lnSpc>
                <a:spcPts val="3200"/>
              </a:lnSpc>
              <a:spcBef>
                <a:spcPts val="600"/>
              </a:spcBef>
            </a:pP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預期</a:t>
            </a:r>
            <a:r>
              <a:rPr lang="zh-TW" altLang="en-US" sz="24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今、明兩年</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全球經濟成長趨緩，通膨率自高點回落</a:t>
            </a:r>
          </a:p>
        </p:txBody>
      </p:sp>
    </p:spTree>
    <p:extLst>
      <p:ext uri="{BB962C8B-B14F-4D97-AF65-F5344CB8AC3E}">
        <p14:creationId xmlns:p14="http://schemas.microsoft.com/office/powerpoint/2010/main" val="2207828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33</a:t>
            </a:fld>
            <a:endParaRPr lang="zh-TW" altLang="en-US" dirty="0"/>
          </a:p>
        </p:txBody>
      </p:sp>
      <p:sp>
        <p:nvSpPr>
          <p:cNvPr id="19" name="矩形 18"/>
          <p:cNvSpPr/>
          <p:nvPr/>
        </p:nvSpPr>
        <p:spPr>
          <a:xfrm>
            <a:off x="611560" y="404664"/>
            <a:ext cx="8054622" cy="2559337"/>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4500" lvl="0" indent="-412750" algn="just" defTabSz="914400">
              <a:lnSpc>
                <a:spcPts val="3200"/>
              </a:lnSpc>
              <a:spcBef>
                <a:spcPts val="600"/>
              </a:spcBef>
            </a:pPr>
            <a:r>
              <a:rPr lang="en-US" altLang="zh-TW" sz="22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b="1"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主要</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經濟體</a:t>
            </a:r>
            <a:r>
              <a:rPr lang="zh-TW" altLang="en-US" sz="2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因應高通膨而加速升息</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抑制需求</a:t>
            </a:r>
            <a:r>
              <a:rPr lang="zh-TW" altLang="en-US"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以緩和物價上漲壓力</a:t>
            </a:r>
            <a:endParaRPr lang="en-US" altLang="zh-TW" sz="22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lvl="0" indent="-271463" algn="just" defTabSz="914400">
              <a:lnSpc>
                <a:spcPts val="3000"/>
              </a:lnSpc>
              <a:spcBef>
                <a:spcPts val="600"/>
              </a:spcBef>
              <a:buFont typeface="Arial" panose="020B0604020202020204" pitchFamily="34" charset="0"/>
              <a:buChar char="•"/>
            </a:pP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俄</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烏</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戰爭</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持續</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供應鏈瓶頸</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未完全紓解，推升國際大宗商品物</a:t>
            </a:r>
            <a:r>
              <a:rPr lang="en-US" altLang="zh-TW"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價。今年</a:t>
            </a:r>
            <a:r>
              <a:rPr lang="en-US" altLang="zh-TW"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美國</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英國通膨</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率</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達</a:t>
            </a: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8.5%</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歐元區</a:t>
            </a:r>
            <a:r>
              <a:rPr lang="en-US" altLang="zh-TW"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通膨率</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初估</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值</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達</a:t>
            </a: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9.1%</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、日本、中國大陸</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等經濟體</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相對</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溫和</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矩形 21"/>
          <p:cNvSpPr/>
          <p:nvPr/>
        </p:nvSpPr>
        <p:spPr>
          <a:xfrm>
            <a:off x="827584" y="5995715"/>
            <a:ext cx="5760640" cy="369332"/>
          </a:xfrm>
          <a:prstGeom prst="rect">
            <a:avLst/>
          </a:prstGeom>
        </p:spPr>
        <p:txBody>
          <a:bodyPr wrap="square">
            <a:spAutoFit/>
          </a:bodyPr>
          <a:lstStyle/>
          <a:p>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註*</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：上圖通膨率係</a:t>
            </a:r>
            <a:r>
              <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年增率；歐元區、臺灣、南韓資料</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為</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月及</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月平均</a:t>
            </a:r>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900" dirty="0" smtClean="0">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altLang="zh-TW" sz="900" dirty="0" err="1" smtClean="0">
                <a:latin typeface="微軟正黑體" panose="020B0604030504040204" pitchFamily="34" charset="-120"/>
                <a:ea typeface="微軟正黑體" panose="020B0604030504040204" pitchFamily="34" charset="-120"/>
                <a:cs typeface="Times New Roman" panose="02020603050405020304" pitchFamily="18" charset="0"/>
              </a:rPr>
              <a:t>Refinitiv</a:t>
            </a:r>
            <a:r>
              <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900" dirty="0" err="1">
                <a:latin typeface="微軟正黑體" panose="020B0604030504040204" pitchFamily="34" charset="-120"/>
                <a:ea typeface="微軟正黑體" panose="020B0604030504040204" pitchFamily="34" charset="-120"/>
                <a:cs typeface="Times New Roman" panose="02020603050405020304" pitchFamily="18" charset="0"/>
              </a:rPr>
              <a:t>Datastream</a:t>
            </a:r>
            <a:r>
              <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S&amp;P Global Market Intelligence (</a:t>
            </a:r>
            <a:r>
              <a:rPr lang="en-US" altLang="zh-TW" sz="900" dirty="0" smtClean="0">
                <a:latin typeface="微軟正黑體" panose="020B0604030504040204" pitchFamily="34" charset="-120"/>
                <a:ea typeface="微軟正黑體" panose="020B0604030504040204" pitchFamily="34" charset="-120"/>
                <a:cs typeface="Times New Roman" panose="02020603050405020304" pitchFamily="18" charset="0"/>
              </a:rPr>
              <a:t>2022/8/15</a:t>
            </a: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圖表 7"/>
          <p:cNvGraphicFramePr>
            <a:graphicFrameLocks/>
          </p:cNvGraphicFramePr>
          <p:nvPr>
            <p:extLst>
              <p:ext uri="{D42A27DB-BD31-4B8C-83A1-F6EECF244321}">
                <p14:modId xmlns:p14="http://schemas.microsoft.com/office/powerpoint/2010/main" val="3869086174"/>
              </p:ext>
            </p:extLst>
          </p:nvPr>
        </p:nvGraphicFramePr>
        <p:xfrm>
          <a:off x="827584" y="3140968"/>
          <a:ext cx="7560840" cy="2883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526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34</a:t>
            </a:fld>
            <a:endParaRPr lang="zh-TW" altLang="en-US" dirty="0"/>
          </a:p>
        </p:txBody>
      </p:sp>
      <p:sp>
        <p:nvSpPr>
          <p:cNvPr id="19" name="矩形 18"/>
          <p:cNvSpPr/>
          <p:nvPr/>
        </p:nvSpPr>
        <p:spPr>
          <a:xfrm>
            <a:off x="492813" y="980728"/>
            <a:ext cx="8208912" cy="173927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58775" lvl="0" indent="-271463" algn="just" defTabSz="914400">
              <a:lnSpc>
                <a:spcPts val="3600"/>
              </a:lnSpc>
              <a:spcBef>
                <a:spcPts val="600"/>
              </a:spcBef>
              <a:buFont typeface="Arial" panose="020B0604020202020204" pitchFamily="34" charset="0"/>
              <a:buChar char="•"/>
            </a:pP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為降低高通膨率</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以來，</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美、英</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等央行</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多次</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升息</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；長期維持極低利率之</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歐洲央行</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(ECB)</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開始升息</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結束負利率</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政策。至於</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中國大陸</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仍維持</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寬鬆</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貨幣政策</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矩形 2"/>
          <p:cNvSpPr/>
          <p:nvPr/>
        </p:nvSpPr>
        <p:spPr>
          <a:xfrm>
            <a:off x="395536" y="2996952"/>
            <a:ext cx="8306189" cy="1990288"/>
          </a:xfrm>
          <a:prstGeom prst="rect">
            <a:avLst/>
          </a:prstGeom>
        </p:spPr>
        <p:txBody>
          <a:bodyPr wrap="square">
            <a:spAutoFit/>
          </a:bodyPr>
          <a:lstStyle/>
          <a:p>
            <a:pPr marL="360363" lvl="0" indent="-360363" algn="just" defTabSz="914400">
              <a:lnSpc>
                <a:spcPts val="3400"/>
              </a:lnSpc>
              <a:spcBef>
                <a:spcPts val="1200"/>
              </a:spcBef>
            </a:pPr>
            <a:r>
              <a:rPr lang="zh-TW" altLang="en-US"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美國、英國、歐元區</a:t>
            </a:r>
            <a:r>
              <a:rPr lang="zh-TW" altLang="en-US"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之高通膨壓力仍將持續一段時間，未來</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貨幣緊縮力道可能再加大</a:t>
            </a:r>
            <a:r>
              <a:rPr lang="zh-TW" altLang="en-US"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360363" algn="just" defTabSz="914400">
              <a:lnSpc>
                <a:spcPts val="3400"/>
              </a:lnSpc>
              <a:spcBef>
                <a:spcPts val="1200"/>
              </a:spcBef>
            </a:pPr>
            <a:r>
              <a:rPr lang="zh-TW" altLang="en-US"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2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日本</a:t>
            </a:r>
            <a:r>
              <a:rPr lang="zh-TW" altLang="en-US" sz="2000" b="1" spc="-2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為達到</a:t>
            </a:r>
            <a:r>
              <a:rPr lang="zh-TW" altLang="en-US" sz="2000" b="1" spc="-2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sz="2000" b="1" spc="-2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膨</a:t>
            </a:r>
            <a:r>
              <a:rPr lang="zh-TW" altLang="en-US" sz="2000" b="1" spc="-2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目標，仍維持寬鬆</a:t>
            </a:r>
            <a:r>
              <a:rPr lang="zh-TW" altLang="en-US" sz="2000" b="1" spc="-2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貨幣政策，</a:t>
            </a:r>
            <a:r>
              <a:rPr lang="zh-TW" altLang="en-US" sz="2000" b="1" spc="-2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且目前</a:t>
            </a:r>
            <a:r>
              <a:rPr lang="zh-TW" altLang="en-US" sz="2000" b="1" spc="-2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2000" b="1" spc="-2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有升息打算</a:t>
            </a:r>
            <a:r>
              <a:rPr lang="zh-TW" altLang="en-US" sz="2000" b="1" spc="-2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中國大陸</a:t>
            </a:r>
            <a:r>
              <a:rPr lang="zh-TW" altLang="en-US" sz="20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為支</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撐經濟成長，</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持續</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採行</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寬鬆</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貨幣政策</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與擴張性</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財政</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政策</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p>
        </p:txBody>
      </p:sp>
    </p:spTree>
    <p:extLst>
      <p:ext uri="{BB962C8B-B14F-4D97-AF65-F5344CB8AC3E}">
        <p14:creationId xmlns:p14="http://schemas.microsoft.com/office/powerpoint/2010/main" val="1555163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圖表 1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50179914"/>
              </p:ext>
            </p:extLst>
          </p:nvPr>
        </p:nvGraphicFramePr>
        <p:xfrm>
          <a:off x="4159051" y="2316135"/>
          <a:ext cx="4588328" cy="3504353"/>
        </p:xfrm>
        <a:graphic>
          <a:graphicData uri="http://schemas.openxmlformats.org/drawingml/2006/chart">
            <c:chart xmlns:c="http://schemas.openxmlformats.org/drawingml/2006/chart" xmlns:r="http://schemas.openxmlformats.org/officeDocument/2006/relationships" r:id="rId2"/>
          </a:graphicData>
        </a:graphic>
      </p:graphicFrame>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35</a:t>
            </a:fld>
            <a:endParaRPr lang="zh-TW" altLang="en-US" dirty="0"/>
          </a:p>
        </p:txBody>
      </p:sp>
      <p:sp>
        <p:nvSpPr>
          <p:cNvPr id="19" name="矩形 18"/>
          <p:cNvSpPr/>
          <p:nvPr/>
        </p:nvSpPr>
        <p:spPr>
          <a:xfrm>
            <a:off x="544048" y="403182"/>
            <a:ext cx="8208912" cy="18002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4500" lvl="0" indent="-412750" algn="just" defTabSz="914400">
              <a:lnSpc>
                <a:spcPts val="32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國際</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大宗商品價格回落</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及全球</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供應鏈</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瓶頸漸獲緩解</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u="sng"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商品市場</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失衡改善，有助</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抑制來自供給面</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的通膨壓力</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lvl="0" indent="-271463" algn="just" defTabSz="914400">
              <a:lnSpc>
                <a:spcPts val="3200"/>
              </a:lnSpc>
              <a:spcBef>
                <a:spcPts val="600"/>
              </a:spcBef>
              <a:buFont typeface="Arial" panose="020B0604020202020204" pitchFamily="34" charset="0"/>
              <a:buChar char="•"/>
            </a:pP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市場</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擔憂</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主要</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央行之</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積極緊縮貨幣政策恐致經濟衰退</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，大宗商品</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需求</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隨之</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縮減</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，其</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價格</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高點</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回跌</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p>
        </p:txBody>
      </p:sp>
      <p:sp>
        <p:nvSpPr>
          <p:cNvPr id="3" name="矩形 2"/>
          <p:cNvSpPr/>
          <p:nvPr/>
        </p:nvSpPr>
        <p:spPr>
          <a:xfrm>
            <a:off x="395536" y="2362281"/>
            <a:ext cx="3534673" cy="3631763"/>
          </a:xfrm>
          <a:prstGeom prst="rect">
            <a:avLst/>
          </a:prstGeom>
        </p:spPr>
        <p:txBody>
          <a:bodyPr wrap="square">
            <a:spAutoFit/>
          </a:bodyPr>
          <a:lstStyle/>
          <a:p>
            <a:pPr marL="360363" lvl="0" indent="-360363" algn="just" defTabSz="914400">
              <a:lnSpc>
                <a:spcPts val="3000"/>
              </a:lnSpc>
              <a:spcBef>
                <a:spcPts val="600"/>
              </a:spcBef>
            </a:pP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布蘭特原油價格</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自今年</a:t>
            </a:r>
            <a:r>
              <a:rPr lang="en-US" altLang="zh-TW" sz="2000" b="1" spc="-7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spc="-7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日每桶</a:t>
            </a:r>
            <a:r>
              <a:rPr lang="en-US" altLang="zh-TW"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133.2</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0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高點回降</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主要機構</a:t>
            </a:r>
            <a:r>
              <a:rPr lang="zh-TW" altLang="en-US"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預測今年</a:t>
            </a:r>
            <a:r>
              <a:rPr lang="zh-TW" altLang="en-US" sz="20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平均每桶</a:t>
            </a:r>
            <a:r>
              <a:rPr lang="en-US" altLang="zh-TW"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106.4</a:t>
            </a:r>
            <a:r>
              <a:rPr lang="zh-TW" altLang="en-US"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回</a:t>
            </a:r>
            <a:r>
              <a:rPr lang="zh-TW" altLang="en-US" sz="2000" b="1" spc="-70" dirty="0">
                <a:latin typeface="微軟正黑體" panose="020B0604030504040204" pitchFamily="34" charset="-120"/>
                <a:ea typeface="微軟正黑體" panose="020B0604030504040204" pitchFamily="34" charset="-120"/>
                <a:cs typeface="Times New Roman" panose="02020603050405020304" pitchFamily="18" charset="0"/>
              </a:rPr>
              <a:t>落</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97.6</a:t>
            </a:r>
            <a:r>
              <a:rPr lang="zh-TW" altLang="en-US"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美元</a:t>
            </a:r>
            <a:r>
              <a:rPr lang="zh-TW" altLang="en-US" sz="2000" b="1" spc="-7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7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360363" algn="just" defTabSz="914400">
              <a:lnSpc>
                <a:spcPts val="3000"/>
              </a:lnSpc>
              <a:spcBef>
                <a:spcPts val="600"/>
              </a:spcBef>
            </a:pP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代表國際大宗商品</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價格之</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R/J CRB</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期貨價格指數</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自今年</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329.6</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高點回落</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9871"/>
          <p:cNvSpPr txBox="1"/>
          <p:nvPr/>
        </p:nvSpPr>
        <p:spPr>
          <a:xfrm>
            <a:off x="4355976" y="5933241"/>
            <a:ext cx="3340100" cy="279400"/>
          </a:xfrm>
          <a:prstGeom prst="rect">
            <a:avLst/>
          </a:prstGeom>
          <a:noFill/>
          <a:ln>
            <a:noFill/>
          </a:ln>
        </p:spPr>
        <p:txBody>
          <a:bodyPr wrap="square" tIns="0" rtlCol="0">
            <a:noAutofit/>
          </a:bodyPr>
          <a:lstStyle/>
          <a:p>
            <a:pPr marL="540385" indent="-540385"/>
            <a:r>
              <a:rPr lang="zh-TW" sz="900" kern="12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sz="900" kern="1200" dirty="0" err="1">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Refinitiv</a:t>
            </a: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900" kern="1200" dirty="0" err="1">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Datastream</a:t>
            </a:r>
            <a:r>
              <a:rPr lang="en-US" sz="900" kern="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 name="矩形 1"/>
          <p:cNvSpPr/>
          <p:nvPr/>
        </p:nvSpPr>
        <p:spPr>
          <a:xfrm>
            <a:off x="4514223" y="2408197"/>
            <a:ext cx="3877985" cy="338554"/>
          </a:xfrm>
          <a:prstGeom prst="rect">
            <a:avLst/>
          </a:prstGeom>
        </p:spPr>
        <p:txBody>
          <a:bodyPr wrap="none">
            <a:spAutoFit/>
          </a:bodyPr>
          <a:lstStyle/>
          <a:p>
            <a:r>
              <a:rPr lang="zh-TW" altLang="en-US" sz="1600" b="1" dirty="0">
                <a:latin typeface="微軟正黑體" panose="020B0604030504040204" pitchFamily="34" charset="-120"/>
                <a:ea typeface="微軟正黑體" panose="020B0604030504040204" pitchFamily="34" charset="-120"/>
              </a:rPr>
              <a:t>布蘭特原油價格與國際大宗商品期貨價格</a:t>
            </a:r>
          </a:p>
        </p:txBody>
      </p:sp>
    </p:spTree>
    <p:extLst>
      <p:ext uri="{BB962C8B-B14F-4D97-AF65-F5344CB8AC3E}">
        <p14:creationId xmlns:p14="http://schemas.microsoft.com/office/powerpoint/2010/main" val="3910915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71304"/>
            <a:ext cx="2057400" cy="365125"/>
          </a:xfrm>
        </p:spPr>
        <p:txBody>
          <a:bodyPr/>
          <a:lstStyle/>
          <a:p>
            <a:fld id="{BB1C85A4-6A84-4618-80D9-5A61A43F67A3}" type="slidenum">
              <a:rPr lang="zh-TW" altLang="en-US" smtClean="0"/>
              <a:t>36</a:t>
            </a:fld>
            <a:endParaRPr lang="zh-TW" altLang="en-US" dirty="0"/>
          </a:p>
        </p:txBody>
      </p:sp>
      <p:sp>
        <p:nvSpPr>
          <p:cNvPr id="19" name="矩形 18"/>
          <p:cNvSpPr/>
          <p:nvPr/>
        </p:nvSpPr>
        <p:spPr>
          <a:xfrm>
            <a:off x="544048" y="403182"/>
            <a:ext cx="8208912" cy="252176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58775" lvl="0" indent="-271463" algn="just" defTabSz="914400">
              <a:lnSpc>
                <a:spcPts val="3000"/>
              </a:lnSpc>
              <a:spcBef>
                <a:spcPts val="600"/>
              </a:spcBef>
              <a:buFont typeface="Arial" panose="020B0604020202020204" pitchFamily="34" charset="0"/>
              <a:buChar char="•"/>
            </a:pP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經濟復甦，商品需求遽增，然港口壅塞嚴重與物流效率仍低，商品市場</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供需失衡加劇</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全球供應鏈壓力指數</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月達歷史高點</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今</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物流效率改善，加以需求減緩</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全球供應鏈壓力指數</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下滑</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lvl="0" indent="-271463" algn="just" defTabSz="914400">
              <a:lnSpc>
                <a:spcPts val="3000"/>
              </a:lnSpc>
              <a:spcBef>
                <a:spcPts val="600"/>
              </a:spcBef>
              <a:buFont typeface="Arial" panose="020B0604020202020204" pitchFamily="34" charset="0"/>
              <a:buChar char="•"/>
            </a:pP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隨國際大宗商品價格回落及</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全球供應鏈</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瓶頸漸獲緩</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解</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下</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，商品市場失衡改善，有助抑制來自供給面的通膨壓力</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9871"/>
          <p:cNvSpPr txBox="1"/>
          <p:nvPr/>
        </p:nvSpPr>
        <p:spPr>
          <a:xfrm>
            <a:off x="2555776" y="6143341"/>
            <a:ext cx="3340100" cy="255900"/>
          </a:xfrm>
          <a:prstGeom prst="rect">
            <a:avLst/>
          </a:prstGeom>
          <a:noFill/>
          <a:ln>
            <a:noFill/>
          </a:ln>
        </p:spPr>
        <p:txBody>
          <a:bodyPr wrap="square" tIns="0" rtlCol="0">
            <a:noAutofit/>
          </a:bodyPr>
          <a:lstStyle/>
          <a:p>
            <a:pPr marL="540385" indent="-540385"/>
            <a:r>
              <a:rPr lang="zh-TW" altLang="en-US" sz="9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altLang="zh-TW" sz="9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NY Fed</a:t>
            </a:r>
            <a:endParaRPr lang="zh-TW" sz="1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7" name="圖表 6"/>
          <p:cNvGraphicFramePr>
            <a:graphicFrameLocks/>
          </p:cNvGraphicFramePr>
          <p:nvPr>
            <p:extLst>
              <p:ext uri="{D42A27DB-BD31-4B8C-83A1-F6EECF244321}">
                <p14:modId xmlns:p14="http://schemas.microsoft.com/office/powerpoint/2010/main" val="1686412349"/>
              </p:ext>
            </p:extLst>
          </p:nvPr>
        </p:nvGraphicFramePr>
        <p:xfrm>
          <a:off x="2295019" y="3351282"/>
          <a:ext cx="4983480" cy="2693683"/>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3864551" y="3083629"/>
            <a:ext cx="2031325" cy="338554"/>
          </a:xfrm>
          <a:prstGeom prst="rect">
            <a:avLst/>
          </a:prstGeom>
        </p:spPr>
        <p:txBody>
          <a:bodyPr wrap="none">
            <a:spAutoFit/>
          </a:bodyPr>
          <a:lstStyle/>
          <a:p>
            <a:r>
              <a:rPr lang="zh-TW" altLang="en-US" sz="1600" b="1" dirty="0">
                <a:latin typeface="微軟正黑體" panose="020B0604030504040204" pitchFamily="34" charset="-120"/>
                <a:ea typeface="微軟正黑體" panose="020B0604030504040204" pitchFamily="34" charset="-120"/>
              </a:rPr>
              <a:t>全球供應鏈壓力指數</a:t>
            </a:r>
          </a:p>
        </p:txBody>
      </p:sp>
    </p:spTree>
    <p:extLst>
      <p:ext uri="{BB962C8B-B14F-4D97-AF65-F5344CB8AC3E}">
        <p14:creationId xmlns:p14="http://schemas.microsoft.com/office/powerpoint/2010/main" val="1317177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37</a:t>
            </a:fld>
            <a:endParaRPr lang="zh-TW" altLang="en-US" dirty="0"/>
          </a:p>
        </p:txBody>
      </p:sp>
      <p:sp>
        <p:nvSpPr>
          <p:cNvPr id="19" name="矩形 18"/>
          <p:cNvSpPr/>
          <p:nvPr/>
        </p:nvSpPr>
        <p:spPr>
          <a:xfrm>
            <a:off x="539552" y="332656"/>
            <a:ext cx="8208912" cy="223224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3538" indent="-331788" algn="just" defTabSz="914400">
              <a:lnSpc>
                <a:spcPts val="32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美</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、英、歐之</a:t>
            </a:r>
            <a:r>
              <a:rPr lang="zh-TW" altLang="en-US" sz="2200" b="1" u="sng"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勞動市場</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緊俏</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情勢可望緩</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解</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，將</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抑制薪資漲勢</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，避免進一步推升通</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膨</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indent="-271463" algn="just" defTabSz="914400">
              <a:lnSpc>
                <a:spcPts val="3000"/>
              </a:lnSpc>
              <a:spcBef>
                <a:spcPts val="600"/>
              </a:spcBef>
              <a:buFont typeface="Arial" panose="020B0604020202020204" pitchFamily="34" charset="0"/>
              <a:buChar char="•"/>
            </a:pP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美、英、歐央行</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加速緊縮貨幣政策，抑制消費需求，可望</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緩解勞動市場緊俏情勢</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預期今、明兩年</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失業率將自低點回升</a:t>
            </a:r>
            <a:r>
              <a:rPr lang="zh-TW" altLang="en-US"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，有助抑制其薪資漲勢，避免進一步推升通膨</a:t>
            </a:r>
            <a:r>
              <a:rPr lang="zh-TW" altLang="en-US" sz="2200" b="1" spc="-7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矩形 2"/>
          <p:cNvSpPr/>
          <p:nvPr/>
        </p:nvSpPr>
        <p:spPr>
          <a:xfrm>
            <a:off x="430822" y="2683003"/>
            <a:ext cx="3312368" cy="3631763"/>
          </a:xfrm>
          <a:prstGeom prst="rect">
            <a:avLst/>
          </a:prstGeom>
          <a:noFill/>
        </p:spPr>
        <p:txBody>
          <a:bodyPr wrap="square">
            <a:spAutoFit/>
          </a:bodyPr>
          <a:lstStyle/>
          <a:p>
            <a:pPr marL="360363" indent="-360363" algn="just" defTabSz="914400">
              <a:lnSpc>
                <a:spcPts val="3000"/>
              </a:lnSpc>
              <a:spcBef>
                <a:spcPts val="600"/>
              </a:spcBef>
            </a:pP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防疫合宜，勞動市場</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如歐美出現嚴重供需失衡</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惟疫情影響服務業較大，</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製造業與服務業就業情勢差異大</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360363" indent="-360363" algn="just" defTabSz="914400">
              <a:lnSpc>
                <a:spcPts val="3000"/>
              </a:lnSpc>
              <a:spcBef>
                <a:spcPts val="600"/>
              </a:spcBef>
            </a:pP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預期</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今</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、明</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兩</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臺灣經濟仍穩健，</a:t>
            </a:r>
            <a:r>
              <a:rPr lang="zh-TW" altLang="zh-TW" sz="20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失業率持續緩降</a:t>
            </a:r>
            <a:r>
              <a:rPr lang="zh-TW"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，且不致大幅推升薪資與物價漲幅</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2" name="文字方塊 9874"/>
          <p:cNvSpPr txBox="1"/>
          <p:nvPr/>
        </p:nvSpPr>
        <p:spPr>
          <a:xfrm>
            <a:off x="3963946" y="5925934"/>
            <a:ext cx="4608512" cy="44240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35000" indent="-635000" algn="just">
              <a:lnSpc>
                <a:spcPts val="1100"/>
              </a:lnSpc>
              <a:spcBef>
                <a:spcPts val="240"/>
              </a:spcBef>
              <a:spcAft>
                <a:spcPts val="0"/>
              </a:spcAft>
            </a:pPr>
            <a:r>
              <a:rPr lang="zh-TW"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(f)</a:t>
            </a:r>
            <a:r>
              <a:rPr lang="zh-TW"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表示預測值。</a:t>
            </a:r>
          </a:p>
          <a:p>
            <a:pPr marL="635000" indent="-635000" algn="just">
              <a:lnSpc>
                <a:spcPts val="1100"/>
              </a:lnSpc>
              <a:spcBef>
                <a:spcPts val="240"/>
              </a:spcBef>
              <a:spcAft>
                <a:spcPts val="0"/>
              </a:spcAft>
            </a:pPr>
            <a:r>
              <a:rPr lang="zh-TW"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S&amp;P Global Market Intelligence (</a:t>
            </a:r>
            <a:r>
              <a:rPr lang="en-US" sz="1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2022/</a:t>
            </a:r>
            <a:r>
              <a:rPr lang="en-US" altLang="zh-TW" sz="1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en-US" sz="10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en-US" sz="10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4" name="直線接點 3"/>
          <p:cNvCxnSpPr/>
          <p:nvPr/>
        </p:nvCxnSpPr>
        <p:spPr>
          <a:xfrm>
            <a:off x="3830559" y="5925933"/>
            <a:ext cx="482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圖表 7">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268837523"/>
              </p:ext>
            </p:extLst>
          </p:nvPr>
        </p:nvGraphicFramePr>
        <p:xfrm>
          <a:off x="3685556" y="2679421"/>
          <a:ext cx="4969004" cy="3246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731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38</a:t>
            </a:fld>
            <a:endParaRPr lang="zh-TW" altLang="en-US" dirty="0"/>
          </a:p>
        </p:txBody>
      </p:sp>
      <p:sp>
        <p:nvSpPr>
          <p:cNvPr id="12" name="文字方塊 9874"/>
          <p:cNvSpPr txBox="1"/>
          <p:nvPr/>
        </p:nvSpPr>
        <p:spPr>
          <a:xfrm>
            <a:off x="2337357" y="6015837"/>
            <a:ext cx="4608512" cy="32403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35000" indent="-635000" algn="just">
              <a:lnSpc>
                <a:spcPts val="1100"/>
              </a:lnSpc>
              <a:spcBef>
                <a:spcPts val="240"/>
              </a:spcBef>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註：</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(f)</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表示預測值。</a:t>
            </a:r>
          </a:p>
          <a:p>
            <a:pPr marL="635000" indent="-635000" algn="just">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資料來源：</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S&amp;P Global Market Intelligence (</a:t>
            </a:r>
            <a:r>
              <a:rPr lang="en-US"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2022/</a:t>
            </a:r>
            <a:r>
              <a:rPr lang="en-US" altLang="zh-TW"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8</a:t>
            </a:r>
            <a:r>
              <a:rPr lang="en-US"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矩形 9"/>
          <p:cNvSpPr/>
          <p:nvPr/>
        </p:nvSpPr>
        <p:spPr>
          <a:xfrm>
            <a:off x="467544" y="448610"/>
            <a:ext cx="8208912" cy="221853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indent="-504000" algn="just" defTabSz="914400">
              <a:lnSpc>
                <a:spcPts val="32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預期今、</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明兩年全球通膨率將自高點回落</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，全球經濟</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成長續趨</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緩</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168275" algn="just" defTabSz="914400">
              <a:lnSpc>
                <a:spcPts val="3000"/>
              </a:lnSpc>
              <a:spcBef>
                <a:spcPts val="600"/>
              </a:spcBef>
              <a:buFont typeface="Arial" panose="020B0604020202020204" pitchFamily="34" charset="0"/>
              <a:buChar char="•"/>
            </a:pPr>
            <a:r>
              <a:rPr lang="en-US"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S&amp;P </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Global </a:t>
            </a:r>
            <a:r>
              <a:rPr lang="en-US"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Market Intelligence</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預測</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今年全球通膨率升至</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7.6%</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明年回降至</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4.5%</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，惟仍</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高於</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疫情前</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(2015~2019</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平均值</a:t>
            </a:r>
            <a:r>
              <a:rPr lang="en-US"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今年全球經濟成長率為</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明年略降為</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2.3%</a:t>
            </a:r>
            <a:b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惟仍</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低於</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疫情前</a:t>
            </a:r>
            <a:r>
              <a:rPr lang="en-US"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平均值</a:t>
            </a:r>
            <a:r>
              <a:rPr lang="en-US"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886272" y="4370034"/>
            <a:ext cx="1031051" cy="288220"/>
          </a:xfrm>
          <a:prstGeom prst="rect">
            <a:avLst/>
          </a:prstGeom>
        </p:spPr>
        <p:txBody>
          <a:bodyPr wrap="none">
            <a:spAutoFit/>
          </a:bodyPr>
          <a:lstStyle/>
          <a:p>
            <a:pPr>
              <a:lnSpc>
                <a:spcPts val="1700"/>
              </a:lnSpc>
            </a:pPr>
            <a:r>
              <a:rPr lang="zh-TW" altLang="zh-TW" sz="1100" b="1" u="sng" dirty="0">
                <a:latin typeface="微軟正黑體" panose="020B0604030504040204" pitchFamily="34" charset="-120"/>
                <a:ea typeface="微軟正黑體" panose="020B0604030504040204" pitchFamily="34" charset="-120"/>
              </a:rPr>
              <a:t>年度重要因素</a:t>
            </a:r>
            <a:endParaRPr lang="zh-TW" altLang="en-US" sz="1100" u="sng" dirty="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332651" y="4781813"/>
            <a:ext cx="2042964" cy="897275"/>
            <a:chOff x="251519" y="4858324"/>
            <a:chExt cx="2016000" cy="962948"/>
          </a:xfrm>
        </p:grpSpPr>
        <p:sp>
          <p:nvSpPr>
            <p:cNvPr id="5" name="矩形 4"/>
            <p:cNvSpPr/>
            <p:nvPr/>
          </p:nvSpPr>
          <p:spPr>
            <a:xfrm>
              <a:off x="251519" y="5292850"/>
              <a:ext cx="2016000" cy="280758"/>
            </a:xfrm>
            <a:prstGeom prst="rect">
              <a:avLst/>
            </a:prstGeom>
            <a:solidFill>
              <a:schemeClr val="accent4">
                <a:lumMod val="20000"/>
                <a:lumOff val="80000"/>
              </a:schemeClr>
            </a:solidFill>
          </p:spPr>
          <p:txBody>
            <a:bodyPr wrap="square">
              <a:spAutoFit/>
            </a:bodyPr>
            <a:lstStyle/>
            <a:p>
              <a:pPr algn="ctr"/>
              <a:r>
                <a:rPr lang="zh-TW" altLang="zh-TW" sz="1100" b="1" kern="2600" spc="-50" dirty="0">
                  <a:latin typeface="微軟正黑體" panose="020B0604030504040204" pitchFamily="34" charset="-120"/>
                  <a:ea typeface="微軟正黑體" panose="020B0604030504040204" pitchFamily="34" charset="-120"/>
                  <a:cs typeface="Times New Roman" panose="02020603050405020304" pitchFamily="18" charset="0"/>
                </a:rPr>
                <a:t>俄烏戰爭</a:t>
              </a:r>
            </a:p>
          </p:txBody>
        </p:sp>
        <p:sp>
          <p:nvSpPr>
            <p:cNvPr id="15" name="矩形 14"/>
            <p:cNvSpPr/>
            <p:nvPr/>
          </p:nvSpPr>
          <p:spPr>
            <a:xfrm>
              <a:off x="251519" y="4858324"/>
              <a:ext cx="2016000" cy="272501"/>
            </a:xfrm>
            <a:prstGeom prst="rect">
              <a:avLst/>
            </a:prstGeom>
            <a:solidFill>
              <a:schemeClr val="accent6">
                <a:lumMod val="20000"/>
                <a:lumOff val="80000"/>
              </a:schemeClr>
            </a:solidFill>
          </p:spPr>
          <p:txBody>
            <a:bodyPr wrap="square">
              <a:spAutoFit/>
            </a:bodyPr>
            <a:lstStyle/>
            <a:p>
              <a:pPr algn="ctr">
                <a:spcAft>
                  <a:spcPts val="0"/>
                </a:spcAft>
              </a:pPr>
              <a:r>
                <a:rPr lang="en-US" altLang="zh-TW" sz="105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COVID-19</a:t>
              </a:r>
              <a:r>
                <a:rPr lang="zh-TW" altLang="zh-TW" sz="105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疫</a:t>
              </a:r>
              <a:r>
                <a:rPr lang="zh-TW" altLang="zh-TW" sz="1050" b="1" kern="2600" spc="-50" dirty="0">
                  <a:latin typeface="微軟正黑體" panose="020B0604030504040204" pitchFamily="34" charset="-120"/>
                  <a:ea typeface="微軟正黑體" panose="020B0604030504040204" pitchFamily="34" charset="-120"/>
                  <a:cs typeface="Times New Roman" panose="02020603050405020304" pitchFamily="18" charset="0"/>
                </a:rPr>
                <a:t>情</a:t>
              </a:r>
              <a:endParaRPr lang="zh-TW" altLang="zh-TW" sz="105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a:xfrm>
              <a:off x="251519" y="5078544"/>
              <a:ext cx="2016000" cy="252000"/>
            </a:xfrm>
            <a:prstGeom prst="rect">
              <a:avLst/>
            </a:prstGeom>
            <a:solidFill>
              <a:schemeClr val="accent2">
                <a:lumMod val="20000"/>
                <a:lumOff val="80000"/>
              </a:schemeClr>
            </a:solidFill>
          </p:spPr>
          <p:txBody>
            <a:bodyPr wrap="square">
              <a:spAutoFit/>
            </a:bodyPr>
            <a:lstStyle/>
            <a:p>
              <a:pPr algn="ctr">
                <a:spcAft>
                  <a:spcPts val="0"/>
                </a:spcAft>
              </a:pPr>
              <a:r>
                <a:rPr lang="zh-TW" altLang="zh-TW" sz="1100" b="1" kern="2600" spc="-50" dirty="0">
                  <a:latin typeface="微軟正黑體" panose="020B0604030504040204" pitchFamily="34" charset="-120"/>
                  <a:ea typeface="微軟正黑體" panose="020B0604030504040204" pitchFamily="34" charset="-120"/>
                  <a:cs typeface="Times New Roman" panose="02020603050405020304" pitchFamily="18" charset="0"/>
                </a:rPr>
                <a:t>經濟解封</a:t>
              </a:r>
              <a:r>
                <a:rPr lang="zh-TW" altLang="zh-TW" sz="110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與供應</a:t>
              </a:r>
              <a:r>
                <a:rPr lang="zh-TW" altLang="zh-TW" sz="1100" b="1" kern="2600" spc="-50" dirty="0">
                  <a:latin typeface="微軟正黑體" panose="020B0604030504040204" pitchFamily="34" charset="-120"/>
                  <a:ea typeface="微軟正黑體" panose="020B0604030504040204" pitchFamily="34" charset="-120"/>
                  <a:cs typeface="Times New Roman" panose="02020603050405020304" pitchFamily="18" charset="0"/>
                </a:rPr>
                <a:t>鏈瓶頸</a:t>
              </a:r>
              <a:endParaRPr lang="zh-TW"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15"/>
            <p:cNvSpPr/>
            <p:nvPr/>
          </p:nvSpPr>
          <p:spPr>
            <a:xfrm>
              <a:off x="251519" y="5540514"/>
              <a:ext cx="2016000" cy="280758"/>
            </a:xfrm>
            <a:prstGeom prst="rect">
              <a:avLst/>
            </a:prstGeom>
            <a:solidFill>
              <a:schemeClr val="accent5">
                <a:lumMod val="20000"/>
                <a:lumOff val="80000"/>
              </a:schemeClr>
            </a:solidFill>
          </p:spPr>
          <p:txBody>
            <a:bodyPr wrap="square">
              <a:spAutoFit/>
            </a:bodyPr>
            <a:lstStyle/>
            <a:p>
              <a:pPr algn="ctr">
                <a:spcAft>
                  <a:spcPts val="0"/>
                </a:spcAft>
              </a:pPr>
              <a:r>
                <a:rPr lang="zh-TW" altLang="zh-TW" sz="1100" b="1" kern="2600" spc="-50" dirty="0">
                  <a:latin typeface="微軟正黑體" panose="020B0604030504040204" pitchFamily="34" charset="-120"/>
                  <a:ea typeface="微軟正黑體" panose="020B0604030504040204" pitchFamily="34" charset="-120"/>
                  <a:cs typeface="Times New Roman" panose="02020603050405020304" pitchFamily="18" charset="0"/>
                </a:rPr>
                <a:t>緊縮貨幣政策</a:t>
              </a:r>
              <a:r>
                <a:rPr lang="zh-TW" altLang="zh-TW" sz="110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en-US" sz="110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總合需求</a:t>
              </a:r>
              <a:r>
                <a:rPr lang="zh-TW" altLang="zh-TW" sz="1100" b="1" kern="2600" spc="-50" dirty="0" smtClean="0">
                  <a:latin typeface="微軟正黑體" panose="020B0604030504040204" pitchFamily="34" charset="-120"/>
                  <a:ea typeface="微軟正黑體" panose="020B0604030504040204" pitchFamily="34" charset="-120"/>
                  <a:cs typeface="Times New Roman" panose="02020603050405020304" pitchFamily="18" charset="0"/>
                </a:rPr>
                <a:t>降溫</a:t>
              </a:r>
              <a:endParaRPr lang="zh-TW" altLang="zh-TW" sz="1100" b="1" kern="2600"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aphicFrame>
        <p:nvGraphicFramePr>
          <p:cNvPr id="14" name="圖表 1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08863676"/>
              </p:ext>
            </p:extLst>
          </p:nvPr>
        </p:nvGraphicFramePr>
        <p:xfrm>
          <a:off x="2266437" y="2823633"/>
          <a:ext cx="5799137" cy="3123622"/>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線接點 12"/>
          <p:cNvCxnSpPr/>
          <p:nvPr/>
        </p:nvCxnSpPr>
        <p:spPr>
          <a:xfrm>
            <a:off x="2410677" y="5947255"/>
            <a:ext cx="5654897" cy="0"/>
          </a:xfrm>
          <a:prstGeom prst="line">
            <a:avLst/>
          </a:prstGeom>
          <a:ln w="9525"/>
        </p:spPr>
        <p:style>
          <a:lnRef idx="1">
            <a:schemeClr val="dk1"/>
          </a:lnRef>
          <a:fillRef idx="0">
            <a:schemeClr val="dk1"/>
          </a:fillRef>
          <a:effectRef idx="0">
            <a:schemeClr val="dk1"/>
          </a:effectRef>
          <a:fontRef idx="minor">
            <a:schemeClr val="tx1"/>
          </a:fontRef>
        </p:style>
      </p:cxnSp>
      <p:cxnSp>
        <p:nvCxnSpPr>
          <p:cNvPr id="7" name="直線接點 6"/>
          <p:cNvCxnSpPr/>
          <p:nvPr/>
        </p:nvCxnSpPr>
        <p:spPr>
          <a:xfrm>
            <a:off x="2410677" y="5699388"/>
            <a:ext cx="561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054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3</a:t>
            </a:fld>
            <a:endParaRPr lang="zh-TW" altLang="en-US" dirty="0"/>
          </a:p>
        </p:txBody>
      </p:sp>
      <p:sp>
        <p:nvSpPr>
          <p:cNvPr id="7" name="標題 1"/>
          <p:cNvSpPr>
            <a:spLocks noGrp="1"/>
          </p:cNvSpPr>
          <p:nvPr>
            <p:ph type="title"/>
          </p:nvPr>
        </p:nvSpPr>
        <p:spPr>
          <a:xfrm>
            <a:off x="407425" y="404664"/>
            <a:ext cx="8269031" cy="1080120"/>
          </a:xfrm>
        </p:spPr>
        <p:txBody>
          <a:bodyPr>
            <a:noAutofit/>
          </a:bodyPr>
          <a:lstStyle/>
          <a:p>
            <a:pPr marL="631825" indent="-631825" algn="just">
              <a:lnSpc>
                <a:spcPts val="3600"/>
              </a:lnSpc>
            </a:pPr>
            <a:r>
              <a:rPr lang="zh-TW" altLang="en-US"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一、近</a:t>
            </a:r>
            <a:r>
              <a:rPr lang="en-US" altLang="zh-TW"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多年來，臺灣經濟表現優於全球平均值，亦高於</a:t>
            </a:r>
            <a:r>
              <a:rPr lang="zh-TW" altLang="en-US" sz="2600" b="1" spc="-5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韓、</a:t>
            </a:r>
            <a:r>
              <a:rPr lang="zh-TW" altLang="en-US"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日，實係「穩定、成長的</a:t>
            </a:r>
            <a:r>
              <a:rPr lang="en-US" altLang="zh-TW"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2600" b="1" spc="-5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年」</a:t>
            </a:r>
          </a:p>
        </p:txBody>
      </p:sp>
      <p:sp>
        <p:nvSpPr>
          <p:cNvPr id="12" name="矩形 11"/>
          <p:cNvSpPr/>
          <p:nvPr/>
        </p:nvSpPr>
        <p:spPr>
          <a:xfrm>
            <a:off x="550067" y="1500684"/>
            <a:ext cx="8152037" cy="468052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3400" indent="-533400" algn="just" defTabSz="914400">
              <a:lnSpc>
                <a:spcPts val="3000"/>
              </a:lnSpc>
              <a:spcBef>
                <a:spcPts val="600"/>
              </a:spcBef>
              <a:spcAft>
                <a:spcPts val="600"/>
              </a:spcAft>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年迄今，臺灣已步入成熟的經濟發展階段</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經濟成長</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力</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道</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小於</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1981</a:t>
            </a:r>
            <a:r>
              <a:rPr lang="zh-TW"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1997</a:t>
            </a:r>
            <a:r>
              <a:rPr lang="zh-TW"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年間</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lvl="1" indent="-271463" algn="just" defTabSz="914400">
              <a:lnSpc>
                <a:spcPts val="3200"/>
              </a:lnSpc>
              <a:spcBef>
                <a:spcPts val="600"/>
              </a:spcBef>
              <a:buFont typeface="Arial" panose="020B0604020202020204" pitchFamily="34" charset="0"/>
              <a:buChar char="•"/>
            </a:pPr>
            <a:r>
              <a:rPr lang="en-US" altLang="zh-TW"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100"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臺灣面臨</a:t>
            </a:r>
            <a:r>
              <a:rPr lang="zh-TW" altLang="en-US" sz="2200" b="1" spc="-100" dirty="0">
                <a:latin typeface="微軟正黑體" panose="020B0604030504040204" pitchFamily="34" charset="-120"/>
                <a:ea typeface="微軟正黑體" panose="020B0604030504040204" pitchFamily="34" charset="-120"/>
                <a:cs typeface="Times New Roman" panose="02020603050405020304" pitchFamily="18" charset="0"/>
              </a:rPr>
              <a:t>許</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多國內外</a:t>
            </a:r>
            <a:r>
              <a:rPr lang="zh-TW" altLang="en-US"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重大事件</a:t>
            </a:r>
            <a:r>
              <a:rPr lang="en-US"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如</a:t>
            </a:r>
            <a:r>
              <a:rPr lang="en-US" altLang="zh-TW" sz="2200" b="1" spc="-100" dirty="0">
                <a:latin typeface="微軟正黑體" panose="020B0604030504040204" pitchFamily="34" charset="-120"/>
                <a:ea typeface="微軟正黑體" panose="020B0604030504040204" pitchFamily="34" charset="-120"/>
                <a:cs typeface="Times New Roman" panose="02020603050405020304" pitchFamily="18" charset="0"/>
              </a:rPr>
              <a:t>1997~1998</a:t>
            </a:r>
            <a:r>
              <a:rPr lang="zh-TW" altLang="zh-TW" sz="2200" b="1" spc="-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zh-TW"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亞洲</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金融</a:t>
            </a:r>
            <a:r>
              <a:rPr lang="zh-TW" altLang="en-US"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危機</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2001~2002</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中國大陸</a:t>
            </a:r>
            <a:r>
              <a:rPr lang="zh-TW" altLang="en-US" sz="2200" b="1" spc="-100"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相繼</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加入</a:t>
            </a:r>
            <a:r>
              <a:rPr lang="en-US"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WTO</a:t>
            </a:r>
            <a:r>
              <a:rPr lang="zh-TW" altLang="en-US" sz="2200" b="1" spc="-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開放</a:t>
            </a:r>
            <a:r>
              <a:rPr lang="zh-TW" altLang="en-US"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電子廠商</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赴中國大陸</a:t>
            </a:r>
            <a:r>
              <a:rPr lang="zh-TW" altLang="en-US"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直接</a:t>
            </a:r>
            <a:r>
              <a:rPr lang="zh-TW" altLang="zh-TW" sz="2200"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等</a:t>
            </a:r>
            <a:r>
              <a:rPr lang="en-US"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100" dirty="0">
                <a:latin typeface="微軟正黑體" panose="020B0604030504040204" pitchFamily="34" charset="-120"/>
                <a:ea typeface="微軟正黑體" panose="020B0604030504040204" pitchFamily="34" charset="-120"/>
                <a:cs typeface="Times New Roman" panose="02020603050405020304" pitchFamily="18" charset="0"/>
              </a:rPr>
              <a:t>影響，是</a:t>
            </a:r>
            <a:r>
              <a:rPr lang="zh-TW" altLang="zh-TW" sz="2200"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臺灣經濟表現的重要分水嶺</a:t>
            </a:r>
            <a:r>
              <a:rPr lang="zh-TW"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46088" lvl="1" indent="-271463" algn="just" defTabSz="914400">
              <a:lnSpc>
                <a:spcPts val="3200"/>
              </a:lnSpc>
              <a:spcBef>
                <a:spcPts val="600"/>
              </a:spcBef>
              <a:buFont typeface="Arial" panose="020B0604020202020204" pitchFamily="34" charset="0"/>
              <a:buChar char="•"/>
            </a:pPr>
            <a:r>
              <a:rPr lang="en-US" altLang="zh-TW"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1981</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1997</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臺灣</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平均經濟成長率為</a:t>
            </a:r>
            <a:r>
              <a:rPr lang="en-US" altLang="zh-TW"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7.8%</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內需</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為驅動經濟成長主力，主因當時經濟發展處於</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起飛階段</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，政府積極擴大基礎建設投資與發展技術密集產業，帶動民間投資，加以薪資增幅高</a:t>
            </a:r>
            <a:r>
              <a:rPr lang="en-US" altLang="zh-TW"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平均年增率</a:t>
            </a:r>
            <a:r>
              <a:rPr lang="en-US" altLang="zh-TW"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9.1%)</a:t>
            </a:r>
            <a:r>
              <a:rPr lang="zh-TW" altLang="en-US" sz="2200" b="1" spc="-8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，有助民間消費成長</a:t>
            </a:r>
            <a:r>
              <a:rPr lang="zh-TW" altLang="en-US" sz="2200" b="1" spc="-8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54190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39</a:t>
            </a:fld>
            <a:endParaRPr lang="zh-TW" altLang="en-US" dirty="0"/>
          </a:p>
        </p:txBody>
      </p:sp>
      <p:sp>
        <p:nvSpPr>
          <p:cNvPr id="13" name="矩形 12"/>
          <p:cNvSpPr/>
          <p:nvPr/>
        </p:nvSpPr>
        <p:spPr>
          <a:xfrm>
            <a:off x="458792" y="589760"/>
            <a:ext cx="8289672" cy="2399593"/>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indent="-504000" algn="just" defTabSz="914400">
              <a:lnSpc>
                <a:spcPts val="3200"/>
              </a:lnSpc>
              <a:spcBef>
                <a:spcPts val="600"/>
              </a:spcBef>
              <a:tabLst>
                <a:tab pos="363538" algn="l"/>
              </a:tabLst>
            </a:pP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今、明兩年臺灣經濟成長將趨緩，相較主要國家仍屬穩健</a:t>
            </a: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；明年臺灣通膨率將回落</a:t>
            </a:r>
            <a:r>
              <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以下，物價相對平穩</a:t>
            </a:r>
            <a:endParaRPr lang="en-US" altLang="zh-TW" sz="24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363538" algn="just" defTabSz="914400">
              <a:lnSpc>
                <a:spcPts val="3400"/>
              </a:lnSpc>
              <a:spcBef>
                <a:spcPts val="600"/>
              </a:spcBef>
              <a:tabLst>
                <a:tab pos="363538" algn="l"/>
              </a:tabLst>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經濟</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展望：</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去年</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臺灣經濟成長</a:t>
            </a:r>
            <a:r>
              <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6.57%</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，今年上半年經濟成長</a:t>
            </a: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3.38%</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，主要</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機構</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預測今年</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臺灣經濟成長率</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平均近</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3.5%</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明年趨緩至約</a:t>
            </a: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2.8%</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；相較主要國家仍屬</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穩健</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1475656" y="3247635"/>
            <a:ext cx="6500866" cy="353943"/>
          </a:xfrm>
          <a:prstGeom prst="rect">
            <a:avLst/>
          </a:prstGeom>
        </p:spPr>
        <p:txBody>
          <a:bodyPr wrap="square">
            <a:spAutoFit/>
          </a:bodyPr>
          <a:lstStyle/>
          <a:p>
            <a:pPr algn="ctr">
              <a:spcAft>
                <a:spcPts val="0"/>
              </a:spcAft>
            </a:pPr>
            <a:r>
              <a:rPr lang="zh-TW" altLang="zh-TW" sz="17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國內外</a:t>
            </a:r>
            <a:r>
              <a:rPr lang="zh-TW" altLang="zh-TW" sz="1700" b="1" kern="100" dirty="0">
                <a:latin typeface="微軟正黑體" panose="020B0604030504040204" pitchFamily="34" charset="-120"/>
                <a:ea typeface="微軟正黑體" panose="020B0604030504040204" pitchFamily="34" charset="-120"/>
                <a:cs typeface="Times New Roman" panose="02020603050405020304" pitchFamily="18" charset="0"/>
              </a:rPr>
              <a:t>機構對今、明年臺灣之</a:t>
            </a:r>
            <a:r>
              <a:rPr lang="zh-TW" altLang="zh-TW" sz="1700" b="1" u="sng" kern="100" dirty="0">
                <a:latin typeface="微軟正黑體" panose="020B0604030504040204" pitchFamily="34" charset="-120"/>
                <a:ea typeface="微軟正黑體" panose="020B0604030504040204" pitchFamily="34" charset="-120"/>
                <a:cs typeface="Times New Roman" panose="02020603050405020304" pitchFamily="18" charset="0"/>
              </a:rPr>
              <a:t>經濟成長率</a:t>
            </a:r>
            <a:r>
              <a:rPr lang="zh-TW" altLang="zh-TW" sz="1700" b="1" kern="100" dirty="0">
                <a:latin typeface="微軟正黑體" panose="020B0604030504040204" pitchFamily="34" charset="-120"/>
                <a:ea typeface="微軟正黑體" panose="020B0604030504040204" pitchFamily="34" charset="-120"/>
                <a:cs typeface="Times New Roman" panose="02020603050405020304" pitchFamily="18" charset="0"/>
              </a:rPr>
              <a:t>預測值</a:t>
            </a:r>
            <a:endParaRPr lang="zh-TW" altLang="zh-TW" sz="17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p:cNvSpPr txBox="1"/>
          <p:nvPr/>
        </p:nvSpPr>
        <p:spPr>
          <a:xfrm>
            <a:off x="7173743" y="3651322"/>
            <a:ext cx="1689790" cy="230832"/>
          </a:xfrm>
          <a:prstGeom prst="rect">
            <a:avLst/>
          </a:prstGeom>
          <a:noFill/>
        </p:spPr>
        <p:txBody>
          <a:bodyPr wrap="square" rtlCol="0">
            <a:spAutoFit/>
          </a:bodyPr>
          <a:lstStyle/>
          <a:p>
            <a:pPr algn="r"/>
            <a:r>
              <a:rPr lang="zh-TW" altLang="en-US" sz="900" dirty="0" smtClean="0">
                <a:latin typeface="微軟正黑體" panose="020B0604030504040204" pitchFamily="34" charset="-120"/>
                <a:ea typeface="微軟正黑體" panose="020B0604030504040204" pitchFamily="34" charset="-120"/>
              </a:rPr>
              <a:t>單位：</a:t>
            </a:r>
            <a:r>
              <a:rPr lang="en-US" altLang="zh-TW" sz="900" dirty="0" smtClean="0">
                <a:latin typeface="微軟正黑體" panose="020B0604030504040204" pitchFamily="34" charset="-120"/>
                <a:ea typeface="微軟正黑體" panose="020B0604030504040204" pitchFamily="34" charset="-120"/>
              </a:rPr>
              <a:t>%</a:t>
            </a:r>
            <a:endParaRPr lang="zh-TW" altLang="en-US" sz="9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552020346"/>
              </p:ext>
            </p:extLst>
          </p:nvPr>
        </p:nvGraphicFramePr>
        <p:xfrm>
          <a:off x="611564" y="3931898"/>
          <a:ext cx="8136900" cy="2016224"/>
        </p:xfrm>
        <a:graphic>
          <a:graphicData uri="http://schemas.openxmlformats.org/drawingml/2006/table">
            <a:tbl>
              <a:tblPr/>
              <a:tblGrid>
                <a:gridCol w="553873">
                  <a:extLst>
                    <a:ext uri="{9D8B030D-6E8A-4147-A177-3AD203B41FA5}">
                      <a16:colId xmlns:a16="http://schemas.microsoft.com/office/drawing/2014/main" val="20000"/>
                    </a:ext>
                  </a:extLst>
                </a:gridCol>
                <a:gridCol w="574014">
                  <a:extLst>
                    <a:ext uri="{9D8B030D-6E8A-4147-A177-3AD203B41FA5}">
                      <a16:colId xmlns:a16="http://schemas.microsoft.com/office/drawing/2014/main" val="20001"/>
                    </a:ext>
                  </a:extLst>
                </a:gridCol>
                <a:gridCol w="574014">
                  <a:extLst>
                    <a:ext uri="{9D8B030D-6E8A-4147-A177-3AD203B41FA5}">
                      <a16:colId xmlns:a16="http://schemas.microsoft.com/office/drawing/2014/main" val="20002"/>
                    </a:ext>
                  </a:extLst>
                </a:gridCol>
                <a:gridCol w="574014">
                  <a:extLst>
                    <a:ext uri="{9D8B030D-6E8A-4147-A177-3AD203B41FA5}">
                      <a16:colId xmlns:a16="http://schemas.microsoft.com/office/drawing/2014/main" val="20003"/>
                    </a:ext>
                  </a:extLst>
                </a:gridCol>
                <a:gridCol w="574014">
                  <a:extLst>
                    <a:ext uri="{9D8B030D-6E8A-4147-A177-3AD203B41FA5}">
                      <a16:colId xmlns:a16="http://schemas.microsoft.com/office/drawing/2014/main" val="20004"/>
                    </a:ext>
                  </a:extLst>
                </a:gridCol>
                <a:gridCol w="574014">
                  <a:extLst>
                    <a:ext uri="{9D8B030D-6E8A-4147-A177-3AD203B41FA5}">
                      <a16:colId xmlns:a16="http://schemas.microsoft.com/office/drawing/2014/main" val="20005"/>
                    </a:ext>
                  </a:extLst>
                </a:gridCol>
                <a:gridCol w="574014">
                  <a:extLst>
                    <a:ext uri="{9D8B030D-6E8A-4147-A177-3AD203B41FA5}">
                      <a16:colId xmlns:a16="http://schemas.microsoft.com/office/drawing/2014/main" val="20006"/>
                    </a:ext>
                  </a:extLst>
                </a:gridCol>
                <a:gridCol w="574014">
                  <a:extLst>
                    <a:ext uri="{9D8B030D-6E8A-4147-A177-3AD203B41FA5}">
                      <a16:colId xmlns:a16="http://schemas.microsoft.com/office/drawing/2014/main" val="20007"/>
                    </a:ext>
                  </a:extLst>
                </a:gridCol>
                <a:gridCol w="574014">
                  <a:extLst>
                    <a:ext uri="{9D8B030D-6E8A-4147-A177-3AD203B41FA5}">
                      <a16:colId xmlns:a16="http://schemas.microsoft.com/office/drawing/2014/main" val="20008"/>
                    </a:ext>
                  </a:extLst>
                </a:gridCol>
                <a:gridCol w="574014">
                  <a:extLst>
                    <a:ext uri="{9D8B030D-6E8A-4147-A177-3AD203B41FA5}">
                      <a16:colId xmlns:a16="http://schemas.microsoft.com/office/drawing/2014/main" val="20009"/>
                    </a:ext>
                  </a:extLst>
                </a:gridCol>
                <a:gridCol w="574014">
                  <a:extLst>
                    <a:ext uri="{9D8B030D-6E8A-4147-A177-3AD203B41FA5}">
                      <a16:colId xmlns:a16="http://schemas.microsoft.com/office/drawing/2014/main" val="2444663539"/>
                    </a:ext>
                  </a:extLst>
                </a:gridCol>
                <a:gridCol w="574014">
                  <a:extLst>
                    <a:ext uri="{9D8B030D-6E8A-4147-A177-3AD203B41FA5}">
                      <a16:colId xmlns:a16="http://schemas.microsoft.com/office/drawing/2014/main" val="20010"/>
                    </a:ext>
                  </a:extLst>
                </a:gridCol>
                <a:gridCol w="704930">
                  <a:extLst>
                    <a:ext uri="{9D8B030D-6E8A-4147-A177-3AD203B41FA5}">
                      <a16:colId xmlns:a16="http://schemas.microsoft.com/office/drawing/2014/main" val="20011"/>
                    </a:ext>
                  </a:extLst>
                </a:gridCol>
                <a:gridCol w="563943">
                  <a:extLst>
                    <a:ext uri="{9D8B030D-6E8A-4147-A177-3AD203B41FA5}">
                      <a16:colId xmlns:a16="http://schemas.microsoft.com/office/drawing/2014/main" val="20013"/>
                    </a:ext>
                  </a:extLst>
                </a:gridCol>
              </a:tblGrid>
              <a:tr h="766826">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預測機構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1" i="0" u="none" strike="noStrike" dirty="0">
                          <a:solidFill>
                            <a:srgbClr val="000000"/>
                          </a:solidFill>
                          <a:effectLst/>
                          <a:latin typeface="微軟正黑體" panose="020B0604030504040204" pitchFamily="34" charset="-120"/>
                          <a:ea typeface="微軟正黑體" panose="020B0604030504040204" pitchFamily="34" charset="-120"/>
                        </a:rPr>
                        <a:t>主計總處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台經院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中經院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中研院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臺綜院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中央銀行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Goldman Sachs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err="1">
                          <a:solidFill>
                            <a:srgbClr val="000000"/>
                          </a:solidFill>
                          <a:effectLst/>
                          <a:latin typeface="微軟正黑體" panose="020B0604030504040204" pitchFamily="34" charset="-120"/>
                          <a:ea typeface="微軟正黑體" panose="020B0604030504040204" pitchFamily="34" charset="-120"/>
                        </a:rPr>
                        <a:t>BofA</a:t>
                      </a: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 Merrill Lynch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Morgan Stanley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UBS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S&amp;P Global Market Intelligence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1" i="0" u="none" strike="noStrike" dirty="0">
                          <a:solidFill>
                            <a:srgbClr val="000000"/>
                          </a:solidFill>
                          <a:effectLst/>
                          <a:latin typeface="微軟正黑體" panose="020B0604030504040204" pitchFamily="34" charset="-120"/>
                          <a:ea typeface="微軟正黑體" panose="020B0604030504040204" pitchFamily="34" charset="-120"/>
                        </a:rPr>
                        <a:t>平均數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10000"/>
                  </a:ext>
                </a:extLst>
              </a:tr>
              <a:tr h="416466">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預測日期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1" i="0" u="none" strike="noStrike">
                          <a:solidFill>
                            <a:srgbClr val="000000"/>
                          </a:solidFill>
                          <a:effectLst/>
                          <a:latin typeface="微軟正黑體" panose="020B0604030504040204" pitchFamily="34" charset="-120"/>
                          <a:ea typeface="微軟正黑體" panose="020B0604030504040204" pitchFamily="34" charset="-120"/>
                        </a:rPr>
                        <a:t>(2022/8/12)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2022/9/5)</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2022/9/5)</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2022/9/2)</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2022/9/2</a:t>
                      </a: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2022/9/1)</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416466">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2022</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dirty="0">
                          <a:solidFill>
                            <a:srgbClr val="000000"/>
                          </a:solidFill>
                          <a:effectLst/>
                          <a:latin typeface="微軟正黑體" panose="020B0604030504040204" pitchFamily="34" charset="-120"/>
                          <a:ea typeface="微軟正黑體" panose="020B0604030504040204" pitchFamily="34" charset="-12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6466">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2023</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dirty="0">
                          <a:solidFill>
                            <a:srgbClr val="000000"/>
                          </a:solidFill>
                          <a:effectLst/>
                          <a:latin typeface="微軟正黑體" panose="020B0604030504040204" pitchFamily="34" charset="-120"/>
                          <a:ea typeface="微軟正黑體" panose="020B0604030504040204" pitchFamily="34" charset="-120"/>
                        </a:rPr>
                        <a:t>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8" name="直線接點 7"/>
          <p:cNvCxnSpPr/>
          <p:nvPr/>
        </p:nvCxnSpPr>
        <p:spPr>
          <a:xfrm>
            <a:off x="8206308" y="3932122"/>
            <a:ext cx="0" cy="2016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486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0"/>
          <p:cNvSpPr txBox="1">
            <a:spLocks noChangeArrowheads="1"/>
          </p:cNvSpPr>
          <p:nvPr/>
        </p:nvSpPr>
        <p:spPr bwMode="auto">
          <a:xfrm>
            <a:off x="1604398" y="4855576"/>
            <a:ext cx="6965987" cy="1200625"/>
          </a:xfrm>
          <a:prstGeom prst="rect">
            <a:avLst/>
          </a:prstGeom>
          <a:solidFill>
            <a:srgbClr val="FFFFFF"/>
          </a:solidFill>
          <a:ln w="12700">
            <a:solidFill>
              <a:schemeClr val="accent2">
                <a:lumMod val="75000"/>
              </a:schemeClr>
            </a:solidFill>
            <a:miter lim="800000"/>
            <a:headEnd/>
            <a:tailEnd/>
          </a:ln>
        </p:spPr>
        <p:txBody>
          <a:bodyPr vert="horz" wrap="square" lIns="0" tIns="0" rIns="0" bIns="45720" numCol="1" anchor="ctr" anchorCtr="0" compatLnSpc="1">
            <a:prstTxWarp prst="textNoShape">
              <a:avLst/>
            </a:prstTxWarp>
          </a:bodyPr>
          <a:lstStyle/>
          <a:p>
            <a:pPr marL="360363" lvl="0" indent="-185738" defTabSz="914400" eaLnBrk="0" fontAlgn="base" hangingPunct="0">
              <a:lnSpc>
                <a:spcPts val="3000"/>
              </a:lnSpc>
              <a:spcBef>
                <a:spcPct val="0"/>
              </a:spcBef>
              <a:spcAft>
                <a:spcPct val="0"/>
              </a:spcAft>
              <a:buFontTx/>
              <a:buChar char="•"/>
            </a:pP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國內疫情趨緩，政府</a:t>
            </a:r>
            <a:r>
              <a:rPr lang="zh-TW" altLang="zh-TW"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振興國旅</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加以</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跨境旅遊</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可期，</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民間消費可望回</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升</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；惟</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國內實質薪資</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成長有限</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，加以</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股市</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走</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跌</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，財富減少，將抑制未來民間消費成長。</a:t>
            </a:r>
            <a:endPar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1" name="文字方塊 4"/>
          <p:cNvSpPr txBox="1">
            <a:spLocks noChangeArrowheads="1"/>
          </p:cNvSpPr>
          <p:nvPr/>
        </p:nvSpPr>
        <p:spPr bwMode="auto">
          <a:xfrm>
            <a:off x="1604398" y="3099153"/>
            <a:ext cx="6965987" cy="1491004"/>
          </a:xfrm>
          <a:prstGeom prst="rect">
            <a:avLst/>
          </a:prstGeom>
          <a:solidFill>
            <a:srgbClr val="FFFFFF"/>
          </a:solidFill>
          <a:ln w="12700">
            <a:solidFill>
              <a:srgbClr val="7030A0"/>
            </a:solidFill>
            <a:miter lim="800000"/>
            <a:headEnd/>
            <a:tailEnd/>
          </a:ln>
        </p:spPr>
        <p:txBody>
          <a:bodyPr vert="horz" wrap="square" lIns="0" tIns="0" rIns="0" bIns="0" numCol="1" anchor="ctr" anchorCtr="0" compatLnSpc="1">
            <a:prstTxWarp prst="textNoShape">
              <a:avLst/>
            </a:prstTxWarp>
          </a:bodyPr>
          <a:lstStyle/>
          <a:p>
            <a:pPr marL="447675" lvl="0" indent="-174625" defTabSz="914400" eaLnBrk="0" fontAlgn="base" hangingPunct="0">
              <a:lnSpc>
                <a:spcPts val="2900"/>
              </a:lnSpc>
              <a:spcBef>
                <a:spcPct val="0"/>
              </a:spcBef>
              <a:spcAft>
                <a:spcPct val="0"/>
              </a:spcAft>
              <a:buFontTx/>
              <a:buChar char="•"/>
            </a:pP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全球景氣不確定性</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因素</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多</a:t>
            </a:r>
            <a:r>
              <a:rPr lang="zh-TW"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廠商</a:t>
            </a:r>
            <a:r>
              <a:rPr lang="zh-TW" altLang="zh-TW"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對經濟前景保守</a:t>
            </a:r>
            <a:r>
              <a:rPr lang="zh-TW"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部分</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廠商面臨庫存</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去</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化壓力，</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民間投資成長恐將受限。</a:t>
            </a:r>
            <a:endPar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新細明體" panose="02020500000000000000" pitchFamily="18" charset="-120"/>
            </a:endParaRPr>
          </a:p>
          <a:p>
            <a:pPr marL="447675" marR="0" lvl="0" indent="-174625" algn="l" defTabSz="914400" rtl="0" eaLnBrk="0" fontAlgn="base" latinLnBrk="0" hangingPunct="0">
              <a:lnSpc>
                <a:spcPts val="2900"/>
              </a:lnSpc>
              <a:spcBef>
                <a:spcPct val="0"/>
              </a:spcBef>
              <a:spcAft>
                <a:spcPct val="0"/>
              </a:spcAft>
              <a:buClrTx/>
              <a:buSzTx/>
              <a:buFontTx/>
              <a:buChar char="•"/>
              <a:tabLst/>
            </a:pP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民間投資與出口連動性高</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，若明年出口成長趨緩，亦將制約民間投資成長。</a:t>
            </a:r>
            <a:endPar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8" name="文字方塊 2"/>
          <p:cNvSpPr txBox="1">
            <a:spLocks noChangeArrowheads="1"/>
          </p:cNvSpPr>
          <p:nvPr/>
        </p:nvSpPr>
        <p:spPr bwMode="auto">
          <a:xfrm>
            <a:off x="1604398" y="1595314"/>
            <a:ext cx="6965987" cy="1147637"/>
          </a:xfrm>
          <a:prstGeom prst="rect">
            <a:avLst/>
          </a:prstGeom>
          <a:solidFill>
            <a:srgbClr val="FFFFFF"/>
          </a:solidFill>
          <a:ln w="12700">
            <a:solidFill>
              <a:srgbClr val="0070C0"/>
            </a:solidFill>
            <a:miter lim="800000"/>
            <a:headEnd/>
            <a:tailEnd/>
          </a:ln>
        </p:spPr>
        <p:txBody>
          <a:bodyPr vert="horz" wrap="square" lIns="0" tIns="0" rIns="0" bIns="0" numCol="1" anchor="ctr" anchorCtr="0" compatLnSpc="1">
            <a:prstTxWarp prst="textNoShape">
              <a:avLst/>
            </a:prstTxWarp>
          </a:bodyPr>
          <a:lstStyle/>
          <a:p>
            <a:pPr marL="360363" lvl="0" indent="-185738" defTabSz="914400" eaLnBrk="0" fontAlgn="base" hangingPunct="0">
              <a:lnSpc>
                <a:spcPts val="3000"/>
              </a:lnSpc>
              <a:spcBef>
                <a:spcPct val="0"/>
              </a:spcBef>
              <a:spcAft>
                <a:spcPct val="0"/>
              </a:spcAft>
              <a:buFontTx/>
              <a:buChar char="•"/>
            </a:pP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主要央行採</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緊縮貨幣政策</a:t>
            </a:r>
            <a:r>
              <a:rPr kumimoji="0" lang="zh-TW"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全球經濟成長減緩</a:t>
            </a:r>
            <a:r>
              <a:rPr kumimoji="0" lang="en-US"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尤其，</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臺灣</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主要出口市場</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美國經濟</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衰退</a:t>
            </a:r>
            <a:r>
              <a:rPr lang="zh-TW" altLang="en-US"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機率上升</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中國大陸</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經濟</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偏下行</a:t>
            </a:r>
            <a:r>
              <a:rPr kumimoji="0" lang="en-US" altLang="zh-TW"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消費性電子產品需求降溫</a:t>
            </a:r>
            <a:r>
              <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，臺灣出口成長動能將趨緩。</a:t>
            </a:r>
            <a:endParaRPr kumimoji="0" lang="zh-TW" altLang="en-US"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804248" y="6492875"/>
            <a:ext cx="2057400" cy="365125"/>
          </a:xfrm>
        </p:spPr>
        <p:txBody>
          <a:bodyPr/>
          <a:lstStyle/>
          <a:p>
            <a:fld id="{BB1C85A4-6A84-4618-80D9-5A61A43F67A3}" type="slidenum">
              <a:rPr lang="zh-TW" altLang="en-US" smtClean="0"/>
              <a:t>40</a:t>
            </a:fld>
            <a:endParaRPr lang="zh-TW" altLang="en-US" dirty="0"/>
          </a:p>
        </p:txBody>
      </p:sp>
      <p:sp>
        <p:nvSpPr>
          <p:cNvPr id="7" name="圓角矩形 30"/>
          <p:cNvSpPr>
            <a:spLocks noChangeArrowheads="1"/>
          </p:cNvSpPr>
          <p:nvPr/>
        </p:nvSpPr>
        <p:spPr bwMode="auto">
          <a:xfrm>
            <a:off x="503688" y="1520928"/>
            <a:ext cx="1260000" cy="1260000"/>
          </a:xfrm>
          <a:prstGeom prst="roundRect">
            <a:avLst>
              <a:gd name="adj" fmla="val 24458"/>
            </a:avLst>
          </a:prstGeom>
          <a:solidFill>
            <a:srgbClr val="4BACC6"/>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2800"/>
              </a:lnSpc>
              <a:spcBef>
                <a:spcPct val="0"/>
              </a:spcBef>
              <a:spcAft>
                <a:spcPct val="0"/>
              </a:spcAft>
              <a:buClrTx/>
              <a:buSzTx/>
              <a:buFontTx/>
              <a:buNone/>
              <a:tabLst/>
            </a:pPr>
            <a:r>
              <a:rPr kumimoji="0" lang="zh-TW" altLang="zh-TW" b="1" i="0" u="none" strike="noStrike" cap="none" normalizeH="0" baseline="0" dirty="0" smtClean="0">
                <a:ln>
                  <a:noFill/>
                </a:ln>
                <a:solidFill>
                  <a:srgbClr val="FFFFFF"/>
                </a:solidFill>
                <a:effectLst/>
                <a:latin typeface="微軟正黑體" panose="020B0604030504040204" pitchFamily="34" charset="-120"/>
                <a:ea typeface="微軟正黑體" panose="020B0604030504040204" pitchFamily="34" charset="-120"/>
                <a:cs typeface="Times New Roman" panose="02020603050405020304" pitchFamily="18" charset="0"/>
              </a:rPr>
              <a:t>出口動能減緩</a:t>
            </a:r>
            <a:endParaRPr kumimoji="0" lang="zh-TW" altLang="zh-TW" sz="2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0" name="AutoShape 9"/>
          <p:cNvSpPr>
            <a:spLocks noChangeArrowheads="1"/>
          </p:cNvSpPr>
          <p:nvPr/>
        </p:nvSpPr>
        <p:spPr bwMode="auto">
          <a:xfrm>
            <a:off x="503022" y="3025942"/>
            <a:ext cx="1260000" cy="1564838"/>
          </a:xfrm>
          <a:prstGeom prst="roundRect">
            <a:avLst>
              <a:gd name="adj" fmla="val 24458"/>
            </a:avLst>
          </a:prstGeom>
          <a:solidFill>
            <a:srgbClr val="8064A2"/>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algn="ctr" defTabSz="914400" eaLnBrk="0" fontAlgn="base" hangingPunct="0">
              <a:lnSpc>
                <a:spcPts val="2800"/>
              </a:lnSpc>
              <a:spcBef>
                <a:spcPct val="0"/>
              </a:spcBef>
              <a:spcAft>
                <a:spcPct val="0"/>
              </a:spcAft>
            </a:pPr>
            <a:r>
              <a:rPr lang="zh-TW" altLang="zh-TW"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投資</a:t>
            </a:r>
          </a:p>
          <a:p>
            <a:pPr algn="ctr" defTabSz="914400" eaLnBrk="0" fontAlgn="base" hangingPunct="0">
              <a:lnSpc>
                <a:spcPts val="2800"/>
              </a:lnSpc>
              <a:spcBef>
                <a:spcPct val="0"/>
              </a:spcBef>
              <a:spcAft>
                <a:spcPct val="0"/>
              </a:spcAft>
            </a:pPr>
            <a:r>
              <a:rPr lang="zh-TW" altLang="zh-TW"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趨保守</a:t>
            </a:r>
          </a:p>
        </p:txBody>
      </p:sp>
      <p:sp>
        <p:nvSpPr>
          <p:cNvPr id="12" name="AutoShape 7"/>
          <p:cNvSpPr>
            <a:spLocks noChangeArrowheads="1"/>
          </p:cNvSpPr>
          <p:nvPr/>
        </p:nvSpPr>
        <p:spPr bwMode="auto">
          <a:xfrm>
            <a:off x="487197" y="4766738"/>
            <a:ext cx="1260000" cy="1289464"/>
          </a:xfrm>
          <a:prstGeom prst="roundRect">
            <a:avLst>
              <a:gd name="adj" fmla="val 24458"/>
            </a:avLst>
          </a:prstGeom>
          <a:solidFill>
            <a:srgbClr val="9BBB59"/>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R="0" lvl="0" indent="0" algn="ctr" defTabSz="914400" eaLnBrk="0" fontAlgn="base" hangingPunct="0">
              <a:lnSpc>
                <a:spcPts val="2800"/>
              </a:lnSpc>
              <a:spcBef>
                <a:spcPct val="0"/>
              </a:spcBef>
              <a:spcAft>
                <a:spcPct val="0"/>
              </a:spcAft>
              <a:buClrTx/>
              <a:buSzTx/>
              <a:buFontTx/>
              <a:buNone/>
              <a:tabLst/>
            </a:pPr>
            <a:r>
              <a:rPr lang="zh-TW" altLang="zh-TW"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民間消費回溫</a:t>
            </a:r>
          </a:p>
        </p:txBody>
      </p:sp>
      <p:sp>
        <p:nvSpPr>
          <p:cNvPr id="21" name="Rectangle 2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4" name="矩形 23"/>
          <p:cNvSpPr/>
          <p:nvPr/>
        </p:nvSpPr>
        <p:spPr>
          <a:xfrm>
            <a:off x="592587" y="526992"/>
            <a:ext cx="7958825" cy="72413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82563" indent="-182563" algn="just" defTabSz="914400">
              <a:lnSpc>
                <a:spcPts val="3400"/>
              </a:lnSpc>
              <a:spcBef>
                <a:spcPts val="600"/>
              </a:spcBef>
              <a:buFont typeface="Arial" panose="020B0604020202020204" pitchFamily="34" charset="0"/>
              <a:buChar char="•"/>
              <a:tabLst>
                <a:tab pos="182563" algn="l"/>
              </a:tabLst>
            </a:pP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明年國內</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經濟成長趨</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緩：</a:t>
            </a:r>
            <a:endPar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957528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331640" y="3762534"/>
            <a:ext cx="6048672" cy="2346043"/>
          </a:xfrm>
          <a:prstGeom prst="rect">
            <a:avLst/>
          </a:prstGeom>
        </p:spPr>
      </p:pic>
      <p:sp>
        <p:nvSpPr>
          <p:cNvPr id="6" name="投影片編號版面配置區 5"/>
          <p:cNvSpPr>
            <a:spLocks noGrp="1"/>
          </p:cNvSpPr>
          <p:nvPr>
            <p:ph type="sldNum" sz="quarter" idx="12"/>
          </p:nvPr>
        </p:nvSpPr>
        <p:spPr>
          <a:xfrm>
            <a:off x="6836729" y="6492875"/>
            <a:ext cx="2057400" cy="365125"/>
          </a:xfrm>
        </p:spPr>
        <p:txBody>
          <a:bodyPr/>
          <a:lstStyle/>
          <a:p>
            <a:fld id="{BB1C85A4-6A84-4618-80D9-5A61A43F67A3}" type="slidenum">
              <a:rPr lang="zh-TW" altLang="en-US" smtClean="0"/>
              <a:t>41</a:t>
            </a:fld>
            <a:endParaRPr lang="zh-TW" altLang="en-US" dirty="0"/>
          </a:p>
        </p:txBody>
      </p:sp>
      <p:sp>
        <p:nvSpPr>
          <p:cNvPr id="13" name="矩形 12"/>
          <p:cNvSpPr/>
          <p:nvPr/>
        </p:nvSpPr>
        <p:spPr>
          <a:xfrm>
            <a:off x="323528" y="404664"/>
            <a:ext cx="8545099" cy="18002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3538" indent="-363538" algn="just" defTabSz="914400">
              <a:lnSpc>
                <a:spcPts val="3200"/>
              </a:lnSpc>
              <a:spcBef>
                <a:spcPts val="600"/>
              </a:spcBef>
              <a:tabLst>
                <a:tab pos="363538" algn="l"/>
              </a:tabLst>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物價</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展望</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去</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年臺灣消費者</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物價年增</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率為</a:t>
            </a:r>
            <a:r>
              <a:rPr lang="en-US" altLang="zh-TW"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1.96%</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a:t>
            </a:r>
            <a:r>
              <a:rPr lang="en-US" altLang="zh-TW"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月為</a:t>
            </a:r>
            <a:r>
              <a:rPr lang="en-US" altLang="zh-TW"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3.10%</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主要</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機構預測</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今年臺灣通膨率平均</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約</a:t>
            </a:r>
            <a:r>
              <a:rPr lang="en-US" altLang="zh-TW"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明年回落至</a:t>
            </a:r>
            <a:r>
              <a:rPr lang="en-US" altLang="zh-TW"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b="1" spc="-8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以下</a:t>
            </a:r>
            <a:r>
              <a:rPr lang="zh-TW" altLang="en-US" sz="2200" b="1" spc="-8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；相較主要國家物價</a:t>
            </a:r>
            <a:r>
              <a:rPr lang="zh-TW" altLang="en-US" sz="2200" b="1" spc="-8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平穩</a:t>
            </a:r>
            <a:r>
              <a:rPr lang="zh-TW" altLang="en-US"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8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188913" algn="just" defTabSz="914400">
              <a:lnSpc>
                <a:spcPts val="3200"/>
              </a:lnSpc>
              <a:spcBef>
                <a:spcPts val="600"/>
              </a:spcBef>
              <a:buFont typeface="Arial" panose="020B0604020202020204" pitchFamily="34" charset="0"/>
              <a:buChar char="•"/>
              <a:tabLst>
                <a:tab pos="363538" algn="l"/>
              </a:tabLst>
            </a:pPr>
            <a:r>
              <a:rPr lang="zh-TW" altLang="en-US" sz="2200" b="1" spc="-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a:t>
            </a:r>
            <a:r>
              <a:rPr lang="zh-TW" altLang="en-US" sz="2200" b="1" spc="-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以來國內物價</a:t>
            </a:r>
            <a:r>
              <a:rPr lang="zh-TW" altLang="en-US" sz="2200" b="1" spc="-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上漲，主</a:t>
            </a:r>
            <a:r>
              <a:rPr lang="zh-TW" altLang="en-US" sz="2200" b="1" spc="-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因進口原油</a:t>
            </a:r>
            <a:r>
              <a:rPr lang="zh-TW" altLang="en-US" sz="2200" b="1" spc="-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及食物價格</a:t>
            </a:r>
            <a:r>
              <a:rPr lang="zh-TW" altLang="en-US" sz="2200" b="1" spc="-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200" b="1" spc="-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供給面因素</a:t>
            </a:r>
            <a:r>
              <a:rPr lang="zh-TW" altLang="en-US" sz="2200" b="1" spc="-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影響。</a:t>
            </a:r>
            <a:endParaRPr lang="en-US" altLang="zh-TW" sz="2200" b="1" spc="-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矩形 4"/>
          <p:cNvSpPr/>
          <p:nvPr/>
        </p:nvSpPr>
        <p:spPr>
          <a:xfrm>
            <a:off x="472308" y="2251471"/>
            <a:ext cx="8301693" cy="1347548"/>
          </a:xfrm>
          <a:prstGeom prst="rect">
            <a:avLst/>
          </a:prstGeom>
        </p:spPr>
        <p:txBody>
          <a:bodyPr wrap="square">
            <a:spAutoFit/>
          </a:bodyPr>
          <a:lstStyle/>
          <a:p>
            <a:pPr marL="447675" indent="-252000" algn="just" defTabSz="914400">
              <a:lnSpc>
                <a:spcPts val="2500"/>
              </a:lnSpc>
              <a:spcBef>
                <a:spcPts val="600"/>
              </a:spcBef>
              <a:tabLst>
                <a:tab pos="363538" algn="l"/>
              </a:tabLst>
            </a:pP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以來，供應鏈瓶頸問題以及俄烏</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戰爭膠著</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，推升國際食物及能源價格</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帶動</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en-US" altLang="zh-TW"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年增</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率走升至</a:t>
            </a:r>
            <a:r>
              <a:rPr lang="en-US" altLang="zh-TW"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月之</a:t>
            </a:r>
            <a:r>
              <a:rPr lang="en-US" altLang="zh-TW"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3.59%</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隨原油等原物料價格漲幅減緩</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年增率降</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a:t>
            </a:r>
            <a:r>
              <a:rPr lang="en-US" altLang="zh-TW"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2.66%</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平均</a:t>
            </a:r>
            <a:r>
              <a:rPr lang="en-US" altLang="zh-TW"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CPI</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年增率為</a:t>
            </a:r>
            <a:r>
              <a:rPr lang="en-US" altLang="zh-TW"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3.10%</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，上漲主因</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食物類價格走高</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，加以</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油料費</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耐久性消費品價格上漲</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以及</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房租調高</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，上述</a:t>
            </a:r>
            <a:r>
              <a:rPr lang="en-US" altLang="zh-TW"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合計貢獻</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約</a:t>
            </a:r>
            <a:r>
              <a:rPr lang="en-US" altLang="zh-TW"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74%</a:t>
            </a:r>
            <a:r>
              <a:rPr lang="zh-TW" altLang="en-US" b="1" spc="-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spc="-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p:cNvSpPr/>
          <p:nvPr/>
        </p:nvSpPr>
        <p:spPr>
          <a:xfrm>
            <a:off x="2627784" y="3573016"/>
            <a:ext cx="3886000" cy="584775"/>
          </a:xfrm>
          <a:prstGeom prst="rect">
            <a:avLst/>
          </a:prstGeom>
        </p:spPr>
        <p:txBody>
          <a:bodyPr wrap="none">
            <a:spAutoFit/>
          </a:bodyPr>
          <a:lstStyle/>
          <a:p>
            <a:r>
              <a:rPr lang="zh-TW" altLang="en-US" sz="1600" b="1" dirty="0" smtClean="0">
                <a:latin typeface="微軟正黑體" panose="020B0604030504040204" pitchFamily="34" charset="-120"/>
                <a:ea typeface="微軟正黑體" panose="020B0604030504040204" pitchFamily="34" charset="-120"/>
              </a:rPr>
              <a:t>影響今年</a:t>
            </a:r>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至</a:t>
            </a:r>
            <a:r>
              <a:rPr lang="en-US" altLang="zh-TW" sz="1600" b="1" dirty="0">
                <a:latin typeface="微軟正黑體" panose="020B0604030504040204" pitchFamily="34" charset="-120"/>
                <a:ea typeface="微軟正黑體" panose="020B0604030504040204" pitchFamily="34" charset="-120"/>
              </a:rPr>
              <a:t>8</a:t>
            </a:r>
            <a:r>
              <a:rPr lang="zh-TW" altLang="en-US" sz="1600" b="1" dirty="0" smtClean="0">
                <a:latin typeface="微軟正黑體" panose="020B0604030504040204" pitchFamily="34" charset="-120"/>
                <a:ea typeface="微軟正黑體" panose="020B0604030504040204" pitchFamily="34" charset="-120"/>
              </a:rPr>
              <a:t>月臺灣</a:t>
            </a:r>
            <a:r>
              <a:rPr lang="en-US" altLang="zh-TW" sz="1600" b="1" dirty="0" smtClean="0">
                <a:latin typeface="微軟正黑體" panose="020B0604030504040204" pitchFamily="34" charset="-120"/>
                <a:ea typeface="微軟正黑體" panose="020B0604030504040204" pitchFamily="34" charset="-120"/>
              </a:rPr>
              <a:t>CPI</a:t>
            </a:r>
            <a:r>
              <a:rPr lang="zh-TW" altLang="en-US" sz="1600" b="1" dirty="0" smtClean="0">
                <a:latin typeface="微軟正黑體" panose="020B0604030504040204" pitchFamily="34" charset="-120"/>
                <a:ea typeface="微軟正黑體" panose="020B0604030504040204" pitchFamily="34" charset="-120"/>
              </a:rPr>
              <a:t>年增率主要項目 </a:t>
            </a:r>
            <a:endParaRPr lang="en-US" altLang="zh-TW" sz="1600" b="1" dirty="0" smtClean="0">
              <a:latin typeface="微軟正黑體" panose="020B0604030504040204" pitchFamily="34" charset="-120"/>
              <a:ea typeface="微軟正黑體" panose="020B0604030504040204" pitchFamily="34" charset="-120"/>
            </a:endParaRPr>
          </a:p>
          <a:p>
            <a:pPr algn="ct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對</a:t>
            </a:r>
            <a:r>
              <a:rPr lang="en-US" altLang="zh-TW" sz="1600" b="1" dirty="0" smtClean="0">
                <a:latin typeface="微軟正黑體" panose="020B0604030504040204" pitchFamily="34" charset="-120"/>
                <a:ea typeface="微軟正黑體" panose="020B0604030504040204" pitchFamily="34" charset="-120"/>
              </a:rPr>
              <a:t>CPI</a:t>
            </a:r>
            <a:r>
              <a:rPr lang="zh-TW" altLang="en-US" sz="1600" b="1" dirty="0" smtClean="0">
                <a:latin typeface="微軟正黑體" panose="020B0604030504040204" pitchFamily="34" charset="-120"/>
                <a:ea typeface="微軟正黑體" panose="020B0604030504040204" pitchFamily="34" charset="-120"/>
              </a:rPr>
              <a:t>年增率之貢獻</a:t>
            </a:r>
            <a:r>
              <a:rPr lang="en-US" altLang="zh-TW"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5" name="文字方塊 2"/>
          <p:cNvSpPr txBox="1">
            <a:spLocks noChangeArrowheads="1"/>
          </p:cNvSpPr>
          <p:nvPr/>
        </p:nvSpPr>
        <p:spPr bwMode="auto">
          <a:xfrm>
            <a:off x="1763688" y="6171565"/>
            <a:ext cx="2181225" cy="321310"/>
          </a:xfrm>
          <a:prstGeom prst="rect">
            <a:avLst/>
          </a:prstGeom>
          <a:noFill/>
          <a:ln w="9525">
            <a:noFill/>
            <a:miter lim="800000"/>
            <a:headEnd/>
            <a:tailEnd/>
          </a:ln>
        </p:spPr>
        <p:txBody>
          <a:bodyPr rot="0" vert="horz" wrap="square" lIns="91440" tIns="45720" rIns="91440" bIns="45720" anchor="t" anchorCtr="0">
            <a:noAutofit/>
          </a:bodyPr>
          <a:lstStyle/>
          <a:p>
            <a:pPr>
              <a:lnSpc>
                <a:spcPts val="900"/>
              </a:lnSpc>
              <a:spcBef>
                <a:spcPts val="240"/>
              </a:spcBef>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資料來源：主計總處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p:cNvSpPr/>
          <p:nvPr/>
        </p:nvSpPr>
        <p:spPr>
          <a:xfrm>
            <a:off x="6922779" y="3781062"/>
            <a:ext cx="1728192" cy="1169551"/>
          </a:xfrm>
          <a:prstGeom prst="rect">
            <a:avLst/>
          </a:prstGeom>
          <a:ln>
            <a:solidFill>
              <a:srgbClr val="7030A0"/>
            </a:solidFill>
          </a:ln>
        </p:spPr>
        <p:txBody>
          <a:bodyPr wrap="square">
            <a:spAutoFit/>
          </a:bodyPr>
          <a:lstStyle/>
          <a:p>
            <a:pPr algn="just"/>
            <a:r>
              <a:rPr lang="zh-TW" altLang="en-US" sz="1400" b="1" dirty="0">
                <a:solidFill>
                  <a:srgbClr val="0000FF"/>
                </a:solidFill>
                <a:latin typeface="微軟正黑體" panose="020B0604030504040204" pitchFamily="34" charset="-120"/>
                <a:ea typeface="微軟正黑體" panose="020B0604030504040204" pitchFamily="34" charset="-120"/>
              </a:rPr>
              <a:t>食物類</a:t>
            </a:r>
            <a:r>
              <a:rPr lang="zh-TW" altLang="en-US" sz="1400" b="1" dirty="0">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油料</a:t>
            </a:r>
            <a:r>
              <a:rPr lang="zh-TW" altLang="en-US" sz="1400" b="1" dirty="0" smtClean="0">
                <a:solidFill>
                  <a:srgbClr val="0000FF"/>
                </a:solidFill>
                <a:latin typeface="微軟正黑體" panose="020B0604030504040204" pitchFamily="34" charset="-120"/>
                <a:ea typeface="微軟正黑體" panose="020B0604030504040204" pitchFamily="34" charset="-120"/>
              </a:rPr>
              <a:t>費、耐久性消費品</a:t>
            </a:r>
            <a:r>
              <a:rPr lang="zh-TW" altLang="en-US" sz="1400" b="1" dirty="0" smtClean="0">
                <a:latin typeface="微軟正黑體" panose="020B0604030504040204" pitchFamily="34" charset="-120"/>
                <a:ea typeface="微軟正黑體" panose="020B0604030504040204" pitchFamily="34" charset="-120"/>
              </a:rPr>
              <a:t>及</a:t>
            </a:r>
            <a:r>
              <a:rPr lang="zh-TW" altLang="en-US" sz="1400" b="1" dirty="0" smtClean="0">
                <a:solidFill>
                  <a:srgbClr val="0000FF"/>
                </a:solidFill>
                <a:latin typeface="微軟正黑體" panose="020B0604030504040204" pitchFamily="34" charset="-120"/>
                <a:ea typeface="微軟正黑體" panose="020B0604030504040204" pitchFamily="34" charset="-120"/>
              </a:rPr>
              <a:t>房租</a:t>
            </a:r>
            <a:r>
              <a:rPr lang="zh-TW" altLang="en-US" sz="1400" b="1" dirty="0" smtClean="0">
                <a:latin typeface="微軟正黑體" panose="020B0604030504040204" pitchFamily="34" charset="-120"/>
                <a:ea typeface="微軟正黑體" panose="020B0604030504040204" pitchFamily="34" charset="-120"/>
              </a:rPr>
              <a:t>合計</a:t>
            </a:r>
            <a:r>
              <a:rPr lang="zh-TW" altLang="en-US" sz="1400" b="1" dirty="0">
                <a:latin typeface="微軟正黑體" panose="020B0604030504040204" pitchFamily="34" charset="-120"/>
                <a:ea typeface="微軟正黑體" panose="020B0604030504040204" pitchFamily="34" charset="-120"/>
              </a:rPr>
              <a:t>使</a:t>
            </a:r>
            <a:r>
              <a:rPr lang="en-US" altLang="zh-TW" sz="1400" b="1" dirty="0">
                <a:latin typeface="微軟正黑體" panose="020B0604030504040204" pitchFamily="34" charset="-120"/>
                <a:ea typeface="微軟正黑體" panose="020B0604030504040204" pitchFamily="34" charset="-120"/>
              </a:rPr>
              <a:t>CPI</a:t>
            </a:r>
            <a:r>
              <a:rPr lang="zh-TW" altLang="en-US" sz="1400" b="1" dirty="0">
                <a:latin typeface="微軟正黑體" panose="020B0604030504040204" pitchFamily="34" charset="-120"/>
                <a:ea typeface="微軟正黑體" panose="020B0604030504040204" pitchFamily="34" charset="-120"/>
              </a:rPr>
              <a:t>年增率</a:t>
            </a:r>
            <a:r>
              <a:rPr lang="zh-TW" altLang="en-US" sz="1400" b="1" spc="-100" dirty="0">
                <a:latin typeface="微軟正黑體" panose="020B0604030504040204" pitchFamily="34" charset="-120"/>
                <a:ea typeface="微軟正黑體" panose="020B0604030504040204" pitchFamily="34" charset="-120"/>
              </a:rPr>
              <a:t>上升</a:t>
            </a:r>
            <a:r>
              <a:rPr lang="en-US" altLang="zh-TW" sz="1400" b="1" spc="-100" dirty="0" smtClean="0">
                <a:latin typeface="微軟正黑體" panose="020B0604030504040204" pitchFamily="34" charset="-120"/>
                <a:ea typeface="微軟正黑體" panose="020B0604030504040204" pitchFamily="34" charset="-120"/>
              </a:rPr>
              <a:t>2.28</a:t>
            </a:r>
            <a:r>
              <a:rPr lang="zh-TW" altLang="en-US" sz="1400" b="1" spc="-100" dirty="0" smtClean="0">
                <a:latin typeface="微軟正黑體" panose="020B0604030504040204" pitchFamily="34" charset="-120"/>
                <a:ea typeface="微軟正黑體" panose="020B0604030504040204" pitchFamily="34" charset="-120"/>
              </a:rPr>
              <a:t>個</a:t>
            </a:r>
            <a:r>
              <a:rPr lang="zh-TW" altLang="en-US" sz="1400" b="1" spc="-100" dirty="0">
                <a:latin typeface="微軟正黑體" panose="020B0604030504040204" pitchFamily="34" charset="-120"/>
                <a:ea typeface="微軟正黑體" panose="020B0604030504040204" pitchFamily="34" charset="-120"/>
              </a:rPr>
              <a:t>百分點，</a:t>
            </a:r>
            <a:r>
              <a:rPr lang="zh-TW" altLang="en-US" sz="1400" b="1" dirty="0">
                <a:solidFill>
                  <a:srgbClr val="0000FF"/>
                </a:solidFill>
                <a:latin typeface="微軟正黑體" panose="020B0604030504040204" pitchFamily="34" charset="-120"/>
                <a:ea typeface="微軟正黑體" panose="020B0604030504040204" pitchFamily="34" charset="-120"/>
              </a:rPr>
              <a:t>貢獻</a:t>
            </a:r>
            <a:r>
              <a:rPr lang="zh-TW" altLang="en-US" sz="1400" b="1" dirty="0" smtClean="0">
                <a:solidFill>
                  <a:srgbClr val="0000FF"/>
                </a:solidFill>
                <a:latin typeface="微軟正黑體" panose="020B0604030504040204" pitchFamily="34" charset="-120"/>
                <a:ea typeface="微軟正黑體" panose="020B0604030504040204" pitchFamily="34" charset="-120"/>
              </a:rPr>
              <a:t>約</a:t>
            </a:r>
            <a:r>
              <a:rPr lang="en-US" altLang="zh-TW" sz="1400" b="1" dirty="0" smtClean="0">
                <a:solidFill>
                  <a:srgbClr val="0000FF"/>
                </a:solidFill>
                <a:latin typeface="微軟正黑體" panose="020B0604030504040204" pitchFamily="34" charset="-120"/>
                <a:ea typeface="微軟正黑體" panose="020B0604030504040204" pitchFamily="34" charset="-120"/>
              </a:rPr>
              <a:t>74%</a:t>
            </a:r>
            <a:r>
              <a:rPr lang="zh-TW" altLang="en-US" sz="1400" b="1" dirty="0">
                <a:latin typeface="微軟正黑體" panose="020B0604030504040204" pitchFamily="34" charset="-120"/>
                <a:ea typeface="微軟正黑體" panose="020B0604030504040204" pitchFamily="34" charset="-120"/>
              </a:rPr>
              <a:t>。</a:t>
            </a:r>
            <a:endParaRPr lang="zh-TW" altLang="en-US" sz="1400" b="1"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20559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36729" y="6492875"/>
            <a:ext cx="2057400" cy="365125"/>
          </a:xfrm>
        </p:spPr>
        <p:txBody>
          <a:bodyPr/>
          <a:lstStyle/>
          <a:p>
            <a:fld id="{BB1C85A4-6A84-4618-80D9-5A61A43F67A3}" type="slidenum">
              <a:rPr lang="zh-TW" altLang="en-US" smtClean="0"/>
              <a:t>42</a:t>
            </a:fld>
            <a:endParaRPr lang="zh-TW" altLang="en-US" dirty="0"/>
          </a:p>
        </p:txBody>
      </p:sp>
      <p:sp>
        <p:nvSpPr>
          <p:cNvPr id="13" name="矩形 12"/>
          <p:cNvSpPr/>
          <p:nvPr/>
        </p:nvSpPr>
        <p:spPr>
          <a:xfrm>
            <a:off x="467544" y="332656"/>
            <a:ext cx="8301692" cy="352520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3538" indent="-188913" algn="just" defTabSz="914400">
              <a:lnSpc>
                <a:spcPts val="2800"/>
              </a:lnSpc>
              <a:spcBef>
                <a:spcPts val="600"/>
              </a:spcBef>
              <a:buFont typeface="Arial" panose="020B0604020202020204" pitchFamily="34" charset="0"/>
              <a:buChar char="•"/>
              <a:tabLst>
                <a:tab pos="363538" algn="l"/>
              </a:tabLst>
            </a:pP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2200" b="1" spc="-3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供給面措施</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en-US" sz="2200" b="1" spc="-3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供給面衝擊</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對</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整體</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物價</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穩定有很大的幫助：</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行政院「穩定物價小組」積極以供給面措施</a:t>
            </a:r>
            <a:r>
              <a:rPr lang="en-US" altLang="zh-TW"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例如，減</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徵油品貨物稅等</a:t>
            </a:r>
            <a:r>
              <a:rPr lang="zh-TW" altLang="en-US" sz="2200" b="1" spc="-3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油價平穩措施</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，民生燃</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氣價格維持不調</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漲</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3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調降黃豆、小麥、玉米等關稅及營業稅</a:t>
            </a:r>
            <a:r>
              <a:rPr lang="en-US" altLang="zh-TW"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3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，因應能源及食物價格</a:t>
            </a:r>
            <a:r>
              <a:rPr lang="zh-TW" altLang="en-US"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波動。</a:t>
            </a:r>
            <a:endParaRPr lang="en-US" altLang="zh-TW" sz="2200" b="1" spc="-3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188913" algn="just" defTabSz="914400">
              <a:lnSpc>
                <a:spcPts val="2800"/>
              </a:lnSpc>
              <a:spcBef>
                <a:spcPts val="600"/>
              </a:spcBef>
              <a:buFont typeface="Arial" panose="020B0604020202020204" pitchFamily="34" charset="0"/>
              <a:buChar char="•"/>
              <a:tabLst>
                <a:tab pos="363538" algn="l"/>
              </a:tabLst>
            </a:pPr>
            <a:r>
              <a:rPr lang="zh-TW" altLang="en-US" sz="2200" b="1" spc="-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今</a:t>
            </a:r>
            <a:r>
              <a:rPr lang="zh-TW" altLang="en-US"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年以來</a:t>
            </a:r>
            <a:r>
              <a:rPr lang="zh-TW" altLang="en-US"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本</a:t>
            </a:r>
            <a:r>
              <a:rPr lang="zh-TW" altLang="zh-TW" sz="2200" b="1" spc="-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行採行緊縮</a:t>
            </a:r>
            <a:r>
              <a:rPr lang="zh-TW" altLang="zh-TW"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貨幣</a:t>
            </a:r>
            <a:r>
              <a:rPr lang="zh-TW" altLang="en-US" sz="2200" b="1" spc="-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政策</a:t>
            </a:r>
            <a:r>
              <a:rPr lang="zh-TW"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4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制約</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大</a:t>
            </a:r>
            <a:r>
              <a:rPr lang="zh-TW" altLang="en-US"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眾</a:t>
            </a:r>
            <a:r>
              <a:rPr lang="zh-TW"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zh-TW"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通膨預期</a:t>
            </a:r>
            <a:r>
              <a:rPr lang="zh-TW" altLang="zh-TW"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，以維持物價</a:t>
            </a:r>
            <a:r>
              <a:rPr lang="zh-TW"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穩定</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a:t>
            </a:r>
            <a:r>
              <a:rPr lang="en-US" altLang="zh-TW"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，本行調升政策利率</a:t>
            </a:r>
            <a:r>
              <a:rPr lang="en-US"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個百分點，</a:t>
            </a:r>
            <a:r>
              <a:rPr lang="en-US" altLang="zh-TW"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spc="-4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調升政策利率</a:t>
            </a:r>
            <a:r>
              <a:rPr lang="en-US"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0.125</a:t>
            </a:r>
            <a:r>
              <a:rPr lang="zh-TW" altLang="en-US"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百分點及新臺幣存款準備率</a:t>
            </a:r>
            <a:r>
              <a:rPr lang="en-US" altLang="zh-TW"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2200" b="1" spc="-4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個百分點。</a:t>
            </a:r>
            <a:endParaRPr lang="en-US" altLang="zh-TW" sz="2200" b="1" spc="-4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188913" algn="just" defTabSz="914400">
              <a:lnSpc>
                <a:spcPts val="2800"/>
              </a:lnSpc>
              <a:spcBef>
                <a:spcPts val="600"/>
              </a:spcBef>
              <a:buFont typeface="Arial" panose="020B0604020202020204" pitchFamily="34" charset="0"/>
              <a:buChar char="•"/>
              <a:tabLst>
                <a:tab pos="363538" algn="l"/>
              </a:tabLst>
            </a:pP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主要</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機構預測</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今年臺灣通膨率平均</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約</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明年回落至</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以下</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；相較主要國家物價</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平穩</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1573985" y="3933056"/>
            <a:ext cx="6500866" cy="369332"/>
          </a:xfrm>
          <a:prstGeom prst="rect">
            <a:avLst/>
          </a:prstGeom>
        </p:spPr>
        <p:txBody>
          <a:bodyPr wrap="square">
            <a:spAutoFit/>
          </a:bodyPr>
          <a:lstStyle/>
          <a:p>
            <a:pPr algn="ctr">
              <a:spcAft>
                <a:spcPts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國內外</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機構對今、明年臺灣</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b="1" u="sng" kern="100" dirty="0" smtClean="0">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b="1" u="sng" kern="100" dirty="0">
                <a:latin typeface="微軟正黑體" panose="020B0604030504040204" pitchFamily="34" charset="-120"/>
                <a:ea typeface="微軟正黑體" panose="020B0604030504040204" pitchFamily="34" charset="-120"/>
                <a:cs typeface="Times New Roman" panose="02020603050405020304" pitchFamily="18" charset="0"/>
              </a:rPr>
              <a:t>膨</a:t>
            </a:r>
            <a:r>
              <a:rPr lang="zh-TW" altLang="zh-TW" b="1" u="sng" kern="100" dirty="0" smtClean="0">
                <a:latin typeface="微軟正黑體" panose="020B0604030504040204" pitchFamily="34" charset="-120"/>
                <a:ea typeface="微軟正黑體" panose="020B0604030504040204" pitchFamily="34" charset="-120"/>
                <a:cs typeface="Times New Roman" panose="02020603050405020304" pitchFamily="18" charset="0"/>
              </a:rPr>
              <a:t>率</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預測值</a:t>
            </a:r>
            <a:endParaRPr lang="zh-TW" altLang="zh-TW" sz="1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p:cNvSpPr txBox="1"/>
          <p:nvPr/>
        </p:nvSpPr>
        <p:spPr>
          <a:xfrm>
            <a:off x="7079445" y="4183323"/>
            <a:ext cx="1689790" cy="230832"/>
          </a:xfrm>
          <a:prstGeom prst="rect">
            <a:avLst/>
          </a:prstGeom>
          <a:noFill/>
        </p:spPr>
        <p:txBody>
          <a:bodyPr wrap="square" rtlCol="0">
            <a:spAutoFit/>
          </a:bodyPr>
          <a:lstStyle/>
          <a:p>
            <a:pPr algn="r"/>
            <a:r>
              <a:rPr lang="zh-TW" altLang="en-US" sz="900" dirty="0" smtClean="0">
                <a:latin typeface="微軟正黑體" panose="020B0604030504040204" pitchFamily="34" charset="-120"/>
                <a:ea typeface="微軟正黑體" panose="020B0604030504040204" pitchFamily="34" charset="-120"/>
              </a:rPr>
              <a:t>單位：</a:t>
            </a:r>
            <a:r>
              <a:rPr lang="en-US" altLang="zh-TW" sz="900" dirty="0" smtClean="0">
                <a:latin typeface="微軟正黑體" panose="020B0604030504040204" pitchFamily="34" charset="-120"/>
                <a:ea typeface="微軟正黑體" panose="020B0604030504040204" pitchFamily="34" charset="-120"/>
              </a:rPr>
              <a:t>%</a:t>
            </a:r>
            <a:endParaRPr lang="zh-TW" altLang="en-US" sz="9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090158363"/>
              </p:ext>
            </p:extLst>
          </p:nvPr>
        </p:nvGraphicFramePr>
        <p:xfrm>
          <a:off x="395535" y="4414155"/>
          <a:ext cx="8373700" cy="1775235"/>
        </p:xfrm>
        <a:graphic>
          <a:graphicData uri="http://schemas.openxmlformats.org/drawingml/2006/table">
            <a:tbl>
              <a:tblPr/>
              <a:tblGrid>
                <a:gridCol w="566487">
                  <a:extLst>
                    <a:ext uri="{9D8B030D-6E8A-4147-A177-3AD203B41FA5}">
                      <a16:colId xmlns:a16="http://schemas.microsoft.com/office/drawing/2014/main" val="20000"/>
                    </a:ext>
                  </a:extLst>
                </a:gridCol>
                <a:gridCol w="587086">
                  <a:extLst>
                    <a:ext uri="{9D8B030D-6E8A-4147-A177-3AD203B41FA5}">
                      <a16:colId xmlns:a16="http://schemas.microsoft.com/office/drawing/2014/main" val="20001"/>
                    </a:ext>
                  </a:extLst>
                </a:gridCol>
                <a:gridCol w="587086">
                  <a:extLst>
                    <a:ext uri="{9D8B030D-6E8A-4147-A177-3AD203B41FA5}">
                      <a16:colId xmlns:a16="http://schemas.microsoft.com/office/drawing/2014/main" val="20002"/>
                    </a:ext>
                  </a:extLst>
                </a:gridCol>
                <a:gridCol w="587086">
                  <a:extLst>
                    <a:ext uri="{9D8B030D-6E8A-4147-A177-3AD203B41FA5}">
                      <a16:colId xmlns:a16="http://schemas.microsoft.com/office/drawing/2014/main" val="20003"/>
                    </a:ext>
                  </a:extLst>
                </a:gridCol>
                <a:gridCol w="587086">
                  <a:extLst>
                    <a:ext uri="{9D8B030D-6E8A-4147-A177-3AD203B41FA5}">
                      <a16:colId xmlns:a16="http://schemas.microsoft.com/office/drawing/2014/main" val="20004"/>
                    </a:ext>
                  </a:extLst>
                </a:gridCol>
                <a:gridCol w="587086">
                  <a:extLst>
                    <a:ext uri="{9D8B030D-6E8A-4147-A177-3AD203B41FA5}">
                      <a16:colId xmlns:a16="http://schemas.microsoft.com/office/drawing/2014/main" val="20005"/>
                    </a:ext>
                  </a:extLst>
                </a:gridCol>
                <a:gridCol w="587086">
                  <a:extLst>
                    <a:ext uri="{9D8B030D-6E8A-4147-A177-3AD203B41FA5}">
                      <a16:colId xmlns:a16="http://schemas.microsoft.com/office/drawing/2014/main" val="20006"/>
                    </a:ext>
                  </a:extLst>
                </a:gridCol>
                <a:gridCol w="587086">
                  <a:extLst>
                    <a:ext uri="{9D8B030D-6E8A-4147-A177-3AD203B41FA5}">
                      <a16:colId xmlns:a16="http://schemas.microsoft.com/office/drawing/2014/main" val="20007"/>
                    </a:ext>
                  </a:extLst>
                </a:gridCol>
                <a:gridCol w="587086">
                  <a:extLst>
                    <a:ext uri="{9D8B030D-6E8A-4147-A177-3AD203B41FA5}">
                      <a16:colId xmlns:a16="http://schemas.microsoft.com/office/drawing/2014/main" val="20008"/>
                    </a:ext>
                  </a:extLst>
                </a:gridCol>
                <a:gridCol w="587086">
                  <a:extLst>
                    <a:ext uri="{9D8B030D-6E8A-4147-A177-3AD203B41FA5}">
                      <a16:colId xmlns:a16="http://schemas.microsoft.com/office/drawing/2014/main" val="20009"/>
                    </a:ext>
                  </a:extLst>
                </a:gridCol>
                <a:gridCol w="587086">
                  <a:extLst>
                    <a:ext uri="{9D8B030D-6E8A-4147-A177-3AD203B41FA5}">
                      <a16:colId xmlns:a16="http://schemas.microsoft.com/office/drawing/2014/main" val="1515035173"/>
                    </a:ext>
                  </a:extLst>
                </a:gridCol>
                <a:gridCol w="587086">
                  <a:extLst>
                    <a:ext uri="{9D8B030D-6E8A-4147-A177-3AD203B41FA5}">
                      <a16:colId xmlns:a16="http://schemas.microsoft.com/office/drawing/2014/main" val="20010"/>
                    </a:ext>
                  </a:extLst>
                </a:gridCol>
                <a:gridCol w="772481">
                  <a:extLst>
                    <a:ext uri="{9D8B030D-6E8A-4147-A177-3AD203B41FA5}">
                      <a16:colId xmlns:a16="http://schemas.microsoft.com/office/drawing/2014/main" val="20011"/>
                    </a:ext>
                  </a:extLst>
                </a:gridCol>
                <a:gridCol w="576786">
                  <a:extLst>
                    <a:ext uri="{9D8B030D-6E8A-4147-A177-3AD203B41FA5}">
                      <a16:colId xmlns:a16="http://schemas.microsoft.com/office/drawing/2014/main" val="20013"/>
                    </a:ext>
                  </a:extLst>
                </a:gridCol>
              </a:tblGrid>
              <a:tr h="675171">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預測機構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1" i="0" u="none" strike="noStrike" dirty="0">
                          <a:solidFill>
                            <a:srgbClr val="000000"/>
                          </a:solidFill>
                          <a:effectLst/>
                          <a:latin typeface="微軟正黑體" panose="020B0604030504040204" pitchFamily="34" charset="-120"/>
                          <a:ea typeface="微軟正黑體" panose="020B0604030504040204" pitchFamily="34" charset="-120"/>
                        </a:rPr>
                        <a:t>主計總處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台經院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中經院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dirty="0">
                          <a:solidFill>
                            <a:srgbClr val="000000"/>
                          </a:solidFill>
                          <a:effectLst/>
                          <a:latin typeface="微軟正黑體" panose="020B0604030504040204" pitchFamily="34" charset="-120"/>
                          <a:ea typeface="微軟正黑體" panose="020B0604030504040204" pitchFamily="34" charset="-120"/>
                        </a:rPr>
                        <a:t>中研院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臺綜院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中央銀行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Goldman Sachs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err="1">
                          <a:solidFill>
                            <a:srgbClr val="000000"/>
                          </a:solidFill>
                          <a:effectLst/>
                          <a:latin typeface="微軟正黑體" panose="020B0604030504040204" pitchFamily="34" charset="-120"/>
                          <a:ea typeface="微軟正黑體" panose="020B0604030504040204" pitchFamily="34" charset="-120"/>
                        </a:rPr>
                        <a:t>BofA</a:t>
                      </a: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 Merrill Lynch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Morgan Stanley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UBS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en-US" sz="900" b="0" i="0" u="none" strike="noStrike" dirty="0">
                          <a:solidFill>
                            <a:srgbClr val="000000"/>
                          </a:solidFill>
                          <a:effectLst/>
                          <a:latin typeface="微軟正黑體" panose="020B0604030504040204" pitchFamily="34" charset="-120"/>
                          <a:ea typeface="微軟正黑體" panose="020B0604030504040204" pitchFamily="34" charset="-120"/>
                        </a:rPr>
                        <a:t>S&amp;P Global Market Intelligence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tc>
                  <a:txBody>
                    <a:bodyPr/>
                    <a:lstStyle/>
                    <a:p>
                      <a:pPr algn="ctr" fontAlgn="ctr"/>
                      <a:r>
                        <a:rPr lang="zh-TW" altLang="en-US" sz="900" b="1" i="0" u="none" strike="noStrike" dirty="0">
                          <a:solidFill>
                            <a:srgbClr val="000000"/>
                          </a:solidFill>
                          <a:effectLst/>
                          <a:latin typeface="微軟正黑體" panose="020B0604030504040204" pitchFamily="34" charset="-120"/>
                          <a:ea typeface="微軟正黑體" panose="020B0604030504040204" pitchFamily="34" charset="-120"/>
                        </a:rPr>
                        <a:t>平均數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10000"/>
                  </a:ext>
                </a:extLst>
              </a:tr>
              <a:tr h="366688">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預測日期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1" i="0" u="none" strike="noStrike">
                          <a:solidFill>
                            <a:srgbClr val="000000"/>
                          </a:solidFill>
                          <a:effectLst/>
                          <a:latin typeface="微軟正黑體" panose="020B0604030504040204" pitchFamily="34" charset="-120"/>
                          <a:ea typeface="微軟正黑體" panose="020B0604030504040204" pitchFamily="34" charset="-120"/>
                        </a:rPr>
                        <a:t>(2022/8/12)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(2022/7/19)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a:solidFill>
                            <a:srgbClr val="000000"/>
                          </a:solidFill>
                          <a:effectLst/>
                          <a:latin typeface="微軟正黑體" panose="020B0604030504040204" pitchFamily="34" charset="-120"/>
                          <a:ea typeface="微軟正黑體" panose="020B0604030504040204" pitchFamily="34" charset="-120"/>
                        </a:rPr>
                        <a:t>(2022/7/18)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(2022/6/23)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(2022/6/16)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2022/9/5)</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2022/9/5)</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2022/9/2)</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2022/9/2)</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700" b="0" i="0" u="none" strike="noStrike" dirty="0" smtClean="0">
                          <a:solidFill>
                            <a:srgbClr val="000000"/>
                          </a:solidFill>
                          <a:effectLst/>
                          <a:latin typeface="微軟正黑體" panose="020B0604030504040204" pitchFamily="34" charset="-120"/>
                          <a:ea typeface="微軟正黑體" panose="020B0604030504040204" pitchFamily="34" charset="-120"/>
                        </a:rPr>
                        <a:t>2022/9/1)</a:t>
                      </a:r>
                      <a:endPar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altLang="zh-TW" sz="700" b="0" i="0" u="none" strike="noStrike" dirty="0">
                          <a:solidFill>
                            <a:srgbClr val="000000"/>
                          </a:solidFill>
                          <a:effectLst/>
                          <a:latin typeface="微軟正黑體" panose="020B0604030504040204" pitchFamily="34" charset="-120"/>
                          <a:ea typeface="微軟正黑體" panose="020B0604030504040204" pitchFamily="34" charset="-120"/>
                        </a:rPr>
                        <a:t>(2022/8/15)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66688">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2022</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6688">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2023</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900" b="1" i="0" u="none" strike="noStrike" dirty="0">
                          <a:solidFill>
                            <a:srgbClr val="000000"/>
                          </a:solidFill>
                          <a:effectLst/>
                          <a:latin typeface="微軟正黑體" panose="020B0604030504040204" pitchFamily="34" charset="-120"/>
                          <a:ea typeface="微軟正黑體" panose="020B0604030504040204" pitchFamily="34" charset="-120"/>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7" name="直線接點 6"/>
          <p:cNvCxnSpPr/>
          <p:nvPr/>
        </p:nvCxnSpPr>
        <p:spPr>
          <a:xfrm>
            <a:off x="8172400" y="4414155"/>
            <a:ext cx="0" cy="17511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4179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2"/>
          <p:cNvSpPr txBox="1">
            <a:spLocks noChangeArrowheads="1"/>
          </p:cNvSpPr>
          <p:nvPr/>
        </p:nvSpPr>
        <p:spPr bwMode="auto">
          <a:xfrm>
            <a:off x="1586023" y="2228279"/>
            <a:ext cx="7158243" cy="1344226"/>
          </a:xfrm>
          <a:prstGeom prst="rect">
            <a:avLst/>
          </a:prstGeom>
          <a:solidFill>
            <a:srgbClr val="FFFFFF"/>
          </a:solidFill>
          <a:ln w="12700">
            <a:solidFill>
              <a:srgbClr val="990000"/>
            </a:solidFill>
            <a:miter lim="800000"/>
            <a:headEnd/>
            <a:tailEnd/>
          </a:ln>
        </p:spPr>
        <p:txBody>
          <a:bodyPr vert="horz" wrap="square" lIns="0" tIns="0" rIns="0" bIns="0" numCol="1" anchor="ctr" anchorCtr="0" compatLnSpc="1">
            <a:prstTxWarp prst="textNoShape">
              <a:avLst/>
            </a:prstTxWarp>
          </a:bodyPr>
          <a:lstStyle/>
          <a:p>
            <a:pPr marL="534988" lvl="0" indent="-174625" defTabSz="914400" eaLnBrk="0" fontAlgn="base" hangingPunct="0">
              <a:lnSpc>
                <a:spcPts val="3000"/>
              </a:lnSpc>
              <a:spcBef>
                <a:spcPct val="0"/>
              </a:spcBef>
              <a:spcAft>
                <a:spcPct val="0"/>
              </a:spcAft>
              <a:buFontTx/>
              <a:buChar char="•"/>
            </a:pP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今年</a:t>
            </a:r>
            <a:r>
              <a:rPr lang="en-US" altLang="zh-TW"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月以來</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，國際</a:t>
            </a:r>
            <a:r>
              <a:rPr lang="zh-HK" altLang="zh-TW"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原油</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等原物料</a:t>
            </a:r>
            <a:r>
              <a:rPr lang="zh-HK" altLang="zh-TW"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價格漲幅減緩</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預期明年</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國際</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原油</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等原物料</a:t>
            </a:r>
            <a:r>
              <a:rPr lang="zh-TW" altLang="en-US"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價格回跌</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a:t>
            </a:r>
          </a:p>
          <a:p>
            <a:pPr marL="534988" lvl="0" indent="-174625" defTabSz="914400" eaLnBrk="0" fontAlgn="base" hangingPunct="0">
              <a:lnSpc>
                <a:spcPts val="3000"/>
              </a:lnSpc>
              <a:spcBef>
                <a:spcPct val="0"/>
              </a:spcBef>
              <a:spcAft>
                <a:spcPct val="0"/>
              </a:spcAft>
              <a:buFontTx/>
              <a:buChar char="•"/>
            </a:pP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全球</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供應鏈</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瓶頸漸獲緩</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解，國際貨運費率走低。</a:t>
            </a:r>
          </a:p>
        </p:txBody>
      </p:sp>
      <p:sp>
        <p:nvSpPr>
          <p:cNvPr id="6" name="投影片編號版面配置區 5"/>
          <p:cNvSpPr>
            <a:spLocks noGrp="1"/>
          </p:cNvSpPr>
          <p:nvPr>
            <p:ph type="sldNum" sz="quarter" idx="12"/>
          </p:nvPr>
        </p:nvSpPr>
        <p:spPr>
          <a:xfrm>
            <a:off x="6804248" y="6492875"/>
            <a:ext cx="2057400" cy="365125"/>
          </a:xfrm>
        </p:spPr>
        <p:txBody>
          <a:bodyPr/>
          <a:lstStyle/>
          <a:p>
            <a:fld id="{BB1C85A4-6A84-4618-80D9-5A61A43F67A3}" type="slidenum">
              <a:rPr lang="zh-TW" altLang="en-US" smtClean="0"/>
              <a:t>43</a:t>
            </a:fld>
            <a:endParaRPr lang="zh-TW" altLang="en-US" dirty="0"/>
          </a:p>
        </p:txBody>
      </p:sp>
      <p:sp>
        <p:nvSpPr>
          <p:cNvPr id="7" name="圓角矩形 30"/>
          <p:cNvSpPr>
            <a:spLocks noChangeArrowheads="1"/>
          </p:cNvSpPr>
          <p:nvPr/>
        </p:nvSpPr>
        <p:spPr bwMode="auto">
          <a:xfrm>
            <a:off x="436976" y="2140073"/>
            <a:ext cx="1376709" cy="1507601"/>
          </a:xfrm>
          <a:prstGeom prst="roundRect">
            <a:avLst>
              <a:gd name="adj" fmla="val 24458"/>
            </a:avLst>
          </a:prstGeom>
          <a:solidFill>
            <a:schemeClr val="accent5">
              <a:lumMod val="75000"/>
            </a:schemeClr>
          </a:solidFill>
          <a:ln w="38100">
            <a:solidFill>
              <a:srgbClr val="FFFFFF"/>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defTabSz="914400" eaLnBrk="0" fontAlgn="base" hangingPunct="0">
              <a:lnSpc>
                <a:spcPts val="2800"/>
              </a:lnSpc>
              <a:spcBef>
                <a:spcPct val="0"/>
              </a:spcBef>
              <a:spcAft>
                <a:spcPct val="0"/>
              </a:spcAft>
            </a:pPr>
            <a:r>
              <a:rPr lang="zh-TW" altLang="en-US"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供給</a:t>
            </a:r>
            <a:r>
              <a:rPr lang="zh-TW" altLang="en-US" b="1" dirty="0" smtClean="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面</a:t>
            </a:r>
            <a:endParaRPr lang="en-US" altLang="zh-TW" b="1" dirty="0" smtClean="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914400" eaLnBrk="0" fontAlgn="base" hangingPunct="0">
              <a:lnSpc>
                <a:spcPts val="2800"/>
              </a:lnSpc>
              <a:spcBef>
                <a:spcPct val="0"/>
              </a:spcBef>
              <a:spcAft>
                <a:spcPct val="0"/>
              </a:spcAft>
            </a:pPr>
            <a:r>
              <a:rPr lang="zh-TW" altLang="en-US" b="1" dirty="0" smtClean="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rPr>
              <a:t>因素改善</a:t>
            </a:r>
            <a:endParaRPr lang="zh-TW" altLang="en-US" b="1" dirty="0">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矩形 21"/>
          <p:cNvSpPr/>
          <p:nvPr/>
        </p:nvSpPr>
        <p:spPr>
          <a:xfrm>
            <a:off x="525808" y="692696"/>
            <a:ext cx="8208000" cy="1224016"/>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82563" lvl="0" indent="-182563" algn="just" defTabSz="914400" eaLnBrk="0" fontAlgn="base" hangingPunct="0">
              <a:lnSpc>
                <a:spcPts val="3000"/>
              </a:lnSpc>
              <a:spcBef>
                <a:spcPct val="0"/>
              </a:spcBef>
              <a:spcAft>
                <a:spcPct val="0"/>
              </a:spcAft>
              <a:buFont typeface="Arial" panose="020B0604020202020204" pitchFamily="34" charset="0"/>
              <a:buChar char="•"/>
              <a:tabLst>
                <a:tab pos="182563" algn="l"/>
              </a:tabLst>
            </a:pPr>
            <a:r>
              <a:rPr lang="zh-TW" altLang="en-US" sz="2200" b="1" dirty="0">
                <a:latin typeface="微軟正黑體" panose="020B0604030504040204" pitchFamily="34" charset="-120"/>
                <a:ea typeface="微軟正黑體" panose="020B0604030504040204" pitchFamily="34" charset="-120"/>
                <a:cs typeface="新細明體" panose="02020500000000000000" pitchFamily="18" charset="-120"/>
              </a:rPr>
              <a:t>在</a:t>
            </a:r>
            <a:r>
              <a:rPr lang="zh-TW" altLang="en-US"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國內需求溫和</a:t>
            </a:r>
            <a:r>
              <a:rPr lang="zh-TW" altLang="en-US" sz="2200" b="1"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勞動市場</a:t>
            </a:r>
            <a:r>
              <a:rPr lang="zh-TW" altLang="en-US" sz="2200" b="1" dirty="0" smtClean="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未如歐美出現嚴重供需失衡</a:t>
            </a:r>
            <a:r>
              <a:rPr lang="zh-TW" altLang="en-US" sz="2200" b="1" dirty="0" smtClean="0">
                <a:latin typeface="微軟正黑體" panose="020B0604030504040204" pitchFamily="34" charset="-120"/>
                <a:ea typeface="微軟正黑體" panose="020B0604030504040204" pitchFamily="34" charset="-120"/>
                <a:cs typeface="新細明體" panose="02020500000000000000" pitchFamily="18" charset="-120"/>
              </a:rPr>
              <a:t>及比較</a:t>
            </a:r>
            <a:r>
              <a:rPr lang="zh-TW" altLang="en-US" sz="2200" b="1" dirty="0" smtClean="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基期墊高</a:t>
            </a:r>
            <a:r>
              <a:rPr lang="zh-TW" altLang="en-US" sz="2200" b="1" dirty="0" smtClean="0">
                <a:latin typeface="微軟正黑體" panose="020B0604030504040204" pitchFamily="34" charset="-120"/>
                <a:ea typeface="微軟正黑體" panose="020B0604030504040204" pitchFamily="34" charset="-120"/>
                <a:cs typeface="新細明體" panose="02020500000000000000" pitchFamily="18" charset="-120"/>
              </a:rPr>
              <a:t>下，預期今年下半年</a:t>
            </a:r>
            <a:r>
              <a:rPr lang="zh-TW" altLang="en-US" sz="2200" b="1" dirty="0">
                <a:latin typeface="微軟正黑體" panose="020B0604030504040204" pitchFamily="34" charset="-120"/>
                <a:ea typeface="微軟正黑體" panose="020B0604030504040204" pitchFamily="34" charset="-120"/>
                <a:cs typeface="新細明體" panose="02020500000000000000" pitchFamily="18" charset="-120"/>
              </a:rPr>
              <a:t>國內通膨</a:t>
            </a:r>
            <a:r>
              <a:rPr lang="zh-TW" altLang="en-US" sz="2200" b="1" dirty="0" smtClean="0">
                <a:latin typeface="微軟正黑體" panose="020B0604030504040204" pitchFamily="34" charset="-120"/>
                <a:ea typeface="微軟正黑體" panose="020B0604030504040204" pitchFamily="34" charset="-120"/>
                <a:cs typeface="新細明體" panose="02020500000000000000" pitchFamily="18" charset="-120"/>
              </a:rPr>
              <a:t>率緩降及明年可望回落至</a:t>
            </a:r>
            <a:r>
              <a:rPr lang="en-US" altLang="zh-TW" sz="2200" b="1" dirty="0" smtClean="0">
                <a:latin typeface="微軟正黑體" panose="020B0604030504040204" pitchFamily="34" charset="-120"/>
                <a:ea typeface="微軟正黑體" panose="020B0604030504040204" pitchFamily="34" charset="-120"/>
                <a:cs typeface="新細明體" panose="02020500000000000000" pitchFamily="18" charset="-120"/>
              </a:rPr>
              <a:t>2%</a:t>
            </a:r>
            <a:r>
              <a:rPr lang="zh-TW" altLang="en-US" sz="2200" b="1" dirty="0" smtClean="0">
                <a:latin typeface="微軟正黑體" panose="020B0604030504040204" pitchFamily="34" charset="-120"/>
                <a:ea typeface="微軟正黑體" panose="020B0604030504040204" pitchFamily="34" charset="-120"/>
                <a:cs typeface="新細明體" panose="02020500000000000000" pitchFamily="18" charset="-120"/>
              </a:rPr>
              <a:t>以下之原因</a:t>
            </a:r>
            <a:r>
              <a:rPr lang="zh-TW" altLang="zh-TW" sz="2200" b="1" dirty="0">
                <a:latin typeface="微軟正黑體" panose="020B0604030504040204" pitchFamily="34" charset="-120"/>
                <a:ea typeface="微軟正黑體" panose="020B0604030504040204" pitchFamily="34" charset="-120"/>
                <a:cs typeface="新細明體" panose="02020500000000000000" pitchFamily="18" charset="-120"/>
              </a:rPr>
              <a:t>：</a:t>
            </a:r>
          </a:p>
        </p:txBody>
      </p:sp>
      <p:sp>
        <p:nvSpPr>
          <p:cNvPr id="23" name="矩形 22"/>
          <p:cNvSpPr/>
          <p:nvPr/>
        </p:nvSpPr>
        <p:spPr>
          <a:xfrm>
            <a:off x="536266" y="4297082"/>
            <a:ext cx="8208000" cy="1080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82563" indent="-182563" algn="just" defTabSz="914400">
              <a:lnSpc>
                <a:spcPts val="3400"/>
              </a:lnSpc>
              <a:spcBef>
                <a:spcPts val="600"/>
              </a:spcBef>
              <a:buFont typeface="Arial" panose="020B0604020202020204" pitchFamily="34" charset="0"/>
              <a:buChar char="•"/>
            </a:pPr>
            <a:r>
              <a:rPr lang="zh-TW" altLang="en-US" sz="2200" b="1" dirty="0" smtClean="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供應</a:t>
            </a:r>
            <a:r>
              <a:rPr lang="zh-TW" altLang="en-US"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鏈瓶頸</a:t>
            </a:r>
            <a:r>
              <a:rPr lang="zh-TW" altLang="en-US" sz="2200" b="1"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問題、</a:t>
            </a:r>
            <a:r>
              <a:rPr lang="zh-TW" altLang="en-US"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地緣政治衝突</a:t>
            </a:r>
            <a:r>
              <a:rPr lang="zh-TW" altLang="en-US" sz="2200" b="1"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風險</a:t>
            </a:r>
            <a:r>
              <a:rPr lang="zh-TW" altLang="en-US" sz="2200" b="1" dirty="0">
                <a:latin typeface="微軟正黑體" panose="020B0604030504040204" pitchFamily="34" charset="-120"/>
                <a:ea typeface="微軟正黑體" panose="020B0604030504040204" pitchFamily="34" charset="-120"/>
                <a:cs typeface="新細明體" panose="02020500000000000000" pitchFamily="18" charset="-120"/>
              </a:rPr>
              <a:t>及</a:t>
            </a:r>
            <a:r>
              <a:rPr lang="zh-TW" altLang="en-US"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天候</a:t>
            </a:r>
            <a:r>
              <a:rPr lang="zh-TW" altLang="zh-TW" sz="2200" b="1" dirty="0" smtClean="0">
                <a:latin typeface="微軟正黑體" panose="020B0604030504040204" pitchFamily="34" charset="-120"/>
                <a:ea typeface="微軟正黑體" panose="020B0604030504040204" pitchFamily="34" charset="-120"/>
                <a:cs typeface="新細明體" panose="02020500000000000000" pitchFamily="18" charset="-120"/>
              </a:rPr>
              <a:t>問題</a:t>
            </a:r>
            <a:r>
              <a:rPr lang="zh-TW" altLang="en-US" sz="2200" b="1" dirty="0" smtClean="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2200" b="1" dirty="0" smtClean="0">
                <a:latin typeface="微軟正黑體" panose="020B0604030504040204" pitchFamily="34" charset="-120"/>
                <a:ea typeface="微軟正黑體" panose="020B0604030504040204" pitchFamily="34" charset="-120"/>
                <a:cs typeface="新細明體" panose="02020500000000000000" pitchFamily="18" charset="-120"/>
              </a:rPr>
              <a:t>為</a:t>
            </a:r>
            <a:r>
              <a:rPr lang="zh-TW" altLang="zh-TW" sz="2200" b="1" dirty="0">
                <a:latin typeface="微軟正黑體" panose="020B0604030504040204" pitchFamily="34" charset="-120"/>
                <a:ea typeface="微軟正黑體" panose="020B0604030504040204" pitchFamily="34" charset="-120"/>
                <a:cs typeface="新細明體" panose="02020500000000000000" pitchFamily="18" charset="-120"/>
              </a:rPr>
              <a:t>影響未來通膨走勢之主要</a:t>
            </a:r>
            <a:r>
              <a:rPr lang="zh-TW" altLang="zh-TW" sz="22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不確定</a:t>
            </a:r>
            <a:r>
              <a:rPr lang="zh-TW" altLang="zh-TW" sz="2200" b="1" dirty="0">
                <a:latin typeface="微軟正黑體" panose="020B0604030504040204" pitchFamily="34" charset="-120"/>
                <a:ea typeface="微軟正黑體" panose="020B0604030504040204" pitchFamily="34" charset="-120"/>
                <a:cs typeface="新細明體" panose="02020500000000000000" pitchFamily="18" charset="-120"/>
              </a:rPr>
              <a:t>因素</a:t>
            </a:r>
            <a:r>
              <a:rPr lang="zh-TW" altLang="en-US" sz="2200" b="1" dirty="0">
                <a:latin typeface="微軟正黑體" panose="020B0604030504040204" pitchFamily="34" charset="-120"/>
                <a:ea typeface="微軟正黑體" panose="020B0604030504040204" pitchFamily="34" charset="-120"/>
                <a:cs typeface="新細明體" panose="02020500000000000000" pitchFamily="18" charset="-120"/>
              </a:rPr>
              <a:t>。</a:t>
            </a:r>
          </a:p>
        </p:txBody>
      </p:sp>
    </p:spTree>
    <p:extLst>
      <p:ext uri="{BB962C8B-B14F-4D97-AF65-F5344CB8AC3E}">
        <p14:creationId xmlns:p14="http://schemas.microsoft.com/office/powerpoint/2010/main" val="1108162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44</a:t>
            </a:fld>
            <a:endParaRPr lang="zh-TW" altLang="en-US" dirty="0"/>
          </a:p>
        </p:txBody>
      </p:sp>
      <p:sp>
        <p:nvSpPr>
          <p:cNvPr id="9" name="矩形 8"/>
          <p:cNvSpPr/>
          <p:nvPr/>
        </p:nvSpPr>
        <p:spPr>
          <a:xfrm>
            <a:off x="539552" y="620688"/>
            <a:ext cx="8266981" cy="1692000"/>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4988" indent="-534988" algn="just" defTabSz="914400">
              <a:lnSpc>
                <a:spcPts val="36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今、明年宜持續</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關注國際重要議題之</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發展</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gn="just" defTabSz="914400">
              <a:lnSpc>
                <a:spcPts val="3600"/>
              </a:lnSpc>
              <a:spcBef>
                <a:spcPts val="600"/>
              </a:spcBef>
            </a:pPr>
            <a:r>
              <a:rPr lang="en-US" altLang="zh-TW" sz="2200" b="1" dirty="0">
                <a:latin typeface="微軟正黑體" panose="020B0604030504040204" pitchFamily="34" charset="-120"/>
                <a:ea typeface="微軟正黑體" panose="020B0604030504040204" pitchFamily="34" charset="-120"/>
              </a:rPr>
              <a:t>1.</a:t>
            </a:r>
            <a:r>
              <a:rPr lang="zh-TW" altLang="en-US" sz="2200" b="1" dirty="0">
                <a:latin typeface="微軟正黑體" panose="020B0604030504040204" pitchFamily="34" charset="-120"/>
                <a:ea typeface="微軟正黑體" panose="020B0604030504040204" pitchFamily="34" charset="-120"/>
              </a:rPr>
              <a:t> </a:t>
            </a:r>
            <a:r>
              <a:rPr lang="zh-TW" altLang="en-US" sz="2200" b="1" dirty="0" smtClean="0">
                <a:solidFill>
                  <a:srgbClr val="0000FF"/>
                </a:solidFill>
                <a:latin typeface="微軟正黑體" panose="020B0604030504040204" pitchFamily="34" charset="-120"/>
                <a:ea typeface="微軟正黑體" panose="020B0604030504040204" pitchFamily="34" charset="-120"/>
              </a:rPr>
              <a:t>今年全球經濟</a:t>
            </a:r>
            <a:r>
              <a:rPr lang="zh-TW" altLang="en-US" sz="2200" b="1" dirty="0">
                <a:solidFill>
                  <a:srgbClr val="0000FF"/>
                </a:solidFill>
                <a:latin typeface="微軟正黑體" panose="020B0604030504040204" pitchFamily="34" charset="-120"/>
                <a:ea typeface="微軟正黑體" panose="020B0604030504040204" pitchFamily="34" charset="-120"/>
              </a:rPr>
              <a:t>成長趨緩</a:t>
            </a:r>
            <a:r>
              <a:rPr lang="zh-TW" altLang="en-US" sz="2200" b="1" dirty="0" smtClean="0">
                <a:latin typeface="微軟正黑體" panose="020B0604030504040204" pitchFamily="34" charset="-120"/>
                <a:ea typeface="微軟正黑體" panose="020B0604030504040204" pitchFamily="34" charset="-120"/>
              </a:rPr>
              <a:t>，</a:t>
            </a:r>
            <a:r>
              <a:rPr lang="zh-TW" altLang="en-US" sz="2200" b="1" dirty="0">
                <a:solidFill>
                  <a:srgbClr val="0000FF"/>
                </a:solidFill>
                <a:latin typeface="微軟正黑體" panose="020B0604030504040204" pitchFamily="34" charset="-120"/>
                <a:ea typeface="微軟正黑體" panose="020B0604030504040204" pitchFamily="34" charset="-120"/>
              </a:rPr>
              <a:t>明年</a:t>
            </a:r>
            <a:r>
              <a:rPr lang="zh-TW" altLang="en-US" sz="2200" b="1" dirty="0">
                <a:latin typeface="微軟正黑體" panose="020B0604030504040204" pitchFamily="34" charset="-120"/>
                <a:ea typeface="微軟正黑體" panose="020B0604030504040204" pitchFamily="34" charset="-120"/>
              </a:rPr>
              <a:t>則為觀察是否</a:t>
            </a:r>
            <a:r>
              <a:rPr lang="zh-TW" altLang="en-US" sz="2200" b="1" dirty="0">
                <a:solidFill>
                  <a:srgbClr val="0000FF"/>
                </a:solidFill>
                <a:latin typeface="微軟正黑體" panose="020B0604030504040204" pitchFamily="34" charset="-120"/>
                <a:ea typeface="微軟正黑體" panose="020B0604030504040204" pitchFamily="34" charset="-120"/>
              </a:rPr>
              <a:t>陷入低成長伴隨高通膨</a:t>
            </a:r>
            <a:r>
              <a:rPr lang="zh-TW" altLang="en-US" sz="2200" b="1" dirty="0">
                <a:latin typeface="微軟正黑體" panose="020B0604030504040204" pitchFamily="34" charset="-120"/>
                <a:ea typeface="微軟正黑體" panose="020B0604030504040204" pitchFamily="34" charset="-120"/>
              </a:rPr>
              <a:t>或</a:t>
            </a:r>
            <a:r>
              <a:rPr lang="zh-TW" altLang="en-US" sz="2200" b="1" dirty="0" smtClean="0">
                <a:solidFill>
                  <a:srgbClr val="0000FF"/>
                </a:solidFill>
                <a:latin typeface="微軟正黑體" panose="020B0604030504040204" pitchFamily="34" charset="-120"/>
                <a:ea typeface="微軟正黑體" panose="020B0604030504040204" pitchFamily="34" charset="-120"/>
              </a:rPr>
              <a:t>經濟衰退</a:t>
            </a:r>
            <a:r>
              <a:rPr lang="zh-TW" altLang="en-US" sz="2200" b="1" dirty="0" smtClean="0">
                <a:latin typeface="微軟正黑體" panose="020B0604030504040204" pitchFamily="34" charset="-120"/>
                <a:ea typeface="微軟正黑體" panose="020B0604030504040204" pitchFamily="34" charset="-120"/>
              </a:rPr>
              <a:t>之</a:t>
            </a:r>
            <a:r>
              <a:rPr lang="zh-TW" altLang="en-US" sz="2200" b="1" dirty="0">
                <a:solidFill>
                  <a:srgbClr val="0000FF"/>
                </a:solidFill>
                <a:latin typeface="微軟正黑體" panose="020B0604030504040204" pitchFamily="34" charset="-120"/>
                <a:ea typeface="微軟正黑體" panose="020B0604030504040204" pitchFamily="34" charset="-120"/>
              </a:rPr>
              <a:t>關鍵年</a:t>
            </a:r>
            <a:r>
              <a:rPr lang="zh-TW" altLang="en-US" sz="2200" b="1" dirty="0">
                <a:latin typeface="微軟正黑體" panose="020B0604030504040204" pitchFamily="34" charset="-120"/>
                <a:ea typeface="微軟正黑體" panose="020B0604030504040204" pitchFamily="34" charset="-120"/>
              </a:rPr>
              <a:t>，須持續</a:t>
            </a:r>
            <a:r>
              <a:rPr lang="zh-TW" altLang="en-US" sz="2200" b="1" dirty="0" smtClean="0">
                <a:latin typeface="微軟正黑體" panose="020B0604030504040204" pitchFamily="34" charset="-120"/>
                <a:ea typeface="微軟正黑體" panose="020B0604030504040204" pitchFamily="34" charset="-120"/>
              </a:rPr>
              <a:t>關注：</a:t>
            </a:r>
            <a:endParaRPr lang="en-US" altLang="zh-TW" sz="2200" b="1" spc="-7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資料庫圖表 9"/>
          <p:cNvGraphicFramePr/>
          <p:nvPr>
            <p:extLst>
              <p:ext uri="{D42A27DB-BD31-4B8C-83A1-F6EECF244321}">
                <p14:modId xmlns:p14="http://schemas.microsoft.com/office/powerpoint/2010/main" val="3490037607"/>
              </p:ext>
            </p:extLst>
          </p:nvPr>
        </p:nvGraphicFramePr>
        <p:xfrm>
          <a:off x="0" y="2636912"/>
          <a:ext cx="986212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十二邊形 4"/>
          <p:cNvSpPr/>
          <p:nvPr/>
        </p:nvSpPr>
        <p:spPr>
          <a:xfrm>
            <a:off x="533229" y="2774284"/>
            <a:ext cx="504056" cy="504056"/>
          </a:xfrm>
          <a:prstGeom prst="dodecagon">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1</a:t>
            </a:r>
            <a:endParaRPr lang="zh-TW" altLang="en-US" dirty="0"/>
          </a:p>
        </p:txBody>
      </p:sp>
    </p:spTree>
    <p:extLst>
      <p:ext uri="{BB962C8B-B14F-4D97-AF65-F5344CB8AC3E}">
        <p14:creationId xmlns:p14="http://schemas.microsoft.com/office/powerpoint/2010/main" val="12035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45</a:t>
            </a:fld>
            <a:endParaRPr lang="zh-TW" altLang="en-US" dirty="0"/>
          </a:p>
        </p:txBody>
      </p:sp>
      <p:sp>
        <p:nvSpPr>
          <p:cNvPr id="13" name="十二邊形 12"/>
          <p:cNvSpPr/>
          <p:nvPr/>
        </p:nvSpPr>
        <p:spPr>
          <a:xfrm>
            <a:off x="386728" y="827861"/>
            <a:ext cx="511087" cy="504056"/>
          </a:xfrm>
          <a:prstGeom prst="dodecagon">
            <a:avLst/>
          </a:prstGeom>
          <a:solidFill>
            <a:srgbClr val="6699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2</a:t>
            </a:r>
            <a:endParaRPr lang="zh-TW" altLang="en-US" dirty="0"/>
          </a:p>
        </p:txBody>
      </p:sp>
      <p:grpSp>
        <p:nvGrpSpPr>
          <p:cNvPr id="11" name="群組 10"/>
          <p:cNvGrpSpPr/>
          <p:nvPr/>
        </p:nvGrpSpPr>
        <p:grpSpPr>
          <a:xfrm>
            <a:off x="2053515" y="3229896"/>
            <a:ext cx="6532253" cy="2952332"/>
            <a:chOff x="2275059" y="-432176"/>
            <a:chExt cx="6532253" cy="2952332"/>
          </a:xfrm>
        </p:grpSpPr>
        <p:sp>
          <p:nvSpPr>
            <p:cNvPr id="12" name="圓角化同側角落矩形 11"/>
            <p:cNvSpPr/>
            <p:nvPr/>
          </p:nvSpPr>
          <p:spPr>
            <a:xfrm rot="5400000">
              <a:off x="4065020" y="-2222137"/>
              <a:ext cx="2952332" cy="6532253"/>
            </a:xfrm>
            <a:prstGeom prst="round2SameRect">
              <a:avLst/>
            </a:prstGeom>
            <a:solidFill>
              <a:schemeClr val="accent2">
                <a:lumMod val="20000"/>
                <a:lumOff val="80000"/>
                <a:alpha val="60000"/>
              </a:schemeClr>
            </a:solid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4" name="圓角化同側角落矩形 4"/>
            <p:cNvSpPr/>
            <p:nvPr/>
          </p:nvSpPr>
          <p:spPr>
            <a:xfrm>
              <a:off x="2503990" y="-277036"/>
              <a:ext cx="6280802" cy="26298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7800" indent="-177800" algn="just" defTabSz="800100">
                <a:lnSpc>
                  <a:spcPts val="2800"/>
                </a:lnSpc>
                <a:spcBef>
                  <a:spcPct val="0"/>
                </a:spcBef>
                <a:spcAft>
                  <a:spcPts val="600"/>
                </a:spcAft>
                <a:buChar char="••"/>
              </a:pPr>
              <a:r>
                <a:rPr lang="zh-TW" altLang="en-US" b="1" spc="-50" dirty="0">
                  <a:latin typeface="Microsoft JhengHei" panose="020B0604030504040204" pitchFamily="34" charset="-120"/>
                  <a:ea typeface="Microsoft JhengHei" panose="020B0604030504040204" pitchFamily="34" charset="-120"/>
                </a:rPr>
                <a:t>由於歐元區倚賴進口能源程度較大，</a:t>
              </a:r>
              <a:r>
                <a:rPr lang="zh-TW" altLang="en-US" b="1" spc="-50" dirty="0">
                  <a:solidFill>
                    <a:srgbClr val="0000FF"/>
                  </a:solidFill>
                  <a:latin typeface="Microsoft JhengHei" panose="020B0604030504040204" pitchFamily="34" charset="-120"/>
                  <a:ea typeface="Microsoft JhengHei" panose="020B0604030504040204" pitchFamily="34" charset="-120"/>
                </a:rPr>
                <a:t>若俄羅斯</a:t>
              </a:r>
              <a:r>
                <a:rPr lang="zh-TW" altLang="en-US" b="1" spc="-50" dirty="0">
                  <a:latin typeface="Microsoft JhengHei" panose="020B0604030504040204" pitchFamily="34" charset="-120"/>
                  <a:ea typeface="Microsoft JhengHei" panose="020B0604030504040204" pitchFamily="34" charset="-120"/>
                </a:rPr>
                <a:t>因俄烏戰爭</a:t>
              </a:r>
              <a:r>
                <a:rPr lang="zh-TW" altLang="en-US" b="1" spc="-50" dirty="0" smtClean="0">
                  <a:latin typeface="Microsoft JhengHei" panose="020B0604030504040204" pitchFamily="34" charset="-120"/>
                  <a:ea typeface="Microsoft JhengHei" panose="020B0604030504040204" pitchFamily="34" charset="-120"/>
                </a:rPr>
                <a:t>而</a:t>
              </a:r>
              <a:r>
                <a:rPr lang="zh-TW" altLang="en-US" b="1" spc="-50" dirty="0">
                  <a:solidFill>
                    <a:srgbClr val="0000FF"/>
                  </a:solidFill>
                  <a:latin typeface="Microsoft JhengHei" panose="020B0604030504040204" pitchFamily="34" charset="-120"/>
                  <a:ea typeface="Microsoft JhengHei" panose="020B0604030504040204" pitchFamily="34" charset="-120"/>
                </a:rPr>
                <a:t>長期</a:t>
              </a:r>
              <a:r>
                <a:rPr lang="zh-TW" altLang="en-US" b="1" spc="-50" dirty="0" smtClean="0">
                  <a:solidFill>
                    <a:srgbClr val="0000FF"/>
                  </a:solidFill>
                  <a:latin typeface="Microsoft JhengHei" panose="020B0604030504040204" pitchFamily="34" charset="-120"/>
                  <a:ea typeface="Microsoft JhengHei" panose="020B0604030504040204" pitchFamily="34" charset="-120"/>
                </a:rPr>
                <a:t>斷絕供應歐元</a:t>
              </a:r>
              <a:r>
                <a:rPr lang="zh-TW" altLang="en-US" b="1" spc="-50" dirty="0">
                  <a:solidFill>
                    <a:srgbClr val="0000FF"/>
                  </a:solidFill>
                  <a:latin typeface="Microsoft JhengHei" panose="020B0604030504040204" pitchFamily="34" charset="-120"/>
                  <a:ea typeface="Microsoft JhengHei" panose="020B0604030504040204" pitchFamily="34" charset="-120"/>
                </a:rPr>
                <a:t>區</a:t>
              </a:r>
              <a:r>
                <a:rPr lang="zh-TW" altLang="en-US" b="1" spc="-50" dirty="0" smtClean="0">
                  <a:solidFill>
                    <a:srgbClr val="0000FF"/>
                  </a:solidFill>
                  <a:latin typeface="Microsoft JhengHei" panose="020B0604030504040204" pitchFamily="34" charset="-120"/>
                  <a:ea typeface="Microsoft JhengHei" panose="020B0604030504040204" pitchFamily="34" charset="-120"/>
                </a:rPr>
                <a:t>天然氣</a:t>
              </a:r>
              <a:r>
                <a:rPr lang="zh-TW" altLang="en-US" b="1" spc="-50" dirty="0" smtClean="0">
                  <a:latin typeface="Microsoft JhengHei" panose="020B0604030504040204" pitchFamily="34" charset="-120"/>
                  <a:ea typeface="Microsoft JhengHei" panose="020B0604030504040204" pitchFamily="34" charset="-120"/>
                </a:rPr>
                <a:t>，</a:t>
              </a:r>
              <a:r>
                <a:rPr lang="zh-TW" altLang="en-US" b="1" spc="-50" dirty="0">
                  <a:latin typeface="Microsoft JhengHei" panose="020B0604030504040204" pitchFamily="34" charset="-120"/>
                  <a:ea typeface="Microsoft JhengHei" panose="020B0604030504040204" pitchFamily="34" charset="-120"/>
                </a:rPr>
                <a:t>不僅明顯干擾歐元區經濟活動，且將帶動能源價格飆漲， 進一步推升歐元區通</a:t>
              </a:r>
              <a:r>
                <a:rPr lang="zh-TW" altLang="en-US" b="1" spc="-50" dirty="0" smtClean="0">
                  <a:latin typeface="Microsoft JhengHei" panose="020B0604030504040204" pitchFamily="34" charset="-120"/>
                  <a:ea typeface="Microsoft JhengHei" panose="020B0604030504040204" pitchFamily="34" charset="-120"/>
                </a:rPr>
                <a:t>膨。</a:t>
              </a:r>
              <a:endParaRPr lang="en-US" b="1" spc="-50" dirty="0">
                <a:latin typeface="Microsoft JhengHei" panose="020B0604030504040204" pitchFamily="34" charset="-120"/>
                <a:ea typeface="Microsoft JhengHei" panose="020B0604030504040204" pitchFamily="34" charset="-120"/>
              </a:endParaRPr>
            </a:p>
            <a:p>
              <a:pPr marL="171450" lvl="1" indent="-171450" algn="just" defTabSz="800100">
                <a:lnSpc>
                  <a:spcPts val="2800"/>
                </a:lnSpc>
                <a:spcBef>
                  <a:spcPct val="0"/>
                </a:spcBef>
                <a:spcAft>
                  <a:spcPts val="600"/>
                </a:spcAft>
                <a:buChar char="••"/>
              </a:pPr>
              <a:r>
                <a:rPr lang="zh-TW" altLang="en-US" b="1" spc="-50" dirty="0">
                  <a:solidFill>
                    <a:srgbClr val="0000FF"/>
                  </a:solidFill>
                  <a:latin typeface="Microsoft JhengHei" panose="020B0604030504040204" pitchFamily="34" charset="-120"/>
                  <a:ea typeface="Microsoft JhengHei" panose="020B0604030504040204" pitchFamily="34" charset="-120"/>
                </a:rPr>
                <a:t>倘若</a:t>
              </a:r>
              <a:r>
                <a:rPr lang="en-US" altLang="zh-TW" b="1" spc="-50" dirty="0" smtClean="0">
                  <a:solidFill>
                    <a:srgbClr val="0000FF"/>
                  </a:solidFill>
                  <a:latin typeface="Microsoft JhengHei" panose="020B0604030504040204" pitchFamily="34" charset="-120"/>
                  <a:ea typeface="Microsoft JhengHei" panose="020B0604030504040204" pitchFamily="34" charset="-120"/>
                </a:rPr>
                <a:t>ECB</a:t>
              </a:r>
              <a:r>
                <a:rPr lang="zh-TW" altLang="en-US" b="1" spc="-50" dirty="0">
                  <a:latin typeface="微軟正黑體" panose="020B0604030504040204" pitchFamily="34" charset="-120"/>
                  <a:ea typeface="微軟正黑體" panose="020B0604030504040204" pitchFamily="34" charset="-120"/>
                </a:rPr>
                <a:t>為抑制歐元區通膨上揚而</a:t>
              </a:r>
              <a:r>
                <a:rPr lang="zh-TW" altLang="en-US" b="1" spc="-50" dirty="0">
                  <a:solidFill>
                    <a:srgbClr val="0000FF"/>
                  </a:solidFill>
                  <a:latin typeface="Microsoft JhengHei" panose="020B0604030504040204" pitchFamily="34" charset="-120"/>
                  <a:ea typeface="Microsoft JhengHei" panose="020B0604030504040204" pitchFamily="34" charset="-120"/>
                </a:rPr>
                <a:t>加大緊縮貨幣政策力道</a:t>
              </a:r>
              <a:r>
                <a:rPr lang="zh-TW" altLang="en-US" b="1" spc="-50" dirty="0">
                  <a:latin typeface="微軟正黑體" panose="020B0604030504040204" pitchFamily="34" charset="-120"/>
                  <a:ea typeface="微軟正黑體" panose="020B0604030504040204" pitchFamily="34" charset="-120"/>
                </a:rPr>
                <a:t>，可能使歐元區會員國金融情勢出現嚴重分歧，其中</a:t>
              </a:r>
              <a:r>
                <a:rPr lang="zh-TW" altLang="en-US" b="1" spc="-50" dirty="0">
                  <a:solidFill>
                    <a:srgbClr val="0000FF"/>
                  </a:solidFill>
                  <a:latin typeface="Microsoft JhengHei" panose="020B0604030504040204" pitchFamily="34" charset="-120"/>
                  <a:ea typeface="Microsoft JhengHei" panose="020B0604030504040204" pitchFamily="34" charset="-120"/>
                </a:rPr>
                <a:t>經濟金融體質較弱之會員國將面臨金融市場動盪</a:t>
              </a:r>
              <a:r>
                <a:rPr lang="zh-TW" altLang="en-US" b="1" spc="-50" dirty="0">
                  <a:latin typeface="微軟正黑體" panose="020B0604030504040204" pitchFamily="34" charset="-120"/>
                  <a:ea typeface="微軟正黑體" panose="020B0604030504040204" pitchFamily="34" charset="-120"/>
                </a:rPr>
                <a:t>，或蔓延至其他會員國，不利歐元區之政經穩定</a:t>
              </a:r>
              <a:r>
                <a:rPr lang="zh-TW" altLang="en-US" sz="1800" b="1" kern="1200" spc="-50" dirty="0" smtClean="0">
                  <a:latin typeface="微軟正黑體" panose="020B0604030504040204" pitchFamily="34" charset="-120"/>
                  <a:ea typeface="微軟正黑體" panose="020B0604030504040204" pitchFamily="34" charset="-120"/>
                </a:rPr>
                <a:t>。</a:t>
              </a:r>
            </a:p>
          </p:txBody>
        </p:sp>
      </p:grpSp>
      <p:grpSp>
        <p:nvGrpSpPr>
          <p:cNvPr id="15" name="群組 14"/>
          <p:cNvGrpSpPr/>
          <p:nvPr/>
        </p:nvGrpSpPr>
        <p:grpSpPr>
          <a:xfrm>
            <a:off x="874314" y="3242441"/>
            <a:ext cx="1522505" cy="2922865"/>
            <a:chOff x="1017785" y="-341107"/>
            <a:chExt cx="1522505" cy="1952878"/>
          </a:xfrm>
        </p:grpSpPr>
        <p:sp>
          <p:nvSpPr>
            <p:cNvPr id="16" name="圓角矩形 15"/>
            <p:cNvSpPr/>
            <p:nvPr/>
          </p:nvSpPr>
          <p:spPr>
            <a:xfrm>
              <a:off x="1017785" y="-338182"/>
              <a:ext cx="1522505" cy="1949953"/>
            </a:xfrm>
            <a:prstGeom prst="roundRect">
              <a:avLst/>
            </a:prstGeom>
            <a:ln w="28575">
              <a:solidFill>
                <a:schemeClr val="accent2">
                  <a:lumMod val="75000"/>
                </a:schemeClr>
              </a:solidFill>
            </a:ln>
          </p:spPr>
          <p:style>
            <a:lnRef idx="2">
              <a:schemeClr val="accent4"/>
            </a:lnRef>
            <a:fillRef idx="1">
              <a:schemeClr val="lt1"/>
            </a:fillRef>
            <a:effectRef idx="0">
              <a:schemeClr val="accent4"/>
            </a:effectRef>
            <a:fontRef idx="minor">
              <a:schemeClr val="dk1"/>
            </a:fontRef>
          </p:style>
        </p:sp>
        <p:sp>
          <p:nvSpPr>
            <p:cNvPr id="17" name="圓角矩形 4"/>
            <p:cNvSpPr/>
            <p:nvPr/>
          </p:nvSpPr>
          <p:spPr>
            <a:xfrm>
              <a:off x="1093256" y="-341107"/>
              <a:ext cx="1373859" cy="180130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algn="ctr" defTabSz="800100">
                <a:lnSpc>
                  <a:spcPts val="2800"/>
                </a:lnSpc>
                <a:spcBef>
                  <a:spcPct val="0"/>
                </a:spcBef>
                <a:spcAft>
                  <a:spcPts val="200"/>
                </a:spcAft>
              </a:pPr>
              <a:r>
                <a:rPr lang="zh-TW" altLang="en-US" sz="1800" b="1" kern="1200" dirty="0">
                  <a:latin typeface="微軟正黑體" panose="020B0604030504040204" pitchFamily="34" charset="-120"/>
                  <a:ea typeface="微軟正黑體" panose="020B0604030504040204" pitchFamily="34" charset="-120"/>
                </a:rPr>
                <a:t>俄</a:t>
              </a:r>
              <a:r>
                <a:rPr lang="zh-TW" altLang="en-US" b="1" dirty="0">
                  <a:latin typeface="Microsoft JhengHei" panose="020B0604030504040204" pitchFamily="34" charset="-120"/>
                  <a:ea typeface="Microsoft JhengHei" panose="020B0604030504040204" pitchFamily="34" charset="-120"/>
                </a:rPr>
                <a:t>烏戰爭</a:t>
              </a:r>
              <a:r>
                <a:rPr lang="en-US" altLang="zh-TW" b="1" dirty="0">
                  <a:latin typeface="Microsoft JhengHei" panose="020B0604030504040204" pitchFamily="34" charset="-120"/>
                  <a:ea typeface="Microsoft JhengHei" panose="020B0604030504040204" pitchFamily="34" charset="-120"/>
                </a:rPr>
                <a:t/>
              </a:r>
              <a:br>
                <a:rPr lang="en-US" altLang="zh-TW" b="1" dirty="0">
                  <a:latin typeface="Microsoft JhengHei" panose="020B0604030504040204" pitchFamily="34" charset="-120"/>
                  <a:ea typeface="Microsoft JhengHei" panose="020B0604030504040204" pitchFamily="34" charset="-120"/>
                </a:rPr>
              </a:br>
              <a:r>
                <a:rPr lang="zh-TW" altLang="zh-TW" b="1" dirty="0">
                  <a:latin typeface="Microsoft JhengHei" panose="020B0604030504040204" pitchFamily="34" charset="-120"/>
                  <a:ea typeface="Microsoft JhengHei" panose="020B0604030504040204" pitchFamily="34" charset="-120"/>
                </a:rPr>
                <a:t>衝擊歐洲</a:t>
              </a:r>
              <a:r>
                <a:rPr lang="en-US" altLang="zh-TW" b="1" dirty="0">
                  <a:latin typeface="Microsoft JhengHei" panose="020B0604030504040204" pitchFamily="34" charset="-120"/>
                  <a:ea typeface="Microsoft JhengHei" panose="020B0604030504040204" pitchFamily="34" charset="-120"/>
                </a:rPr>
                <a:t/>
              </a:r>
              <a:br>
                <a:rPr lang="en-US" altLang="zh-TW" b="1" dirty="0">
                  <a:latin typeface="Microsoft JhengHei" panose="020B0604030504040204" pitchFamily="34" charset="-120"/>
                  <a:ea typeface="Microsoft JhengHei" panose="020B0604030504040204" pitchFamily="34" charset="-120"/>
                </a:rPr>
              </a:br>
              <a:r>
                <a:rPr lang="zh-TW" altLang="zh-TW" b="1" dirty="0">
                  <a:latin typeface="Microsoft JhengHei" panose="020B0604030504040204" pitchFamily="34" charset="-120"/>
                  <a:ea typeface="Microsoft JhengHei" panose="020B0604030504040204" pitchFamily="34" charset="-120"/>
                </a:rPr>
                <a:t>經濟發展</a:t>
              </a:r>
            </a:p>
          </p:txBody>
        </p:sp>
      </p:grpSp>
      <p:grpSp>
        <p:nvGrpSpPr>
          <p:cNvPr id="21" name="群組 20"/>
          <p:cNvGrpSpPr/>
          <p:nvPr/>
        </p:nvGrpSpPr>
        <p:grpSpPr>
          <a:xfrm>
            <a:off x="2211561" y="755290"/>
            <a:ext cx="6392885" cy="2163958"/>
            <a:chOff x="2258332" y="278576"/>
            <a:chExt cx="6123336" cy="2012827"/>
          </a:xfrm>
        </p:grpSpPr>
        <p:sp>
          <p:nvSpPr>
            <p:cNvPr id="22" name="圓角化同側角落矩形 21"/>
            <p:cNvSpPr/>
            <p:nvPr/>
          </p:nvSpPr>
          <p:spPr>
            <a:xfrm rot="5400000">
              <a:off x="4313587" y="-1776678"/>
              <a:ext cx="2012827" cy="6123335"/>
            </a:xfrm>
            <a:prstGeom prst="round2SameRect">
              <a:avLst/>
            </a:prstGeom>
            <a:solidFill>
              <a:schemeClr val="accent2">
                <a:lumMod val="20000"/>
                <a:lumOff val="80000"/>
                <a:alpha val="90000"/>
              </a:schemeClr>
            </a:solid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3" name="圓角化同側角落矩形 4"/>
            <p:cNvSpPr/>
            <p:nvPr/>
          </p:nvSpPr>
          <p:spPr>
            <a:xfrm>
              <a:off x="2258332" y="368205"/>
              <a:ext cx="6123336" cy="18721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just" defTabSz="800100">
                <a:lnSpc>
                  <a:spcPts val="2700"/>
                </a:lnSpc>
                <a:spcBef>
                  <a:spcPct val="0"/>
                </a:spcBef>
                <a:spcAft>
                  <a:spcPts val="600"/>
                </a:spcAft>
                <a:buChar char="••"/>
              </a:pP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中國大陸防疫清零政策</a:t>
              </a:r>
              <a:r>
                <a:rPr lang="zh-TW" altLang="en-US" sz="1800" b="1" kern="1200" spc="-50" baseline="0" dirty="0" smtClean="0">
                  <a:latin typeface="Microsoft JhengHei" panose="020B0604030504040204" pitchFamily="34" charset="-120"/>
                  <a:ea typeface="Microsoft JhengHei" panose="020B0604030504040204" pitchFamily="34" charset="-120"/>
                </a:rPr>
                <a:t>，</a:t>
              </a:r>
              <a:r>
                <a:rPr lang="zh-TW" altLang="en-US" b="1" spc="-50" dirty="0" smtClean="0">
                  <a:latin typeface="Microsoft JhengHei" panose="020B0604030504040204" pitchFamily="34" charset="-120"/>
                  <a:ea typeface="Microsoft JhengHei" panose="020B0604030504040204" pitchFamily="34" charset="-120"/>
                </a:rPr>
                <a:t>恐</a:t>
              </a:r>
              <a:r>
                <a:rPr lang="zh-TW" altLang="en-US" b="1" spc="-50" dirty="0">
                  <a:latin typeface="Microsoft JhengHei" panose="020B0604030504040204" pitchFamily="34" charset="-120"/>
                  <a:ea typeface="Microsoft JhengHei" panose="020B0604030504040204" pitchFamily="34" charset="-120"/>
                </a:rPr>
                <a:t>使</a:t>
              </a:r>
              <a:r>
                <a:rPr lang="zh-TW" altLang="en-US" b="1" dirty="0" smtClean="0">
                  <a:solidFill>
                    <a:srgbClr val="0000FF"/>
                  </a:solidFill>
                  <a:latin typeface="Microsoft JhengHei" panose="020B0604030504040204" pitchFamily="34" charset="-120"/>
                  <a:ea typeface="Microsoft JhengHei" panose="020B0604030504040204" pitchFamily="34" charset="-120"/>
                </a:rPr>
                <a:t>全球</a:t>
              </a:r>
              <a:r>
                <a:rPr lang="zh-TW" altLang="en-US" b="1" dirty="0">
                  <a:solidFill>
                    <a:srgbClr val="0000FF"/>
                  </a:solidFill>
                  <a:latin typeface="Microsoft JhengHei" panose="020B0604030504040204" pitchFamily="34" charset="-120"/>
                  <a:ea typeface="Microsoft JhengHei" panose="020B0604030504040204" pitchFamily="34" charset="-120"/>
                </a:rPr>
                <a:t>供應鏈</a:t>
              </a:r>
              <a:r>
                <a:rPr lang="zh-TW" altLang="en-US" b="1" dirty="0" smtClean="0">
                  <a:solidFill>
                    <a:srgbClr val="0000FF"/>
                  </a:solidFill>
                  <a:latin typeface="Microsoft JhengHei" panose="020B0604030504040204" pitchFamily="34" charset="-120"/>
                  <a:ea typeface="Microsoft JhengHei" panose="020B0604030504040204" pitchFamily="34" charset="-120"/>
                </a:rPr>
                <a:t>瓶頸再度惡化</a:t>
              </a:r>
              <a:r>
                <a:rPr lang="zh-TW" altLang="en-US" sz="1800" b="1" kern="1200" spc="-50" baseline="0" dirty="0" smtClean="0">
                  <a:latin typeface="Microsoft JhengHei" panose="020B0604030504040204" pitchFamily="34" charset="-120"/>
                  <a:ea typeface="Microsoft JhengHei" panose="020B0604030504040204" pitchFamily="34" charset="-120"/>
                </a:rPr>
                <a:t>，且其</a:t>
              </a: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房地產危機</a:t>
              </a:r>
              <a:r>
                <a:rPr lang="zh-TW" altLang="en-US" sz="1800" b="1" kern="1200" spc="-50" baseline="0" dirty="0" smtClean="0">
                  <a:latin typeface="Microsoft JhengHei" panose="020B0604030504040204" pitchFamily="34" charset="-120"/>
                  <a:ea typeface="Microsoft JhengHei" panose="020B0604030504040204" pitchFamily="34" charset="-120"/>
                </a:rPr>
                <a:t>若擴大，損及金融穩定，財政及貨幣政策支持效果恐有限，致經濟成長大幅放緩，拖累全球經濟成長動能。</a:t>
              </a:r>
              <a:endParaRPr lang="en-US" sz="1800" b="1" kern="1200" spc="-50" baseline="0" dirty="0"/>
            </a:p>
            <a:p>
              <a:pPr marL="171450" lvl="1" indent="-171450" algn="just" defTabSz="800100">
                <a:lnSpc>
                  <a:spcPts val="2700"/>
                </a:lnSpc>
                <a:spcBef>
                  <a:spcPct val="0"/>
                </a:spcBef>
                <a:spcAft>
                  <a:spcPts val="600"/>
                </a:spcAft>
                <a:buChar char="••"/>
              </a:pPr>
              <a:r>
                <a:rPr lang="zh-TW" altLang="en-US" sz="1800" b="1" kern="1200" dirty="0" smtClean="0">
                  <a:solidFill>
                    <a:srgbClr val="0000FF"/>
                  </a:solidFill>
                  <a:latin typeface="Microsoft JhengHei" panose="020B0604030504040204" pitchFamily="34" charset="-120"/>
                  <a:ea typeface="Microsoft JhengHei" panose="020B0604030504040204" pitchFamily="34" charset="-120"/>
                </a:rPr>
                <a:t>美中對抗</a:t>
              </a:r>
              <a:r>
                <a:rPr lang="zh-TW" altLang="en-US" sz="1800" b="1" kern="1200" spc="-50" baseline="0" dirty="0" smtClean="0">
                  <a:latin typeface="Microsoft JhengHei" panose="020B0604030504040204" pitchFamily="34" charset="-120"/>
                  <a:ea typeface="Microsoft JhengHei" panose="020B0604030504040204" pitchFamily="34" charset="-120"/>
                </a:rPr>
                <a:t>程度將影響</a:t>
              </a:r>
              <a:r>
                <a:rPr lang="zh-TW" altLang="en-US" b="1" dirty="0">
                  <a:solidFill>
                    <a:srgbClr val="0000FF"/>
                  </a:solidFill>
                  <a:latin typeface="Microsoft JhengHei" panose="020B0604030504040204" pitchFamily="34" charset="-120"/>
                  <a:ea typeface="Microsoft JhengHei" panose="020B0604030504040204" pitchFamily="34" charset="-120"/>
                </a:rPr>
                <a:t>全球供應鏈重組</a:t>
              </a:r>
              <a:r>
                <a:rPr lang="zh-TW" altLang="en-US" sz="1800" b="1" kern="1200" spc="-50" baseline="0" dirty="0" smtClean="0">
                  <a:latin typeface="Microsoft JhengHei" panose="020B0604030504040204" pitchFamily="34" charset="-120"/>
                  <a:ea typeface="Microsoft JhengHei" panose="020B0604030504040204" pitchFamily="34" charset="-120"/>
                </a:rPr>
                <a:t>幅度，並對全球科技發展、貿易與物價造成衝擊。</a:t>
              </a:r>
            </a:p>
          </p:txBody>
        </p:sp>
      </p:grpSp>
      <p:sp>
        <p:nvSpPr>
          <p:cNvPr id="24" name="十二邊形 23"/>
          <p:cNvSpPr/>
          <p:nvPr/>
        </p:nvSpPr>
        <p:spPr>
          <a:xfrm>
            <a:off x="370258" y="3391483"/>
            <a:ext cx="504056" cy="504056"/>
          </a:xfrm>
          <a:prstGeom prst="dodecagon">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3</a:t>
            </a:r>
            <a:endParaRPr lang="zh-TW" altLang="en-US" dirty="0"/>
          </a:p>
        </p:txBody>
      </p:sp>
      <p:grpSp>
        <p:nvGrpSpPr>
          <p:cNvPr id="18" name="群組 17"/>
          <p:cNvGrpSpPr/>
          <p:nvPr/>
        </p:nvGrpSpPr>
        <p:grpSpPr>
          <a:xfrm>
            <a:off x="897816" y="755288"/>
            <a:ext cx="1499003" cy="2163960"/>
            <a:chOff x="1077461" y="1066"/>
            <a:chExt cx="1298805" cy="2185257"/>
          </a:xfrm>
        </p:grpSpPr>
        <p:sp>
          <p:nvSpPr>
            <p:cNvPr id="19" name="圓角矩形 18"/>
            <p:cNvSpPr/>
            <p:nvPr/>
          </p:nvSpPr>
          <p:spPr>
            <a:xfrm>
              <a:off x="1077461" y="1066"/>
              <a:ext cx="1298805" cy="2185257"/>
            </a:xfrm>
            <a:prstGeom prst="roundRect">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sp>
        <p:sp>
          <p:nvSpPr>
            <p:cNvPr id="20" name="圓角矩形 4"/>
            <p:cNvSpPr/>
            <p:nvPr/>
          </p:nvSpPr>
          <p:spPr>
            <a:xfrm>
              <a:off x="1140863" y="64468"/>
              <a:ext cx="1172001" cy="205845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8580" tIns="34290" rIns="68580" bIns="34290" numCol="1" spcCol="1270" anchor="ctr" anchorCtr="0">
              <a:noAutofit/>
            </a:bodyPr>
            <a:lstStyle/>
            <a:p>
              <a:pPr lvl="0" algn="ctr" defTabSz="800100">
                <a:lnSpc>
                  <a:spcPts val="2800"/>
                </a:lnSpc>
                <a:spcBef>
                  <a:spcPct val="0"/>
                </a:spcBef>
                <a:spcAft>
                  <a:spcPts val="200"/>
                </a:spcAft>
              </a:pPr>
              <a:r>
                <a:rPr lang="zh-TW" altLang="en-US" sz="1800" b="1" kern="1200" dirty="0" smtClean="0">
                  <a:latin typeface="Microsoft JhengHei" panose="020B0604030504040204" pitchFamily="34" charset="-120"/>
                  <a:ea typeface="Microsoft JhengHei" panose="020B0604030504040204" pitchFamily="34" charset="-120"/>
                </a:rPr>
                <a:t>中國大陸</a:t>
              </a:r>
              <a:r>
                <a:rPr lang="en-US" altLang="zh-TW" sz="1800" b="1" kern="1200" dirty="0" smtClean="0">
                  <a:latin typeface="Microsoft JhengHei" panose="020B0604030504040204" pitchFamily="34" charset="-120"/>
                  <a:ea typeface="Microsoft JhengHei" panose="020B0604030504040204" pitchFamily="34" charset="-120"/>
                </a:rPr>
                <a:t/>
              </a:r>
              <a:br>
                <a:rPr lang="en-US" altLang="zh-TW" sz="1800" b="1" kern="1200" dirty="0" smtClean="0">
                  <a:latin typeface="Microsoft JhengHei" panose="020B0604030504040204" pitchFamily="34" charset="-120"/>
                  <a:ea typeface="Microsoft JhengHei" panose="020B0604030504040204" pitchFamily="34" charset="-120"/>
                </a:rPr>
              </a:br>
              <a:r>
                <a:rPr lang="zh-TW" altLang="en-US" sz="1800" b="1" kern="1200" dirty="0" smtClean="0">
                  <a:latin typeface="Microsoft JhengHei" panose="020B0604030504040204" pitchFamily="34" charset="-120"/>
                  <a:ea typeface="Microsoft JhengHei" panose="020B0604030504040204" pitchFamily="34" charset="-120"/>
                </a:rPr>
                <a:t>經濟</a:t>
              </a:r>
              <a:r>
                <a:rPr lang="zh-TW" altLang="en-US" sz="1800" b="1" kern="1200" dirty="0">
                  <a:latin typeface="Microsoft JhengHei" panose="020B0604030504040204" pitchFamily="34" charset="-120"/>
                  <a:ea typeface="Microsoft JhengHei" panose="020B0604030504040204" pitchFamily="34" charset="-120"/>
                </a:rPr>
                <a:t>金融</a:t>
              </a:r>
              <a:endParaRPr lang="en-US" altLang="zh-TW" sz="1800" b="1" kern="1200" dirty="0">
                <a:latin typeface="Microsoft JhengHei" panose="020B0604030504040204" pitchFamily="34" charset="-120"/>
                <a:ea typeface="Microsoft JhengHei" panose="020B0604030504040204" pitchFamily="34" charset="-120"/>
              </a:endParaRPr>
            </a:p>
            <a:p>
              <a:pPr lvl="0" algn="ctr" defTabSz="800100">
                <a:lnSpc>
                  <a:spcPts val="2800"/>
                </a:lnSpc>
                <a:spcBef>
                  <a:spcPct val="0"/>
                </a:spcBef>
                <a:spcAft>
                  <a:spcPts val="200"/>
                </a:spcAft>
              </a:pPr>
              <a:r>
                <a:rPr lang="zh-TW" altLang="en-US" sz="1800" b="1" kern="1200" dirty="0">
                  <a:latin typeface="Microsoft JhengHei" panose="020B0604030504040204" pitchFamily="34" charset="-120"/>
                  <a:ea typeface="Microsoft JhengHei" panose="020B0604030504040204" pitchFamily="34" charset="-120"/>
                </a:rPr>
                <a:t>困境</a:t>
              </a:r>
              <a:endParaRPr lang="en-US" altLang="zh-TW" sz="1800" b="1" kern="1200" dirty="0">
                <a:latin typeface="Microsoft JhengHei" panose="020B0604030504040204" pitchFamily="34" charset="-120"/>
                <a:ea typeface="Microsoft JhengHei" panose="020B0604030504040204" pitchFamily="34" charset="-120"/>
              </a:endParaRPr>
            </a:p>
          </p:txBody>
        </p:sp>
      </p:grpSp>
    </p:spTree>
    <p:extLst>
      <p:ext uri="{BB962C8B-B14F-4D97-AF65-F5344CB8AC3E}">
        <p14:creationId xmlns:p14="http://schemas.microsoft.com/office/powerpoint/2010/main" val="1733851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46</a:t>
            </a:fld>
            <a:endParaRPr lang="zh-TW" altLang="en-US" dirty="0"/>
          </a:p>
        </p:txBody>
      </p:sp>
      <p:graphicFrame>
        <p:nvGraphicFramePr>
          <p:cNvPr id="10" name="資料庫圖表 9"/>
          <p:cNvGraphicFramePr/>
          <p:nvPr>
            <p:extLst>
              <p:ext uri="{D42A27DB-BD31-4B8C-83A1-F6EECF244321}">
                <p14:modId xmlns:p14="http://schemas.microsoft.com/office/powerpoint/2010/main" val="1603411886"/>
              </p:ext>
            </p:extLst>
          </p:nvPr>
        </p:nvGraphicFramePr>
        <p:xfrm>
          <a:off x="251520" y="548680"/>
          <a:ext cx="9230420" cy="529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十二邊形 6"/>
          <p:cNvSpPr/>
          <p:nvPr/>
        </p:nvSpPr>
        <p:spPr>
          <a:xfrm>
            <a:off x="396784" y="656692"/>
            <a:ext cx="504056" cy="504056"/>
          </a:xfrm>
          <a:prstGeom prst="dodecagon">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4</a:t>
            </a:r>
            <a:endParaRPr lang="zh-TW" altLang="en-US" dirty="0"/>
          </a:p>
        </p:txBody>
      </p:sp>
      <p:sp>
        <p:nvSpPr>
          <p:cNvPr id="8" name="十二邊形 7"/>
          <p:cNvSpPr/>
          <p:nvPr/>
        </p:nvSpPr>
        <p:spPr>
          <a:xfrm>
            <a:off x="396784" y="2445935"/>
            <a:ext cx="504056" cy="504056"/>
          </a:xfrm>
          <a:prstGeom prst="dodecagon">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5</a:t>
            </a:r>
            <a:endParaRPr lang="zh-TW" altLang="en-US" dirty="0"/>
          </a:p>
        </p:txBody>
      </p:sp>
      <p:sp>
        <p:nvSpPr>
          <p:cNvPr id="11" name="十二邊形 10"/>
          <p:cNvSpPr/>
          <p:nvPr/>
        </p:nvSpPr>
        <p:spPr>
          <a:xfrm>
            <a:off x="396784" y="4365104"/>
            <a:ext cx="504056" cy="504056"/>
          </a:xfrm>
          <a:prstGeom prst="dodecagon">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6</a:t>
            </a:r>
            <a:endParaRPr lang="zh-TW" altLang="en-US" dirty="0"/>
          </a:p>
        </p:txBody>
      </p:sp>
    </p:spTree>
    <p:extLst>
      <p:ext uri="{BB962C8B-B14F-4D97-AF65-F5344CB8AC3E}">
        <p14:creationId xmlns:p14="http://schemas.microsoft.com/office/powerpoint/2010/main" val="1579861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47</a:t>
            </a:fld>
            <a:endParaRPr lang="zh-TW" altLang="en-US" dirty="0"/>
          </a:p>
        </p:txBody>
      </p:sp>
      <p:sp>
        <p:nvSpPr>
          <p:cNvPr id="9" name="矩形 8"/>
          <p:cNvSpPr/>
          <p:nvPr/>
        </p:nvSpPr>
        <p:spPr>
          <a:xfrm>
            <a:off x="600665" y="692696"/>
            <a:ext cx="8119412" cy="947773"/>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61950" indent="-361950" algn="just" defTabSz="914400">
              <a:lnSpc>
                <a:spcPts val="3600"/>
              </a:lnSpc>
              <a:spcBef>
                <a:spcPts val="600"/>
              </a:spcBef>
              <a:tabLst>
                <a:tab pos="363538" algn="l"/>
              </a:tabLst>
            </a:pPr>
            <a:r>
              <a:rPr lang="en-US" altLang="zh-TW" sz="2200" b="1" dirty="0" smtClean="0">
                <a:latin typeface="微軟正黑體" panose="020B0604030504040204" pitchFamily="34" charset="-120"/>
                <a:ea typeface="微軟正黑體" panose="020B0604030504040204" pitchFamily="34" charset="-120"/>
              </a:rPr>
              <a:t>2.</a:t>
            </a:r>
            <a:r>
              <a:rPr lang="zh-TW" altLang="en-US" sz="2200" b="1" dirty="0" smtClean="0">
                <a:latin typeface="微軟正黑體" panose="020B0604030504040204" pitchFamily="34" charset="-120"/>
                <a:ea typeface="微軟正黑體" panose="020B0604030504040204" pitchFamily="34" charset="-120"/>
              </a:rPr>
              <a:t> 面對當前諸多的經濟金融風險，宜密切</a:t>
            </a:r>
            <a:r>
              <a:rPr lang="zh-TW" altLang="zh-TW" sz="2200" b="1" dirty="0">
                <a:latin typeface="微軟正黑體" panose="020B0604030504040204" pitchFamily="34" charset="-120"/>
                <a:ea typeface="微軟正黑體" panose="020B0604030504040204" pitchFamily="34" charset="-120"/>
              </a:rPr>
              <a:t>關注國</a:t>
            </a:r>
            <a:r>
              <a:rPr lang="zh-TW" altLang="en-US" sz="2200" b="1" dirty="0">
                <a:latin typeface="微軟正黑體" panose="020B0604030504040204" pitchFamily="34" charset="-120"/>
                <a:ea typeface="微軟正黑體" panose="020B0604030504040204" pitchFamily="34" charset="-120"/>
              </a:rPr>
              <a:t>際</a:t>
            </a:r>
            <a:r>
              <a:rPr lang="zh-TW" altLang="zh-TW" sz="2200" b="1" dirty="0">
                <a:latin typeface="微軟正黑體" panose="020B0604030504040204" pitchFamily="34" charset="-120"/>
                <a:ea typeface="微軟正黑體" panose="020B0604030504040204" pitchFamily="34" charset="-120"/>
              </a:rPr>
              <a:t>間各項風險之外溢</a:t>
            </a:r>
            <a:r>
              <a:rPr lang="zh-TW" altLang="zh-TW" sz="2200" b="1" dirty="0" smtClean="0">
                <a:latin typeface="微軟正黑體" panose="020B0604030504040204" pitchFamily="34" charset="-120"/>
                <a:ea typeface="微軟正黑體" panose="020B0604030504040204" pitchFamily="34" charset="-120"/>
              </a:rPr>
              <a:t>效應</a:t>
            </a:r>
            <a:r>
              <a:rPr lang="zh-TW" altLang="en-US" sz="2200" b="1" dirty="0" smtClean="0">
                <a:latin typeface="微軟正黑體" panose="020B0604030504040204" pitchFamily="34" charset="-120"/>
                <a:ea typeface="微軟正黑體" panose="020B0604030504040204" pitchFamily="34" charset="-120"/>
              </a:rPr>
              <a:t>，以及國內經濟金融情勢。</a:t>
            </a:r>
            <a:endParaRPr lang="en-US" altLang="zh-TW" sz="2200"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57044" y="1916832"/>
            <a:ext cx="8206654" cy="4247317"/>
          </a:xfrm>
          <a:prstGeom prst="rect">
            <a:avLst/>
          </a:prstGeom>
          <a:noFill/>
        </p:spPr>
        <p:txBody>
          <a:bodyPr wrap="square" rtlCol="0">
            <a:spAutoFit/>
          </a:bodyPr>
          <a:lstStyle/>
          <a:p>
            <a:pPr marL="182563" indent="-182563" algn="just" defTabSz="914400" eaLnBrk="0" fontAlgn="base" hangingPunct="0">
              <a:lnSpc>
                <a:spcPts val="3400"/>
              </a:lnSpc>
              <a:spcBef>
                <a:spcPct val="0"/>
              </a:spcBef>
              <a:spcAft>
                <a:spcPct val="0"/>
              </a:spcAft>
              <a:buFont typeface="Arial" panose="020B0604020202020204" pitchFamily="34" charset="0"/>
              <a:buChar char="•"/>
              <a:tabLst>
                <a:tab pos="182563" algn="l"/>
              </a:tabLst>
            </a:pPr>
            <a:r>
              <a:rPr lang="zh-TW" altLang="en-US" sz="2200" b="1" spc="-50" dirty="0" smtClean="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sym typeface="Wingdings" panose="05000000000000000000" pitchFamily="2" charset="2"/>
              </a:rPr>
              <a:t>面對</a:t>
            </a:r>
            <a:r>
              <a:rPr lang="zh-TW" altLang="en-US"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當前主要</a:t>
            </a:r>
            <a:r>
              <a:rPr lang="zh-TW" altLang="en-US"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實體面</a:t>
            </a:r>
            <a:r>
              <a:rPr lang="zh-TW" altLang="en-US"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風險：</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臺灣為小型開放經濟體，出口動能與企業投資意願深受國際風險影響；</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明年</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外需動能將減緩，宜採</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擴張性財政政策</a:t>
            </a:r>
            <a:r>
              <a:rPr lang="en-US"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擴大公共建設</a:t>
            </a:r>
            <a:r>
              <a:rPr lang="zh-TW" altLang="en-US"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a:t>
            </a:r>
            <a:r>
              <a:rPr lang="en-US"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來</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激勵內需</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本行</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將</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適時採取妥適貨幣政策</a:t>
            </a:r>
            <a:r>
              <a:rPr lang="zh-TW" altLang="zh-TW"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以為因應</a:t>
            </a:r>
            <a:r>
              <a:rPr lang="zh-TW" altLang="zh-TW" sz="2200" b="1" spc="-50" dirty="0" smtClean="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en-US" altLang="zh-TW" sz="2200" b="1" spc="-50" dirty="0" smtClean="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182563" indent="-182563" algn="just" defTabSz="914400" eaLnBrk="0" fontAlgn="base" hangingPunct="0">
              <a:lnSpc>
                <a:spcPts val="3400"/>
              </a:lnSpc>
              <a:spcBef>
                <a:spcPts val="1800"/>
              </a:spcBef>
              <a:spcAft>
                <a:spcPct val="0"/>
              </a:spcAft>
              <a:buFont typeface="Arial" panose="020B0604020202020204" pitchFamily="34" charset="0"/>
              <a:buChar char="•"/>
              <a:tabLst>
                <a:tab pos="182563" algn="l"/>
              </a:tabLst>
            </a:pP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面對</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當前主要</a:t>
            </a:r>
            <a:r>
              <a:rPr lang="zh-TW" altLang="en-US"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金融面</a:t>
            </a:r>
            <a:r>
              <a:rPr lang="zh-TW" altLang="en-US" sz="2200" b="1" spc="-50" dirty="0">
                <a:latin typeface="微軟正黑體" panose="020B0604030504040204" pitchFamily="34" charset="-120"/>
                <a:ea typeface="微軟正黑體" panose="020B0604030504040204" pitchFamily="34" charset="-120"/>
                <a:cs typeface="Times New Roman" panose="02020603050405020304" pitchFamily="18" charset="0"/>
              </a:rPr>
              <a:t>風險</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明年</a:t>
            </a:r>
            <a:r>
              <a:rPr lang="zh-TW" altLang="en-US"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主要經濟體貨幣政策可能調整緊縮力道</a:t>
            </a:r>
            <a:r>
              <a:rPr lang="zh-TW" altLang="en-US" sz="2200" b="1" spc="-50"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，恐導致全球金融市場劇烈波動，資金快速</a:t>
            </a:r>
            <a:r>
              <a:rPr lang="zh-TW" altLang="en-US" sz="2200" b="1" spc="-50" dirty="0" smtClean="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rPr>
              <a:t>移動；</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本</a:t>
            </a:r>
            <a:r>
              <a:rPr lang="zh-TW" altLang="en-US"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行會密切</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留意外資動向</a:t>
            </a:r>
            <a:r>
              <a:rPr lang="zh-TW"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導致</a:t>
            </a:r>
            <a:r>
              <a:rPr lang="zh-TW" altLang="zh-TW" sz="2200" b="1" spc="-50" dirty="0">
                <a:latin typeface="微軟正黑體" panose="020B0604030504040204" pitchFamily="34" charset="-120"/>
                <a:ea typeface="微軟正黑體" panose="020B0604030504040204" pitchFamily="34" charset="-120"/>
                <a:cs typeface="Times New Roman" panose="02020603050405020304" pitchFamily="18" charset="0"/>
              </a:rPr>
              <a:t>匯率過度波動或失序變動，而有不利於經濟金融穩定之虞時，本行</a:t>
            </a:r>
            <a:r>
              <a:rPr lang="zh-TW" altLang="zh-TW" sz="2200" b="1" spc="-50"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將本於職責維持外匯市場秩序</a:t>
            </a:r>
            <a:r>
              <a:rPr lang="zh-TW" altLang="zh-TW" sz="22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200" b="1" spc="-50" dirty="0" smtClean="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182563" indent="-182563" defTabSz="914400" eaLnBrk="0" fontAlgn="base" hangingPunct="0">
              <a:lnSpc>
                <a:spcPts val="3400"/>
              </a:lnSpc>
              <a:spcBef>
                <a:spcPct val="0"/>
              </a:spcBef>
              <a:spcAft>
                <a:spcPct val="0"/>
              </a:spcAft>
              <a:buFont typeface="Arial" panose="020B0604020202020204" pitchFamily="34" charset="0"/>
              <a:buChar char="•"/>
              <a:tabLst>
                <a:tab pos="182563" algn="l"/>
              </a:tabLst>
            </a:pPr>
            <a:endParaRPr lang="zh-TW" altLang="zh-TW" sz="2200" b="1" dirty="0">
              <a:solidFill>
                <a:schemeClr val="dk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7" name="矩形 6"/>
          <p:cNvSpPr/>
          <p:nvPr/>
        </p:nvSpPr>
        <p:spPr>
          <a:xfrm>
            <a:off x="651996" y="5897625"/>
            <a:ext cx="8111702" cy="430887"/>
          </a:xfrm>
          <a:prstGeom prst="rect">
            <a:avLst/>
          </a:prstGeom>
        </p:spPr>
        <p:txBody>
          <a:bodyPr wrap="square">
            <a:spAutoFit/>
          </a:bodyPr>
          <a:lstStyle/>
          <a:p>
            <a:pPr marL="87313" indent="-87313" algn="just">
              <a:tabLst>
                <a:tab pos="87313" algn="l"/>
              </a:tabLst>
            </a:pPr>
            <a:r>
              <a:rPr lang="zh-TW" altLang="en-US" sz="1100" dirty="0" smtClean="0">
                <a:latin typeface="微軟正黑體" panose="020B0604030504040204" pitchFamily="34" charset="-120"/>
                <a:ea typeface="微軟正黑體" panose="020B0604030504040204" pitchFamily="34" charset="-120"/>
              </a:rPr>
              <a:t>*根據</a:t>
            </a:r>
            <a:r>
              <a:rPr lang="en-US" altLang="zh-TW" sz="1100" dirty="0" smtClean="0">
                <a:latin typeface="微軟正黑體" panose="020B0604030504040204" pitchFamily="34" charset="-120"/>
                <a:ea typeface="微軟正黑體" panose="020B0604030504040204" pitchFamily="34" charset="-120"/>
              </a:rPr>
              <a:t>112</a:t>
            </a:r>
            <a:r>
              <a:rPr lang="zh-TW" altLang="en-US" sz="1100" dirty="0" smtClean="0">
                <a:latin typeface="微軟正黑體" panose="020B0604030504040204" pitchFamily="34" charset="-120"/>
                <a:ea typeface="微軟正黑體" panose="020B0604030504040204" pitchFamily="34" charset="-120"/>
              </a:rPr>
              <a:t>年度中央政府總預算案，</a:t>
            </a:r>
            <a:r>
              <a:rPr lang="zh-TW" altLang="en-US" sz="1100" dirty="0">
                <a:latin typeface="微軟正黑體" panose="020B0604030504040204" pitchFamily="34" charset="-120"/>
                <a:ea typeface="微軟正黑體" panose="020B0604030504040204" pitchFamily="34" charset="-120"/>
              </a:rPr>
              <a:t>明年度中央政府總預算歲出達</a:t>
            </a:r>
            <a:r>
              <a:rPr lang="en-US" altLang="zh-TW" sz="1100" dirty="0">
                <a:latin typeface="微軟正黑體" panose="020B0604030504040204" pitchFamily="34" charset="-120"/>
                <a:ea typeface="微軟正黑體" panose="020B0604030504040204" pitchFamily="34" charset="-120"/>
              </a:rPr>
              <a:t>2.7</a:t>
            </a:r>
            <a:r>
              <a:rPr lang="zh-TW" altLang="en-US" sz="1100" dirty="0">
                <a:latin typeface="微軟正黑體" panose="020B0604030504040204" pitchFamily="34" charset="-120"/>
                <a:ea typeface="微軟正黑體" panose="020B0604030504040204" pitchFamily="34" charset="-120"/>
              </a:rPr>
              <a:t>兆元，</a:t>
            </a:r>
            <a:r>
              <a:rPr lang="zh-TW" altLang="en-US" sz="1100" dirty="0" smtClean="0">
                <a:latin typeface="微軟正黑體" panose="020B0604030504040204" pitchFamily="34" charset="-120"/>
                <a:ea typeface="微軟正黑體" panose="020B0604030504040204" pitchFamily="34" charset="-120"/>
              </a:rPr>
              <a:t>較今年度</a:t>
            </a:r>
            <a:r>
              <a:rPr lang="zh-TW" altLang="en-US" sz="1100" dirty="0">
                <a:latin typeface="微軟正黑體" panose="020B0604030504040204" pitchFamily="34" charset="-120"/>
                <a:ea typeface="微軟正黑體" panose="020B0604030504040204" pitchFamily="34" charset="-120"/>
              </a:rPr>
              <a:t>成長</a:t>
            </a:r>
            <a:r>
              <a:rPr lang="en-US" altLang="zh-TW" sz="1100" dirty="0" smtClean="0">
                <a:latin typeface="微軟正黑體" panose="020B0604030504040204" pitchFamily="34" charset="-120"/>
                <a:ea typeface="微軟正黑體" panose="020B0604030504040204" pitchFamily="34" charset="-120"/>
              </a:rPr>
              <a:t>20.8%</a:t>
            </a:r>
            <a:r>
              <a:rPr lang="zh-TW" altLang="en-US" sz="1100" dirty="0" smtClean="0">
                <a:latin typeface="微軟正黑體" panose="020B0604030504040204" pitchFamily="34" charset="-120"/>
                <a:ea typeface="微軟正黑體" panose="020B0604030504040204" pitchFamily="34" charset="-120"/>
              </a:rPr>
              <a:t>。其中，公共建設計畫核列</a:t>
            </a:r>
            <a:r>
              <a:rPr lang="en-US" altLang="zh-TW" sz="1100" dirty="0" smtClean="0">
                <a:latin typeface="微軟正黑體" panose="020B0604030504040204" pitchFamily="34" charset="-120"/>
                <a:ea typeface="微軟正黑體" panose="020B0604030504040204" pitchFamily="34" charset="-120"/>
              </a:rPr>
              <a:t>1,725</a:t>
            </a:r>
            <a:r>
              <a:rPr lang="zh-TW" altLang="en-US" sz="1100" dirty="0" smtClean="0">
                <a:latin typeface="微軟正黑體" panose="020B0604030504040204" pitchFamily="34" charset="-120"/>
                <a:ea typeface="微軟正黑體" panose="020B0604030504040204" pitchFamily="34" charset="-120"/>
              </a:rPr>
              <a:t>億元</a:t>
            </a:r>
            <a:r>
              <a:rPr lang="en-US" altLang="zh-TW" sz="1100"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約年增</a:t>
            </a:r>
            <a:r>
              <a:rPr lang="en-US" altLang="zh-TW" sz="1100" dirty="0" smtClean="0">
                <a:latin typeface="微軟正黑體" panose="020B0604030504040204" pitchFamily="34" charset="-120"/>
                <a:ea typeface="微軟正黑體" panose="020B0604030504040204" pitchFamily="34" charset="-120"/>
              </a:rPr>
              <a:t>25%)</a:t>
            </a:r>
            <a:r>
              <a:rPr lang="zh-TW" altLang="en-US" sz="1100" dirty="0" smtClean="0">
                <a:latin typeface="微軟正黑體" panose="020B0604030504040204" pitchFamily="34" charset="-120"/>
                <a:ea typeface="微軟正黑體" panose="020B0604030504040204" pitchFamily="34" charset="-120"/>
              </a:rPr>
              <a:t>，加計前瞻特別預算</a:t>
            </a:r>
            <a:r>
              <a:rPr lang="en-US" altLang="zh-TW" sz="1100" dirty="0" smtClean="0">
                <a:latin typeface="微軟正黑體" panose="020B0604030504040204" pitchFamily="34" charset="-120"/>
                <a:ea typeface="微軟正黑體" panose="020B0604030504040204" pitchFamily="34" charset="-120"/>
              </a:rPr>
              <a:t>832</a:t>
            </a:r>
            <a:r>
              <a:rPr lang="zh-TW" altLang="en-US" sz="1100" dirty="0" smtClean="0">
                <a:latin typeface="微軟正黑體" panose="020B0604030504040204" pitchFamily="34" charset="-120"/>
                <a:ea typeface="微軟正黑體" panose="020B0604030504040204" pitchFamily="34" charset="-120"/>
              </a:rPr>
              <a:t>億元後，合計</a:t>
            </a:r>
            <a:r>
              <a:rPr lang="en-US" altLang="zh-TW" sz="1100" dirty="0" smtClean="0">
                <a:latin typeface="微軟正黑體" panose="020B0604030504040204" pitchFamily="34" charset="-120"/>
                <a:ea typeface="微軟正黑體" panose="020B0604030504040204" pitchFamily="34" charset="-120"/>
              </a:rPr>
              <a:t>2,557</a:t>
            </a:r>
            <a:r>
              <a:rPr lang="zh-TW" altLang="en-US" sz="1100" dirty="0" smtClean="0">
                <a:latin typeface="微軟正黑體" panose="020B0604030504040204" pitchFamily="34" charset="-120"/>
                <a:ea typeface="微軟正黑體" panose="020B0604030504040204" pitchFamily="34" charset="-120"/>
              </a:rPr>
              <a:t>億元</a:t>
            </a:r>
            <a:r>
              <a:rPr lang="en-US" altLang="zh-TW" sz="1100"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約年增</a:t>
            </a:r>
            <a:r>
              <a:rPr lang="en-US" altLang="zh-TW" sz="1100" dirty="0" smtClean="0">
                <a:latin typeface="微軟正黑體" panose="020B0604030504040204" pitchFamily="34" charset="-120"/>
                <a:ea typeface="微軟正黑體" panose="020B0604030504040204" pitchFamily="34" charset="-120"/>
              </a:rPr>
              <a:t>14.3%)</a:t>
            </a:r>
            <a:r>
              <a:rPr lang="zh-TW" altLang="en-US" sz="1100" dirty="0" smtClean="0">
                <a:latin typeface="微軟正黑體" panose="020B0604030504040204" pitchFamily="34" charset="-120"/>
                <a:ea typeface="微軟正黑體" panose="020B0604030504040204" pitchFamily="34" charset="-120"/>
              </a:rPr>
              <a:t>。</a:t>
            </a:r>
            <a:endParaRPr lang="zh-TW" altLang="en-US" sz="1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7548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23718"/>
            <a:ext cx="2057400" cy="365125"/>
          </a:xfrm>
        </p:spPr>
        <p:txBody>
          <a:bodyPr/>
          <a:lstStyle/>
          <a:p>
            <a:fld id="{BB1C85A4-6A84-4618-80D9-5A61A43F67A3}" type="slidenum">
              <a:rPr lang="zh-TW" altLang="en-US" smtClean="0"/>
              <a:t>48</a:t>
            </a:fld>
            <a:endParaRPr lang="zh-TW" altLang="en-US" dirty="0"/>
          </a:p>
        </p:txBody>
      </p:sp>
      <p:sp>
        <p:nvSpPr>
          <p:cNvPr id="7" name="標題 1"/>
          <p:cNvSpPr>
            <a:spLocks noGrp="1"/>
          </p:cNvSpPr>
          <p:nvPr>
            <p:ph type="title"/>
          </p:nvPr>
        </p:nvSpPr>
        <p:spPr>
          <a:xfrm>
            <a:off x="426683" y="337411"/>
            <a:ext cx="8326744" cy="864096"/>
          </a:xfrm>
        </p:spPr>
        <p:txBody>
          <a:bodyPr>
            <a:noAutofit/>
          </a:bodyPr>
          <a:lstStyle/>
          <a:p>
            <a:pPr marL="631825" indent="-631825">
              <a:lnSpc>
                <a:spcPts val="3500"/>
              </a:lnSpc>
            </a:pPr>
            <a:r>
              <a:rPr lang="zh-TW" altLang="en-US" sz="2600" b="1" spc="-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zh-TW" altLang="en-US" sz="2600" b="1" spc="-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spc="-7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未來臺灣經濟發展的中長期挑戰：人口老化、全球化進程轉變、氣候</a:t>
            </a:r>
            <a:r>
              <a:rPr lang="zh-TW" altLang="en-US" sz="2600" b="1" spc="-7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變遷</a:t>
            </a:r>
            <a:endParaRPr lang="zh-TW" altLang="en-US" sz="2600" b="1" spc="-7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矩形 3"/>
          <p:cNvSpPr/>
          <p:nvPr/>
        </p:nvSpPr>
        <p:spPr>
          <a:xfrm>
            <a:off x="447171" y="1264645"/>
            <a:ext cx="8373301" cy="255571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447675" algn="just" defTabSz="914400">
              <a:lnSpc>
                <a:spcPts val="28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人口</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老化</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，不</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利</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勞動力供給與勞動生產力，妨礙全球經濟成長</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30400" indent="-230400" algn="just" defTabSz="914400">
              <a:lnSpc>
                <a:spcPts val="2300"/>
              </a:lnSpc>
              <a:spcBef>
                <a:spcPts val="600"/>
              </a:spcBef>
              <a:buFont typeface="Arial" panose="020B0604020202020204" pitchFamily="34" charset="0"/>
              <a:buChar char="•"/>
            </a:pPr>
            <a:r>
              <a:rPr lang="zh-TW" altLang="en-US" sz="2000" b="1" spc="-50" dirty="0" smtClean="0">
                <a:solidFill>
                  <a:schemeClr val="tx1"/>
                </a:solidFill>
                <a:latin typeface="微軟正黑體" panose="020B0604030504040204" pitchFamily="34" charset="-120"/>
                <a:ea typeface="微軟正黑體" panose="020B0604030504040204" pitchFamily="34" charset="-120"/>
              </a:rPr>
              <a:t>二戰後之嬰兒</a:t>
            </a:r>
            <a:r>
              <a:rPr lang="zh-TW" altLang="en-US" sz="2000" b="1" spc="-50" dirty="0">
                <a:solidFill>
                  <a:schemeClr val="tx1"/>
                </a:solidFill>
                <a:latin typeface="微軟正黑體" panose="020B0604030504040204" pitchFamily="34" charset="-120"/>
                <a:ea typeface="微軟正黑體" panose="020B0604030504040204" pitchFamily="34" charset="-120"/>
              </a:rPr>
              <a:t>潮世代逐漸進入退休期，全球人口有高齡少子化現象，高</a:t>
            </a:r>
            <a:r>
              <a:rPr lang="zh-TW" altLang="en-US" sz="2000" b="1" spc="-50" dirty="0" smtClean="0">
                <a:solidFill>
                  <a:schemeClr val="tx1"/>
                </a:solidFill>
                <a:latin typeface="微軟正黑體" panose="020B0604030504040204" pitchFamily="34" charset="-120"/>
                <a:ea typeface="微軟正黑體" panose="020B0604030504040204" pitchFamily="34" charset="-120"/>
              </a:rPr>
              <a:t>所得</a:t>
            </a:r>
            <a:r>
              <a:rPr lang="zh-TW" altLang="en-US" sz="2000" b="1" spc="-50" dirty="0">
                <a:solidFill>
                  <a:schemeClr val="tx1"/>
                </a:solidFill>
                <a:latin typeface="微軟正黑體" panose="020B0604030504040204" pitchFamily="34" charset="-120"/>
                <a:ea typeface="微軟正黑體" panose="020B0604030504040204" pitchFamily="34" charset="-120"/>
              </a:rPr>
              <a:t>國家中，</a:t>
            </a:r>
            <a:r>
              <a:rPr lang="zh-TW" altLang="en-US" sz="2000" b="1" spc="-50" dirty="0">
                <a:solidFill>
                  <a:srgbClr val="0000FF"/>
                </a:solidFill>
                <a:latin typeface="微軟正黑體" panose="020B0604030504040204" pitchFamily="34" charset="-120"/>
                <a:ea typeface="微軟正黑體" panose="020B0604030504040204" pitchFamily="34" charset="-120"/>
              </a:rPr>
              <a:t>日本主要工作年齡人口占比自</a:t>
            </a:r>
            <a:r>
              <a:rPr lang="en-US" altLang="zh-TW" sz="2000" b="1" spc="-50" dirty="0">
                <a:solidFill>
                  <a:srgbClr val="0000FF"/>
                </a:solidFill>
                <a:latin typeface="微軟正黑體" panose="020B0604030504040204" pitchFamily="34" charset="-120"/>
                <a:ea typeface="微軟正黑體" panose="020B0604030504040204" pitchFamily="34" charset="-120"/>
              </a:rPr>
              <a:t>1998</a:t>
            </a:r>
            <a:r>
              <a:rPr lang="zh-TW" altLang="en-US" sz="2000" b="1" spc="-50" dirty="0">
                <a:solidFill>
                  <a:srgbClr val="0000FF"/>
                </a:solidFill>
                <a:latin typeface="微軟正黑體" panose="020B0604030504040204" pitchFamily="34" charset="-120"/>
                <a:ea typeface="微軟正黑體" panose="020B0604030504040204" pitchFamily="34" charset="-120"/>
              </a:rPr>
              <a:t>年後持續下降</a:t>
            </a:r>
            <a:r>
              <a:rPr lang="zh-TW" altLang="en-US" sz="2000" b="1" spc="-50" dirty="0">
                <a:solidFill>
                  <a:schemeClr val="tx1"/>
                </a:solidFill>
                <a:latin typeface="微軟正黑體" panose="020B0604030504040204" pitchFamily="34" charset="-120"/>
                <a:ea typeface="微軟正黑體" panose="020B0604030504040204" pitchFamily="34" charset="-120"/>
              </a:rPr>
              <a:t>，人口結構改變最為明顯，</a:t>
            </a:r>
            <a:r>
              <a:rPr lang="zh-TW" altLang="en-US" sz="2000" b="1" spc="-50" dirty="0" smtClean="0">
                <a:solidFill>
                  <a:schemeClr val="tx1"/>
                </a:solidFill>
                <a:latin typeface="微軟正黑體" panose="020B0604030504040204" pitchFamily="34" charset="-120"/>
                <a:ea typeface="微軟正黑體" panose="020B0604030504040204" pitchFamily="34" charset="-120"/>
              </a:rPr>
              <a:t>而</a:t>
            </a:r>
            <a:r>
              <a:rPr lang="zh-TW" altLang="en-US" sz="2000" b="1" spc="-50" dirty="0" smtClean="0">
                <a:solidFill>
                  <a:srgbClr val="0000FF"/>
                </a:solidFill>
                <a:latin typeface="微軟正黑體" panose="020B0604030504040204" pitchFamily="34" charset="-120"/>
                <a:ea typeface="微軟正黑體" panose="020B0604030504040204" pitchFamily="34" charset="-120"/>
              </a:rPr>
              <a:t>臺灣</a:t>
            </a:r>
            <a:r>
              <a:rPr lang="zh-TW" altLang="en-US" sz="2000" b="1" spc="-50" dirty="0">
                <a:solidFill>
                  <a:srgbClr val="0000FF"/>
                </a:solidFill>
                <a:latin typeface="微軟正黑體" panose="020B0604030504040204" pitchFamily="34" charset="-120"/>
                <a:ea typeface="微軟正黑體" panose="020B0604030504040204" pitchFamily="34" charset="-120"/>
              </a:rPr>
              <a:t>、南韓</a:t>
            </a:r>
            <a:r>
              <a:rPr lang="zh-TW" altLang="en-US" sz="2000" b="1" spc="-50" dirty="0">
                <a:solidFill>
                  <a:schemeClr val="tx1"/>
                </a:solidFill>
                <a:latin typeface="微軟正黑體" panose="020B0604030504040204" pitchFamily="34" charset="-120"/>
                <a:ea typeface="微軟正黑體" panose="020B0604030504040204" pitchFamily="34" charset="-120"/>
              </a:rPr>
              <a:t>等之主要工作年齡人口占比，</a:t>
            </a:r>
            <a:r>
              <a:rPr lang="zh-TW" altLang="en-US" sz="2000" b="1" spc="-50" dirty="0">
                <a:solidFill>
                  <a:srgbClr val="0000FF"/>
                </a:solidFill>
                <a:latin typeface="微軟正黑體" panose="020B0604030504040204" pitchFamily="34" charset="-120"/>
                <a:ea typeface="微軟正黑體" panose="020B0604030504040204" pitchFamily="34" charset="-120"/>
              </a:rPr>
              <a:t>亦自</a:t>
            </a:r>
            <a:r>
              <a:rPr lang="en-US" altLang="zh-TW" sz="2000" b="1" spc="-50" dirty="0">
                <a:solidFill>
                  <a:srgbClr val="0000FF"/>
                </a:solidFill>
                <a:latin typeface="微軟正黑體" panose="020B0604030504040204" pitchFamily="34" charset="-120"/>
                <a:ea typeface="微軟正黑體" panose="020B0604030504040204" pitchFamily="34" charset="-120"/>
              </a:rPr>
              <a:t>2010</a:t>
            </a:r>
            <a:r>
              <a:rPr lang="zh-TW" altLang="en-US" sz="2000" b="1" spc="-50" dirty="0">
                <a:solidFill>
                  <a:srgbClr val="0000FF"/>
                </a:solidFill>
                <a:latin typeface="微軟正黑體" panose="020B0604030504040204" pitchFamily="34" charset="-120"/>
                <a:ea typeface="微軟正黑體" panose="020B0604030504040204" pitchFamily="34" charset="-120"/>
              </a:rPr>
              <a:t>年後已自高點逐漸下降</a:t>
            </a:r>
            <a:r>
              <a:rPr lang="zh-TW" altLang="en-US" sz="2000" b="1" spc="-50" dirty="0" smtClean="0">
                <a:solidFill>
                  <a:schemeClr val="tx1"/>
                </a:solidFill>
                <a:latin typeface="微軟正黑體" panose="020B0604030504040204" pitchFamily="34" charset="-120"/>
                <a:ea typeface="微軟正黑體" panose="020B0604030504040204" pitchFamily="34" charset="-120"/>
              </a:rPr>
              <a:t>。主要</a:t>
            </a:r>
            <a:r>
              <a:rPr lang="zh-TW" altLang="en-US" sz="2000" b="1" spc="-50" dirty="0">
                <a:solidFill>
                  <a:srgbClr val="0000FF"/>
                </a:solidFill>
                <a:latin typeface="微軟正黑體" panose="020B0604030504040204" pitchFamily="34" charset="-120"/>
                <a:ea typeface="微軟正黑體" panose="020B0604030504040204" pitchFamily="34" charset="-120"/>
              </a:rPr>
              <a:t>工作年齡人口</a:t>
            </a:r>
            <a:r>
              <a:rPr lang="zh-TW" altLang="en-US" sz="2000" b="1" spc="-50" dirty="0">
                <a:solidFill>
                  <a:schemeClr val="tx1"/>
                </a:solidFill>
                <a:latin typeface="微軟正黑體" panose="020B0604030504040204" pitchFamily="34" charset="-120"/>
                <a:ea typeface="微軟正黑體" panose="020B0604030504040204" pitchFamily="34" charset="-120"/>
              </a:rPr>
              <a:t>長期</a:t>
            </a:r>
            <a:r>
              <a:rPr lang="zh-TW" altLang="en-US" sz="2000" b="1" spc="-50" dirty="0">
                <a:solidFill>
                  <a:srgbClr val="0000FF"/>
                </a:solidFill>
                <a:latin typeface="微軟正黑體" panose="020B0604030504040204" pitchFamily="34" charset="-120"/>
                <a:ea typeface="微軟正黑體" panose="020B0604030504040204" pitchFamily="34" charset="-120"/>
              </a:rPr>
              <a:t>下降</a:t>
            </a:r>
            <a:r>
              <a:rPr lang="zh-TW" altLang="en-US" sz="2000" b="1" spc="-50" dirty="0">
                <a:solidFill>
                  <a:schemeClr val="tx1"/>
                </a:solidFill>
                <a:latin typeface="微軟正黑體" panose="020B0604030504040204" pitchFamily="34" charset="-120"/>
                <a:ea typeface="微軟正黑體" panose="020B0604030504040204" pitchFamily="34" charset="-120"/>
              </a:rPr>
              <a:t>，將</a:t>
            </a:r>
            <a:r>
              <a:rPr lang="zh-TW" altLang="en-US" sz="2000" b="1" spc="-50" dirty="0">
                <a:solidFill>
                  <a:srgbClr val="0000FF"/>
                </a:solidFill>
                <a:latin typeface="微軟正黑體" panose="020B0604030504040204" pitchFamily="34" charset="-120"/>
                <a:ea typeface="微軟正黑體" panose="020B0604030504040204" pitchFamily="34" charset="-120"/>
              </a:rPr>
              <a:t>影響勞動生產力</a:t>
            </a:r>
            <a:r>
              <a:rPr lang="zh-TW" altLang="en-US" sz="2000" b="1" spc="-50" dirty="0">
                <a:solidFill>
                  <a:schemeClr val="tx1"/>
                </a:solidFill>
                <a:latin typeface="微軟正黑體" panose="020B0604030504040204" pitchFamily="34" charset="-120"/>
                <a:ea typeface="微軟正黑體" panose="020B0604030504040204" pitchFamily="34" charset="-120"/>
              </a:rPr>
              <a:t>，已成為不利全球經濟成長的重要</a:t>
            </a:r>
            <a:r>
              <a:rPr lang="zh-TW" altLang="en-US" sz="2000" b="1" spc="-50" dirty="0" smtClean="0">
                <a:solidFill>
                  <a:schemeClr val="tx1"/>
                </a:solidFill>
                <a:latin typeface="微軟正黑體" panose="020B0604030504040204" pitchFamily="34" charset="-120"/>
                <a:ea typeface="微軟正黑體" panose="020B0604030504040204" pitchFamily="34" charset="-120"/>
              </a:rPr>
              <a:t>因素。</a:t>
            </a:r>
            <a:endParaRPr lang="en-US" altLang="zh-TW" sz="2000" b="1" spc="-50" dirty="0" smtClean="0">
              <a:solidFill>
                <a:schemeClr val="tx1"/>
              </a:solidFill>
              <a:latin typeface="微軟正黑體" panose="020B0604030504040204" pitchFamily="34" charset="-120"/>
              <a:ea typeface="微軟正黑體" panose="020B0604030504040204" pitchFamily="34" charset="-120"/>
            </a:endParaRPr>
          </a:p>
          <a:p>
            <a:pPr marL="230400" indent="-230400" algn="just" defTabSz="914400">
              <a:lnSpc>
                <a:spcPts val="2300"/>
              </a:lnSpc>
              <a:spcBef>
                <a:spcPts val="600"/>
              </a:spcBef>
              <a:buFont typeface="Arial" panose="020B0604020202020204" pitchFamily="34" charset="0"/>
              <a:buChar char="•"/>
            </a:pPr>
            <a:r>
              <a:rPr lang="zh-TW" altLang="en-US" sz="2000" b="1" spc="-180" dirty="0">
                <a:solidFill>
                  <a:schemeClr val="tx1"/>
                </a:solidFill>
                <a:latin typeface="微軟正黑體" panose="020B0604030504040204" pitchFamily="34" charset="-120"/>
                <a:ea typeface="微軟正黑體" panose="020B0604030504040204" pitchFamily="34" charset="-120"/>
              </a:rPr>
              <a:t>因應人口</a:t>
            </a:r>
            <a:r>
              <a:rPr lang="zh-TW" altLang="en-US" sz="2000" b="1" spc="-180" dirty="0" smtClean="0">
                <a:solidFill>
                  <a:schemeClr val="tx1"/>
                </a:solidFill>
                <a:latin typeface="微軟正黑體" panose="020B0604030504040204" pitchFamily="34" charset="-120"/>
                <a:ea typeface="微軟正黑體" panose="020B0604030504040204" pitchFamily="34" charset="-120"/>
              </a:rPr>
              <a:t>老化</a:t>
            </a:r>
            <a:r>
              <a:rPr lang="zh-TW" altLang="en-US" sz="2000" b="1" kern="100" spc="-180" dirty="0" smtClean="0">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en-US" sz="2000" b="1" spc="-180" dirty="0">
                <a:solidFill>
                  <a:schemeClr val="tx1"/>
                </a:solidFill>
                <a:latin typeface="微軟正黑體" panose="020B0604030504040204" pitchFamily="34" charset="-120"/>
                <a:ea typeface="微軟正黑體" panose="020B0604030504040204" pitchFamily="34" charset="-120"/>
              </a:rPr>
              <a:t>除引進國外人力，</a:t>
            </a:r>
            <a:r>
              <a:rPr lang="zh-TW" altLang="en-US" sz="2000" b="1" spc="-180" dirty="0" smtClean="0">
                <a:solidFill>
                  <a:schemeClr val="tx1"/>
                </a:solidFill>
                <a:latin typeface="微軟正黑體" panose="020B0604030504040204" pitchFamily="34" charset="-120"/>
                <a:ea typeface="微軟正黑體" panose="020B0604030504040204" pitchFamily="34" charset="-120"/>
              </a:rPr>
              <a:t>提升高齡與女性勞</a:t>
            </a:r>
            <a:r>
              <a:rPr lang="zh-TW" altLang="en-US" sz="2000" b="1" spc="-180" dirty="0">
                <a:solidFill>
                  <a:schemeClr val="tx1"/>
                </a:solidFill>
                <a:latin typeface="微軟正黑體" panose="020B0604030504040204" pitchFamily="34" charset="-120"/>
                <a:ea typeface="微軟正黑體" panose="020B0604030504040204" pitchFamily="34" charset="-120"/>
              </a:rPr>
              <a:t>參率外</a:t>
            </a:r>
            <a:r>
              <a:rPr lang="zh-TW" altLang="en-US" sz="2000" b="1" spc="-180" dirty="0" smtClean="0">
                <a:solidFill>
                  <a:schemeClr val="tx1"/>
                </a:solidFill>
                <a:latin typeface="微軟正黑體" panose="020B0604030504040204" pitchFamily="34" charset="-120"/>
                <a:ea typeface="微軟正黑體" panose="020B0604030504040204" pitchFamily="34" charset="-120"/>
              </a:rPr>
              <a:t>，政府宜致力</a:t>
            </a:r>
            <a:r>
              <a:rPr lang="zh-TW" altLang="en-US" sz="2000" b="1" kern="100" spc="-18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縮小</a:t>
            </a:r>
            <a:r>
              <a:rPr lang="zh-TW" altLang="en-US" sz="2000" b="1" kern="100" spc="-180" dirty="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學用</a:t>
            </a:r>
            <a:r>
              <a:rPr lang="zh-TW" altLang="en-US" sz="2000" b="1" kern="100" spc="-18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落差</a:t>
            </a:r>
            <a:r>
              <a:rPr lang="zh-TW" altLang="en-US" sz="2000" b="1" spc="-180" dirty="0">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en-US" sz="2000" b="1" spc="-180" dirty="0" smtClean="0">
                <a:latin typeface="Microsoft JhengHei" panose="020B0604030504040204" pitchFamily="34" charset="-120"/>
                <a:ea typeface="Microsoft JhengHei" panose="020B0604030504040204" pitchFamily="34" charset="-120"/>
                <a:cs typeface="Times New Roman" panose="02020603050405020304" pitchFamily="18" charset="0"/>
              </a:rPr>
              <a:t>並</a:t>
            </a:r>
            <a:r>
              <a:rPr lang="zh-TW" altLang="en-US" sz="2000" b="1" kern="100" spc="-18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協助</a:t>
            </a:r>
            <a:r>
              <a:rPr lang="zh-TW" altLang="en-US" sz="2000" b="1" kern="100" spc="-180" dirty="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企業</a:t>
            </a:r>
            <a:r>
              <a:rPr lang="zh-TW" altLang="en-US" sz="2000" b="1" kern="100" spc="-18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導入自動化、智慧</a:t>
            </a:r>
            <a:r>
              <a:rPr lang="zh-TW" altLang="en-US" sz="2000" b="1" kern="100" spc="-180" dirty="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化</a:t>
            </a:r>
            <a:r>
              <a:rPr lang="zh-TW" altLang="en-US" sz="2000" b="1" spc="-180" dirty="0" smtClean="0">
                <a:latin typeface="Microsoft JhengHei" panose="020B0604030504040204" pitchFamily="34" charset="-120"/>
                <a:ea typeface="Microsoft JhengHei" panose="020B0604030504040204" pitchFamily="34" charset="-120"/>
                <a:cs typeface="Times New Roman" panose="02020603050405020304" pitchFamily="18" charset="0"/>
              </a:rPr>
              <a:t>，提升人員工作效能與生產力。</a:t>
            </a:r>
            <a:endParaRPr lang="en-US" altLang="zh-TW" sz="2000" b="1" spc="-180"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5" name="文字方塊 2"/>
          <p:cNvSpPr txBox="1">
            <a:spLocks noChangeArrowheads="1"/>
          </p:cNvSpPr>
          <p:nvPr/>
        </p:nvSpPr>
        <p:spPr bwMode="auto">
          <a:xfrm>
            <a:off x="1727272" y="3883498"/>
            <a:ext cx="4465320" cy="333375"/>
          </a:xfrm>
          <a:prstGeom prst="rect">
            <a:avLst/>
          </a:prstGeom>
          <a:noFill/>
          <a:ln w="9525">
            <a:noFill/>
            <a:miter lim="800000"/>
            <a:headEnd/>
            <a:tailEnd/>
          </a:ln>
        </p:spPr>
        <p:txBody>
          <a:bodyPr rot="0" vert="horz" wrap="square" lIns="91440" tIns="45720" rIns="91440" bIns="45720" anchor="t" anchorCtr="0">
            <a:noAutofit/>
          </a:bodyPr>
          <a:lstStyle/>
          <a:p>
            <a:pPr marL="417830" indent="-417830" algn="ctr">
              <a:spcBef>
                <a:spcPts val="250"/>
              </a:spcBef>
              <a:spcAft>
                <a:spcPts val="0"/>
              </a:spcAft>
            </a:pPr>
            <a:r>
              <a:rPr lang="zh-TW" sz="1600" b="1" dirty="0">
                <a:latin typeface="微軟正黑體" panose="020B0604030504040204" pitchFamily="34" charset="-120"/>
                <a:ea typeface="微軟正黑體" panose="020B0604030504040204" pitchFamily="34" charset="-120"/>
              </a:rPr>
              <a:t>全球、先進及新興市場主要工作年齡人口占比</a:t>
            </a:r>
          </a:p>
          <a:p>
            <a:pPr algn="ctr">
              <a:spcBef>
                <a:spcPts val="600"/>
              </a:spcBef>
              <a:spcAft>
                <a:spcPts val="600"/>
              </a:spcAft>
            </a:pPr>
            <a:r>
              <a:rPr lang="en-US" sz="1600" b="1" dirty="0">
                <a:latin typeface="微軟正黑體" panose="020B0604030504040204" pitchFamily="34" charset="-120"/>
                <a:ea typeface="微軟正黑體" panose="020B0604030504040204" pitchFamily="34" charset="-120"/>
              </a:rPr>
              <a:t> </a:t>
            </a:r>
            <a:endParaRPr lang="zh-TW" sz="1600" b="1" dirty="0">
              <a:latin typeface="微軟正黑體" panose="020B0604030504040204" pitchFamily="34" charset="-120"/>
              <a:ea typeface="微軟正黑體" panose="020B0604030504040204" pitchFamily="34" charset="-120"/>
            </a:endParaRPr>
          </a:p>
        </p:txBody>
      </p:sp>
      <p:sp>
        <p:nvSpPr>
          <p:cNvPr id="9" name="文字方塊 2"/>
          <p:cNvSpPr txBox="1">
            <a:spLocks noChangeArrowheads="1"/>
          </p:cNvSpPr>
          <p:nvPr/>
        </p:nvSpPr>
        <p:spPr bwMode="auto">
          <a:xfrm>
            <a:off x="6787666" y="5857445"/>
            <a:ext cx="2234580" cy="476250"/>
          </a:xfrm>
          <a:prstGeom prst="rect">
            <a:avLst/>
          </a:prstGeom>
          <a:noFill/>
          <a:ln w="9525">
            <a:noFill/>
            <a:miter lim="800000"/>
            <a:headEnd/>
            <a:tailEnd/>
          </a:ln>
        </p:spPr>
        <p:txBody>
          <a:bodyPr rot="0" vert="horz" wrap="square" lIns="91440" tIns="45720" rIns="91440" bIns="45720" anchor="t" anchorCtr="0">
            <a:noAutofit/>
          </a:bodyPr>
          <a:lstStyle/>
          <a:p>
            <a:pPr marL="266700" indent="-266700">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註：主要工作年齡為</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15-64</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歲；</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2022~2040</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年為預測值。</a:t>
            </a:r>
          </a:p>
          <a:p>
            <a:pPr>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資料來源：聯合國</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(UN)</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人口統計資料庫 </a:t>
            </a:r>
          </a:p>
        </p:txBody>
      </p:sp>
      <p:graphicFrame>
        <p:nvGraphicFramePr>
          <p:cNvPr id="10" name="圖表 9"/>
          <p:cNvGraphicFramePr>
            <a:graphicFrameLocks/>
          </p:cNvGraphicFramePr>
          <p:nvPr>
            <p:extLst>
              <p:ext uri="{D42A27DB-BD31-4B8C-83A1-F6EECF244321}">
                <p14:modId xmlns:p14="http://schemas.microsoft.com/office/powerpoint/2010/main" val="1332546428"/>
              </p:ext>
            </p:extLst>
          </p:nvPr>
        </p:nvGraphicFramePr>
        <p:xfrm>
          <a:off x="1043609" y="4102625"/>
          <a:ext cx="5832647" cy="234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56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4</a:t>
            </a:fld>
            <a:endParaRPr lang="zh-TW" altLang="en-US" dirty="0"/>
          </a:p>
        </p:txBody>
      </p:sp>
      <p:sp>
        <p:nvSpPr>
          <p:cNvPr id="12" name="矩形 11"/>
          <p:cNvSpPr/>
          <p:nvPr/>
        </p:nvSpPr>
        <p:spPr>
          <a:xfrm>
            <a:off x="599635" y="548680"/>
            <a:ext cx="8112866" cy="2448272"/>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58775" lvl="1" indent="-269875" algn="just" defTabSz="914400">
              <a:lnSpc>
                <a:spcPts val="3200"/>
              </a:lnSpc>
              <a:spcBef>
                <a:spcPts val="600"/>
              </a:spcBef>
              <a:buFont typeface="Arial" panose="020B0604020202020204" pitchFamily="34" charset="0"/>
              <a:buChar char="•"/>
            </a:pP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臺灣經濟發展邁入</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成熟階段</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，經濟成長率自然會趨緩*，且因</a:t>
            </a:r>
            <a:r>
              <a:rPr lang="en-US" altLang="zh-TW"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2017</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年前</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產業外移</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致國內</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投資動能</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不足</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加以</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全球經濟</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陷入</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長期停滯</a:t>
            </a:r>
            <a:r>
              <a:rPr lang="en-US" altLang="zh-TW"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(secular stagnation</a:t>
            </a: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影響臺灣出口動能</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另</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薪資增幅有限</a:t>
            </a:r>
            <a:r>
              <a:rPr lang="en-US" altLang="zh-TW"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平均年</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增率</a:t>
            </a:r>
            <a:r>
              <a:rPr lang="en-US" altLang="zh-TW"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en-US" altLang="zh-TW"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逐漸步入人口</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老化</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及少子化，</a:t>
            </a:r>
            <a:r>
              <a:rPr lang="zh-TW" altLang="en-US"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a:t>
            </a:r>
            <a:r>
              <a:rPr lang="zh-TW" altLang="en-US"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民間消費</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平均經濟成長</a:t>
            </a:r>
            <a:r>
              <a:rPr lang="en-US" altLang="zh-TW" sz="2200" b="1" spc="-7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4.0</a:t>
            </a:r>
            <a:r>
              <a:rPr lang="en-US" altLang="zh-TW" sz="2200" b="1" spc="-7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，惟仍高於全球平均的</a:t>
            </a:r>
            <a:r>
              <a:rPr lang="en-US" altLang="zh-TW"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2200" b="1" spc="-7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7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2"/>
          <p:cNvSpPr txBox="1">
            <a:spLocks noChangeArrowheads="1"/>
          </p:cNvSpPr>
          <p:nvPr/>
        </p:nvSpPr>
        <p:spPr bwMode="auto">
          <a:xfrm>
            <a:off x="636561" y="3212976"/>
            <a:ext cx="8064896" cy="338554"/>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1981~1997</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年與</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1998~2021</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臺灣</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經濟</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成長率及各組成項目貢獻度之比較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508886947"/>
              </p:ext>
            </p:extLst>
          </p:nvPr>
        </p:nvGraphicFramePr>
        <p:xfrm>
          <a:off x="580927" y="3603861"/>
          <a:ext cx="8112867" cy="1916075"/>
        </p:xfrm>
        <a:graphic>
          <a:graphicData uri="http://schemas.openxmlformats.org/drawingml/2006/table">
            <a:tbl>
              <a:tblPr firstRow="1" firstCol="1" bandRow="1"/>
              <a:tblGrid>
                <a:gridCol w="1454418">
                  <a:extLst>
                    <a:ext uri="{9D8B030D-6E8A-4147-A177-3AD203B41FA5}">
                      <a16:colId xmlns:a16="http://schemas.microsoft.com/office/drawing/2014/main" val="63803763"/>
                    </a:ext>
                  </a:extLst>
                </a:gridCol>
                <a:gridCol w="648072">
                  <a:extLst>
                    <a:ext uri="{9D8B030D-6E8A-4147-A177-3AD203B41FA5}">
                      <a16:colId xmlns:a16="http://schemas.microsoft.com/office/drawing/2014/main" val="693896328"/>
                    </a:ext>
                  </a:extLst>
                </a:gridCol>
                <a:gridCol w="772720">
                  <a:extLst>
                    <a:ext uri="{9D8B030D-6E8A-4147-A177-3AD203B41FA5}">
                      <a16:colId xmlns:a16="http://schemas.microsoft.com/office/drawing/2014/main" val="4124209992"/>
                    </a:ext>
                  </a:extLst>
                </a:gridCol>
                <a:gridCol w="805643">
                  <a:extLst>
                    <a:ext uri="{9D8B030D-6E8A-4147-A177-3AD203B41FA5}">
                      <a16:colId xmlns:a16="http://schemas.microsoft.com/office/drawing/2014/main" val="2547478859"/>
                    </a:ext>
                  </a:extLst>
                </a:gridCol>
                <a:gridCol w="1118865">
                  <a:extLst>
                    <a:ext uri="{9D8B030D-6E8A-4147-A177-3AD203B41FA5}">
                      <a16:colId xmlns:a16="http://schemas.microsoft.com/office/drawing/2014/main" val="1696766324"/>
                    </a:ext>
                  </a:extLst>
                </a:gridCol>
                <a:gridCol w="719627">
                  <a:extLst>
                    <a:ext uri="{9D8B030D-6E8A-4147-A177-3AD203B41FA5}">
                      <a16:colId xmlns:a16="http://schemas.microsoft.com/office/drawing/2014/main" val="2808872702"/>
                    </a:ext>
                  </a:extLst>
                </a:gridCol>
                <a:gridCol w="720178">
                  <a:extLst>
                    <a:ext uri="{9D8B030D-6E8A-4147-A177-3AD203B41FA5}">
                      <a16:colId xmlns:a16="http://schemas.microsoft.com/office/drawing/2014/main" val="3109759318"/>
                    </a:ext>
                  </a:extLst>
                </a:gridCol>
                <a:gridCol w="720178">
                  <a:extLst>
                    <a:ext uri="{9D8B030D-6E8A-4147-A177-3AD203B41FA5}">
                      <a16:colId xmlns:a16="http://schemas.microsoft.com/office/drawing/2014/main" val="3505153666"/>
                    </a:ext>
                  </a:extLst>
                </a:gridCol>
                <a:gridCol w="576583">
                  <a:extLst>
                    <a:ext uri="{9D8B030D-6E8A-4147-A177-3AD203B41FA5}">
                      <a16:colId xmlns:a16="http://schemas.microsoft.com/office/drawing/2014/main" val="3553547157"/>
                    </a:ext>
                  </a:extLst>
                </a:gridCol>
                <a:gridCol w="576583">
                  <a:extLst>
                    <a:ext uri="{9D8B030D-6E8A-4147-A177-3AD203B41FA5}">
                      <a16:colId xmlns:a16="http://schemas.microsoft.com/office/drawing/2014/main" val="3371725939"/>
                    </a:ext>
                  </a:extLst>
                </a:gridCol>
              </a:tblGrid>
              <a:tr h="323401">
                <a:tc rowSpan="3">
                  <a:txBody>
                    <a:bodyPr/>
                    <a:lstStyle/>
                    <a:p>
                      <a:pPr>
                        <a:lnSpc>
                          <a:spcPts val="2000"/>
                        </a:lnSpc>
                      </a:pP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b">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rowSpan="3">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經濟</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成長率</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000"/>
                        </a:lnSpc>
                        <a:spcAft>
                          <a:spcPts val="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gridSpan="8">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貢獻度</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百分點</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40093414"/>
                  </a:ext>
                </a:extLst>
              </a:tr>
              <a:tr h="325919">
                <a:tc vMerge="1">
                  <a:txBody>
                    <a:bodyPr/>
                    <a:lstStyle/>
                    <a:p>
                      <a:endParaRPr lang="zh-TW" altLang="en-US"/>
                    </a:p>
                  </a:txBody>
                  <a:tcPr/>
                </a:tc>
                <a:tc vMerge="1">
                  <a:txBody>
                    <a:bodyPr/>
                    <a:lstStyle/>
                    <a:p>
                      <a:endParaRPr lang="zh-TW" altLang="en-US"/>
                    </a:p>
                  </a:txBody>
                  <a:tcPr/>
                </a:tc>
                <a:tc rowSpan="2">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民間</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消費</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政府</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消費</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投資</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000"/>
                        </a:lnSpc>
                        <a:spcAft>
                          <a:spcPts val="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含存貨變動</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3">
                  <a:txBody>
                    <a:bodyPr/>
                    <a:lstStyle/>
                    <a:p>
                      <a:endParaRPr lang="zh-TW" altLang="en-US" sz="1300" dirty="0"/>
                    </a:p>
                  </a:txBody>
                  <a:tcPr marL="14975" marR="14975" marT="0" marB="0" anchor="ctr">
                    <a:lnL w="12700" cap="flat" cmpd="sng" algn="ctr">
                      <a:no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輸出</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rowSpan="2">
                  <a:txBody>
                    <a:bodyPr/>
                    <a:lstStyle/>
                    <a:p>
                      <a:pPr algn="ctr">
                        <a:lnSpc>
                          <a:spcPts val="2000"/>
                        </a:lnSpc>
                        <a:spcAft>
                          <a:spcPts val="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輸入</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457744405"/>
                  </a:ext>
                </a:extLst>
              </a:tr>
              <a:tr h="32453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民間</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公營</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Aft>
                          <a:spcPts val="0"/>
                        </a:spcAft>
                      </a:pP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政府</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47954883"/>
                  </a:ext>
                </a:extLst>
              </a:tr>
              <a:tr h="314075">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1981~1997</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400" b="1" kern="0" dirty="0">
                          <a:effectLst/>
                          <a:latin typeface="微軟正黑體" panose="020B0604030504040204" pitchFamily="34" charset="-120"/>
                          <a:ea typeface="微軟正黑體" panose="020B0604030504040204" pitchFamily="34" charset="-120"/>
                          <a:cs typeface="Times New Roman" panose="02020603050405020304" pitchFamily="18" charset="0"/>
                        </a:rPr>
                        <a:t>7.8</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4.2</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altLang="zh-TW" sz="1300" b="1" kern="0" dirty="0" smtClean="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1.4</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4.1</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408589230"/>
                  </a:ext>
                </a:extLst>
              </a:tr>
              <a:tr h="314075">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1998~2021</a:t>
                      </a:r>
                      <a:r>
                        <a:rPr lang="zh-TW"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400" b="1" kern="0" dirty="0">
                          <a:effectLst/>
                          <a:latin typeface="微軟正黑體" panose="020B0604030504040204" pitchFamily="34" charset="-120"/>
                          <a:ea typeface="微軟正黑體" panose="020B0604030504040204" pitchFamily="34" charset="-120"/>
                          <a:cs typeface="Times New Roman" panose="02020603050405020304" pitchFamily="18" charset="0"/>
                        </a:rPr>
                        <a:t>4.0</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1.4</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0.2</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-0.1</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3.9</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effectLst/>
                          <a:latin typeface="微軟正黑體" panose="020B0604030504040204" pitchFamily="34" charset="-120"/>
                          <a:ea typeface="微軟正黑體" panose="020B0604030504040204" pitchFamily="34" charset="-120"/>
                          <a:cs typeface="Times New Roman" panose="02020603050405020304" pitchFamily="18" charset="0"/>
                        </a:rPr>
                        <a:t>2.2</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98310596"/>
                  </a:ext>
                </a:extLst>
              </a:tr>
              <a:tr h="314075">
                <a:tc>
                  <a:txBody>
                    <a:bodyPr/>
                    <a:lstStyle/>
                    <a:p>
                      <a:pPr algn="ctr">
                        <a:lnSpc>
                          <a:spcPts val="2000"/>
                        </a:lnSpc>
                        <a:spcBef>
                          <a:spcPts val="200"/>
                        </a:spcBef>
                        <a:spcAft>
                          <a:spcPts val="200"/>
                        </a:spcAft>
                      </a:pPr>
                      <a:r>
                        <a:rPr lang="zh-TW"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差異</a:t>
                      </a:r>
                      <a:r>
                        <a:rPr lang="en-US"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=(B)-(A)</a:t>
                      </a:r>
                      <a:endPar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4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-3.8</a:t>
                      </a:r>
                      <a:endParaRPr 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-0.9</a:t>
                      </a:r>
                      <a:endParaRPr lang="zh-TW"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0" kern="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0" kern="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0.8</a:t>
                      </a:r>
                      <a:endParaRPr lang="zh-TW"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0.0</a:t>
                      </a:r>
                      <a:endParaRPr lang="zh-TW"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1"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13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lnSpc>
                          <a:spcPts val="2000"/>
                        </a:lnSpc>
                        <a:spcBef>
                          <a:spcPts val="200"/>
                        </a:spcBef>
                        <a:spcAft>
                          <a:spcPts val="200"/>
                        </a:spcAft>
                      </a:pPr>
                      <a:r>
                        <a:rPr lang="en-US" sz="1300" b="0" kern="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-1.9</a:t>
                      </a:r>
                      <a:endParaRPr lang="zh-TW" sz="1300" b="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975" marR="14975" marT="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887424553"/>
                  </a:ext>
                </a:extLst>
              </a:tr>
            </a:tbl>
          </a:graphicData>
        </a:graphic>
      </p:graphicFrame>
      <p:sp>
        <p:nvSpPr>
          <p:cNvPr id="13" name="文字方塊 4"/>
          <p:cNvSpPr txBox="1">
            <a:spLocks noChangeArrowheads="1"/>
          </p:cNvSpPr>
          <p:nvPr/>
        </p:nvSpPr>
        <p:spPr bwMode="auto">
          <a:xfrm>
            <a:off x="588591" y="5572267"/>
            <a:ext cx="5943600"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altLang="en-US"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註：上表細項數字因四捨五入，或與差異數未盡相符。</a:t>
            </a:r>
            <a:endParaRPr lang="en-US" altLang="zh-TW"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spcAft>
                <a:spcPts val="0"/>
              </a:spcAft>
            </a:pPr>
            <a:r>
              <a:rPr lang="zh-TW" sz="9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資料</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來源：主計總處</a:t>
            </a:r>
            <a:endParaRPr lang="zh-TW" sz="11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p:cNvSpPr/>
          <p:nvPr/>
        </p:nvSpPr>
        <p:spPr>
          <a:xfrm>
            <a:off x="485431" y="5893408"/>
            <a:ext cx="8244957" cy="6347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65113" lvl="1" indent="-144000" algn="just" defTabSz="914400">
              <a:tabLst>
                <a:tab pos="354013" algn="l"/>
              </a:tabLst>
            </a:pP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經濟成長過程中，經濟成長率本來就會趨緩。舉例來說：原基礎為</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，增加</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之後，成長率為</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100%</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年基礎變成</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，增加</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之後，成長率會降為</a:t>
            </a:r>
            <a:r>
              <a:rPr lang="en-US" altLang="zh-TW"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，以此類推</a:t>
            </a:r>
            <a:r>
              <a:rPr lang="zh-TW" altLang="en-US" sz="10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也因此先進經濟體的經濟成長率就不會像新興市場經濟體那樣高。</a:t>
            </a:r>
            <a:endParaRPr lang="zh-TW" altLang="en-US" sz="10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305753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23718"/>
            <a:ext cx="2057400" cy="365125"/>
          </a:xfrm>
        </p:spPr>
        <p:txBody>
          <a:bodyPr/>
          <a:lstStyle/>
          <a:p>
            <a:fld id="{BB1C85A4-6A84-4618-80D9-5A61A43F67A3}" type="slidenum">
              <a:rPr lang="zh-TW" altLang="en-US" smtClean="0"/>
              <a:t>49</a:t>
            </a:fld>
            <a:endParaRPr lang="zh-TW" altLang="en-US" dirty="0"/>
          </a:p>
        </p:txBody>
      </p:sp>
      <p:sp>
        <p:nvSpPr>
          <p:cNvPr id="19" name="矩形 18"/>
          <p:cNvSpPr/>
          <p:nvPr/>
        </p:nvSpPr>
        <p:spPr>
          <a:xfrm>
            <a:off x="321514" y="280270"/>
            <a:ext cx="8437917" cy="352618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447675" algn="just" defTabSz="914400">
              <a:lnSpc>
                <a:spcPts val="3000"/>
              </a:lnSpc>
              <a:spcBef>
                <a:spcPts val="600"/>
              </a:spcBef>
            </a:pPr>
            <a:r>
              <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全球化放緩，恐導致通膨壓力升溫</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，亦不利</a:t>
            </a:r>
            <a:r>
              <a:rPr lang="zh-TW" altLang="en-US" sz="2200" b="1" spc="-5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全球貿易與經濟成長</a:t>
            </a:r>
          </a:p>
          <a:p>
            <a:pPr marL="358775" indent="-271463" algn="just" defTabSz="914400">
              <a:lnSpc>
                <a:spcPts val="2200"/>
              </a:lnSpc>
              <a:spcBef>
                <a:spcPts val="600"/>
              </a:spcBef>
              <a:buFont typeface="Arial" panose="020B0604020202020204" pitchFamily="34" charset="0"/>
              <a:buChar char="•"/>
              <a:tabLst>
                <a:tab pos="446088" algn="l"/>
              </a:tabLst>
            </a:pP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全球金融危機</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全球貿易對</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GDP</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比率</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下滑</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2009</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年美國</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倡議製造業</a:t>
            </a:r>
            <a:b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回流；</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2011</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年中國大陸經濟結構改革</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，紅色供應鏈</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興起；</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2013~2016</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中國大陸推動「一帶一路」、成立亞投</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行；</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尤其在</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美中貿易衝突</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新冠肺炎</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疫情</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俄烏戰爭</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爆發後，</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保護主義</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再度興起</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，促使</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供應鏈加速在地化</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區域化</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參見</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頁</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圖</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indent="-271463" algn="just" defTabSz="914400">
              <a:lnSpc>
                <a:spcPts val="2200"/>
              </a:lnSpc>
              <a:spcBef>
                <a:spcPts val="600"/>
              </a:spcBef>
              <a:buFont typeface="Arial" panose="020B0604020202020204" pitchFamily="34" charset="0"/>
              <a:buChar char="•"/>
              <a:tabLst>
                <a:tab pos="446088" algn="l"/>
              </a:tabLst>
            </a:pP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此外，兩大</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集團</a:t>
            </a:r>
            <a:r>
              <a:rPr lang="en-US" altLang="zh-TW"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西方與中國大陸</a:t>
            </a:r>
            <a:r>
              <a:rPr lang="en-US" altLang="zh-TW"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的對抗</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，以及去美元化</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(de-dollarization)</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，恐使全球支付零碎化，並肇致國際貨幣制度的不穩定。</a:t>
            </a:r>
            <a:endPar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58775" indent="-271463" algn="just" defTabSz="914400">
              <a:lnSpc>
                <a:spcPts val="2200"/>
              </a:lnSpc>
              <a:spcBef>
                <a:spcPts val="600"/>
              </a:spcBef>
              <a:buFont typeface="Arial" panose="020B0604020202020204" pitchFamily="34" charset="0"/>
              <a:buChar char="•"/>
              <a:tabLst>
                <a:tab pos="446088" algn="l"/>
              </a:tabLst>
            </a:pP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一般</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認為，全球化有助就業分工、價格競爭，可壓低通膨。全球化</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放緩</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甚至去全球化</a:t>
            </a:r>
            <a:r>
              <a:rPr lang="en-US" altLang="zh-TW"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err="1">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deglobalization</a:t>
            </a:r>
            <a:r>
              <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將</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導致</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生產成本</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上升</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膨壓力升</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溫</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，並對</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全球貿易與經濟成長</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帶來</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不利</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影響</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文字方塊 8"/>
          <p:cNvSpPr txBox="1"/>
          <p:nvPr/>
        </p:nvSpPr>
        <p:spPr>
          <a:xfrm>
            <a:off x="4941080" y="6155548"/>
            <a:ext cx="3282929" cy="37222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200"/>
              </a:lnSpc>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World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Bank</a:t>
            </a:r>
            <a:endParaRPr lang="zh-TW" sz="11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4" name="群組 3"/>
          <p:cNvGrpSpPr/>
          <p:nvPr/>
        </p:nvGrpSpPr>
        <p:grpSpPr>
          <a:xfrm>
            <a:off x="4734536" y="4058556"/>
            <a:ext cx="3689482" cy="2088127"/>
            <a:chOff x="5076056" y="3077448"/>
            <a:chExt cx="3736801" cy="2878555"/>
          </a:xfrm>
        </p:grpSpPr>
        <p:pic>
          <p:nvPicPr>
            <p:cNvPr id="13"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77448"/>
              <a:ext cx="3736801" cy="2878555"/>
            </a:xfrm>
            <a:prstGeom prst="rect">
              <a:avLst/>
            </a:prstGeom>
            <a:noFill/>
          </p:spPr>
        </p:pic>
        <p:sp>
          <p:nvSpPr>
            <p:cNvPr id="3" name="文字方塊 2"/>
            <p:cNvSpPr txBox="1"/>
            <p:nvPr/>
          </p:nvSpPr>
          <p:spPr>
            <a:xfrm>
              <a:off x="5292861" y="5628775"/>
              <a:ext cx="3519996" cy="296997"/>
            </a:xfrm>
            <a:prstGeom prst="rect">
              <a:avLst/>
            </a:prstGeom>
            <a:solidFill>
              <a:schemeClr val="bg1"/>
            </a:solidFill>
          </p:spPr>
          <p:txBody>
            <a:bodyPr wrap="square" rtlCol="0">
              <a:spAutoFit/>
            </a:bodyPr>
            <a:lstStyle/>
            <a:p>
              <a:r>
                <a:rPr lang="en-US" altLang="zh-TW" sz="800" dirty="0" smtClean="0">
                  <a:latin typeface="微軟正黑體" panose="020B0604030504040204" pitchFamily="34" charset="-120"/>
                  <a:ea typeface="微軟正黑體" panose="020B0604030504040204" pitchFamily="34" charset="-120"/>
                </a:rPr>
                <a:t>1970</a:t>
              </a:r>
              <a:r>
                <a:rPr lang="zh-TW" altLang="en-US" sz="800" dirty="0" smtClean="0">
                  <a:latin typeface="微軟正黑體" panose="020B0604030504040204" pitchFamily="34" charset="-120"/>
                  <a:ea typeface="微軟正黑體" panose="020B0604030504040204" pitchFamily="34" charset="-120"/>
                </a:rPr>
                <a:t>               </a:t>
              </a:r>
              <a:r>
                <a:rPr lang="en-US" altLang="zh-TW" sz="800" dirty="0" smtClean="0">
                  <a:latin typeface="微軟正黑體" panose="020B0604030504040204" pitchFamily="34" charset="-120"/>
                  <a:ea typeface="微軟正黑體" panose="020B0604030504040204" pitchFamily="34" charset="-120"/>
                </a:rPr>
                <a:t>1980</a:t>
              </a:r>
              <a:r>
                <a:rPr lang="zh-TW" altLang="en-US" sz="800" dirty="0" smtClean="0">
                  <a:latin typeface="微軟正黑體" panose="020B0604030504040204" pitchFamily="34" charset="-120"/>
                  <a:ea typeface="微軟正黑體" panose="020B0604030504040204" pitchFamily="34" charset="-120"/>
                </a:rPr>
                <a:t>             </a:t>
              </a:r>
              <a:r>
                <a:rPr lang="en-US" altLang="zh-TW" sz="800" dirty="0" smtClean="0">
                  <a:latin typeface="微軟正黑體" panose="020B0604030504040204" pitchFamily="34" charset="-120"/>
                  <a:ea typeface="微軟正黑體" panose="020B0604030504040204" pitchFamily="34" charset="-120"/>
                </a:rPr>
                <a:t>1990</a:t>
              </a:r>
              <a:r>
                <a:rPr lang="zh-TW" altLang="en-US" sz="800" dirty="0" smtClean="0">
                  <a:latin typeface="微軟正黑體" panose="020B0604030504040204" pitchFamily="34" charset="-120"/>
                  <a:ea typeface="微軟正黑體" panose="020B0604030504040204" pitchFamily="34" charset="-120"/>
                </a:rPr>
                <a:t>              </a:t>
              </a:r>
              <a:r>
                <a:rPr lang="en-US" altLang="zh-TW" sz="800" dirty="0" smtClean="0">
                  <a:latin typeface="微軟正黑體" panose="020B0604030504040204" pitchFamily="34" charset="-120"/>
                  <a:ea typeface="微軟正黑體" panose="020B0604030504040204" pitchFamily="34" charset="-120"/>
                </a:rPr>
                <a:t>2000</a:t>
              </a:r>
              <a:r>
                <a:rPr lang="zh-TW" altLang="en-US" sz="800" dirty="0" smtClean="0">
                  <a:latin typeface="微軟正黑體" panose="020B0604030504040204" pitchFamily="34" charset="-120"/>
                  <a:ea typeface="微軟正黑體" panose="020B0604030504040204" pitchFamily="34" charset="-120"/>
                </a:rPr>
                <a:t>               </a:t>
              </a:r>
              <a:r>
                <a:rPr lang="en-US" altLang="zh-TW" sz="800" dirty="0" smtClean="0">
                  <a:latin typeface="微軟正黑體" panose="020B0604030504040204" pitchFamily="34" charset="-120"/>
                  <a:ea typeface="微軟正黑體" panose="020B0604030504040204" pitchFamily="34" charset="-120"/>
                </a:rPr>
                <a:t>2010</a:t>
              </a:r>
              <a:r>
                <a:rPr lang="zh-TW" altLang="en-US" sz="800" dirty="0" smtClean="0">
                  <a:latin typeface="微軟正黑體" panose="020B0604030504040204" pitchFamily="34" charset="-120"/>
                  <a:ea typeface="微軟正黑體" panose="020B0604030504040204" pitchFamily="34" charset="-120"/>
                </a:rPr>
                <a:t>              </a:t>
              </a:r>
              <a:r>
                <a:rPr lang="en-US" altLang="zh-TW" sz="800" dirty="0" smtClean="0">
                  <a:latin typeface="微軟正黑體" panose="020B0604030504040204" pitchFamily="34" charset="-120"/>
                  <a:ea typeface="微軟正黑體" panose="020B0604030504040204" pitchFamily="34" charset="-120"/>
                </a:rPr>
                <a:t>2020</a:t>
              </a:r>
              <a:endParaRPr lang="zh-TW" altLang="en-US" sz="800" dirty="0">
                <a:latin typeface="微軟正黑體" panose="020B0604030504040204" pitchFamily="34" charset="-120"/>
                <a:ea typeface="微軟正黑體" panose="020B0604030504040204" pitchFamily="34" charset="-120"/>
              </a:endParaRPr>
            </a:p>
          </p:txBody>
        </p:sp>
      </p:grpSp>
      <p:sp>
        <p:nvSpPr>
          <p:cNvPr id="2" name="矩形 1"/>
          <p:cNvSpPr/>
          <p:nvPr/>
        </p:nvSpPr>
        <p:spPr>
          <a:xfrm>
            <a:off x="-1836712" y="3385072"/>
            <a:ext cx="3969593" cy="472309"/>
          </a:xfrm>
          <a:prstGeom prst="rect">
            <a:avLst/>
          </a:prstGeom>
        </p:spPr>
        <p:txBody>
          <a:bodyPr wrap="square">
            <a:spAutoFit/>
          </a:bodyPr>
          <a:lstStyle/>
          <a:p>
            <a:pPr marL="230400" indent="-230400" algn="just" defTabSz="914400">
              <a:lnSpc>
                <a:spcPts val="3400"/>
              </a:lnSpc>
              <a:spcBef>
                <a:spcPts val="600"/>
              </a:spcBef>
              <a:buFont typeface="Arial" panose="020B0604020202020204" pitchFamily="34" charset="0"/>
              <a:buChar char="•"/>
            </a:pPr>
            <a:endPar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5"/>
          <p:cNvSpPr txBox="1"/>
          <p:nvPr/>
        </p:nvSpPr>
        <p:spPr>
          <a:xfrm>
            <a:off x="4744534" y="3921504"/>
            <a:ext cx="3816424" cy="3719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1600" b="1" kern="100" dirty="0">
                <a:latin typeface="微軟正黑體" panose="020B0604030504040204" pitchFamily="34" charset="-120"/>
                <a:ea typeface="微軟正黑體" panose="020B0604030504040204" pitchFamily="34" charset="-120"/>
                <a:cs typeface="新細明體" panose="02020500000000000000" pitchFamily="18" charset="-120"/>
              </a:rPr>
              <a:t>全球貿易對</a:t>
            </a:r>
            <a:r>
              <a:rPr lang="en-US" sz="1600" b="1" kern="100" dirty="0">
                <a:latin typeface="微軟正黑體" panose="020B0604030504040204" pitchFamily="34" charset="-120"/>
                <a:ea typeface="微軟正黑體" panose="020B0604030504040204" pitchFamily="34" charset="-120"/>
                <a:cs typeface="新細明體" panose="02020500000000000000" pitchFamily="18" charset="-120"/>
              </a:rPr>
              <a:t>GDP</a:t>
            </a:r>
            <a:r>
              <a:rPr lang="zh-TW" sz="1600" b="1" kern="100" dirty="0" smtClean="0">
                <a:latin typeface="微軟正黑體" panose="020B0604030504040204" pitchFamily="34" charset="-120"/>
                <a:ea typeface="微軟正黑體" panose="020B0604030504040204" pitchFamily="34" charset="-120"/>
                <a:cs typeface="新細明體" panose="02020500000000000000" pitchFamily="18" charset="-120"/>
              </a:rPr>
              <a:t>比率</a:t>
            </a:r>
            <a:endParaRPr lang="zh-TW" sz="16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0" name="矩形 9"/>
          <p:cNvSpPr/>
          <p:nvPr/>
        </p:nvSpPr>
        <p:spPr>
          <a:xfrm>
            <a:off x="333418" y="3921504"/>
            <a:ext cx="4004563" cy="243091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58775" indent="-271463" algn="just" defTabSz="914400">
              <a:lnSpc>
                <a:spcPts val="2300"/>
              </a:lnSpc>
              <a:spcBef>
                <a:spcPts val="600"/>
              </a:spcBef>
              <a:buFont typeface="Arial" panose="020B0604020202020204" pitchFamily="34" charset="0"/>
              <a:buChar char="•"/>
              <a:tabLst>
                <a:tab pos="446088" algn="l"/>
              </a:tabLst>
            </a:pP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因應</a:t>
            </a:r>
            <a:r>
              <a:rPr lang="zh-TW" altLang="en-US" sz="20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全球化進程轉變</a:t>
            </a:r>
            <a:r>
              <a:rPr lang="zh-TW" altLang="en-US" sz="20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：宜持續推動</a:t>
            </a:r>
            <a:r>
              <a:rPr lang="zh-TW" altLang="en-US" sz="2000" b="1" spc="-50" dirty="0" smtClean="0">
                <a:latin typeface="Microsoft JhengHei" panose="020B0604030504040204" pitchFamily="34" charset="-120"/>
                <a:ea typeface="Microsoft JhengHei" panose="020B0604030504040204" pitchFamily="34" charset="-120"/>
                <a:cs typeface="Times New Roman" panose="02020603050405020304" pitchFamily="18" charset="0"/>
              </a:rPr>
              <a:t>與</a:t>
            </a:r>
            <a:r>
              <a:rPr lang="zh-TW" altLang="en-US" sz="2000" b="1" spc="-50" dirty="0">
                <a:latin typeface="Microsoft JhengHei" panose="020B0604030504040204" pitchFamily="34" charset="-120"/>
                <a:ea typeface="Microsoft JhengHei" panose="020B0604030504040204" pitchFamily="34" charset="-120"/>
                <a:cs typeface="Times New Roman" panose="02020603050405020304" pitchFamily="18" charset="0"/>
              </a:rPr>
              <a:t>臺灣產業鏈互補互利之</a:t>
            </a:r>
            <a:r>
              <a:rPr lang="zh-TW" altLang="en-US" sz="2000" b="1" kern="100" spc="-50" dirty="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國際大廠來</a:t>
            </a:r>
            <a:r>
              <a:rPr lang="zh-TW" altLang="en-US" sz="2000" b="1" kern="100" spc="-5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臺投資</a:t>
            </a:r>
            <a:r>
              <a:rPr lang="zh-TW" altLang="en-US" sz="2000" b="1" spc="-50" dirty="0" smtClean="0">
                <a:latin typeface="Microsoft JhengHei" panose="020B0604030504040204" pitchFamily="34" charset="-120"/>
                <a:ea typeface="Microsoft JhengHei" panose="020B0604030504040204" pitchFamily="34" charset="-120"/>
                <a:cs typeface="Times New Roman" panose="02020603050405020304" pitchFamily="18" charset="0"/>
              </a:rPr>
              <a:t>；</a:t>
            </a:r>
            <a:r>
              <a:rPr lang="zh-TW" altLang="en-US" sz="2000" b="1" spc="-50" dirty="0">
                <a:latin typeface="Microsoft JhengHei" panose="020B0604030504040204" pitchFamily="34" charset="-120"/>
                <a:ea typeface="Microsoft JhengHei" panose="020B0604030504040204" pitchFamily="34" charset="-120"/>
                <a:cs typeface="Times New Roman" panose="02020603050405020304" pitchFamily="18" charset="0"/>
              </a:rPr>
              <a:t>獎勵外國企業在臺設立研發總部，推動技術移轉，以精進臺灣產業技術與人才素質，</a:t>
            </a:r>
            <a:r>
              <a:rPr lang="zh-TW" altLang="en-US" sz="2000" b="1" kern="100" spc="-50" dirty="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提升我國在全球供應鏈</a:t>
            </a:r>
            <a:r>
              <a:rPr lang="zh-TW" altLang="en-US" sz="2000" b="1" kern="100" spc="-50" dirty="0" smtClean="0">
                <a:solidFill>
                  <a:srgbClr val="0000FF"/>
                </a:solidFill>
                <a:latin typeface="Microsoft JhengHei" panose="020B0604030504040204" pitchFamily="34" charset="-120"/>
                <a:ea typeface="Microsoft JhengHei" panose="020B0604030504040204" pitchFamily="34" charset="-120"/>
                <a:cs typeface="Times New Roman" panose="02020603050405020304" pitchFamily="18" charset="0"/>
              </a:rPr>
              <a:t>地位</a:t>
            </a:r>
            <a:r>
              <a:rPr lang="zh-TW" altLang="en-US" sz="2000" b="1" spc="-50" dirty="0" smtClean="0">
                <a:latin typeface="Microsoft JhengHei" panose="020B0604030504040204" pitchFamily="34" charset="-120"/>
                <a:ea typeface="Microsoft JhengHei" panose="020B0604030504040204" pitchFamily="34" charset="-120"/>
                <a:cs typeface="Times New Roman" panose="02020603050405020304" pitchFamily="18" charset="0"/>
              </a:rPr>
              <a:t>，成為各國不可或缺的</a:t>
            </a:r>
            <a:r>
              <a:rPr lang="zh-TW" altLang="en-US" sz="2000" b="1" spc="-50" dirty="0">
                <a:latin typeface="Microsoft JhengHei" panose="020B0604030504040204" pitchFamily="34" charset="-120"/>
                <a:ea typeface="Microsoft JhengHei" panose="020B0604030504040204" pitchFamily="34" charset="-120"/>
                <a:cs typeface="Times New Roman" panose="02020603050405020304" pitchFamily="18" charset="0"/>
              </a:rPr>
              <a:t>戰略</a:t>
            </a:r>
            <a:r>
              <a:rPr lang="zh-TW" altLang="en-US" sz="2000" b="1" spc="-50" dirty="0" smtClean="0">
                <a:latin typeface="Microsoft JhengHei" panose="020B0604030504040204" pitchFamily="34" charset="-120"/>
                <a:ea typeface="Microsoft JhengHei" panose="020B0604030504040204" pitchFamily="34" charset="-120"/>
                <a:cs typeface="Times New Roman" panose="02020603050405020304" pitchFamily="18" charset="0"/>
              </a:rPr>
              <a:t>夥伴。</a:t>
            </a:r>
            <a:endParaRPr lang="en-US" altLang="zh-TW" sz="2000" b="1" spc="-50"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642292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23718"/>
            <a:ext cx="2057400" cy="365125"/>
          </a:xfrm>
        </p:spPr>
        <p:txBody>
          <a:bodyPr/>
          <a:lstStyle/>
          <a:p>
            <a:fld id="{BB1C85A4-6A84-4618-80D9-5A61A43F67A3}" type="slidenum">
              <a:rPr lang="zh-TW" altLang="en-US" smtClean="0"/>
              <a:t>50</a:t>
            </a:fld>
            <a:endParaRPr lang="zh-TW" altLang="en-US" dirty="0"/>
          </a:p>
        </p:txBody>
      </p:sp>
      <p:sp>
        <p:nvSpPr>
          <p:cNvPr id="16" name="矩形 15"/>
          <p:cNvSpPr/>
          <p:nvPr/>
        </p:nvSpPr>
        <p:spPr>
          <a:xfrm>
            <a:off x="539552" y="476672"/>
            <a:ext cx="8064896" cy="489654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447675" indent="-447675" algn="just" defTabSz="914400">
              <a:lnSpc>
                <a:spcPts val="3000"/>
              </a:lnSpc>
              <a:spcBef>
                <a:spcPts val="600"/>
              </a:spcBef>
            </a:pP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氣候變遷，衝擊糧食及能源供應，影響物價、經濟與金融穩定</a:t>
            </a:r>
            <a:endParaRPr lang="en-US" altLang="zh-TW" sz="2200" b="1" spc="-5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30400" indent="-230400" algn="just" defTabSz="914400">
              <a:lnSpc>
                <a:spcPts val="2900"/>
              </a:lnSpc>
              <a:spcBef>
                <a:spcPts val="1200"/>
              </a:spcBef>
              <a:spcAft>
                <a:spcPts val="300"/>
              </a:spcAft>
              <a:buFont typeface="Arial" panose="020B0604020202020204" pitchFamily="34" charset="0"/>
              <a:buChar char="•"/>
            </a:pPr>
            <a:r>
              <a:rPr lang="zh-TW" altLang="zh-TW" sz="2000" b="1" dirty="0">
                <a:solidFill>
                  <a:schemeClr val="tx1"/>
                </a:solidFill>
                <a:latin typeface="微軟正黑體" panose="020B0604030504040204" pitchFamily="34" charset="-120"/>
                <a:ea typeface="微軟正黑體" panose="020B0604030504040204" pitchFamily="34" charset="-120"/>
              </a:rPr>
              <a:t>氣候變遷衍生</a:t>
            </a:r>
            <a:r>
              <a:rPr lang="zh-TW" altLang="zh-TW" sz="2000" b="1" dirty="0">
                <a:solidFill>
                  <a:srgbClr val="0000FF"/>
                </a:solidFill>
                <a:latin typeface="微軟正黑體" panose="020B0604030504040204" pitchFamily="34" charset="-120"/>
                <a:ea typeface="微軟正黑體" panose="020B0604030504040204" pitchFamily="34" charset="-120"/>
              </a:rPr>
              <a:t>極端氣候或全球暖化</a:t>
            </a:r>
            <a:r>
              <a:rPr lang="zh-TW" altLang="zh-TW" sz="2000" b="1" dirty="0">
                <a:solidFill>
                  <a:schemeClr val="tx1"/>
                </a:solidFill>
                <a:latin typeface="微軟正黑體" panose="020B0604030504040204" pitchFamily="34" charset="-120"/>
                <a:ea typeface="微軟正黑體" panose="020B0604030504040204" pitchFamily="34" charset="-120"/>
              </a:rPr>
              <a:t>，不但對生命、財產及生態環境造成嚴重威脅</a:t>
            </a:r>
            <a:r>
              <a:rPr lang="zh-TW"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並</a:t>
            </a:r>
            <a:r>
              <a:rPr lang="zh-TW" altLang="en-US" sz="2000" b="1" dirty="0" smtClean="0">
                <a:solidFill>
                  <a:schemeClr val="tx1"/>
                </a:solidFill>
                <a:latin typeface="微軟正黑體" panose="020B0604030504040204" pitchFamily="34" charset="-120"/>
                <a:ea typeface="微軟正黑體" panose="020B0604030504040204" pitchFamily="34" charset="-120"/>
              </a:rPr>
              <a:t>造成</a:t>
            </a:r>
            <a:r>
              <a:rPr lang="zh-TW" altLang="en-US" sz="2000" b="1" dirty="0">
                <a:solidFill>
                  <a:srgbClr val="0000FF"/>
                </a:solidFill>
                <a:latin typeface="微軟正黑體" panose="020B0604030504040204" pitchFamily="34" charset="-120"/>
                <a:ea typeface="微軟正黑體" panose="020B0604030504040204" pitchFamily="34" charset="-120"/>
              </a:rPr>
              <a:t>農作物歉收</a:t>
            </a:r>
            <a:r>
              <a:rPr lang="zh-TW" altLang="en-US" sz="2000" b="1" dirty="0">
                <a:solidFill>
                  <a:schemeClr val="tx1"/>
                </a:solidFill>
                <a:latin typeface="微軟正黑體" panose="020B0604030504040204" pitchFamily="34" charset="-120"/>
                <a:ea typeface="微軟正黑體" panose="020B0604030504040204" pitchFamily="34" charset="-120"/>
              </a:rPr>
              <a:t>，恐引發</a:t>
            </a:r>
            <a:r>
              <a:rPr lang="zh-TW" altLang="en-US" sz="2000" b="1" dirty="0">
                <a:solidFill>
                  <a:srgbClr val="0000FF"/>
                </a:solidFill>
                <a:latin typeface="微軟正黑體" panose="020B0604030504040204" pitchFamily="34" charset="-120"/>
                <a:ea typeface="微軟正黑體" panose="020B0604030504040204" pitchFamily="34" charset="-120"/>
              </a:rPr>
              <a:t>全球糧食危機</a:t>
            </a:r>
            <a:r>
              <a:rPr lang="zh-TW" altLang="en-US" sz="2000" b="1" dirty="0" smtClean="0">
                <a:solidFill>
                  <a:schemeClr val="tx1"/>
                </a:solidFill>
                <a:latin typeface="微軟正黑體" panose="020B0604030504040204" pitchFamily="34" charset="-120"/>
                <a:ea typeface="微軟正黑體" panose="020B0604030504040204" pitchFamily="34" charset="-120"/>
              </a:rPr>
              <a:t>，亦</a:t>
            </a:r>
            <a:r>
              <a:rPr lang="zh-TW" altLang="en-US" sz="2000" b="1" dirty="0">
                <a:solidFill>
                  <a:srgbClr val="0000FF"/>
                </a:solidFill>
                <a:latin typeface="微軟正黑體" panose="020B0604030504040204" pitchFamily="34" charset="-120"/>
                <a:ea typeface="微軟正黑體" panose="020B0604030504040204" pitchFamily="34" charset="-120"/>
              </a:rPr>
              <a:t>不利能源供應穩定</a:t>
            </a: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如</a:t>
            </a:r>
            <a:r>
              <a:rPr lang="zh-TW" altLang="en-US" sz="2000" b="1" dirty="0" smtClean="0">
                <a:solidFill>
                  <a:schemeClr val="tx1"/>
                </a:solidFill>
                <a:latin typeface="微軟正黑體" panose="020B0604030504040204" pitchFamily="34" charset="-120"/>
                <a:ea typeface="微軟正黑體" panose="020B0604030504040204" pitchFamily="34" charset="-120"/>
              </a:rPr>
              <a:t>乾旱影響水力發電</a:t>
            </a: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en-US" sz="2000" b="1" dirty="0" smtClean="0">
                <a:solidFill>
                  <a:schemeClr val="tx1"/>
                </a:solidFill>
                <a:latin typeface="微軟正黑體" panose="020B0604030504040204" pitchFamily="34" charset="-120"/>
                <a:ea typeface="微軟正黑體" panose="020B0604030504040204" pitchFamily="34" charset="-120"/>
              </a:rPr>
              <a:t>，將妨礙</a:t>
            </a:r>
            <a:r>
              <a:rPr lang="zh-TW" altLang="en-US" sz="2000" b="1" dirty="0" smtClean="0">
                <a:solidFill>
                  <a:srgbClr val="0000FF"/>
                </a:solidFill>
                <a:latin typeface="微軟正黑體" panose="020B0604030504040204" pitchFamily="34" charset="-120"/>
                <a:ea typeface="微軟正黑體" panose="020B0604030504040204" pitchFamily="34" charset="-120"/>
              </a:rPr>
              <a:t>全球供應鏈運行</a:t>
            </a:r>
            <a:r>
              <a:rPr lang="zh-TW" altLang="en-US" sz="2000" b="1" dirty="0">
                <a:solidFill>
                  <a:schemeClr val="tx1"/>
                </a:solidFill>
                <a:latin typeface="微軟正黑體" panose="020B0604030504040204" pitchFamily="34" charset="-120"/>
                <a:ea typeface="微軟正黑體" panose="020B0604030504040204" pitchFamily="34" charset="-120"/>
              </a:rPr>
              <a:t>，造成巨大</a:t>
            </a:r>
            <a:r>
              <a:rPr lang="zh-TW" altLang="en-US" sz="2000" b="1" dirty="0">
                <a:solidFill>
                  <a:srgbClr val="0000FF"/>
                </a:solidFill>
                <a:latin typeface="微軟正黑體" panose="020B0604030504040204" pitchFamily="34" charset="-120"/>
                <a:ea typeface="微軟正黑體" panose="020B0604030504040204" pitchFamily="34" charset="-120"/>
              </a:rPr>
              <a:t>經濟</a:t>
            </a:r>
            <a:r>
              <a:rPr lang="zh-TW" altLang="en-US" sz="2000" b="1" dirty="0" smtClean="0">
                <a:solidFill>
                  <a:srgbClr val="0000FF"/>
                </a:solidFill>
                <a:latin typeface="微軟正黑體" panose="020B0604030504040204" pitchFamily="34" charset="-120"/>
                <a:ea typeface="微軟正黑體" panose="020B0604030504040204" pitchFamily="34" charset="-120"/>
              </a:rPr>
              <a:t>損失。</a:t>
            </a:r>
            <a:endParaRPr lang="en-US" altLang="zh-TW" sz="2000" b="1" dirty="0" smtClean="0">
              <a:solidFill>
                <a:srgbClr val="0000FF"/>
              </a:solidFill>
              <a:latin typeface="微軟正黑體" panose="020B0604030504040204" pitchFamily="34" charset="-120"/>
              <a:ea typeface="微軟正黑體" panose="020B0604030504040204" pitchFamily="34" charset="-120"/>
            </a:endParaRPr>
          </a:p>
          <a:p>
            <a:pPr marL="230400" indent="-230400" algn="just" defTabSz="914400">
              <a:lnSpc>
                <a:spcPts val="2900"/>
              </a:lnSpc>
              <a:spcBef>
                <a:spcPts val="600"/>
              </a:spcBef>
              <a:spcAft>
                <a:spcPts val="300"/>
              </a:spcAft>
              <a:buFont typeface="Arial" panose="020B0604020202020204" pitchFamily="34" charset="0"/>
              <a:buChar char="•"/>
            </a:pPr>
            <a:r>
              <a:rPr lang="zh-TW" altLang="zh-TW" sz="2000" b="1" dirty="0">
                <a:solidFill>
                  <a:schemeClr val="tx1"/>
                </a:solidFill>
                <a:latin typeface="微軟正黑體" panose="020B0604030504040204" pitchFamily="34" charset="-120"/>
                <a:ea typeface="微軟正黑體" panose="020B0604030504040204" pitchFamily="34" charset="-120"/>
              </a:rPr>
              <a:t>由於氣候變遷衍生之</a:t>
            </a:r>
            <a:r>
              <a:rPr lang="zh-TW" altLang="zh-TW" sz="2000" b="1" dirty="0">
                <a:solidFill>
                  <a:srgbClr val="0000FF"/>
                </a:solidFill>
                <a:latin typeface="微軟正黑體" panose="020B0604030504040204" pitchFamily="34" charset="-120"/>
                <a:ea typeface="微軟正黑體" panose="020B0604030504040204" pitchFamily="34" charset="-120"/>
              </a:rPr>
              <a:t>有形風險</a:t>
            </a:r>
            <a:r>
              <a:rPr lang="en-US" altLang="zh-TW" sz="2000" b="1" dirty="0">
                <a:solidFill>
                  <a:srgbClr val="0000FF"/>
                </a:solidFill>
                <a:latin typeface="微軟正黑體" panose="020B0604030504040204" pitchFamily="34" charset="-120"/>
                <a:ea typeface="微軟正黑體" panose="020B0604030504040204" pitchFamily="34" charset="-120"/>
              </a:rPr>
              <a:t>(physical risks)</a:t>
            </a:r>
            <a:r>
              <a:rPr lang="zh-TW" altLang="zh-TW" sz="2000" b="1" dirty="0">
                <a:solidFill>
                  <a:schemeClr val="tx1"/>
                </a:solidFill>
                <a:latin typeface="微軟正黑體" panose="020B0604030504040204" pitchFamily="34" charset="-120"/>
                <a:ea typeface="微軟正黑體" panose="020B0604030504040204" pitchFamily="34" charset="-120"/>
              </a:rPr>
              <a:t>及</a:t>
            </a:r>
            <a:r>
              <a:rPr lang="zh-TW" altLang="zh-TW" sz="2000" b="1" dirty="0">
                <a:solidFill>
                  <a:srgbClr val="0000FF"/>
                </a:solidFill>
                <a:latin typeface="微軟正黑體" panose="020B0604030504040204" pitchFamily="34" charset="-120"/>
                <a:ea typeface="微軟正黑體" panose="020B0604030504040204" pitchFamily="34" charset="-120"/>
              </a:rPr>
              <a:t>轉型風險</a:t>
            </a:r>
            <a:r>
              <a:rPr lang="en-US" altLang="zh-TW" sz="2000" b="1" dirty="0">
                <a:solidFill>
                  <a:srgbClr val="0000FF"/>
                </a:solidFill>
                <a:latin typeface="微軟正黑體" panose="020B0604030504040204" pitchFamily="34" charset="-120"/>
                <a:ea typeface="微軟正黑體" panose="020B0604030504040204" pitchFamily="34" charset="-120"/>
              </a:rPr>
              <a:t>(transition impacts)</a:t>
            </a:r>
            <a:r>
              <a:rPr lang="zh-TW" altLang="zh-TW" sz="2000" b="1" dirty="0">
                <a:solidFill>
                  <a:schemeClr val="tx1"/>
                </a:solidFill>
                <a:latin typeface="微軟正黑體" panose="020B0604030504040204" pitchFamily="34" charset="-120"/>
                <a:ea typeface="微軟正黑體" panose="020B0604030504040204" pitchFamily="34" charset="-120"/>
              </a:rPr>
              <a:t>，透過經濟部門與金融部門間之傳染效應及反饋效應，將使金融相關風險上升，甚而可能引發系統風險，</a:t>
            </a:r>
            <a:r>
              <a:rPr lang="zh-TW" altLang="zh-TW" sz="2000" b="1" dirty="0">
                <a:solidFill>
                  <a:srgbClr val="0000FF"/>
                </a:solidFill>
                <a:latin typeface="微軟正黑體" panose="020B0604030504040204" pitchFamily="34" charset="-120"/>
                <a:ea typeface="微軟正黑體" panose="020B0604030504040204" pitchFamily="34" charset="-120"/>
              </a:rPr>
              <a:t>威脅金融穩定</a:t>
            </a:r>
            <a:r>
              <a:rPr lang="zh-TW" altLang="en-US" sz="2000" b="1" dirty="0">
                <a:solidFill>
                  <a:srgbClr val="0000FF"/>
                </a:solidFill>
                <a:latin typeface="微軟正黑體" panose="020B0604030504040204" pitchFamily="34" charset="-120"/>
                <a:ea typeface="微軟正黑體" panose="020B0604030504040204" pitchFamily="34" charset="-120"/>
              </a:rPr>
              <a:t>。</a:t>
            </a:r>
            <a:endParaRPr lang="zh-TW" altLang="en-US" sz="2000" b="1" dirty="0">
              <a:solidFill>
                <a:schemeClr val="tx1"/>
              </a:solidFill>
              <a:latin typeface="微軟正黑體" panose="020B0604030504040204" pitchFamily="34" charset="-120"/>
              <a:ea typeface="微軟正黑體" panose="020B0604030504040204" pitchFamily="34" charset="-120"/>
            </a:endParaRPr>
          </a:p>
          <a:p>
            <a:pPr marL="230400" indent="-230400" algn="just" defTabSz="914400">
              <a:lnSpc>
                <a:spcPts val="2900"/>
              </a:lnSpc>
              <a:spcBef>
                <a:spcPts val="600"/>
              </a:spcBef>
              <a:spcAft>
                <a:spcPts val="300"/>
              </a:spcAft>
              <a:buFont typeface="Arial" panose="020B0604020202020204" pitchFamily="34" charset="0"/>
              <a:buChar char="•"/>
            </a:pPr>
            <a:r>
              <a:rPr lang="zh-HK" altLang="zh-TW" sz="2000" b="1" spc="-50" dirty="0" smtClean="0">
                <a:solidFill>
                  <a:schemeClr val="tx1"/>
                </a:solidFill>
                <a:latin typeface="微軟正黑體" panose="020B0604030504040204" pitchFamily="34" charset="-120"/>
                <a:ea typeface="微軟正黑體" panose="020B0604030504040204" pitchFamily="34" charset="-120"/>
              </a:rPr>
              <a:t>政府</a:t>
            </a:r>
            <a:r>
              <a:rPr lang="zh-HK" altLang="zh-TW" sz="2000" b="1" spc="-50" dirty="0">
                <a:solidFill>
                  <a:schemeClr val="tx1"/>
                </a:solidFill>
                <a:latin typeface="微軟正黑體" panose="020B0604030504040204" pitchFamily="34" charset="-120"/>
                <a:ea typeface="微軟正黑體" panose="020B0604030504040204" pitchFamily="34" charset="-120"/>
              </a:rPr>
              <a:t>及企業為因應氣候變遷</a:t>
            </a:r>
            <a:r>
              <a:rPr lang="zh-TW" altLang="zh-TW" sz="2000" b="1" spc="-50" dirty="0">
                <a:solidFill>
                  <a:srgbClr val="0000FF"/>
                </a:solidFill>
                <a:latin typeface="微軟正黑體" panose="020B0604030504040204" pitchFamily="34" charset="-120"/>
                <a:ea typeface="微軟正黑體" panose="020B0604030504040204" pitchFamily="34" charset="-120"/>
              </a:rPr>
              <a:t>、</a:t>
            </a:r>
            <a:r>
              <a:rPr lang="zh-HK" altLang="zh-TW" sz="2000" b="1" spc="-50" dirty="0">
                <a:solidFill>
                  <a:srgbClr val="0000FF"/>
                </a:solidFill>
                <a:latin typeface="微軟正黑體" panose="020B0604030504040204" pitchFamily="34" charset="-120"/>
                <a:ea typeface="微軟正黑體" panose="020B0604030504040204" pitchFamily="34" charset="-120"/>
              </a:rPr>
              <a:t>符合淨零排放</a:t>
            </a:r>
            <a:r>
              <a:rPr lang="zh-HK" altLang="zh-TW" sz="2000" b="1" spc="-50" dirty="0">
                <a:solidFill>
                  <a:schemeClr val="tx1"/>
                </a:solidFill>
                <a:latin typeface="微軟正黑體" panose="020B0604030504040204" pitchFamily="34" charset="-120"/>
                <a:ea typeface="微軟正黑體" panose="020B0604030504040204" pitchFamily="34" charset="-120"/>
              </a:rPr>
              <a:t>目標</a:t>
            </a:r>
            <a:r>
              <a:rPr lang="zh-TW" altLang="zh-TW" sz="2000" b="1" spc="-50" dirty="0">
                <a:solidFill>
                  <a:schemeClr val="tx1"/>
                </a:solidFill>
                <a:latin typeface="微軟正黑體" panose="020B0604030504040204" pitchFamily="34" charset="-120"/>
                <a:ea typeface="微軟正黑體" panose="020B0604030504040204" pitchFamily="34" charset="-120"/>
              </a:rPr>
              <a:t>，</a:t>
            </a:r>
            <a:r>
              <a:rPr lang="zh-HK" altLang="zh-TW" sz="2000" b="1" spc="-50" dirty="0">
                <a:solidFill>
                  <a:srgbClr val="0000FF"/>
                </a:solidFill>
                <a:latin typeface="微軟正黑體" panose="020B0604030504040204" pitchFamily="34" charset="-120"/>
                <a:ea typeface="微軟正黑體" panose="020B0604030504040204" pitchFamily="34" charset="-120"/>
              </a:rPr>
              <a:t>推動綠</a:t>
            </a:r>
            <a:r>
              <a:rPr lang="zh-TW" altLang="zh-TW" sz="2000" b="1" spc="-50" dirty="0">
                <a:solidFill>
                  <a:srgbClr val="0000FF"/>
                </a:solidFill>
                <a:latin typeface="微軟正黑體" panose="020B0604030504040204" pitchFamily="34" charset="-120"/>
                <a:ea typeface="微軟正黑體" panose="020B0604030504040204" pitchFamily="34" charset="-120"/>
              </a:rPr>
              <a:t>色</a:t>
            </a:r>
            <a:r>
              <a:rPr lang="zh-HK" altLang="zh-TW" sz="2000" b="1" spc="-50" dirty="0">
                <a:solidFill>
                  <a:srgbClr val="0000FF"/>
                </a:solidFill>
                <a:latin typeface="微軟正黑體" panose="020B0604030504040204" pitchFamily="34" charset="-120"/>
                <a:ea typeface="微軟正黑體" panose="020B0604030504040204" pitchFamily="34" charset="-120"/>
              </a:rPr>
              <a:t>轉型</a:t>
            </a:r>
            <a:r>
              <a:rPr lang="en-US" altLang="zh-TW" sz="2000" b="1" spc="-50" dirty="0">
                <a:solidFill>
                  <a:schemeClr val="tx1"/>
                </a:solidFill>
                <a:latin typeface="微軟正黑體" panose="020B0604030504040204" pitchFamily="34" charset="-120"/>
                <a:ea typeface="微軟正黑體" panose="020B0604030504040204" pitchFamily="34" charset="-120"/>
              </a:rPr>
              <a:t>(</a:t>
            </a:r>
            <a:r>
              <a:rPr lang="zh-HK" altLang="zh-TW" sz="2000" b="1" spc="-50" dirty="0">
                <a:solidFill>
                  <a:schemeClr val="tx1"/>
                </a:solidFill>
                <a:latin typeface="微軟正黑體" panose="020B0604030504040204" pitchFamily="34" charset="-120"/>
                <a:ea typeface="微軟正黑體" panose="020B0604030504040204" pitchFamily="34" charset="-120"/>
              </a:rPr>
              <a:t>例如減碳</a:t>
            </a:r>
            <a:r>
              <a:rPr lang="zh-TW" altLang="zh-TW" sz="2000" b="1" spc="-50" dirty="0">
                <a:solidFill>
                  <a:schemeClr val="tx1"/>
                </a:solidFill>
                <a:latin typeface="微軟正黑體" panose="020B0604030504040204" pitchFamily="34" charset="-120"/>
                <a:ea typeface="微軟正黑體" panose="020B0604030504040204" pitchFamily="34" charset="-120"/>
              </a:rPr>
              <a:t>、</a:t>
            </a:r>
            <a:r>
              <a:rPr lang="zh-HK" altLang="zh-TW" sz="2000" b="1" spc="-50" dirty="0">
                <a:solidFill>
                  <a:schemeClr val="tx1"/>
                </a:solidFill>
                <a:latin typeface="微軟正黑體" panose="020B0604030504040204" pitchFamily="34" charset="-120"/>
                <a:ea typeface="微軟正黑體" panose="020B0604030504040204" pitchFamily="34" charset="-120"/>
              </a:rPr>
              <a:t>發展綠</a:t>
            </a:r>
            <a:r>
              <a:rPr lang="zh-TW" altLang="zh-TW" sz="2000" b="1" spc="-50" dirty="0">
                <a:solidFill>
                  <a:schemeClr val="tx1"/>
                </a:solidFill>
                <a:latin typeface="微軟正黑體" panose="020B0604030504040204" pitchFamily="34" charset="-120"/>
                <a:ea typeface="微軟正黑體" panose="020B0604030504040204" pitchFamily="34" charset="-120"/>
              </a:rPr>
              <a:t>色</a:t>
            </a:r>
            <a:r>
              <a:rPr lang="zh-HK" altLang="zh-TW" sz="2000" b="1" spc="-50" dirty="0">
                <a:solidFill>
                  <a:schemeClr val="tx1"/>
                </a:solidFill>
                <a:latin typeface="微軟正黑體" panose="020B0604030504040204" pitchFamily="34" charset="-120"/>
                <a:ea typeface="微軟正黑體" panose="020B0604030504040204" pitchFamily="34" charset="-120"/>
              </a:rPr>
              <a:t>能源等</a:t>
            </a:r>
            <a:r>
              <a:rPr lang="en-US" altLang="zh-TW" sz="2000" b="1" spc="-50" dirty="0">
                <a:solidFill>
                  <a:schemeClr val="tx1"/>
                </a:solidFill>
                <a:latin typeface="微軟正黑體" panose="020B0604030504040204" pitchFamily="34" charset="-120"/>
                <a:ea typeface="微軟正黑體" panose="020B0604030504040204" pitchFamily="34" charset="-120"/>
              </a:rPr>
              <a:t>)</a:t>
            </a:r>
            <a:r>
              <a:rPr lang="zh-HK" altLang="zh-TW" sz="2000" b="1" spc="-50" dirty="0">
                <a:solidFill>
                  <a:schemeClr val="tx1"/>
                </a:solidFill>
                <a:latin typeface="微軟正黑體" panose="020B0604030504040204" pitchFamily="34" charset="-120"/>
                <a:ea typeface="微軟正黑體" panose="020B0604030504040204" pitchFamily="34" charset="-120"/>
              </a:rPr>
              <a:t>的</a:t>
            </a:r>
            <a:r>
              <a:rPr lang="zh-HK" altLang="zh-TW" sz="2000" b="1" spc="-50" dirty="0" smtClean="0">
                <a:solidFill>
                  <a:srgbClr val="0000FF"/>
                </a:solidFill>
                <a:latin typeface="微軟正黑體" panose="020B0604030504040204" pitchFamily="34" charset="-120"/>
                <a:ea typeface="微軟正黑體" panose="020B0604030504040204" pitchFamily="34" charset="-120"/>
              </a:rPr>
              <a:t>過程</a:t>
            </a:r>
            <a:r>
              <a:rPr lang="zh-TW" altLang="en-US" sz="2000" b="1" spc="-50" dirty="0" smtClean="0">
                <a:solidFill>
                  <a:schemeClr val="tx1"/>
                </a:solidFill>
                <a:latin typeface="微軟正黑體" panose="020B0604030504040204" pitchFamily="34" charset="-120"/>
                <a:ea typeface="微軟正黑體" panose="020B0604030504040204" pitchFamily="34" charset="-120"/>
              </a:rPr>
              <a:t>，也可能</a:t>
            </a:r>
            <a:r>
              <a:rPr lang="zh-HK" altLang="zh-TW" sz="2000" b="1" spc="-50" dirty="0" smtClean="0">
                <a:solidFill>
                  <a:schemeClr val="tx1"/>
                </a:solidFill>
                <a:latin typeface="微軟正黑體" panose="020B0604030504040204" pitchFamily="34" charset="-120"/>
                <a:ea typeface="微軟正黑體" panose="020B0604030504040204" pitchFamily="34" charset="-120"/>
              </a:rPr>
              <a:t>造成</a:t>
            </a:r>
            <a:r>
              <a:rPr lang="zh-HK" altLang="zh-TW" sz="2000" b="1" spc="-50" dirty="0">
                <a:solidFill>
                  <a:schemeClr val="tx1"/>
                </a:solidFill>
                <a:latin typeface="微軟正黑體" panose="020B0604030504040204" pitchFamily="34" charset="-120"/>
                <a:ea typeface="微軟正黑體" panose="020B0604030504040204" pitchFamily="34" charset="-120"/>
              </a:rPr>
              <a:t>物價</a:t>
            </a:r>
            <a:r>
              <a:rPr lang="zh-HK" altLang="zh-TW" sz="2000" b="1" spc="-50" dirty="0" smtClean="0">
                <a:solidFill>
                  <a:schemeClr val="tx1"/>
                </a:solidFill>
                <a:latin typeface="微軟正黑體" panose="020B0604030504040204" pitchFamily="34" charset="-120"/>
                <a:ea typeface="微軟正黑體" panose="020B0604030504040204" pitchFamily="34" charset="-120"/>
              </a:rPr>
              <a:t>上漲</a:t>
            </a:r>
            <a:r>
              <a:rPr lang="zh-TW" altLang="en-US" sz="2000" b="1" spc="-50" dirty="0" smtClean="0">
                <a:solidFill>
                  <a:schemeClr val="tx1"/>
                </a:solidFill>
                <a:latin typeface="微軟正黑體" panose="020B0604030504040204" pitchFamily="34" charset="-120"/>
                <a:ea typeface="微軟正黑體" panose="020B0604030504040204" pitchFamily="34" charset="-120"/>
              </a:rPr>
              <a:t>，即發生</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綠色</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通膨</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err="1">
                <a:latin typeface="微軟正黑體" panose="020B0604030504040204" pitchFamily="34" charset="-120"/>
                <a:ea typeface="微軟正黑體" panose="020B0604030504040204" pitchFamily="34" charset="-120"/>
                <a:cs typeface="Times New Roman" panose="02020603050405020304" pitchFamily="18" charset="0"/>
              </a:rPr>
              <a:t>greenflation</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solidFill>
                  <a:srgbClr val="0000FF"/>
                </a:solidFill>
                <a:latin typeface="微軟正黑體" panose="020B0604030504040204" pitchFamily="34" charset="-120"/>
                <a:ea typeface="微軟正黑體" panose="020B0604030504040204" pitchFamily="34" charset="-120"/>
              </a:rPr>
              <a:t>本行正研</a:t>
            </a:r>
            <a:r>
              <a:rPr lang="zh-TW" altLang="en-US" sz="2000" b="1" spc="-50" dirty="0">
                <a:solidFill>
                  <a:srgbClr val="0000FF"/>
                </a:solidFill>
                <a:latin typeface="微軟正黑體" panose="020B0604030504040204" pitchFamily="34" charset="-120"/>
                <a:ea typeface="微軟正黑體" panose="020B0604030504040204" pitchFamily="34" charset="-120"/>
              </a:rPr>
              <a:t>擬因應氣候變遷策略方案</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，俾</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回應氣候</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變遷威脅金融穩定、物價穩定，</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en-US" sz="2000" b="1" spc="-50" dirty="0" smtClean="0">
                <a:solidFill>
                  <a:srgbClr val="0000FF"/>
                </a:solidFill>
                <a:latin typeface="微軟正黑體" panose="020B0604030504040204" pitchFamily="34" charset="-120"/>
                <a:ea typeface="微軟正黑體" panose="020B0604030504040204" pitchFamily="34" charset="-120"/>
              </a:rPr>
              <a:t>協助政府推動綠色經濟的發展</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539552" y="5589240"/>
            <a:ext cx="8136904" cy="746358"/>
          </a:xfrm>
          <a:prstGeom prst="rect">
            <a:avLst/>
          </a:prstGeom>
        </p:spPr>
        <p:txBody>
          <a:bodyPr wrap="square">
            <a:spAutoFit/>
          </a:bodyPr>
          <a:lstStyle/>
          <a:p>
            <a:pPr marL="87313" indent="-87313" algn="just" defTabSz="914400">
              <a:lnSpc>
                <a:spcPts val="1700"/>
              </a:lnSpc>
            </a:pPr>
            <a:r>
              <a:rPr lang="zh-TW" altLang="en-US" sz="1200" b="1" dirty="0" smtClean="0">
                <a:latin typeface="微軟正黑體" panose="020B0604030504040204" pitchFamily="34" charset="-120"/>
                <a:ea typeface="微軟正黑體" panose="020B0604030504040204" pitchFamily="34" charset="-120"/>
              </a:rPr>
              <a:t>*</a:t>
            </a:r>
            <a:r>
              <a:rPr lang="zh-TW" altLang="en-US" sz="1200" b="1" dirty="0">
                <a:solidFill>
                  <a:srgbClr val="0000FF"/>
                </a:solidFill>
                <a:latin typeface="微軟正黑體" panose="020B0604030504040204" pitchFamily="34" charset="-120"/>
                <a:ea typeface="微軟正黑體" panose="020B0604030504040204" pitchFamily="34" charset="-120"/>
              </a:rPr>
              <a:t>綠色通膨</a:t>
            </a:r>
            <a:r>
              <a:rPr lang="zh-TW" altLang="en-US" sz="1200" b="1" dirty="0" smtClean="0">
                <a:latin typeface="微軟正黑體" panose="020B0604030504040204" pitchFamily="34" charset="-120"/>
                <a:ea typeface="微軟正黑體" panose="020B0604030504040204" pitchFamily="34" charset="-120"/>
              </a:rPr>
              <a:t>可能源自</a:t>
            </a:r>
            <a:r>
              <a:rPr lang="zh-TW" altLang="en-US" sz="12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200" b="1" dirty="0" smtClean="0">
                <a:latin typeface="微軟正黑體" panose="020B0604030504040204" pitchFamily="34" charset="-120"/>
                <a:ea typeface="微軟正黑體" panose="020B0604030504040204" pitchFamily="34" charset="-120"/>
                <a:sym typeface="Wingdings" panose="05000000000000000000" pitchFamily="2" charset="2"/>
              </a:rPr>
              <a:t>(1)</a:t>
            </a:r>
            <a:r>
              <a:rPr lang="zh-TW" altLang="en-US" sz="1200" b="1" dirty="0" smtClean="0">
                <a:latin typeface="微軟正黑體" panose="020B0604030504040204" pitchFamily="34" charset="-120"/>
                <a:ea typeface="微軟正黑體" panose="020B0604030504040204" pitchFamily="34" charset="-120"/>
              </a:rPr>
              <a:t>化石</a:t>
            </a:r>
            <a:r>
              <a:rPr lang="zh-TW" altLang="en-US" sz="1200" b="1" dirty="0">
                <a:latin typeface="微軟正黑體" panose="020B0604030504040204" pitchFamily="34" charset="-120"/>
                <a:ea typeface="微軟正黑體" panose="020B0604030504040204" pitchFamily="34" charset="-120"/>
              </a:rPr>
              <a:t>燃料投資縮減及綠能產能不足，導致</a:t>
            </a:r>
            <a:r>
              <a:rPr lang="zh-TW" altLang="en-US" sz="1200" b="1" dirty="0">
                <a:solidFill>
                  <a:srgbClr val="0000FF"/>
                </a:solidFill>
                <a:latin typeface="微軟正黑體" panose="020B0604030504040204" pitchFamily="34" charset="-120"/>
                <a:ea typeface="微軟正黑體" panose="020B0604030504040204" pitchFamily="34" charset="-120"/>
              </a:rPr>
              <a:t>能源價格大幅上漲</a:t>
            </a:r>
            <a:r>
              <a:rPr lang="zh-TW" altLang="en-US" sz="1200" b="1" dirty="0">
                <a:latin typeface="微軟正黑體" panose="020B0604030504040204" pitchFamily="34" charset="-120"/>
                <a:ea typeface="微軟正黑體" panose="020B0604030504040204" pitchFamily="34" charset="-120"/>
              </a:rPr>
              <a:t>；加劇當前因地緣政治</a:t>
            </a:r>
            <a:r>
              <a:rPr lang="zh-TW" altLang="en-US" sz="1200" b="1" dirty="0" smtClean="0">
                <a:latin typeface="微軟正黑體" panose="020B0604030504040204" pitchFamily="34" charset="-120"/>
                <a:ea typeface="微軟正黑體" panose="020B0604030504040204" pitchFamily="34" charset="-120"/>
              </a:rPr>
              <a:t>因素使</a:t>
            </a:r>
            <a:r>
              <a:rPr lang="zh-TW" altLang="en-US" sz="1200" b="1" dirty="0">
                <a:latin typeface="微軟正黑體" panose="020B0604030504040204" pitchFamily="34" charset="-120"/>
                <a:ea typeface="微軟正黑體" panose="020B0604030504040204" pitchFamily="34" charset="-120"/>
              </a:rPr>
              <a:t>能源價格居</a:t>
            </a:r>
            <a:r>
              <a:rPr lang="zh-TW" altLang="en-US" sz="1200" b="1" dirty="0" smtClean="0">
                <a:latin typeface="微軟正黑體" panose="020B0604030504040204" pitchFamily="34" charset="-120"/>
                <a:ea typeface="微軟正黑體" panose="020B0604030504040204" pitchFamily="34" charset="-120"/>
              </a:rPr>
              <a:t>高之問題。</a:t>
            </a:r>
            <a:r>
              <a:rPr lang="en-US" altLang="zh-TW" sz="1200" b="1" dirty="0" smtClean="0">
                <a:latin typeface="微軟正黑體" panose="020B0604030504040204" pitchFamily="34" charset="-120"/>
                <a:ea typeface="微軟正黑體" panose="020B0604030504040204" pitchFamily="34" charset="-120"/>
              </a:rPr>
              <a:t>(2)</a:t>
            </a:r>
            <a:r>
              <a:rPr lang="zh-TW" altLang="en-US" sz="1200" b="1" dirty="0" smtClean="0">
                <a:latin typeface="微軟正黑體" panose="020B0604030504040204" pitchFamily="34" charset="-120"/>
                <a:ea typeface="微軟正黑體" panose="020B0604030504040204" pitchFamily="34" charset="-120"/>
              </a:rPr>
              <a:t>推動綠色轉型</a:t>
            </a:r>
            <a:r>
              <a:rPr lang="zh-TW" altLang="en-US" sz="1200" b="1" dirty="0">
                <a:latin typeface="微軟正黑體" panose="020B0604030504040204" pitchFamily="34" charset="-120"/>
                <a:ea typeface="微軟正黑體" panose="020B0604030504040204" pitchFamily="34" charset="-120"/>
              </a:rPr>
              <a:t>中，亦將助長</a:t>
            </a:r>
            <a:r>
              <a:rPr lang="zh-TW" altLang="en-US" sz="1200" b="1" dirty="0" smtClean="0">
                <a:solidFill>
                  <a:srgbClr val="0000FF"/>
                </a:solidFill>
                <a:latin typeface="微軟正黑體" panose="020B0604030504040204" pitchFamily="34" charset="-120"/>
                <a:ea typeface="微軟正黑體" panose="020B0604030504040204" pitchFamily="34" charset="-120"/>
              </a:rPr>
              <a:t>金屬及農產品等大宗物資</a:t>
            </a:r>
            <a:r>
              <a:rPr lang="zh-TW" altLang="en-US" sz="1200" b="1" dirty="0">
                <a:solidFill>
                  <a:srgbClr val="0000FF"/>
                </a:solidFill>
                <a:latin typeface="微軟正黑體" panose="020B0604030504040204" pitchFamily="34" charset="-120"/>
                <a:ea typeface="微軟正黑體" panose="020B0604030504040204" pitchFamily="34" charset="-120"/>
              </a:rPr>
              <a:t>價格上漲</a:t>
            </a:r>
            <a:r>
              <a:rPr lang="zh-TW" altLang="en-US" sz="1200" b="1" dirty="0" smtClean="0">
                <a:latin typeface="微軟正黑體" panose="020B0604030504040204" pitchFamily="34" charset="-120"/>
                <a:ea typeface="微軟正黑體" panose="020B0604030504040204" pitchFamily="34" charset="-120"/>
              </a:rPr>
              <a:t>。</a:t>
            </a:r>
            <a:r>
              <a:rPr lang="en-US" altLang="zh-TW" sz="1200" b="1" dirty="0" smtClean="0">
                <a:latin typeface="微軟正黑體" panose="020B0604030504040204" pitchFamily="34" charset="-120"/>
                <a:ea typeface="微軟正黑體" panose="020B0604030504040204" pitchFamily="34" charset="-120"/>
              </a:rPr>
              <a:t>(3)</a:t>
            </a:r>
            <a:r>
              <a:rPr lang="zh-TW" altLang="en-US" sz="1200" b="1" dirty="0" smtClean="0">
                <a:latin typeface="微軟正黑體" panose="020B0604030504040204" pitchFamily="34" charset="-120"/>
                <a:ea typeface="微軟正黑體" panose="020B0604030504040204" pitchFamily="34" charset="-120"/>
              </a:rPr>
              <a:t>企業</a:t>
            </a:r>
            <a:r>
              <a:rPr lang="zh-TW" altLang="en-US" sz="1200" b="1" dirty="0">
                <a:latin typeface="微軟正黑體" panose="020B0604030504040204" pitchFamily="34" charset="-120"/>
                <a:ea typeface="微軟正黑體" panose="020B0604030504040204" pitchFamily="34" charset="-120"/>
              </a:rPr>
              <a:t>從事綠色轉型所提高之</a:t>
            </a:r>
            <a:r>
              <a:rPr lang="zh-TW" altLang="en-US" sz="1200" b="1" dirty="0">
                <a:solidFill>
                  <a:srgbClr val="0000FF"/>
                </a:solidFill>
                <a:latin typeface="微軟正黑體" panose="020B0604030504040204" pitchFamily="34" charset="-120"/>
                <a:ea typeface="微軟正黑體" panose="020B0604030504040204" pitchFamily="34" charset="-120"/>
              </a:rPr>
              <a:t>成本轉嫁給消費者</a:t>
            </a:r>
            <a:r>
              <a:rPr lang="zh-TW" altLang="en-US" sz="1200" b="1" dirty="0">
                <a:latin typeface="微軟正黑體" panose="020B0604030504040204" pitchFamily="34" charset="-120"/>
                <a:ea typeface="微軟正黑體" panose="020B0604030504040204" pitchFamily="34" charset="-120"/>
              </a:rPr>
              <a:t>，加以</a:t>
            </a:r>
            <a:r>
              <a:rPr lang="zh-TW" altLang="en-US" sz="1200" b="1" dirty="0">
                <a:solidFill>
                  <a:srgbClr val="0000FF"/>
                </a:solidFill>
                <a:latin typeface="微軟正黑體" panose="020B0604030504040204" pitchFamily="34" charset="-120"/>
                <a:ea typeface="微軟正黑體" panose="020B0604030504040204" pitchFamily="34" charset="-120"/>
              </a:rPr>
              <a:t>消費者對綠色商品及服務需求增加，將推升通膨</a:t>
            </a:r>
            <a:r>
              <a:rPr lang="zh-TW" altLang="en-US" sz="1200" b="1" dirty="0" smtClean="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8144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5</a:t>
            </a:fld>
            <a:endParaRPr lang="zh-TW" altLang="en-US" dirty="0"/>
          </a:p>
        </p:txBody>
      </p:sp>
      <p:sp>
        <p:nvSpPr>
          <p:cNvPr id="12" name="矩形 11"/>
          <p:cNvSpPr/>
          <p:nvPr/>
        </p:nvSpPr>
        <p:spPr>
          <a:xfrm>
            <a:off x="486785" y="355698"/>
            <a:ext cx="8282237" cy="87587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58775" lvl="1" indent="-269875" algn="just" defTabSz="914400">
              <a:lnSpc>
                <a:spcPts val="3000"/>
              </a:lnSpc>
              <a:spcBef>
                <a:spcPts val="600"/>
              </a:spcBef>
              <a:spcAft>
                <a:spcPts val="600"/>
              </a:spcAft>
              <a:buFont typeface="Arial" panose="020B0604020202020204" pitchFamily="34" charset="0"/>
              <a:buChar char="•"/>
            </a:pPr>
            <a:r>
              <a:rPr lang="en-US"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因</a:t>
            </a:r>
            <a:r>
              <a:rPr lang="zh-TW"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國內投資</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偏</a:t>
            </a:r>
            <a:r>
              <a:rPr lang="zh-TW" altLang="zh-TW"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低</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國民儲蓄走高</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en-US"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超額儲蓄</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儲蓄與投資差額</a:t>
            </a:r>
            <a:r>
              <a:rPr lang="en-US"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2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走升</a:t>
            </a:r>
            <a:r>
              <a:rPr lang="zh-TW"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也使</a:t>
            </a:r>
            <a:r>
              <a:rPr lang="zh-TW"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zh-TW"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資金</a:t>
            </a:r>
            <a:r>
              <a:rPr lang="zh-TW"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充沛</a:t>
            </a:r>
            <a:r>
              <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5" name="矩形 14"/>
          <p:cNvSpPr/>
          <p:nvPr/>
        </p:nvSpPr>
        <p:spPr>
          <a:xfrm>
            <a:off x="503578" y="1264711"/>
            <a:ext cx="8282237" cy="2323713"/>
          </a:xfrm>
          <a:prstGeom prst="rect">
            <a:avLst/>
          </a:prstGeom>
        </p:spPr>
        <p:txBody>
          <a:bodyPr wrap="square">
            <a:spAutoFit/>
          </a:bodyPr>
          <a:lstStyle/>
          <a:p>
            <a:pPr marL="360363" indent="-360363" algn="just" defTabSz="914400">
              <a:lnSpc>
                <a:spcPts val="2600"/>
              </a:lnSpc>
              <a:spcBef>
                <a:spcPts val="600"/>
              </a:spcBef>
            </a:pP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投資率走低</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：主要係</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受</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全球化趨勢</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，以及</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五缺</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缺水、電、地、工、  人才</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環</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評</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問題</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影響</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產業外移</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268288" algn="just" defTabSz="914400">
              <a:lnSpc>
                <a:spcPts val="2200"/>
              </a:lnSpc>
              <a:spcBef>
                <a:spcPts val="600"/>
              </a:spcBef>
              <a:buFont typeface="Wingdings" panose="05000000000000000000" pitchFamily="2" charset="2"/>
              <a:buChar char="Ø"/>
              <a:tabLst>
                <a:tab pos="627063" algn="l"/>
              </a:tabLst>
            </a:pP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企業</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投資</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率下降</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不利研發創新與技術進步</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，使總要素生產力成長偏弱，</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抑制了經濟與薪資成長</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268288" algn="just" defTabSz="914400">
              <a:lnSpc>
                <a:spcPts val="2200"/>
              </a:lnSpc>
              <a:spcBef>
                <a:spcPts val="600"/>
              </a:spcBef>
              <a:buFont typeface="Wingdings" panose="05000000000000000000" pitchFamily="2" charset="2"/>
              <a:buChar char="Ø"/>
              <a:tabLst>
                <a:tab pos="627063" algn="l"/>
              </a:tabLst>
            </a:pP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惟</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近幾年政府</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積極改善投資環境</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半導體廠商擴增資本支出，</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與國際科技</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大</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廠加大在臺投資</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，形成完整供應鏈，</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加以</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商</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回流投資</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持續</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落實，</a:t>
            </a:r>
            <a:r>
              <a:rPr lang="en-US" altLang="zh-TW"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2018</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年起投資率持續走升，</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年升達</a:t>
            </a:r>
            <a:r>
              <a:rPr lang="en-US" altLang="zh-TW"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26.93%</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，為</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近</a:t>
            </a:r>
            <a:r>
              <a:rPr lang="en-US" altLang="zh-TW"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文字方塊 7"/>
          <p:cNvSpPr txBox="1"/>
          <p:nvPr/>
        </p:nvSpPr>
        <p:spPr>
          <a:xfrm>
            <a:off x="1459020" y="3660356"/>
            <a:ext cx="6179310" cy="338554"/>
          </a:xfrm>
          <a:prstGeom prst="rect">
            <a:avLst/>
          </a:prstGeom>
          <a:noFill/>
        </p:spPr>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影響全球化</a:t>
            </a:r>
            <a:r>
              <a:rPr lang="en-US" altLang="zh-TW" sz="1600" b="1" dirty="0">
                <a:latin typeface="微軟正黑體" panose="020B0604030504040204" pitchFamily="34" charset="-120"/>
                <a:ea typeface="微軟正黑體" panose="020B0604030504040204" pitchFamily="34" charset="-120"/>
              </a:rPr>
              <a:t>(globalization)</a:t>
            </a:r>
            <a:r>
              <a:rPr lang="zh-TW" altLang="en-US" sz="1600" b="1" dirty="0" smtClean="0">
                <a:latin typeface="微軟正黑體" panose="020B0604030504040204" pitchFamily="34" charset="-120"/>
                <a:ea typeface="微軟正黑體" panose="020B0604030504040204" pitchFamily="34" charset="-120"/>
              </a:rPr>
              <a:t>*發展與影響全球經濟的歷史重大事件</a:t>
            </a:r>
            <a:endParaRPr lang="zh-TW" altLang="en-US" sz="1600" b="1" dirty="0">
              <a:latin typeface="微軟正黑體" panose="020B0604030504040204" pitchFamily="34" charset="-120"/>
              <a:ea typeface="微軟正黑體" panose="020B0604030504040204" pitchFamily="34" charset="-120"/>
            </a:endParaRPr>
          </a:p>
        </p:txBody>
      </p:sp>
      <p:sp>
        <p:nvSpPr>
          <p:cNvPr id="9" name="向右箭號 8"/>
          <p:cNvSpPr/>
          <p:nvPr/>
        </p:nvSpPr>
        <p:spPr>
          <a:xfrm>
            <a:off x="789546" y="4748618"/>
            <a:ext cx="7979476" cy="150581"/>
          </a:xfrm>
          <a:prstGeom prst="rightArrow">
            <a:avLst>
              <a:gd name="adj1" fmla="val 50000"/>
              <a:gd name="adj2" fmla="val 90561"/>
            </a:avLst>
          </a:prstGeom>
          <a:solidFill>
            <a:schemeClr val="accent2">
              <a:lumMod val="60000"/>
              <a:lumOff val="40000"/>
              <a:alpha val="50000"/>
            </a:schemeClr>
          </a:solidFill>
          <a:ln>
            <a:solidFill>
              <a:schemeClr val="bg1"/>
            </a:solidFill>
          </a:ln>
          <a:scene3d>
            <a:camera prst="orthographicFront"/>
            <a:lightRig rig="threePt" dir="t"/>
          </a:scene3d>
          <a:sp3d>
            <a:bevelT w="165100" prst="coolSlant"/>
          </a:sp3d>
        </p:spPr>
        <p:style>
          <a:lnRef idx="1">
            <a:schemeClr val="accent4"/>
          </a:lnRef>
          <a:fillRef idx="3">
            <a:schemeClr val="accent4"/>
          </a:fillRef>
          <a:effectRef idx="2">
            <a:schemeClr val="accent4"/>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endParaRPr lang="zh-TW" altLang="en-US"/>
          </a:p>
        </p:txBody>
      </p:sp>
      <p:cxnSp>
        <p:nvCxnSpPr>
          <p:cNvPr id="16" name="直線接點 15"/>
          <p:cNvCxnSpPr/>
          <p:nvPr/>
        </p:nvCxnSpPr>
        <p:spPr bwMode="auto">
          <a:xfrm flipV="1">
            <a:off x="899592" y="4846026"/>
            <a:ext cx="0" cy="324000"/>
          </a:xfrm>
          <a:prstGeom prst="line">
            <a:avLst/>
          </a:prstGeom>
          <a:ln>
            <a:solidFill>
              <a:schemeClr val="accent2">
                <a:lumMod val="75000"/>
              </a:schemeClr>
            </a:solidFill>
            <a:headEnd type="none" w="med" len="med"/>
            <a:tailEnd type="oval" w="med" len="med"/>
          </a:ln>
          <a:extLst/>
        </p:spPr>
        <p:style>
          <a:lnRef idx="1">
            <a:schemeClr val="accent6"/>
          </a:lnRef>
          <a:fillRef idx="0">
            <a:schemeClr val="accent6"/>
          </a:fillRef>
          <a:effectRef idx="0">
            <a:schemeClr val="accent6"/>
          </a:effectRef>
          <a:fontRef idx="minor">
            <a:schemeClr val="tx1"/>
          </a:fontRef>
        </p:style>
      </p:cxnSp>
      <p:cxnSp>
        <p:nvCxnSpPr>
          <p:cNvPr id="17" name="直線接點 16"/>
          <p:cNvCxnSpPr/>
          <p:nvPr/>
        </p:nvCxnSpPr>
        <p:spPr bwMode="auto">
          <a:xfrm flipH="1" flipV="1">
            <a:off x="3542041" y="4873752"/>
            <a:ext cx="155732" cy="324000"/>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18" name="直線接點 17"/>
          <p:cNvCxnSpPr/>
          <p:nvPr/>
        </p:nvCxnSpPr>
        <p:spPr bwMode="auto">
          <a:xfrm flipV="1">
            <a:off x="4718927" y="4832159"/>
            <a:ext cx="738879" cy="337868"/>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24" name="直線接點 23"/>
          <p:cNvCxnSpPr>
            <a:stCxn id="20" idx="0"/>
          </p:cNvCxnSpPr>
          <p:nvPr/>
        </p:nvCxnSpPr>
        <p:spPr bwMode="auto">
          <a:xfrm flipH="1" flipV="1">
            <a:off x="1301341" y="4852492"/>
            <a:ext cx="212520" cy="319813"/>
          </a:xfrm>
          <a:prstGeom prst="line">
            <a:avLst/>
          </a:prstGeom>
          <a:ln>
            <a:solidFill>
              <a:schemeClr val="accent2">
                <a:lumMod val="75000"/>
              </a:schemeClr>
            </a:solidFill>
            <a:headEnd type="none" w="med" len="med"/>
            <a:tailEnd type="oval" w="med" len="med"/>
          </a:ln>
          <a:extLst/>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bwMode="auto">
          <a:xfrm flipV="1">
            <a:off x="2949736" y="4865000"/>
            <a:ext cx="288558" cy="332149"/>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26" name="直線接點 25"/>
          <p:cNvCxnSpPr>
            <a:stCxn id="13" idx="0"/>
          </p:cNvCxnSpPr>
          <p:nvPr/>
        </p:nvCxnSpPr>
        <p:spPr bwMode="auto">
          <a:xfrm flipV="1">
            <a:off x="5305929" y="4854250"/>
            <a:ext cx="522205" cy="308700"/>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27" name="直線接點 26"/>
          <p:cNvCxnSpPr/>
          <p:nvPr/>
        </p:nvCxnSpPr>
        <p:spPr bwMode="auto">
          <a:xfrm flipV="1">
            <a:off x="7222191" y="4874579"/>
            <a:ext cx="294778" cy="324000"/>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28" name="直線接點 27"/>
          <p:cNvCxnSpPr/>
          <p:nvPr/>
        </p:nvCxnSpPr>
        <p:spPr bwMode="auto">
          <a:xfrm flipV="1">
            <a:off x="7496611" y="4868551"/>
            <a:ext cx="173619" cy="330053"/>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cxnSp>
        <p:nvCxnSpPr>
          <p:cNvPr id="29" name="直線接點 28"/>
          <p:cNvCxnSpPr/>
          <p:nvPr/>
        </p:nvCxnSpPr>
        <p:spPr bwMode="auto">
          <a:xfrm flipH="1" flipV="1">
            <a:off x="8182651" y="4872507"/>
            <a:ext cx="103952" cy="313071"/>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sp>
        <p:nvSpPr>
          <p:cNvPr id="30" name="文字方塊 29"/>
          <p:cNvSpPr txBox="1"/>
          <p:nvPr/>
        </p:nvSpPr>
        <p:spPr>
          <a:xfrm>
            <a:off x="768294" y="4332731"/>
            <a:ext cx="2305690" cy="292388"/>
          </a:xfrm>
          <a:prstGeom prst="rect">
            <a:avLst/>
          </a:prstGeom>
          <a:noFill/>
        </p:spPr>
        <p:txBody>
          <a:bodyPr wrap="square" rtlCol="0">
            <a:spAutoFit/>
          </a:bodyPr>
          <a:lstStyle/>
          <a:p>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全球化興起</a:t>
            </a:r>
            <a:endParaRPr lang="zh-TW" altLang="en-US" sz="13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611561" y="6158746"/>
            <a:ext cx="7416824" cy="253916"/>
          </a:xfrm>
          <a:prstGeom prst="rect">
            <a:avLst/>
          </a:prstGeom>
        </p:spPr>
        <p:txBody>
          <a:bodyPr wrap="square">
            <a:spAutoFit/>
          </a:bodyPr>
          <a:lstStyle/>
          <a:p>
            <a:pPr algn="r"/>
            <a:r>
              <a:rPr lang="zh-TW" altLang="en-US" sz="1050" b="1" dirty="0">
                <a:latin typeface="微軟正黑體" panose="020B0604030504040204" pitchFamily="34" charset="-120"/>
                <a:ea typeface="微軟正黑體" panose="020B0604030504040204" pitchFamily="34" charset="-120"/>
              </a:rPr>
              <a:t>*</a:t>
            </a:r>
            <a:r>
              <a:rPr lang="zh-TW" altLang="en-US" sz="1050" b="1" dirty="0" smtClean="0">
                <a:latin typeface="微軟正黑體" panose="020B0604030504040204" pitchFamily="34" charset="-120"/>
                <a:ea typeface="微軟正黑體" panose="020B0604030504040204" pitchFamily="34" charset="-120"/>
              </a:rPr>
              <a:t>全球化係</a:t>
            </a:r>
            <a:r>
              <a:rPr lang="zh-TW" altLang="en-US" sz="1050" b="1" dirty="0">
                <a:latin typeface="微軟正黑體" panose="020B0604030504040204" pitchFamily="34" charset="-120"/>
                <a:ea typeface="微軟正黑體" panose="020B0604030504040204" pitchFamily="34" charset="-120"/>
              </a:rPr>
              <a:t>指各國透過商品與服務、資本、人員的自由流動，所帶來全球高度的經濟整合</a:t>
            </a:r>
            <a:r>
              <a:rPr lang="en-US" altLang="zh-TW" sz="1050" b="1" dirty="0">
                <a:latin typeface="微軟正黑體" panose="020B0604030504040204" pitchFamily="34" charset="-120"/>
                <a:ea typeface="微軟正黑體" panose="020B0604030504040204" pitchFamily="34" charset="-120"/>
              </a:rPr>
              <a:t>(economic integration)</a:t>
            </a:r>
            <a:r>
              <a:rPr lang="zh-TW" altLang="en-US" sz="1050" b="1" dirty="0" smtClean="0">
                <a:latin typeface="微軟正黑體" panose="020B0604030504040204" pitchFamily="34" charset="-120"/>
                <a:ea typeface="微軟正黑體" panose="020B0604030504040204" pitchFamily="34" charset="-120"/>
              </a:rPr>
              <a:t>現象</a:t>
            </a:r>
            <a:r>
              <a:rPr lang="zh-TW" altLang="en-US" sz="1050" b="1" dirty="0">
                <a:latin typeface="微軟正黑體" panose="020B0604030504040204" pitchFamily="34" charset="-120"/>
                <a:ea typeface="微軟正黑體" panose="020B0604030504040204" pitchFamily="34" charset="-120"/>
              </a:rPr>
              <a:t>。</a:t>
            </a:r>
          </a:p>
        </p:txBody>
      </p:sp>
      <p:sp>
        <p:nvSpPr>
          <p:cNvPr id="37" name="圓角矩形 36"/>
          <p:cNvSpPr/>
          <p:nvPr/>
        </p:nvSpPr>
        <p:spPr>
          <a:xfrm>
            <a:off x="2302180" y="4031950"/>
            <a:ext cx="1177655" cy="468000"/>
          </a:xfrm>
          <a:prstGeom prst="roundRect">
            <a:avLst/>
          </a:prstGeom>
          <a:solidFill>
            <a:schemeClr val="accent1">
              <a:lumMod val="20000"/>
              <a:lumOff val="80000"/>
              <a:alpha val="30000"/>
            </a:schemeClr>
          </a:solidFill>
          <a:ln w="12700" cap="flat" cmpd="sng" algn="ctr">
            <a:solidFill>
              <a:srgbClr val="00B0F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alt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1997~1998</a:t>
            </a:r>
            <a:r>
              <a:rPr 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亞洲金融危機</a:t>
            </a:r>
            <a: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br>
            <a:endParaRPr 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8" name="圓角矩形 37"/>
          <p:cNvSpPr/>
          <p:nvPr/>
        </p:nvSpPr>
        <p:spPr>
          <a:xfrm>
            <a:off x="4526644" y="4022382"/>
            <a:ext cx="1906386" cy="450000"/>
          </a:xfrm>
          <a:prstGeom prst="roundRect">
            <a:avLst/>
          </a:prstGeom>
          <a:solidFill>
            <a:schemeClr val="accent1">
              <a:lumMod val="20000"/>
              <a:lumOff val="80000"/>
              <a:alpha val="30000"/>
            </a:schemeClr>
          </a:solidFill>
          <a:ln w="12700" cap="flat" cmpd="sng" algn="ctr">
            <a:solidFill>
              <a:srgbClr val="00B0F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alt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2008~2012</a:t>
            </a:r>
            <a:r>
              <a:rPr 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2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2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全球金融危機、歐債危機</a:t>
            </a:r>
            <a: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kern="100" dirty="0">
                <a:latin typeface="微軟正黑體" panose="020B0604030504040204" pitchFamily="34" charset="-120"/>
                <a:ea typeface="微軟正黑體" panose="020B0604030504040204" pitchFamily="34" charset="-120"/>
                <a:cs typeface="Times New Roman" panose="02020603050405020304" pitchFamily="18" charset="0"/>
              </a:rPr>
            </a:br>
            <a:endParaRPr lang="zh-TW" sz="12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39" name="直線接點 38"/>
          <p:cNvCxnSpPr/>
          <p:nvPr/>
        </p:nvCxnSpPr>
        <p:spPr bwMode="auto">
          <a:xfrm flipH="1">
            <a:off x="2864231" y="4486198"/>
            <a:ext cx="126038" cy="365610"/>
          </a:xfrm>
          <a:prstGeom prst="line">
            <a:avLst/>
          </a:prstGeom>
          <a:ln>
            <a:headEnd type="none" w="med" len="med"/>
            <a:tailEnd type="oval" w="med" len="med"/>
          </a:ln>
          <a:extLst/>
        </p:spPr>
        <p:style>
          <a:lnRef idx="1">
            <a:schemeClr val="accent3"/>
          </a:lnRef>
          <a:fillRef idx="0">
            <a:schemeClr val="accent3"/>
          </a:fillRef>
          <a:effectRef idx="0">
            <a:schemeClr val="accent3"/>
          </a:effectRef>
          <a:fontRef idx="minor">
            <a:schemeClr val="tx1"/>
          </a:fontRef>
        </p:style>
      </p:cxnSp>
      <p:cxnSp>
        <p:nvCxnSpPr>
          <p:cNvPr id="40" name="直線接點 39"/>
          <p:cNvCxnSpPr/>
          <p:nvPr/>
        </p:nvCxnSpPr>
        <p:spPr bwMode="auto">
          <a:xfrm>
            <a:off x="5038622" y="4476156"/>
            <a:ext cx="199108" cy="361700"/>
          </a:xfrm>
          <a:prstGeom prst="line">
            <a:avLst/>
          </a:prstGeom>
          <a:ln>
            <a:headEnd type="none" w="med" len="med"/>
            <a:tailEnd type="oval" w="med" len="med"/>
          </a:ln>
          <a:extLst/>
        </p:spPr>
        <p:style>
          <a:lnRef idx="1">
            <a:schemeClr val="accent3"/>
          </a:lnRef>
          <a:fillRef idx="0">
            <a:schemeClr val="accent3"/>
          </a:fillRef>
          <a:effectRef idx="0">
            <a:schemeClr val="accent3"/>
          </a:effectRef>
          <a:fontRef idx="minor">
            <a:schemeClr val="tx1"/>
          </a:fontRef>
        </p:style>
      </p:cxnSp>
      <p:sp>
        <p:nvSpPr>
          <p:cNvPr id="42" name="文字方塊 41"/>
          <p:cNvSpPr txBox="1"/>
          <p:nvPr/>
        </p:nvSpPr>
        <p:spPr>
          <a:xfrm>
            <a:off x="6737901" y="4169297"/>
            <a:ext cx="1993632" cy="492443"/>
          </a:xfrm>
          <a:prstGeom prst="rect">
            <a:avLst/>
          </a:prstGeom>
          <a:noFill/>
        </p:spPr>
        <p:txBody>
          <a:bodyPr wrap="square" rtlCol="0">
            <a:spAutoFit/>
          </a:bodyPr>
          <a:lstStyle/>
          <a:p>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供應鏈在地化、區域化</a:t>
            </a:r>
            <a:r>
              <a:rPr lang="en-US" altLang="zh-TW" sz="1300" b="1" dirty="0" smtClean="0">
                <a:solidFill>
                  <a:schemeClr val="accent6">
                    <a:lumMod val="50000"/>
                  </a:schemeClr>
                </a:solidFill>
                <a:latin typeface="微軟正黑體" panose="020B0604030504040204" pitchFamily="34" charset="-120"/>
                <a:ea typeface="微軟正黑體" panose="020B0604030504040204" pitchFamily="34" charset="-120"/>
              </a:rPr>
              <a:t>)</a:t>
            </a:r>
          </a:p>
          <a:p>
            <a:r>
              <a:rPr lang="zh-TW" altLang="en-US" sz="1300" b="1" dirty="0" smtClean="0">
                <a:solidFill>
                  <a:schemeClr val="accent6">
                    <a:lumMod val="50000"/>
                  </a:schemeClr>
                </a:solidFill>
                <a:latin typeface="微軟正黑體" panose="020B0604030504040204" pitchFamily="34" charset="-120"/>
                <a:ea typeface="微軟正黑體" panose="020B0604030504040204" pitchFamily="34" charset="-120"/>
              </a:rPr>
              <a:t>全球化放</a:t>
            </a:r>
            <a:r>
              <a:rPr lang="zh-TW" altLang="en-US" sz="1300" b="1" dirty="0">
                <a:solidFill>
                  <a:schemeClr val="accent6">
                    <a:lumMod val="50000"/>
                  </a:schemeClr>
                </a:solidFill>
                <a:latin typeface="微軟正黑體" panose="020B0604030504040204" pitchFamily="34" charset="-120"/>
                <a:ea typeface="微軟正黑體" panose="020B0604030504040204" pitchFamily="34" charset="-120"/>
              </a:rPr>
              <a:t>緩</a:t>
            </a:r>
          </a:p>
        </p:txBody>
      </p:sp>
      <p:sp>
        <p:nvSpPr>
          <p:cNvPr id="46" name="向右箭號 45"/>
          <p:cNvSpPr/>
          <p:nvPr/>
        </p:nvSpPr>
        <p:spPr>
          <a:xfrm>
            <a:off x="789547" y="4606811"/>
            <a:ext cx="4275508" cy="136406"/>
          </a:xfrm>
          <a:prstGeom prst="rightArrow">
            <a:avLst>
              <a:gd name="adj1" fmla="val 50000"/>
              <a:gd name="adj2" fmla="val 53717"/>
            </a:avLst>
          </a:prstGeom>
          <a:gradFill flip="none" rotWithShape="1">
            <a:gsLst>
              <a:gs pos="0">
                <a:schemeClr val="accent5">
                  <a:lumMod val="0"/>
                  <a:lumOff val="100000"/>
                </a:schemeClr>
              </a:gs>
              <a:gs pos="18000">
                <a:schemeClr val="accent5">
                  <a:lumMod val="0"/>
                  <a:lumOff val="100000"/>
                </a:schemeClr>
              </a:gs>
              <a:gs pos="100000">
                <a:schemeClr val="accent5">
                  <a:lumMod val="100000"/>
                </a:schemeClr>
              </a:gs>
            </a:gsLst>
            <a:lin ang="10800000" scaled="1"/>
            <a:tileRect/>
          </a:grad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向右箭號 46"/>
          <p:cNvSpPr/>
          <p:nvPr/>
        </p:nvSpPr>
        <p:spPr>
          <a:xfrm>
            <a:off x="5409040" y="4613842"/>
            <a:ext cx="3267416" cy="116792"/>
          </a:xfrm>
          <a:prstGeom prst="rightArrow">
            <a:avLst>
              <a:gd name="adj1" fmla="val 50000"/>
              <a:gd name="adj2" fmla="val 72616"/>
            </a:avLst>
          </a:prstGeom>
          <a:gradFill flip="none" rotWithShape="1">
            <a:gsLst>
              <a:gs pos="0">
                <a:schemeClr val="accent5">
                  <a:lumMod val="0"/>
                  <a:lumOff val="100000"/>
                </a:schemeClr>
              </a:gs>
              <a:gs pos="18000">
                <a:schemeClr val="accent5">
                  <a:lumMod val="0"/>
                  <a:lumOff val="100000"/>
                </a:schemeClr>
              </a:gs>
              <a:gs pos="100000">
                <a:schemeClr val="accent5">
                  <a:lumMod val="100000"/>
                </a:schemeClr>
              </a:gs>
            </a:gsLst>
            <a:lin ang="0" scaled="1"/>
            <a:tileRect/>
          </a:grad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 name="直線接點 56"/>
          <p:cNvCxnSpPr/>
          <p:nvPr/>
        </p:nvCxnSpPr>
        <p:spPr bwMode="auto">
          <a:xfrm flipV="1">
            <a:off x="6038541" y="4867689"/>
            <a:ext cx="159878" cy="288000"/>
          </a:xfrm>
          <a:prstGeom prst="line">
            <a:avLst/>
          </a:prstGeom>
          <a:ln>
            <a:solidFill>
              <a:schemeClr val="accent2">
                <a:lumMod val="75000"/>
              </a:schemeClr>
            </a:solidFill>
            <a:headEnd type="none" w="med" len="med"/>
            <a:tailEnd type="oval" w="med" len="med"/>
          </a:ln>
          <a:extLst/>
        </p:spPr>
        <p:style>
          <a:lnRef idx="1">
            <a:schemeClr val="accent2"/>
          </a:lnRef>
          <a:fillRef idx="0">
            <a:schemeClr val="accent2"/>
          </a:fillRef>
          <a:effectRef idx="0">
            <a:schemeClr val="accent2"/>
          </a:effectRef>
          <a:fontRef idx="minor">
            <a:schemeClr val="tx1"/>
          </a:fontRef>
        </p:style>
      </p:cxnSp>
      <p:sp>
        <p:nvSpPr>
          <p:cNvPr id="10" name="圓角矩形 9"/>
          <p:cNvSpPr/>
          <p:nvPr/>
        </p:nvSpPr>
        <p:spPr>
          <a:xfrm>
            <a:off x="362003" y="5172305"/>
            <a:ext cx="798958"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1989</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柏林圍牆</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倒塌</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1990</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東西德統一</a:t>
            </a:r>
            <a:endParaRPr lang="zh-TW" sz="1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圓角矩形 10"/>
          <p:cNvSpPr/>
          <p:nvPr/>
        </p:nvSpPr>
        <p:spPr>
          <a:xfrm>
            <a:off x="3007185" y="5182120"/>
            <a:ext cx="1151124"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sz="11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2001</a:t>
            </a:r>
            <a:r>
              <a:rPr lang="zh-TW" sz="11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100" b="1" kern="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中國大陸加入</a:t>
            </a:r>
            <a:r>
              <a:rPr lang="en-US"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WTO</a:t>
            </a:r>
            <a:r>
              <a:rPr 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成為世界工廠</a:t>
            </a:r>
            <a:endParaRPr lang="en-US" alt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en-US" alt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臺灣在</a:t>
            </a:r>
            <a:r>
              <a:rPr lang="en-US" alt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2002</a:t>
            </a:r>
            <a:r>
              <a:rPr lang="zh-TW" altLang="en-US"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年初加入</a:t>
            </a:r>
            <a:r>
              <a:rPr lang="en-US" altLang="zh-TW" sz="1100" b="1" kern="100" spc="-100" dirty="0" smtClean="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WTO)</a:t>
            </a:r>
            <a:endParaRPr lang="zh-TW" sz="1100" b="1" kern="100" spc="-100"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圓角矩形 12"/>
          <p:cNvSpPr/>
          <p:nvPr/>
        </p:nvSpPr>
        <p:spPr>
          <a:xfrm>
            <a:off x="4908180" y="5162950"/>
            <a:ext cx="795497" cy="909355"/>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2011</a:t>
            </a:r>
            <a:r>
              <a:rPr 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b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中國大陸</a:t>
            </a:r>
            <a:endParaRPr lang="en-US" alt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經濟結構</a:t>
            </a:r>
            <a:r>
              <a:rPr lang="en-US" alt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改革</a:t>
            </a:r>
            <a:r>
              <a:rPr lang="zh-TW" altLang="en-US"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紅色</a:t>
            </a:r>
            <a:r>
              <a:rPr 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供應鏈興起</a:t>
            </a:r>
          </a:p>
        </p:txBody>
      </p:sp>
      <p:sp>
        <p:nvSpPr>
          <p:cNvPr id="14" name="圓角矩形 13"/>
          <p:cNvSpPr/>
          <p:nvPr/>
        </p:nvSpPr>
        <p:spPr>
          <a:xfrm>
            <a:off x="6653666" y="5178163"/>
            <a:ext cx="603996"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2018</a:t>
            </a:r>
            <a:r>
              <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br>
            <a:r>
              <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美</a:t>
            </a: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中</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貿易</a:t>
            </a: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衝突</a:t>
            </a:r>
            <a:endPar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圓角矩形 18"/>
          <p:cNvSpPr/>
          <p:nvPr/>
        </p:nvSpPr>
        <p:spPr>
          <a:xfrm>
            <a:off x="4180796" y="5156197"/>
            <a:ext cx="720000"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2009</a:t>
            </a: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美國倡議製造業</a:t>
            </a:r>
            <a:r>
              <a:rPr lang="en-US"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br>
            <a:r>
              <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回流</a:t>
            </a:r>
          </a:p>
        </p:txBody>
      </p:sp>
      <p:sp>
        <p:nvSpPr>
          <p:cNvPr id="20" name="圓角矩形 19"/>
          <p:cNvSpPr/>
          <p:nvPr/>
        </p:nvSpPr>
        <p:spPr>
          <a:xfrm>
            <a:off x="1186187" y="5172305"/>
            <a:ext cx="655348"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1991</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蘇聯解體</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冷戰</a:t>
            </a:r>
            <a:r>
              <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結束</a:t>
            </a:r>
            <a:endPar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圓角矩形 20"/>
          <p:cNvSpPr/>
          <p:nvPr/>
        </p:nvSpPr>
        <p:spPr>
          <a:xfrm>
            <a:off x="2451393" y="5190699"/>
            <a:ext cx="548572"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1999</a:t>
            </a:r>
            <a:r>
              <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歐元</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區</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spcAft>
                <a:spcPts val="0"/>
              </a:spcAft>
            </a:pP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成立</a:t>
            </a:r>
            <a:endPar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圓角矩形 21"/>
          <p:cNvSpPr/>
          <p:nvPr/>
        </p:nvSpPr>
        <p:spPr>
          <a:xfrm>
            <a:off x="7277860" y="5178163"/>
            <a:ext cx="660397"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2019</a:t>
            </a: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新冠肺炎</a:t>
            </a: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疫情爆發</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2020</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年全球蔓延</a:t>
            </a:r>
            <a:endPar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圓角矩形 22"/>
          <p:cNvSpPr/>
          <p:nvPr/>
        </p:nvSpPr>
        <p:spPr>
          <a:xfrm>
            <a:off x="7945477" y="5172305"/>
            <a:ext cx="1100185" cy="900000"/>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20</a:t>
            </a:r>
            <a:r>
              <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22</a:t>
            </a:r>
            <a:r>
              <a:rPr 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俄烏戰爭；</a:t>
            </a:r>
            <a:endParaRPr lang="en-US" altLang="zh-TW" sz="11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美國推動「印太經濟架構</a:t>
            </a:r>
            <a:r>
              <a:rPr lang="zh-TW" altLang="en-US" sz="1100" b="1" kern="100" dirty="0" smtClean="0">
                <a:latin typeface="微軟正黑體" panose="020B0604030504040204" pitchFamily="34" charset="-120"/>
                <a:ea typeface="微軟正黑體" panose="020B0604030504040204" pitchFamily="34" charset="-120"/>
                <a:cs typeface="Times New Roman" panose="02020603050405020304" pitchFamily="18" charset="0"/>
              </a:rPr>
              <a:t>」、通過</a:t>
            </a:r>
            <a:r>
              <a:rPr lang="zh-TW" altLang="en-US" sz="1100" b="1" kern="100" dirty="0">
                <a:latin typeface="微軟正黑體" panose="020B0604030504040204" pitchFamily="34" charset="-120"/>
                <a:ea typeface="微軟正黑體" panose="020B0604030504040204" pitchFamily="34" charset="-120"/>
                <a:cs typeface="Times New Roman" panose="02020603050405020304" pitchFamily="18" charset="0"/>
              </a:rPr>
              <a:t>「晶片法案」</a:t>
            </a:r>
            <a:endParaRPr lang="zh-TW" sz="11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68" name="群組 67"/>
          <p:cNvGrpSpPr/>
          <p:nvPr/>
        </p:nvGrpSpPr>
        <p:grpSpPr>
          <a:xfrm>
            <a:off x="5538624" y="5156197"/>
            <a:ext cx="1280095" cy="909355"/>
            <a:chOff x="5366011" y="5263595"/>
            <a:chExt cx="1280095" cy="909355"/>
          </a:xfrm>
        </p:grpSpPr>
        <p:sp>
          <p:nvSpPr>
            <p:cNvPr id="59" name="圓角矩形 58"/>
            <p:cNvSpPr/>
            <p:nvPr/>
          </p:nvSpPr>
          <p:spPr>
            <a:xfrm>
              <a:off x="5580035" y="5263595"/>
              <a:ext cx="878531" cy="909355"/>
            </a:xfrm>
            <a:prstGeom prst="roundRect">
              <a:avLst/>
            </a:prstGeom>
            <a:solidFill>
              <a:schemeClr val="accent2">
                <a:lumMod val="40000"/>
                <a:lumOff val="60000"/>
                <a:alpha val="30000"/>
              </a:schemeClr>
            </a:solidFill>
            <a:ln w="12700" cap="flat" cmpd="sng" algn="ctr">
              <a:solidFill>
                <a:schemeClr val="accent2">
                  <a:lumMod val="75000"/>
                </a:schemeClr>
              </a:solidFill>
              <a:prstDash val="solid"/>
              <a:miter lim="800000"/>
            </a:ln>
            <a:effectLst/>
          </p:spPr>
          <p:txBody>
            <a:bodyPr rot="0" spcFirstLastPara="0" vert="horz" wrap="none" lIns="0" tIns="0" rIns="0" bIns="0" numCol="1" spcCol="0" rtlCol="0" fromWordArt="0" anchor="t" anchorCtr="0" forceAA="0" compatLnSpc="1">
              <a:prstTxWarp prst="textNoShape">
                <a:avLst/>
              </a:prstTxWarp>
              <a:noAutofit/>
            </a:bodyPr>
            <a:lstStyle/>
            <a:p>
              <a:pPr algn="ctr"/>
              <a:r>
                <a:rPr lang="en-US"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201</a:t>
              </a:r>
              <a:r>
                <a:rPr lang="en-US" alt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3~2016</a:t>
              </a: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br>
              <a:r>
                <a:rPr 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中國大陸</a:t>
              </a:r>
              <a:endParaRPr lang="en-US" altLang="zh-TW"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推</a:t>
              </a:r>
              <a:r>
                <a:rPr lang="zh-TW" altLang="en-US" sz="1100" b="1" kern="100" spc="-100" dirty="0">
                  <a:latin typeface="微軟正黑體" panose="020B0604030504040204" pitchFamily="34" charset="-120"/>
                  <a:ea typeface="微軟正黑體" panose="020B0604030504040204" pitchFamily="34" charset="-120"/>
                  <a:cs typeface="Times New Roman" panose="02020603050405020304" pitchFamily="18" charset="0"/>
                </a:rPr>
                <a:t>動</a:t>
              </a:r>
              <a:endParaRPr lang="en-US" altLang="zh-TW" sz="1100" b="1" kern="100" spc="-1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endParaRPr lang="zh-TW" sz="1100" b="1" kern="100" spc="-32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2" name="文字方塊 61"/>
            <p:cNvSpPr txBox="1"/>
            <p:nvPr/>
          </p:nvSpPr>
          <p:spPr>
            <a:xfrm>
              <a:off x="5366011" y="5748097"/>
              <a:ext cx="1280095" cy="415498"/>
            </a:xfrm>
            <a:prstGeom prst="rect">
              <a:avLst/>
            </a:prstGeom>
            <a:noFill/>
          </p:spPr>
          <p:txBody>
            <a:bodyPr wrap="square" rtlCol="0">
              <a:spAutoFit/>
            </a:bodyPr>
            <a:lstStyle/>
            <a:p>
              <a:pPr algn="ctr"/>
              <a:r>
                <a:rPr lang="zh-TW" altLang="en-US" sz="1050" b="1" kern="100" spc="-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1050" b="1" kern="100" spc="-200" dirty="0" smtClean="0">
                  <a:latin typeface="微軟正黑體" panose="020B0604030504040204" pitchFamily="34" charset="-120"/>
                  <a:ea typeface="微軟正黑體" panose="020B0604030504040204" pitchFamily="34" charset="-120"/>
                  <a:cs typeface="Times New Roman" panose="02020603050405020304" pitchFamily="18" charset="0"/>
                </a:rPr>
                <a:t>一帶一路</a:t>
              </a:r>
              <a:r>
                <a:rPr lang="zh-TW" altLang="en-US" sz="1050" b="1" kern="100" spc="-200" dirty="0" smtClean="0">
                  <a:latin typeface="新細明體" panose="02020500000000000000" pitchFamily="18" charset="-120"/>
                  <a:cs typeface="Times New Roman" panose="02020603050405020304" pitchFamily="18" charset="0"/>
                </a:rPr>
                <a:t>」</a:t>
              </a:r>
              <a:r>
                <a:rPr lang="zh-TW" altLang="en-US" sz="1000" b="1" kern="100" spc="-2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050" b="1" kern="100" spc="-1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050" b="1" kern="100" spc="-100" dirty="0" smtClean="0">
                  <a:latin typeface="微軟正黑體" panose="020B0604030504040204" pitchFamily="34" charset="-120"/>
                  <a:ea typeface="微軟正黑體" panose="020B0604030504040204" pitchFamily="34" charset="-120"/>
                  <a:cs typeface="Times New Roman" panose="02020603050405020304" pitchFamily="18" charset="0"/>
                </a:rPr>
                <a:t>成立亞</a:t>
              </a:r>
              <a:r>
                <a:rPr lang="zh-TW" altLang="en-US" sz="1050" b="1" spc="-100" dirty="0">
                  <a:latin typeface="微軟正黑體" panose="020B0604030504040204" pitchFamily="34" charset="-120"/>
                  <a:ea typeface="微軟正黑體" panose="020B0604030504040204" pitchFamily="34" charset="-120"/>
                </a:rPr>
                <a:t>投</a:t>
              </a:r>
              <a:r>
                <a:rPr lang="zh-TW" altLang="en-US" sz="1050" b="1" spc="-100" dirty="0" smtClean="0">
                  <a:latin typeface="微軟正黑體" panose="020B0604030504040204" pitchFamily="34" charset="-120"/>
                  <a:ea typeface="微軟正黑體" panose="020B0604030504040204" pitchFamily="34" charset="-120"/>
                </a:rPr>
                <a:t>行</a:t>
              </a:r>
              <a:endParaRPr lang="zh-TW" altLang="zh-TW" sz="1050" b="1" kern="100" spc="-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91660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6</a:t>
            </a:fld>
            <a:endParaRPr lang="zh-TW" altLang="en-US" dirty="0"/>
          </a:p>
        </p:txBody>
      </p:sp>
      <p:sp>
        <p:nvSpPr>
          <p:cNvPr id="16" name="矩形 15"/>
          <p:cNvSpPr/>
          <p:nvPr/>
        </p:nvSpPr>
        <p:spPr>
          <a:xfrm>
            <a:off x="733869" y="546839"/>
            <a:ext cx="8038974" cy="2028761"/>
          </a:xfrm>
          <a:prstGeom prst="rect">
            <a:avLst/>
          </a:prstGeom>
        </p:spPr>
        <p:txBody>
          <a:bodyPr wrap="square">
            <a:spAutoFit/>
          </a:bodyPr>
          <a:lstStyle/>
          <a:p>
            <a:pPr marL="174625" indent="-174625" algn="just" defTabSz="914400">
              <a:lnSpc>
                <a:spcPts val="2900"/>
              </a:lnSpc>
              <a:spcBef>
                <a:spcPts val="600"/>
              </a:spcBef>
            </a:pP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儲蓄率走高</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：受全球化、科</a:t>
            </a:r>
            <a:r>
              <a:rPr lang="zh-TW" altLang="en-US" sz="2000" b="1" spc="-90" dirty="0">
                <a:latin typeface="微軟正黑體" panose="020B0604030504040204" pitchFamily="34" charset="-120"/>
                <a:ea typeface="微軟正黑體" panose="020B0604030504040204" pitchFamily="34" charset="-120"/>
                <a:cs typeface="Times New Roman" panose="02020603050405020304" pitchFamily="18" charset="0"/>
              </a:rPr>
              <a:t>技</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化、自動化等</a:t>
            </a:r>
            <a:r>
              <a:rPr lang="zh-TW" altLang="en-US" sz="2000" b="1" spc="-90" dirty="0">
                <a:latin typeface="微軟正黑體" panose="020B0604030504040204" pitchFamily="34" charset="-120"/>
                <a:ea typeface="微軟正黑體" panose="020B0604030504040204" pitchFamily="34" charset="-120"/>
                <a:cs typeface="Times New Roman" panose="02020603050405020304" pitchFamily="18" charset="0"/>
              </a:rPr>
              <a:t>結構性</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因素影響，國內所得與財富貧富不均問題</a:t>
            </a:r>
            <a:r>
              <a:rPr lang="zh-TW" altLang="en-US" sz="2000" b="1" spc="-90" dirty="0">
                <a:latin typeface="微軟正黑體" panose="020B0604030504040204" pitchFamily="34" charset="-120"/>
                <a:ea typeface="微軟正黑體" panose="020B0604030504040204" pitchFamily="34" charset="-120"/>
                <a:cs typeface="Times New Roman" panose="02020603050405020304" pitchFamily="18" charset="0"/>
              </a:rPr>
              <a:t>擴大</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中產階級</a:t>
            </a:r>
            <a:r>
              <a:rPr lang="zh-TW" altLang="en-US" sz="20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薪資成長</a:t>
            </a:r>
            <a:r>
              <a:rPr lang="zh-TW" altLang="en-US" sz="20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有限</a:t>
            </a:r>
            <a:r>
              <a:rPr lang="en-US" altLang="zh-TW" sz="20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抑制消費</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動能，加以逐漸步入</a:t>
            </a:r>
            <a:r>
              <a:rPr lang="zh-TW" altLang="en-US" sz="2000" b="1" spc="-9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人口老化</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90" dirty="0">
                <a:latin typeface="微軟正黑體" panose="020B0604030504040204" pitchFamily="34" charset="-120"/>
                <a:ea typeface="微軟正黑體" panose="020B0604030504040204" pitchFamily="34" charset="-120"/>
                <a:cs typeface="Times New Roman" panose="02020603050405020304" pitchFamily="18" charset="0"/>
              </a:rPr>
              <a:t>為數眾多的中高齡者多為</a:t>
            </a:r>
            <a:r>
              <a:rPr lang="zh-TW" altLang="en-US" sz="2000" b="1" spc="-9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淨儲蓄者</a:t>
            </a:r>
            <a:r>
              <a:rPr lang="zh-TW" altLang="en-US" sz="2000" b="1" spc="-90" dirty="0">
                <a:latin typeface="微軟正黑體" panose="020B0604030504040204" pitchFamily="34" charset="-120"/>
                <a:ea typeface="微軟正黑體" panose="020B0604030504040204" pitchFamily="34" charset="-120"/>
                <a:cs typeface="Times New Roman" panose="02020603050405020304" pitchFamily="18" charset="0"/>
              </a:rPr>
              <a:t>，因而推升儲蓄率</a:t>
            </a:r>
            <a:r>
              <a:rPr lang="zh-TW" altLang="en-US" sz="2000" b="1" spc="-9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b="1" spc="-9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163513" algn="just" defTabSz="914400">
              <a:lnSpc>
                <a:spcPts val="2900"/>
              </a:lnSpc>
              <a:spcBef>
                <a:spcPts val="600"/>
              </a:spcBef>
              <a:buFont typeface="Wingdings" panose="05000000000000000000" pitchFamily="2" charset="2"/>
              <a:buChar char="Ø"/>
            </a:pPr>
            <a:r>
              <a:rPr lang="en-US" altLang="zh-TW" b="1" spc="-100" dirty="0" smtClean="0">
                <a:latin typeface="微軟正黑體" panose="020B0604030504040204" pitchFamily="34" charset="-120"/>
                <a:ea typeface="微軟正黑體" panose="020B0604030504040204" pitchFamily="34" charset="-120"/>
                <a:cs typeface="Times New Roman" panose="02020603050405020304" pitchFamily="18" charset="0"/>
              </a:rPr>
              <a:t>2020</a:t>
            </a:r>
            <a:r>
              <a:rPr lang="zh-TW" altLang="en-US" b="1" spc="-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起，因</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新冠</a:t>
            </a:r>
            <a:r>
              <a:rPr lang="zh-TW" altLang="en-US" b="1" spc="-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肺炎疫</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情</a:t>
            </a:r>
            <a:r>
              <a:rPr lang="zh-TW" altLang="en-US" b="1" spc="-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消費萎縮</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，儲蓄</a:t>
            </a:r>
            <a:r>
              <a:rPr lang="zh-TW" altLang="en-US" b="1" spc="-100" dirty="0">
                <a:latin typeface="微軟正黑體" panose="020B0604030504040204" pitchFamily="34" charset="-120"/>
                <a:ea typeface="微軟正黑體" panose="020B0604030504040204" pitchFamily="34" charset="-120"/>
                <a:cs typeface="Times New Roman" panose="02020603050405020304" pitchFamily="18" charset="0"/>
              </a:rPr>
              <a:t>率再次攀</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高，</a:t>
            </a:r>
            <a:r>
              <a:rPr lang="en-US" altLang="zh-TW" b="1" spc="-100" dirty="0" smtClean="0">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年達</a:t>
            </a:r>
            <a:r>
              <a:rPr lang="en-US" altLang="zh-TW" b="1" spc="-100" dirty="0" smtClean="0">
                <a:latin typeface="微軟正黑體" panose="020B0604030504040204" pitchFamily="34" charset="-120"/>
                <a:ea typeface="微軟正黑體" panose="020B0604030504040204" pitchFamily="34" charset="-120"/>
                <a:cs typeface="Times New Roman" panose="02020603050405020304" pitchFamily="18" charset="0"/>
              </a:rPr>
              <a:t>42.37%</a:t>
            </a:r>
            <a:r>
              <a:rPr lang="zh-TW" altLang="en-US" b="1" spc="-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spc="-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矩形 8"/>
          <p:cNvSpPr/>
          <p:nvPr/>
        </p:nvSpPr>
        <p:spPr>
          <a:xfrm>
            <a:off x="486786" y="5935899"/>
            <a:ext cx="8286057" cy="451406"/>
          </a:xfrm>
          <a:prstGeom prst="rect">
            <a:avLst/>
          </a:prstGeom>
        </p:spPr>
        <p:txBody>
          <a:bodyPr wrap="square">
            <a:spAutoFit/>
          </a:bodyPr>
          <a:lstStyle/>
          <a:p>
            <a:pPr marL="88900" indent="-88900" algn="just">
              <a:lnSpc>
                <a:spcPts val="1400"/>
              </a:lnSpc>
            </a:pPr>
            <a:r>
              <a:rPr lang="zh-TW" altLang="en-US" sz="1000" dirty="0" smtClean="0">
                <a:latin typeface="微軟正黑體" panose="020B0604030504040204" pitchFamily="34" charset="-120"/>
                <a:ea typeface="微軟正黑體" panose="020B0604030504040204" pitchFamily="34" charset="-120"/>
              </a:rPr>
              <a:t>* 根據主計</a:t>
            </a:r>
            <a:r>
              <a:rPr lang="zh-TW" altLang="en-US" sz="1000" dirty="0">
                <a:latin typeface="微軟正黑體" panose="020B0604030504040204" pitchFamily="34" charset="-120"/>
                <a:ea typeface="微軟正黑體" panose="020B0604030504040204" pitchFamily="34" charset="-120"/>
              </a:rPr>
              <a:t>總處「薪資中位數及分布統計」，近年最高薪資組與最低薪資組</a:t>
            </a:r>
            <a:r>
              <a:rPr lang="zh-TW" altLang="en-US" sz="1000" dirty="0" smtClean="0">
                <a:latin typeface="微軟正黑體" panose="020B0604030504040204" pitchFamily="34" charset="-120"/>
                <a:ea typeface="微軟正黑體" panose="020B0604030504040204" pitchFamily="34" charset="-120"/>
              </a:rPr>
              <a:t>之工業與服務業受</a:t>
            </a:r>
            <a:r>
              <a:rPr lang="zh-TW" altLang="en-US" sz="1000" dirty="0">
                <a:latin typeface="微軟正黑體" panose="020B0604030504040204" pitchFamily="34" charset="-120"/>
                <a:ea typeface="微軟正黑體" panose="020B0604030504040204" pitchFamily="34" charset="-120"/>
              </a:rPr>
              <a:t>僱員工薪資成長較快，而中產階級薪資</a:t>
            </a:r>
            <a:r>
              <a:rPr lang="zh-TW" altLang="en-US" sz="1000" dirty="0" smtClean="0">
                <a:latin typeface="微軟正黑體" panose="020B0604030504040204" pitchFamily="34" charset="-120"/>
                <a:ea typeface="微軟正黑體" panose="020B0604030504040204" pitchFamily="34" charset="-120"/>
              </a:rPr>
              <a:t>成長相對和緩。另員工</a:t>
            </a:r>
            <a:r>
              <a:rPr lang="zh-TW" altLang="en-US" sz="1000" dirty="0">
                <a:latin typeface="微軟正黑體" panose="020B0604030504040204" pitchFamily="34" charset="-120"/>
                <a:ea typeface="微軟正黑體" panose="020B0604030504040204" pitchFamily="34" charset="-120"/>
              </a:rPr>
              <a:t>年薪未達平均年薪之比率</a:t>
            </a:r>
            <a:r>
              <a:rPr lang="zh-TW" altLang="en-US" sz="1000" dirty="0" smtClean="0">
                <a:latin typeface="微軟正黑體" panose="020B0604030504040204" pitchFamily="34" charset="-120"/>
                <a:ea typeface="微軟正黑體" panose="020B0604030504040204" pitchFamily="34" charset="-120"/>
              </a:rPr>
              <a:t>續</a:t>
            </a:r>
            <a:r>
              <a:rPr lang="zh-TW" altLang="en-US" sz="1000" dirty="0">
                <a:latin typeface="微軟正黑體" panose="020B0604030504040204" pitchFamily="34" charset="-120"/>
                <a:ea typeface="微軟正黑體" panose="020B0604030504040204" pitchFamily="34" charset="-120"/>
              </a:rPr>
              <a:t>升</a:t>
            </a:r>
            <a:r>
              <a:rPr lang="zh-TW" altLang="en-US" sz="1000" dirty="0" smtClean="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至 </a:t>
            </a:r>
            <a:r>
              <a:rPr lang="en-US" altLang="zh-TW" sz="1000" dirty="0">
                <a:latin typeface="微軟正黑體" panose="020B0604030504040204" pitchFamily="34" charset="-120"/>
                <a:ea typeface="微軟正黑體" panose="020B0604030504040204" pitchFamily="34" charset="-120"/>
              </a:rPr>
              <a:t>2020 </a:t>
            </a:r>
            <a:r>
              <a:rPr lang="zh-TW" altLang="en-US" sz="1000" dirty="0">
                <a:latin typeface="微軟正黑體" panose="020B0604030504040204" pitchFamily="34" charset="-120"/>
                <a:ea typeface="微軟正黑體" panose="020B0604030504040204" pitchFamily="34" charset="-120"/>
              </a:rPr>
              <a:t>年低於平均</a:t>
            </a:r>
            <a:r>
              <a:rPr lang="zh-TW" altLang="en-US" sz="1000" dirty="0" smtClean="0">
                <a:latin typeface="微軟正黑體" panose="020B0604030504040204" pitchFamily="34" charset="-120"/>
                <a:ea typeface="微軟正黑體" panose="020B0604030504040204" pitchFamily="34" charset="-120"/>
              </a:rPr>
              <a:t>年薪的</a:t>
            </a:r>
            <a:r>
              <a:rPr lang="zh-TW" altLang="en-US" sz="1000" dirty="0">
                <a:latin typeface="微軟正黑體" panose="020B0604030504040204" pitchFamily="34" charset="-120"/>
                <a:ea typeface="微軟正黑體" panose="020B0604030504040204" pitchFamily="34" charset="-120"/>
              </a:rPr>
              <a:t>員工比率達 </a:t>
            </a:r>
            <a:r>
              <a:rPr lang="en-US" altLang="zh-TW" sz="1000" dirty="0" smtClean="0">
                <a:latin typeface="微軟正黑體" panose="020B0604030504040204" pitchFamily="34" charset="-120"/>
                <a:ea typeface="微軟正黑體" panose="020B0604030504040204" pitchFamily="34" charset="-120"/>
              </a:rPr>
              <a:t>67.9%</a:t>
            </a:r>
            <a:r>
              <a:rPr lang="zh-TW" altLang="en-US" sz="1000" dirty="0" smtClean="0">
                <a:latin typeface="微軟正黑體" panose="020B0604030504040204" pitchFamily="34" charset="-120"/>
                <a:ea typeface="微軟正黑體" panose="020B0604030504040204" pitchFamily="34" charset="-120"/>
              </a:rPr>
              <a:t>，顯示</a:t>
            </a:r>
            <a:r>
              <a:rPr lang="zh-TW" altLang="en-US" sz="1000" dirty="0">
                <a:latin typeface="微軟正黑體" panose="020B0604030504040204" pitchFamily="34" charset="-120"/>
                <a:ea typeface="微軟正黑體" panose="020B0604030504040204" pitchFamily="34" charset="-120"/>
              </a:rPr>
              <a:t>中產階級與高薪族群的薪資差距持續擴大。</a:t>
            </a:r>
          </a:p>
        </p:txBody>
      </p:sp>
      <p:sp>
        <p:nvSpPr>
          <p:cNvPr id="13" name="文字方塊 2"/>
          <p:cNvSpPr txBox="1">
            <a:spLocks noChangeArrowheads="1"/>
          </p:cNvSpPr>
          <p:nvPr/>
        </p:nvSpPr>
        <p:spPr bwMode="auto">
          <a:xfrm>
            <a:off x="2165561" y="2662962"/>
            <a:ext cx="5012347" cy="43942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1981~2021</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臺灣</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儲蓄</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率、投資率與超額儲蓄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文字方塊 2"/>
          <p:cNvSpPr txBox="1">
            <a:spLocks noChangeArrowheads="1"/>
          </p:cNvSpPr>
          <p:nvPr/>
        </p:nvSpPr>
        <p:spPr bwMode="auto">
          <a:xfrm>
            <a:off x="2237569" y="5513819"/>
            <a:ext cx="5017648" cy="369332"/>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註：儲蓄率為國民儲蓄毛額占</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GNI</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之比重；投資率為國內投資毛額占</a:t>
            </a:r>
            <a:r>
              <a:rPr lang="en-US"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GDP</a:t>
            </a: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比重。</a:t>
            </a:r>
          </a:p>
          <a:p>
            <a:pPr>
              <a:spcAft>
                <a:spcPts val="0"/>
              </a:spcAft>
            </a:pPr>
            <a:r>
              <a:rPr lang="zh-TW" sz="9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資料來源：主計總處</a:t>
            </a:r>
          </a:p>
        </p:txBody>
      </p:sp>
      <p:graphicFrame>
        <p:nvGraphicFramePr>
          <p:cNvPr id="8" name="圖表 7"/>
          <p:cNvGraphicFramePr/>
          <p:nvPr>
            <p:extLst>
              <p:ext uri="{D42A27DB-BD31-4B8C-83A1-F6EECF244321}">
                <p14:modId xmlns:p14="http://schemas.microsoft.com/office/powerpoint/2010/main" val="1973460252"/>
              </p:ext>
            </p:extLst>
          </p:nvPr>
        </p:nvGraphicFramePr>
        <p:xfrm>
          <a:off x="2029863" y="2996935"/>
          <a:ext cx="5278441" cy="24920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240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66252" y="6492875"/>
            <a:ext cx="2057400" cy="365125"/>
          </a:xfrm>
        </p:spPr>
        <p:txBody>
          <a:bodyPr/>
          <a:lstStyle/>
          <a:p>
            <a:fld id="{BB1C85A4-6A84-4618-80D9-5A61A43F67A3}" type="slidenum">
              <a:rPr lang="zh-TW" altLang="en-US" smtClean="0"/>
              <a:t>7</a:t>
            </a:fld>
            <a:endParaRPr lang="zh-TW" altLang="en-US" dirty="0"/>
          </a:p>
        </p:txBody>
      </p:sp>
      <p:sp>
        <p:nvSpPr>
          <p:cNvPr id="12" name="矩形 11"/>
          <p:cNvSpPr/>
          <p:nvPr/>
        </p:nvSpPr>
        <p:spPr>
          <a:xfrm>
            <a:off x="683568" y="507131"/>
            <a:ext cx="7848872" cy="653857"/>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176213" lvl="1" indent="-176213" algn="just" defTabSz="914400">
              <a:lnSpc>
                <a:spcPts val="3000"/>
              </a:lnSpc>
              <a:spcBef>
                <a:spcPts val="600"/>
              </a:spcBef>
              <a:spcAft>
                <a:spcPts val="600"/>
              </a:spcAft>
              <a:buFont typeface="Arial" panose="020B0604020202020204" pitchFamily="34" charset="0"/>
              <a:buChar char="•"/>
              <a:tabLst>
                <a:tab pos="176213" algn="l"/>
              </a:tabLst>
            </a:pPr>
            <a:r>
              <a:rPr lang="en-US" altLang="zh-TW"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2003~2020</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國內投資成長趨緩</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影響薪資成長力道</a:t>
            </a:r>
            <a:r>
              <a:rPr lang="zh-TW" altLang="en-US" sz="22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2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矩形 14"/>
          <p:cNvSpPr/>
          <p:nvPr/>
        </p:nvSpPr>
        <p:spPr>
          <a:xfrm>
            <a:off x="538893" y="1268760"/>
            <a:ext cx="7993547" cy="4248472"/>
          </a:xfrm>
          <a:prstGeom prst="rect">
            <a:avLst/>
          </a:prstGeom>
        </p:spPr>
        <p:txBody>
          <a:bodyPr wrap="square">
            <a:noAutofit/>
          </a:bodyPr>
          <a:lstStyle/>
          <a:p>
            <a:pPr marL="360363" indent="-360363" algn="just" defTabSz="914400">
              <a:lnSpc>
                <a:spcPts val="3200"/>
              </a:lnSpc>
              <a:spcBef>
                <a:spcPts val="600"/>
              </a:spcBef>
            </a:pP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根據本行對臺灣</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多因素生產模型</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的初步實證結果</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顯示*，</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臺灣實質總</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勞動</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報酬</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包括</a:t>
            </a:r>
            <a:r>
              <a:rPr lang="zh-TW" altLang="en-US" sz="20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薪資</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與非薪資報酬</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平均</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年增率由</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1981</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2002</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年的</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5.55%</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降</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2003</a:t>
            </a:r>
            <a:r>
              <a:rPr lang="en-US" altLang="zh-TW" sz="2000"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2020</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年的</a:t>
            </a:r>
            <a:r>
              <a:rPr lang="en-US" altLang="zh-TW" sz="20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，主要係受勞動運用</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效率成長</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顯著下跌；其次為資本</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存量與</a:t>
            </a:r>
            <a:r>
              <a:rPr lang="zh-TW" altLang="en-US" sz="2000" b="1" spc="-50" dirty="0">
                <a:latin typeface="微軟正黑體" panose="020B0604030504040204" pitchFamily="34" charset="-120"/>
                <a:ea typeface="微軟正黑體" panose="020B0604030504040204" pitchFamily="34" charset="-120"/>
                <a:cs typeface="Times New Roman" panose="02020603050405020304" pitchFamily="18" charset="0"/>
              </a:rPr>
              <a:t>總要素生產力的</a:t>
            </a:r>
            <a:r>
              <a:rPr lang="zh-TW" altLang="en-US" sz="2000" b="1" spc="-50" dirty="0" smtClean="0">
                <a:latin typeface="微軟正黑體" panose="020B0604030504040204" pitchFamily="34" charset="-120"/>
                <a:ea typeface="微軟正黑體" panose="020B0604030504040204" pitchFamily="34" charset="-120"/>
                <a:cs typeface="Times New Roman" panose="02020603050405020304" pitchFamily="18" charset="0"/>
              </a:rPr>
              <a:t>成長減緩所致。</a:t>
            </a:r>
            <a:endParaRPr lang="en-US" altLang="zh-TW" sz="2000"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268288" algn="just" defTabSz="914400">
              <a:lnSpc>
                <a:spcPts val="3000"/>
              </a:lnSpc>
              <a:spcBef>
                <a:spcPts val="600"/>
              </a:spcBef>
              <a:buFont typeface="Wingdings" panose="05000000000000000000" pitchFamily="2" charset="2"/>
              <a:buChar char="Ø"/>
              <a:tabLst>
                <a:tab pos="627063" algn="l"/>
              </a:tabLst>
            </a:pP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勞動</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運用效率成長趨緩</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spc="-50" dirty="0">
                <a:latin typeface="微軟正黑體" panose="020B0604030504040204" pitchFamily="34" charset="-120"/>
                <a:ea typeface="微軟正黑體" panose="020B0604030504040204" pitchFamily="34" charset="-120"/>
                <a:cs typeface="Times New Roman" panose="02020603050405020304" pitchFamily="18" charset="0"/>
              </a:rPr>
              <a:t>全球化</a:t>
            </a:r>
            <a:r>
              <a:rPr lang="zh-TW"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rPr>
              <a:t>下</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，產業全球布局，致</a:t>
            </a:r>
            <a:r>
              <a:rPr lang="zh-TW"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rPr>
              <a:t>國內</a:t>
            </a:r>
            <a:r>
              <a:rPr lang="zh-TW" altLang="zh-TW"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就業機會不足</a:t>
            </a:r>
            <a:r>
              <a:rPr lang="zh-TW" altLang="zh-TW" b="1" spc="-50" dirty="0">
                <a:latin typeface="微軟正黑體" panose="020B0604030504040204" pitchFamily="34" charset="-120"/>
                <a:ea typeface="微軟正黑體" panose="020B0604030504040204" pitchFamily="34" charset="-120"/>
                <a:cs typeface="Times New Roman" panose="02020603050405020304" pitchFamily="18" charset="0"/>
              </a:rPr>
              <a:t>，勞工</a:t>
            </a:r>
            <a:r>
              <a:rPr lang="zh-TW" altLang="zh-TW"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無法找到合適職缺</a:t>
            </a:r>
            <a:r>
              <a:rPr lang="zh-TW" altLang="zh-TW" b="1" spc="-50" dirty="0">
                <a:latin typeface="微軟正黑體" panose="020B0604030504040204" pitchFamily="34" charset="-120"/>
                <a:ea typeface="微軟正黑體" panose="020B0604030504040204" pitchFamily="34" charset="-120"/>
                <a:cs typeface="Times New Roman" panose="02020603050405020304" pitchFamily="18" charset="0"/>
              </a:rPr>
              <a:t>，發揮其生產</a:t>
            </a:r>
            <a:r>
              <a:rPr lang="zh-TW"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rPr>
              <a:t>效率。</a:t>
            </a:r>
            <a:endParaRPr lang="en-US" altLang="zh-TW" b="1" spc="-50" dirty="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268288" algn="just" defTabSz="914400">
              <a:lnSpc>
                <a:spcPts val="3000"/>
              </a:lnSpc>
              <a:spcBef>
                <a:spcPts val="600"/>
              </a:spcBef>
              <a:buFont typeface="Wingdings" panose="05000000000000000000" pitchFamily="2" charset="2"/>
              <a:buChar char="Ø"/>
              <a:tabLst>
                <a:tab pos="627063" algn="l"/>
              </a:tabLst>
            </a:pP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資本存量成長趨緩</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：國內企業因產業外移</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而減少在臺投資</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致</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無法提升國內勞動</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需求</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，帶動薪資成長。</a:t>
            </a:r>
            <a:endParaRPr lang="en-US"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27063" indent="-268288" algn="just" defTabSz="914400">
              <a:lnSpc>
                <a:spcPts val="3000"/>
              </a:lnSpc>
              <a:spcBef>
                <a:spcPts val="600"/>
              </a:spcBef>
              <a:buFont typeface="Wingdings" panose="05000000000000000000" pitchFamily="2" charset="2"/>
              <a:buChar char="Ø"/>
              <a:tabLst>
                <a:tab pos="627063" algn="l"/>
              </a:tabLst>
            </a:pP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總</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要素</a:t>
            </a:r>
            <a:r>
              <a:rPr lang="zh-TW" altLang="en-US"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生產力成長</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趨緩：</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反映產業</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轉型緩慢</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不利附加價值的提升</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，限縮企業</a:t>
            </a:r>
            <a:r>
              <a:rPr lang="zh-TW" altLang="en-US" b="1" spc="-50" dirty="0">
                <a:latin typeface="微軟正黑體" panose="020B0604030504040204" pitchFamily="34" charset="-120"/>
                <a:ea typeface="微軟正黑體" panose="020B0604030504040204" pitchFamily="34" charset="-120"/>
                <a:cs typeface="Times New Roman" panose="02020603050405020304" pitchFamily="18" charset="0"/>
              </a:rPr>
              <a:t>加薪</a:t>
            </a:r>
            <a:r>
              <a:rPr lang="zh-TW" altLang="en-US" b="1" spc="-50" dirty="0" smtClean="0">
                <a:latin typeface="微軟正黑體" panose="020B0604030504040204" pitchFamily="34" charset="-120"/>
                <a:ea typeface="微軟正黑體" panose="020B0604030504040204" pitchFamily="34" charset="-120"/>
                <a:cs typeface="Times New Roman" panose="02020603050405020304" pitchFamily="18" charset="0"/>
              </a:rPr>
              <a:t>的能力。</a:t>
            </a:r>
            <a:endParaRPr lang="en-US" altLang="zh-TW" b="1" spc="-5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矩形 2"/>
          <p:cNvSpPr/>
          <p:nvPr/>
        </p:nvSpPr>
        <p:spPr>
          <a:xfrm>
            <a:off x="755576" y="5517232"/>
            <a:ext cx="7848872" cy="784830"/>
          </a:xfrm>
          <a:prstGeom prst="rect">
            <a:avLst/>
          </a:prstGeom>
        </p:spPr>
        <p:txBody>
          <a:bodyPr wrap="square">
            <a:spAutoFit/>
          </a:bodyPr>
          <a:lstStyle/>
          <a:p>
            <a:pPr marL="174625" indent="-120650" algn="just">
              <a:tabLst>
                <a:tab pos="177800" algn="l"/>
              </a:tabLst>
            </a:pPr>
            <a:r>
              <a:rPr lang="zh-TW" altLang="en-US" sz="900" dirty="0" smtClean="0">
                <a:latin typeface="Microsoft JhengHei" panose="020B0604030504040204" pitchFamily="34" charset="-120"/>
                <a:ea typeface="Microsoft JhengHei" panose="020B0604030504040204" pitchFamily="34" charset="-120"/>
              </a:rPr>
              <a:t>* 總</a:t>
            </a:r>
            <a:r>
              <a:rPr lang="zh-TW" altLang="en-US" sz="900" dirty="0">
                <a:latin typeface="Microsoft JhengHei" panose="020B0604030504040204" pitchFamily="34" charset="-120"/>
                <a:ea typeface="Microsoft JhengHei" panose="020B0604030504040204" pitchFamily="34" charset="-120"/>
              </a:rPr>
              <a:t>勞動報酬</a:t>
            </a:r>
            <a:r>
              <a:rPr lang="en-US" altLang="zh-TW" sz="900" dirty="0">
                <a:latin typeface="Microsoft JhengHei" panose="020B0604030504040204" pitchFamily="34" charset="-120"/>
                <a:ea typeface="Microsoft JhengHei" panose="020B0604030504040204" pitchFamily="34" charset="-120"/>
              </a:rPr>
              <a:t>=</a:t>
            </a:r>
            <a:r>
              <a:rPr lang="zh-TW" altLang="en-US" sz="900" dirty="0">
                <a:latin typeface="Microsoft JhengHei" panose="020B0604030504040204" pitchFamily="34" charset="-120"/>
                <a:ea typeface="Microsoft JhengHei" panose="020B0604030504040204" pitchFamily="34" charset="-120"/>
              </a:rPr>
              <a:t>薪資報酬</a:t>
            </a:r>
            <a:r>
              <a:rPr lang="en-US" altLang="zh-TW" sz="900" dirty="0">
                <a:latin typeface="Microsoft JhengHei" panose="020B0604030504040204" pitchFamily="34" charset="-120"/>
                <a:ea typeface="Microsoft JhengHei" panose="020B0604030504040204" pitchFamily="34" charset="-120"/>
              </a:rPr>
              <a:t>+</a:t>
            </a:r>
            <a:r>
              <a:rPr lang="zh-TW" altLang="en-US" sz="900" dirty="0">
                <a:latin typeface="Microsoft JhengHei" panose="020B0604030504040204" pitchFamily="34" charset="-120"/>
                <a:ea typeface="Microsoft JhengHei" panose="020B0604030504040204" pitchFamily="34" charset="-120"/>
              </a:rPr>
              <a:t>非薪資</a:t>
            </a:r>
            <a:r>
              <a:rPr lang="zh-TW" altLang="en-US" sz="900" dirty="0" smtClean="0">
                <a:latin typeface="Microsoft JhengHei" panose="020B0604030504040204" pitchFamily="34" charset="-120"/>
                <a:ea typeface="Microsoft JhengHei" panose="020B0604030504040204" pitchFamily="34" charset="-120"/>
              </a:rPr>
              <a:t>報酬</a:t>
            </a:r>
            <a:r>
              <a:rPr lang="zh-TW" altLang="en-US" sz="900" dirty="0">
                <a:latin typeface="Microsoft JhengHei" panose="020B0604030504040204" pitchFamily="34" charset="-120"/>
                <a:ea typeface="Microsoft JhengHei" panose="020B0604030504040204" pitchFamily="34" charset="-120"/>
              </a:rPr>
              <a:t>；</a:t>
            </a:r>
            <a:r>
              <a:rPr lang="zh-TW" altLang="en-US" sz="900" dirty="0" smtClean="0">
                <a:latin typeface="Microsoft JhengHei" panose="020B0604030504040204" pitchFamily="34" charset="-120"/>
                <a:ea typeface="Microsoft JhengHei" panose="020B0604030504040204" pitchFamily="34" charset="-120"/>
              </a:rPr>
              <a:t>非薪資報酬指</a:t>
            </a:r>
            <a:r>
              <a:rPr lang="zh-TW" altLang="en-US" sz="900" dirty="0">
                <a:latin typeface="Microsoft JhengHei" panose="020B0604030504040204" pitchFamily="34" charset="-120"/>
                <a:ea typeface="Microsoft JhengHei" panose="020B0604030504040204" pitchFamily="34" charset="-120"/>
              </a:rPr>
              <a:t>雇主為保障員工工作條件及未來退休生活所負擔之非薪資成本，與直接給付予員工之薪資報酬性質不同，包括雇主為員工支付之保險費</a:t>
            </a:r>
            <a:r>
              <a:rPr lang="en-US" altLang="zh-TW" sz="900" dirty="0">
                <a:latin typeface="Microsoft JhengHei" panose="020B0604030504040204" pitchFamily="34" charset="-120"/>
                <a:ea typeface="Microsoft JhengHei" panose="020B0604030504040204" pitchFamily="34" charset="-120"/>
              </a:rPr>
              <a:t>(</a:t>
            </a:r>
            <a:r>
              <a:rPr lang="zh-TW" altLang="en-US" sz="900" dirty="0">
                <a:latin typeface="Microsoft JhengHei" panose="020B0604030504040204" pitchFamily="34" charset="-120"/>
                <a:ea typeface="Microsoft JhengHei" panose="020B0604030504040204" pitchFamily="34" charset="-120"/>
              </a:rPr>
              <a:t>含勞保、健保、團保</a:t>
            </a:r>
            <a:r>
              <a:rPr lang="en-US" altLang="zh-TW" sz="900" dirty="0">
                <a:latin typeface="Microsoft JhengHei" panose="020B0604030504040204" pitchFamily="34" charset="-120"/>
                <a:ea typeface="Microsoft JhengHei" panose="020B0604030504040204" pitchFamily="34" charset="-120"/>
              </a:rPr>
              <a:t>)</a:t>
            </a:r>
            <a:r>
              <a:rPr lang="zh-TW" altLang="en-US" sz="900" dirty="0">
                <a:latin typeface="Microsoft JhengHei" panose="020B0604030504040204" pitchFamily="34" charset="-120"/>
                <a:ea typeface="Microsoft JhengHei" panose="020B0604030504040204" pitchFamily="34" charset="-120"/>
              </a:rPr>
              <a:t>、提撥或支付之退休金、資遣費、職工福利金及其他福利支出</a:t>
            </a:r>
            <a:r>
              <a:rPr lang="en-US" altLang="zh-TW" sz="900" dirty="0">
                <a:latin typeface="Microsoft JhengHei" panose="020B0604030504040204" pitchFamily="34" charset="-120"/>
                <a:ea typeface="Microsoft JhengHei" panose="020B0604030504040204" pitchFamily="34" charset="-120"/>
              </a:rPr>
              <a:t>(</a:t>
            </a:r>
            <a:r>
              <a:rPr lang="zh-TW" altLang="en-US" sz="900" dirty="0">
                <a:latin typeface="Microsoft JhengHei" panose="020B0604030504040204" pitchFamily="34" charset="-120"/>
                <a:ea typeface="Microsoft JhengHei" panose="020B0604030504040204" pitchFamily="34" charset="-120"/>
              </a:rPr>
              <a:t>含教育補助費、生育補助費、傷殘補助費等</a:t>
            </a:r>
            <a:r>
              <a:rPr lang="en-US" altLang="zh-TW" sz="900" dirty="0">
                <a:latin typeface="Microsoft JhengHei" panose="020B0604030504040204" pitchFamily="34" charset="-120"/>
                <a:ea typeface="Microsoft JhengHei" panose="020B0604030504040204" pitchFamily="34" charset="-120"/>
              </a:rPr>
              <a:t>)</a:t>
            </a:r>
            <a:r>
              <a:rPr lang="zh-TW" altLang="en-US" sz="900" dirty="0" smtClean="0">
                <a:latin typeface="Microsoft JhengHei" panose="020B0604030504040204" pitchFamily="34" charset="-120"/>
                <a:ea typeface="Microsoft JhengHei" panose="020B0604030504040204" pitchFamily="34" charset="-120"/>
              </a:rPr>
              <a:t>。勞動</a:t>
            </a:r>
            <a:r>
              <a:rPr lang="zh-TW" altLang="en-US" sz="900" dirty="0">
                <a:latin typeface="Microsoft JhengHei" panose="020B0604030504040204" pitchFamily="34" charset="-120"/>
                <a:ea typeface="Microsoft JhengHei" panose="020B0604030504040204" pitchFamily="34" charset="-120"/>
              </a:rPr>
              <a:t>運用效率係</a:t>
            </a:r>
            <a:r>
              <a:rPr lang="zh-TW" altLang="en-US" sz="900" dirty="0" smtClean="0">
                <a:latin typeface="Microsoft JhengHei" panose="020B0604030504040204" pitchFamily="34" charset="-120"/>
                <a:ea typeface="Microsoft JhengHei" panose="020B0604030504040204" pitchFamily="34" charset="-120"/>
              </a:rPr>
              <a:t>指，勞工</a:t>
            </a:r>
            <a:r>
              <a:rPr lang="zh-TW" altLang="en-US" sz="900" dirty="0">
                <a:latin typeface="Microsoft JhengHei" panose="020B0604030504040204" pitchFamily="34" charset="-120"/>
                <a:ea typeface="Microsoft JhengHei" panose="020B0604030504040204" pitchFamily="34" charset="-120"/>
              </a:rPr>
              <a:t>單位時間內創造的附加</a:t>
            </a:r>
            <a:r>
              <a:rPr lang="zh-TW" altLang="en-US" sz="900" dirty="0" smtClean="0">
                <a:latin typeface="Microsoft JhengHei" panose="020B0604030504040204" pitchFamily="34" charset="-120"/>
                <a:ea typeface="Microsoft JhengHei" panose="020B0604030504040204" pitchFamily="34" charset="-120"/>
              </a:rPr>
              <a:t>價值，舉例</a:t>
            </a:r>
            <a:r>
              <a:rPr lang="zh-TW" altLang="en-US" sz="900" dirty="0">
                <a:latin typeface="Microsoft JhengHei" panose="020B0604030504040204" pitchFamily="34" charset="-120"/>
                <a:ea typeface="Microsoft JhengHei" panose="020B0604030504040204" pitchFamily="34" charset="-120"/>
              </a:rPr>
              <a:t>而言，一位資訊工程師</a:t>
            </a:r>
            <a:r>
              <a:rPr lang="zh-TW" altLang="en-US" sz="900" dirty="0" smtClean="0">
                <a:latin typeface="Microsoft JhengHei" panose="020B0604030504040204" pitchFamily="34" charset="-120"/>
                <a:ea typeface="Microsoft JhengHei" panose="020B0604030504040204" pitchFamily="34" charset="-120"/>
              </a:rPr>
              <a:t>任職</a:t>
            </a:r>
            <a:r>
              <a:rPr lang="zh-TW" altLang="en-US" sz="900" dirty="0">
                <a:latin typeface="Microsoft JhengHei" panose="020B0604030504040204" pitchFamily="34" charset="-120"/>
                <a:ea typeface="Microsoft JhengHei" panose="020B0604030504040204" pitchFamily="34" charset="-120"/>
              </a:rPr>
              <a:t>半導體公司</a:t>
            </a:r>
            <a:r>
              <a:rPr lang="zh-TW" altLang="en-US" sz="900" dirty="0" smtClean="0">
                <a:latin typeface="Microsoft JhengHei" panose="020B0604030504040204" pitchFamily="34" charset="-120"/>
                <a:ea typeface="Microsoft JhengHei" panose="020B0604030504040204" pitchFamily="34" charset="-120"/>
              </a:rPr>
              <a:t>或</a:t>
            </a:r>
            <a:r>
              <a:rPr lang="zh-TW" altLang="en-US" sz="900" dirty="0">
                <a:latin typeface="Microsoft JhengHei" panose="020B0604030504040204" pitchFamily="34" charset="-120"/>
                <a:ea typeface="Microsoft JhengHei" panose="020B0604030504040204" pitchFamily="34" charset="-120"/>
              </a:rPr>
              <a:t>選擇外送服務在單位時間內創造的附加價值即不</a:t>
            </a:r>
            <a:r>
              <a:rPr lang="zh-TW" altLang="en-US" sz="900" dirty="0" smtClean="0">
                <a:latin typeface="Microsoft JhengHei" panose="020B0604030504040204" pitchFamily="34" charset="-120"/>
                <a:ea typeface="Microsoft JhengHei" panose="020B0604030504040204" pitchFamily="34" charset="-120"/>
              </a:rPr>
              <a:t>相同</a:t>
            </a:r>
            <a:r>
              <a:rPr lang="zh-TW" altLang="en-US" sz="900" dirty="0">
                <a:latin typeface="Microsoft JhengHei" panose="020B0604030504040204" pitchFamily="34" charset="-120"/>
                <a:ea typeface="Microsoft JhengHei" panose="020B0604030504040204" pitchFamily="34" charset="-120"/>
              </a:rPr>
              <a:t>；</a:t>
            </a:r>
            <a:r>
              <a:rPr lang="zh-TW" altLang="en-US" sz="900" dirty="0" smtClean="0">
                <a:latin typeface="Microsoft JhengHei" panose="020B0604030504040204" pitchFamily="34" charset="-120"/>
                <a:ea typeface="Microsoft JhengHei" panose="020B0604030504040204" pitchFamily="34" charset="-120"/>
              </a:rPr>
              <a:t>總</a:t>
            </a:r>
            <a:r>
              <a:rPr lang="zh-TW" altLang="en-US" sz="900" dirty="0">
                <a:latin typeface="Microsoft JhengHei" panose="020B0604030504040204" pitchFamily="34" charset="-120"/>
                <a:ea typeface="Microsoft JhengHei" panose="020B0604030504040204" pitchFamily="34" charset="-120"/>
              </a:rPr>
              <a:t>要素生產力係指經濟成長中無法被資本與勞動解釋的</a:t>
            </a:r>
            <a:r>
              <a:rPr lang="zh-TW" altLang="en-US" sz="900" dirty="0" smtClean="0">
                <a:latin typeface="Microsoft JhengHei" panose="020B0604030504040204" pitchFamily="34" charset="-120"/>
                <a:ea typeface="Microsoft JhengHei" panose="020B0604030504040204" pitchFamily="34" charset="-120"/>
              </a:rPr>
              <a:t>部分。資料來源：俞欣榮</a:t>
            </a:r>
            <a:r>
              <a:rPr lang="en-US" altLang="zh-TW" sz="900" dirty="0">
                <a:latin typeface="Microsoft JhengHei" panose="020B0604030504040204" pitchFamily="34" charset="-120"/>
                <a:ea typeface="Microsoft JhengHei" panose="020B0604030504040204" pitchFamily="34" charset="-120"/>
              </a:rPr>
              <a:t>(2022)</a:t>
            </a:r>
            <a:r>
              <a:rPr lang="zh-TW" altLang="en-US" sz="900" dirty="0">
                <a:latin typeface="Microsoft JhengHei" panose="020B0604030504040204" pitchFamily="34" charset="-120"/>
                <a:ea typeface="Microsoft JhengHei" panose="020B0604030504040204" pitchFamily="34" charset="-120"/>
              </a:rPr>
              <a:t>，「台灣勞動份額與實質勞動報酬之研究：多因素生產模型之應用」</a:t>
            </a:r>
            <a:r>
              <a:rPr lang="zh-TW" altLang="en-US" sz="900" dirty="0" smtClean="0">
                <a:latin typeface="Microsoft JhengHei" panose="020B0604030504040204" pitchFamily="34" charset="-120"/>
                <a:ea typeface="Microsoft JhengHei" panose="020B0604030504040204" pitchFamily="34" charset="-120"/>
              </a:rPr>
              <a:t>，中央銀行</a:t>
            </a:r>
            <a:r>
              <a:rPr lang="zh-TW" altLang="en-US" sz="900" dirty="0">
                <a:latin typeface="Microsoft JhengHei" panose="020B0604030504040204" pitchFamily="34" charset="-120"/>
                <a:ea typeface="Microsoft JhengHei" panose="020B0604030504040204" pitchFamily="34" charset="-120"/>
              </a:rPr>
              <a:t>內部研究。</a:t>
            </a:r>
          </a:p>
        </p:txBody>
      </p:sp>
    </p:spTree>
    <p:extLst>
      <p:ext uri="{BB962C8B-B14F-4D97-AF65-F5344CB8AC3E}">
        <p14:creationId xmlns:p14="http://schemas.microsoft.com/office/powerpoint/2010/main" val="212926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876256" y="6492875"/>
            <a:ext cx="2057400" cy="365125"/>
          </a:xfrm>
        </p:spPr>
        <p:txBody>
          <a:bodyPr/>
          <a:lstStyle/>
          <a:p>
            <a:fld id="{BB1C85A4-6A84-4618-80D9-5A61A43F67A3}" type="slidenum">
              <a:rPr lang="zh-TW" altLang="en-US" smtClean="0"/>
              <a:t>8</a:t>
            </a:fld>
            <a:endParaRPr lang="zh-TW" altLang="en-US" dirty="0"/>
          </a:p>
        </p:txBody>
      </p:sp>
      <p:sp>
        <p:nvSpPr>
          <p:cNvPr id="19" name="矩形 18"/>
          <p:cNvSpPr/>
          <p:nvPr/>
        </p:nvSpPr>
        <p:spPr>
          <a:xfrm>
            <a:off x="323528" y="217465"/>
            <a:ext cx="8464398" cy="3738481"/>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533400" indent="-533400" algn="just" defTabSz="914400">
              <a:lnSpc>
                <a:spcPts val="3000"/>
              </a:lnSpc>
              <a:spcBef>
                <a:spcPts val="600"/>
              </a:spcBef>
            </a:pP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)1990</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年代</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末期至</a:t>
            </a:r>
            <a:r>
              <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2021</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年間，</a:t>
            </a:r>
            <a:r>
              <a:rPr lang="zh-TW" altLang="en-US" sz="24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全球經濟成長已趨平緩，投資不足、低通膨、低利率為普遍</a:t>
            </a:r>
            <a:r>
              <a:rPr lang="zh-TW" altLang="en-US"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現象</a:t>
            </a:r>
            <a:endParaRPr lang="en-US" altLang="zh-TW" sz="24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lvl="1" indent="-271463" algn="just" defTabSz="914400">
              <a:lnSpc>
                <a:spcPts val="2500"/>
              </a:lnSpc>
              <a:spcBef>
                <a:spcPts val="600"/>
              </a:spcBef>
              <a:buFont typeface="Arial" panose="020B0604020202020204" pitchFamily="34" charset="0"/>
              <a:buChar char="•"/>
            </a:pPr>
            <a:r>
              <a:rPr lang="en-US" altLang="zh-TW"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1998</a:t>
            </a:r>
            <a:r>
              <a:rPr lang="zh-TW" altLang="zh-TW"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2007</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全球經濟成長率平均</a:t>
            </a: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，其中，新興經濟體因</a:t>
            </a:r>
            <a:r>
              <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2001</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年中國大陸加入</a:t>
            </a:r>
            <a:r>
              <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WTO</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，全球供應鏈興起，投資帶動新興市場經濟體平均</a:t>
            </a:r>
            <a:r>
              <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5.3%</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之高經濟成長。</a:t>
            </a:r>
          </a:p>
          <a:p>
            <a:pPr marL="446088" indent="-271463" algn="just" defTabSz="914400">
              <a:lnSpc>
                <a:spcPts val="2500"/>
              </a:lnSpc>
              <a:spcBef>
                <a:spcPts val="600"/>
              </a:spcBef>
              <a:buFont typeface="Arial" panose="020B0604020202020204" pitchFamily="34" charset="0"/>
              <a:buChar char="•"/>
            </a:pP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年全球金融危機後</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先進經濟體</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經濟成長率</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明顯下降</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新興市場經濟體</a:t>
            </a:r>
            <a:r>
              <a:rPr lang="zh-TW"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受</a:t>
            </a:r>
            <a:r>
              <a:rPr lang="zh-TW" altLang="zh-TW"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波及</a:t>
            </a:r>
            <a:r>
              <a:rPr lang="zh-TW"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全球陷入</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長期停滯</a:t>
            </a:r>
            <a:r>
              <a:rPr lang="zh-TW"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困境</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indent="-271463" algn="just" defTabSz="914400">
              <a:lnSpc>
                <a:spcPts val="2500"/>
              </a:lnSpc>
              <a:spcBef>
                <a:spcPts val="600"/>
              </a:spcBef>
              <a:buFont typeface="Arial" panose="020B0604020202020204" pitchFamily="34" charset="0"/>
              <a:buChar char="•"/>
            </a:pPr>
            <a:r>
              <a:rPr lang="en-US" altLang="zh-TW"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年起</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，隨美歐</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等國積極推動在地生產與投資</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、疫</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後需求爆發，</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先進經濟體成長率逐漸回升</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惟</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中國大陸受經濟再平衡</a:t>
            </a:r>
            <a:r>
              <a:rPr lang="zh-TW" altLang="en-US" sz="2100" b="1" spc="-5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政策影響</a:t>
            </a:r>
            <a:r>
              <a:rPr lang="zh-TW" altLang="en-US" sz="2100" b="1" spc="-5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美中貿易戰</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疫情衝擊</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，拖累</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新興市場經濟體</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經濟成長，</a:t>
            </a:r>
            <a:r>
              <a:rPr lang="zh-TW" altLang="en-US" sz="2100" b="1" spc="-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續呈下滑</a:t>
            </a:r>
            <a:r>
              <a:rPr lang="zh-TW" altLang="en-US"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b="1" spc="-5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2"/>
          <p:cNvSpPr txBox="1">
            <a:spLocks noChangeArrowheads="1"/>
          </p:cNvSpPr>
          <p:nvPr/>
        </p:nvSpPr>
        <p:spPr bwMode="auto">
          <a:xfrm>
            <a:off x="2123727" y="4016052"/>
            <a:ext cx="4392489" cy="349956"/>
          </a:xfrm>
          <a:prstGeom prst="rect">
            <a:avLst/>
          </a:prstGeom>
          <a:noFill/>
          <a:ln w="9525">
            <a:noFill/>
            <a:miter lim="800000"/>
            <a:headEnd/>
            <a:tailEnd/>
          </a:ln>
        </p:spPr>
        <p:txBody>
          <a:bodyPr rot="0" vert="horz" wrap="square" lIns="91440" tIns="45720" rIns="91440" bIns="45720" anchor="t" anchorCtr="0">
            <a:noAutofit/>
          </a:bodyPr>
          <a:lstStyle/>
          <a:p>
            <a:pPr marL="450215" indent="-450215" algn="ctr">
              <a:spcAft>
                <a:spcPts val="0"/>
              </a:spcAft>
            </a:pP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全球</a:t>
            </a:r>
            <a:r>
              <a:rPr lang="zh-TW" sz="1600" b="1" kern="100" dirty="0">
                <a:effectLst/>
                <a:latin typeface="微軟正黑體" panose="020B0604030504040204" pitchFamily="34" charset="-120"/>
                <a:ea typeface="微軟正黑體" panose="020B0604030504040204" pitchFamily="34" charset="-120"/>
                <a:cs typeface="新細明體" panose="02020500000000000000" pitchFamily="18" charset="-120"/>
              </a:rPr>
              <a:t>、先進及新興市場經濟</a:t>
            </a:r>
            <a:r>
              <a:rPr lang="zh-TW" sz="1600" b="1"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成長率</a:t>
            </a:r>
            <a:endParaRPr lang="zh-TW" sz="16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graphicFrame>
        <p:nvGraphicFramePr>
          <p:cNvPr id="18" name="圖表 17"/>
          <p:cNvGraphicFramePr/>
          <p:nvPr>
            <p:extLst>
              <p:ext uri="{D42A27DB-BD31-4B8C-83A1-F6EECF244321}">
                <p14:modId xmlns:p14="http://schemas.microsoft.com/office/powerpoint/2010/main" val="3917126959"/>
              </p:ext>
            </p:extLst>
          </p:nvPr>
        </p:nvGraphicFramePr>
        <p:xfrm>
          <a:off x="1956591" y="4366008"/>
          <a:ext cx="4677993" cy="2014850"/>
        </p:xfrm>
        <a:graphic>
          <a:graphicData uri="http://schemas.openxmlformats.org/drawingml/2006/chart">
            <c:chart xmlns:c="http://schemas.openxmlformats.org/drawingml/2006/chart" xmlns:r="http://schemas.openxmlformats.org/officeDocument/2006/relationships" r:id="rId2"/>
          </a:graphicData>
        </a:graphic>
      </p:graphicFrame>
      <p:sp>
        <p:nvSpPr>
          <p:cNvPr id="20" name="文字方塊 2"/>
          <p:cNvSpPr txBox="1">
            <a:spLocks noChangeArrowheads="1"/>
          </p:cNvSpPr>
          <p:nvPr/>
        </p:nvSpPr>
        <p:spPr bwMode="auto">
          <a:xfrm>
            <a:off x="6663116" y="6061297"/>
            <a:ext cx="2129408" cy="431578"/>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zh-TW"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資料來源：</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S&amp;P Global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Market</a:t>
            </a:r>
          </a:p>
          <a:p>
            <a:pPr>
              <a:spcAft>
                <a:spcPts val="0"/>
              </a:spcAft>
            </a:pPr>
            <a:r>
              <a:rPr lang="zh-TW" altLang="en-US" sz="900" kern="1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en-US" sz="900" kern="100" dirty="0" smtClean="0">
                <a:latin typeface="微軟正黑體" panose="020B0604030504040204" pitchFamily="34" charset="-120"/>
                <a:ea typeface="微軟正黑體" panose="020B0604030504040204" pitchFamily="34" charset="-120"/>
                <a:cs typeface="新細明體" panose="02020500000000000000" pitchFamily="18" charset="-120"/>
              </a:rPr>
              <a:t>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 </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Intelligence (</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2022/</a:t>
            </a:r>
            <a:r>
              <a:rPr lang="en-US" altLang="zh-TW"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8</a:t>
            </a:r>
            <a:r>
              <a:rPr lang="en-US" sz="900" kern="100" dirty="0" smtClean="0">
                <a:effectLst/>
                <a:latin typeface="微軟正黑體" panose="020B0604030504040204" pitchFamily="34" charset="-120"/>
                <a:ea typeface="微軟正黑體" panose="020B0604030504040204" pitchFamily="34" charset="-120"/>
                <a:cs typeface="新細明體" panose="02020500000000000000" pitchFamily="18" charset="-120"/>
              </a:rPr>
              <a:t>/15</a:t>
            </a:r>
            <a:r>
              <a:rPr lang="en-US" sz="900" kern="100" dirty="0">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400" kern="100" dirty="0">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Tree>
    <p:extLst>
      <p:ext uri="{BB962C8B-B14F-4D97-AF65-F5344CB8AC3E}">
        <p14:creationId xmlns:p14="http://schemas.microsoft.com/office/powerpoint/2010/main" val="2616858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12467</TotalTime>
  <Words>10878</Words>
  <Application>Microsoft Office PowerPoint</Application>
  <PresentationFormat>如螢幕大小 (4:3)</PresentationFormat>
  <Paragraphs>929</Paragraphs>
  <Slides>51</Slides>
  <Notes>1</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51</vt:i4>
      </vt:variant>
    </vt:vector>
  </HeadingPairs>
  <TitlesOfParts>
    <vt:vector size="62" baseType="lpstr">
      <vt:lpstr>Microsoft JhengHei</vt:lpstr>
      <vt:lpstr>Microsoft JhengHei</vt:lpstr>
      <vt:lpstr>新細明體</vt:lpstr>
      <vt:lpstr>標楷體</vt:lpstr>
      <vt:lpstr>Arial</vt:lpstr>
      <vt:lpstr>Calibri</vt:lpstr>
      <vt:lpstr>Calibri Light</vt:lpstr>
      <vt:lpstr>Times New Roman</vt:lpstr>
      <vt:lpstr>Wingdings</vt:lpstr>
      <vt:lpstr>Office Theme</vt:lpstr>
      <vt:lpstr>自訂設計</vt:lpstr>
      <vt:lpstr>PowerPoint 簡報</vt:lpstr>
      <vt:lpstr>PowerPoint 簡報</vt:lpstr>
      <vt:lpstr>大綱</vt:lpstr>
      <vt:lpstr>一、近20多年來，臺灣經濟表現優於全球平均值，亦高於韓、日，實係「穩定、成長的20年」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三、臺灣經濟展望：面對全球多重下行風險，宜密切關注國際間各項風險之外溢效應</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四、未來臺灣經濟發展的中長期挑戰：人口老化、全球化進程轉變、氣候變遷</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1110907簡報-近20多年來臺灣的經濟發展與央行扮演的角色</dc:title>
  <dc:creator>黃素玫</dc:creator>
  <cp:lastModifiedBy>李佳盈</cp:lastModifiedBy>
  <cp:revision>2255</cp:revision>
  <cp:lastPrinted>2022-09-06T07:49:57Z</cp:lastPrinted>
  <dcterms:created xsi:type="dcterms:W3CDTF">2019-02-25T02:23:37Z</dcterms:created>
  <dcterms:modified xsi:type="dcterms:W3CDTF">2022-09-08T06:56:40Z</dcterms:modified>
</cp:coreProperties>
</file>