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2" r:id="rId3"/>
    <p:sldId id="263" r:id="rId4"/>
    <p:sldId id="268" r:id="rId5"/>
    <p:sldId id="270" r:id="rId6"/>
    <p:sldId id="264" r:id="rId7"/>
    <p:sldId id="271" r:id="rId8"/>
    <p:sldId id="267" r:id="rId9"/>
    <p:sldId id="269" r:id="rId10"/>
    <p:sldId id="276" r:id="rId11"/>
    <p:sldId id="274" r:id="rId12"/>
    <p:sldId id="273" r:id="rId13"/>
    <p:sldId id="266" r:id="rId14"/>
    <p:sldId id="277" r:id="rId15"/>
    <p:sldId id="275" r:id="rId16"/>
    <p:sldId id="261" r:id="rId17"/>
  </p:sldIdLst>
  <p:sldSz cx="9144000" cy="6858000" type="screen4x3"/>
  <p:notesSz cx="6797675" cy="9928225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0"/>
    <a:srgbClr val="F5FFFF"/>
    <a:srgbClr val="828383"/>
    <a:srgbClr val="666666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3387" autoAdjust="0"/>
  </p:normalViewPr>
  <p:slideViewPr>
    <p:cSldViewPr snapToGrid="0" snapToObjects="1">
      <p:cViewPr varScale="1">
        <p:scale>
          <a:sx n="78" d="100"/>
          <a:sy n="78" d="100"/>
        </p:scale>
        <p:origin x="-13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070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08390284617686E-2"/>
          <c:y val="1.5268066117871803E-2"/>
          <c:w val="0.92594240348439416"/>
          <c:h val="0.7652559691218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000" b="0"/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</c:spPr>
              <c:txPr>
                <a:bodyPr/>
                <a:lstStyle/>
                <a:p>
                  <a:pPr>
                    <a:defRPr sz="1000" b="0"/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</c:numCache>
            </c:numRef>
          </c:cat>
          <c:val>
            <c:numRef>
              <c:f>工作表1!$B$2:$B$4</c:f>
              <c:numCache>
                <c:formatCode>#,##0_ </c:formatCode>
                <c:ptCount val="3"/>
                <c:pt idx="0">
                  <c:v>477.03550000000001</c:v>
                </c:pt>
                <c:pt idx="1">
                  <c:v>517.44770000000005</c:v>
                </c:pt>
                <c:pt idx="2">
                  <c:v>526.31050000000005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8576"/>
        <c:axId val="11706368"/>
      </c:barChart>
      <c:catAx>
        <c:axId val="127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6368"/>
        <c:crosses val="autoZero"/>
        <c:auto val="1"/>
        <c:lblAlgn val="ctr"/>
        <c:lblOffset val="100"/>
        <c:noMultiLvlLbl val="0"/>
      </c:catAx>
      <c:valAx>
        <c:axId val="11706368"/>
        <c:scaling>
          <c:orientation val="minMax"/>
          <c:max val="600"/>
          <c:min val="400"/>
        </c:scaling>
        <c:delete val="1"/>
        <c:axPos val="l"/>
        <c:numFmt formatCode="#,##0_ " sourceLinked="1"/>
        <c:majorTickMark val="out"/>
        <c:minorTickMark val="none"/>
        <c:tickLblPos val="nextTo"/>
        <c:crossAx val="12728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+mn-lt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工作表1!$A$2:$A$4</c:f>
              <c:strCache>
                <c:ptCount val="3"/>
                <c:pt idx="0">
                  <c:v>金融卡</c:v>
                </c:pt>
                <c:pt idx="1">
                  <c:v>電子貨幣</c:v>
                </c:pt>
                <c:pt idx="2">
                  <c:v>信用卡</c:v>
                </c:pt>
              </c:strCache>
            </c:strRef>
          </c:cat>
          <c:val>
            <c:numRef>
              <c:f>工作表1!$B$2:$B$4</c:f>
              <c:numCache>
                <c:formatCode>#,##0_ </c:formatCode>
                <c:ptCount val="3"/>
                <c:pt idx="0">
                  <c:v>8357</c:v>
                </c:pt>
                <c:pt idx="1">
                  <c:v>942.7</c:v>
                </c:pt>
                <c:pt idx="2">
                  <c:v>28836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47889674233222E-3"/>
          <c:y val="0.14133858267716537"/>
          <c:w val="0.97744682139793759"/>
          <c:h val="0.7438022928641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7"/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工作表1!$A$2:$A$9</c:f>
              <c:numCache>
                <c:formatCode>General</c:formatCode>
                <c:ptCount val="8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</c:numCache>
            </c:numRef>
          </c:cat>
          <c:val>
            <c:numRef>
              <c:f>工作表1!$B$2:$B$9</c:f>
              <c:numCache>
                <c:formatCode>#,##0_ </c:formatCode>
                <c:ptCount val="8"/>
                <c:pt idx="0">
                  <c:v>121.0859</c:v>
                </c:pt>
                <c:pt idx="1">
                  <c:v>116.8454</c:v>
                </c:pt>
                <c:pt idx="2">
                  <c:v>122.3389</c:v>
                </c:pt>
                <c:pt idx="3">
                  <c:v>131.2304</c:v>
                </c:pt>
                <c:pt idx="4">
                  <c:v>134.69390000000001</c:v>
                </c:pt>
                <c:pt idx="5">
                  <c:v>135.309</c:v>
                </c:pt>
                <c:pt idx="6">
                  <c:v>140.8519</c:v>
                </c:pt>
                <c:pt idx="7">
                  <c:v>152.35919999999999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82048"/>
        <c:axId val="3283584"/>
      </c:barChart>
      <c:catAx>
        <c:axId val="328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3584"/>
        <c:crosses val="autoZero"/>
        <c:auto val="1"/>
        <c:lblAlgn val="ctr"/>
        <c:lblOffset val="100"/>
        <c:noMultiLvlLbl val="0"/>
      </c:catAx>
      <c:valAx>
        <c:axId val="3283584"/>
        <c:scaling>
          <c:orientation val="minMax"/>
          <c:max val="160"/>
          <c:min val="0"/>
        </c:scaling>
        <c:delete val="1"/>
        <c:axPos val="l"/>
        <c:numFmt formatCode="#,##0_ " sourceLinked="1"/>
        <c:majorTickMark val="out"/>
        <c:minorTickMark val="none"/>
        <c:tickLblPos val="nextTo"/>
        <c:crossAx val="32820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zh-TW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0.01044</cdr:x>
      <cdr:y>0</cdr:y>
    </cdr:from>
    <cdr:to>
      <cdr:x>0.1879</cdr:x>
      <cdr:y>0.12001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43132" y="0"/>
          <a:ext cx="733245" cy="258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rIns="0" rtlCol="0"/>
        <a:lstStyle xmlns:a="http://schemas.openxmlformats.org/drawingml/2006/main"/>
        <a:p xmlns:a="http://schemas.openxmlformats.org/drawingml/2006/main">
          <a:r>
            <a:rPr lang="en-US" altLang="zh-TW" sz="1400" b="1" dirty="0" smtClean="0"/>
            <a:t>(</a:t>
          </a:r>
          <a:r>
            <a:rPr lang="zh-TW" altLang="en-US" sz="1400" b="1" dirty="0" smtClean="0"/>
            <a:t>新台幣</a:t>
          </a:r>
          <a:r>
            <a:rPr lang="zh-TW" altLang="en-US" sz="1400" b="1" dirty="0"/>
            <a:t>兆</a:t>
          </a:r>
          <a:r>
            <a:rPr lang="zh-TW" altLang="en-US" sz="1400" b="1" dirty="0" smtClean="0"/>
            <a:t>元</a:t>
          </a:r>
          <a:r>
            <a:rPr lang="en-US" altLang="zh-TW" sz="1400" b="1" dirty="0" smtClean="0"/>
            <a:t>)</a:t>
          </a:r>
          <a:endParaRPr lang="zh-TW" alt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11/6/2019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ader\Downloads\1280px-Central_Bank_of_the_Republic_of_China_(Taiwan)_20160205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8" t="-1" r="9962" b="36337"/>
          <a:stretch/>
        </p:blipFill>
        <p:spPr bwMode="auto">
          <a:xfrm>
            <a:off x="0" y="1363953"/>
            <a:ext cx="9144000" cy="54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89449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0452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cxnSp>
        <p:nvCxnSpPr>
          <p:cNvPr id="10" name="Straight Connector 3"/>
          <p:cNvCxnSpPr/>
          <p:nvPr userDrawn="1"/>
        </p:nvCxnSpPr>
        <p:spPr>
          <a:xfrm>
            <a:off x="0" y="36000"/>
            <a:ext cx="9144000" cy="0"/>
          </a:xfrm>
          <a:prstGeom prst="line">
            <a:avLst/>
          </a:prstGeom>
          <a:ln w="857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33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0" y="36000"/>
            <a:ext cx="9144000" cy="0"/>
          </a:xfrm>
          <a:prstGeom prst="line">
            <a:avLst/>
          </a:prstGeom>
          <a:ln w="857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 userDrawn="1"/>
        </p:nvSpPr>
        <p:spPr>
          <a:xfrm>
            <a:off x="8548404" y="6262931"/>
            <a:ext cx="453135" cy="4531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 bwMode="white">
          <a:xfrm>
            <a:off x="8548403" y="6297410"/>
            <a:ext cx="453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FAA0BA-B70C-48EA-8656-1C94D8B8EF8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51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Font typeface="微軟正黑體" panose="020B0604030504040204" pitchFamily="34" charset="-120"/>
        <a:buChar char="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2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jp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3.png"/><Relationship Id="rId5" Type="http://schemas.openxmlformats.org/officeDocument/2006/relationships/image" Target="../media/image70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72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18" Type="http://schemas.openxmlformats.org/officeDocument/2006/relationships/image" Target="../media/image15.png"/><Relationship Id="rId26" Type="http://schemas.openxmlformats.org/officeDocument/2006/relationships/image" Target="../media/image12.png"/><Relationship Id="rId3" Type="http://schemas.openxmlformats.org/officeDocument/2006/relationships/image" Target="../media/image76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29.png"/><Relationship Id="rId17" Type="http://schemas.openxmlformats.org/officeDocument/2006/relationships/image" Target="../media/image37.png"/><Relationship Id="rId25" Type="http://schemas.openxmlformats.org/officeDocument/2006/relationships/image" Target="../media/image9.png"/><Relationship Id="rId2" Type="http://schemas.openxmlformats.org/officeDocument/2006/relationships/image" Target="../media/image75.png"/><Relationship Id="rId16" Type="http://schemas.openxmlformats.org/officeDocument/2006/relationships/image" Target="../media/image36.png"/><Relationship Id="rId20" Type="http://schemas.openxmlformats.org/officeDocument/2006/relationships/image" Target="../media/image26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34.png"/><Relationship Id="rId23" Type="http://schemas.openxmlformats.org/officeDocument/2006/relationships/image" Target="../media/image30.png"/><Relationship Id="rId28" Type="http://schemas.openxmlformats.org/officeDocument/2006/relationships/image" Target="../media/image24.png"/><Relationship Id="rId10" Type="http://schemas.openxmlformats.org/officeDocument/2006/relationships/image" Target="../media/image22.png"/><Relationship Id="rId19" Type="http://schemas.openxmlformats.org/officeDocument/2006/relationships/image" Target="../media/image11.png"/><Relationship Id="rId4" Type="http://schemas.openxmlformats.org/officeDocument/2006/relationships/image" Target="../media/image77.png"/><Relationship Id="rId9" Type="http://schemas.openxmlformats.org/officeDocument/2006/relationships/image" Target="../media/image23.png"/><Relationship Id="rId14" Type="http://schemas.openxmlformats.org/officeDocument/2006/relationships/image" Target="../media/image33.png"/><Relationship Id="rId22" Type="http://schemas.openxmlformats.org/officeDocument/2006/relationships/image" Target="../media/image28.png"/><Relationship Id="rId27" Type="http://schemas.openxmlformats.org/officeDocument/2006/relationships/image" Target="../media/image8.png"/><Relationship Id="rId30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5.png"/><Relationship Id="rId3" Type="http://schemas.microsoft.com/office/2007/relationships/hdphoto" Target="../media/hdphoto2.wdp"/><Relationship Id="rId21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24" Type="http://schemas.openxmlformats.org/officeDocument/2006/relationships/image" Target="../media/image33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23" Type="http://schemas.openxmlformats.org/officeDocument/2006/relationships/image" Target="../media/image8.png"/><Relationship Id="rId28" Type="http://schemas.openxmlformats.org/officeDocument/2006/relationships/image" Target="../media/image37.png"/><Relationship Id="rId10" Type="http://schemas.openxmlformats.org/officeDocument/2006/relationships/image" Target="../media/image16.png"/><Relationship Id="rId19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12.png"/><Relationship Id="rId27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4.wdp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5"/>
          <p:cNvSpPr txBox="1">
            <a:spLocks/>
          </p:cNvSpPr>
          <p:nvPr/>
        </p:nvSpPr>
        <p:spPr>
          <a:xfrm>
            <a:off x="5150736" y="4787348"/>
            <a:ext cx="1800000" cy="1800000"/>
          </a:xfrm>
          <a:prstGeom prst="ellipse">
            <a:avLst/>
          </a:prstGeom>
          <a:ln w="38100" cap="flat" cmpd="sng" algn="ctr">
            <a:solidFill>
              <a:schemeClr val="accent4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微軟正黑體" panose="020B0604030504040204" pitchFamily="34" charset="-12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altLang="zh-TW" sz="17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800" y="1538561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/>
              <a:t>中央銀行貨幣與零售支付</a:t>
            </a:r>
            <a:r>
              <a:rPr lang="zh-TW" altLang="en-US" dirty="0" smtClean="0"/>
              <a:t>系統兼論財</a:t>
            </a:r>
            <a:r>
              <a:rPr lang="zh-TW" altLang="en-US" dirty="0"/>
              <a:t>金公司扮演之角色</a:t>
            </a:r>
          </a:p>
        </p:txBody>
      </p:sp>
      <p:sp>
        <p:nvSpPr>
          <p:cNvPr id="7" name="矩形 6"/>
          <p:cNvSpPr/>
          <p:nvPr/>
        </p:nvSpPr>
        <p:spPr bwMode="gray">
          <a:xfrm>
            <a:off x="132154" y="173143"/>
            <a:ext cx="7672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</a:t>
            </a:r>
            <a:r>
              <a:rPr lang="en-US" altLang="zh-TW" sz="2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0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</a:t>
            </a:r>
            <a:r>
              <a:rPr lang="zh-TW" altLang="en-US" sz="2000" b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資訊系統年會 </a:t>
            </a:r>
            <a:r>
              <a:rPr lang="en-US" altLang="zh-TW" sz="16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主題：開放互通、數位創新、資安聯防</a:t>
            </a:r>
            <a:r>
              <a:rPr lang="en-US" altLang="zh-TW" sz="16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 bwMode="auto">
          <a:xfrm>
            <a:off x="6904925" y="4787348"/>
            <a:ext cx="1800000" cy="1800000"/>
          </a:xfrm>
          <a:prstGeom prst="ellipse">
            <a:avLst/>
          </a:prstGeom>
          <a:ln w="9906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>
            <a:normAutofit/>
          </a:bodyPr>
          <a:lstStyle/>
          <a:p>
            <a:r>
              <a:rPr lang="zh-TW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總裁</a:t>
            </a:r>
            <a:r>
              <a:rPr lang="en-US" altLang="zh-TW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楊金龍</a:t>
            </a:r>
            <a:endParaRPr lang="en-US" altLang="zh-TW" b="1" dirty="0" smtClean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TW" sz="15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108</a:t>
            </a:r>
            <a:r>
              <a:rPr lang="zh-TW" altLang="en-US" sz="15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年</a:t>
            </a:r>
            <a:r>
              <a:rPr lang="en-US" altLang="zh-TW" sz="15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11</a:t>
            </a:r>
            <a:r>
              <a:rPr lang="zh-TW" altLang="en-US" sz="15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月</a:t>
            </a:r>
            <a:r>
              <a:rPr lang="en-US" altLang="zh-TW" sz="15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zh-TW" altLang="en-US" sz="15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日</a:t>
            </a:r>
            <a:endParaRPr lang="en-US" altLang="zh-TW" sz="15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vader\Downloads\2000px-ROC_Central_Bank_Seal.sv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150736" y="478734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立方體 11"/>
          <p:cNvSpPr/>
          <p:nvPr/>
        </p:nvSpPr>
        <p:spPr>
          <a:xfrm flipH="1">
            <a:off x="1693752" y="6154392"/>
            <a:ext cx="6826076" cy="481190"/>
          </a:xfrm>
          <a:prstGeom prst="cube">
            <a:avLst>
              <a:gd name="adj" fmla="val 519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立方體 9"/>
          <p:cNvSpPr/>
          <p:nvPr/>
        </p:nvSpPr>
        <p:spPr>
          <a:xfrm flipH="1">
            <a:off x="1693752" y="5816261"/>
            <a:ext cx="6826076" cy="481190"/>
          </a:xfrm>
          <a:prstGeom prst="cube">
            <a:avLst>
              <a:gd name="adj" fmla="val 5199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立方體 10"/>
          <p:cNvSpPr/>
          <p:nvPr/>
        </p:nvSpPr>
        <p:spPr>
          <a:xfrm flipH="1">
            <a:off x="1693752" y="4471416"/>
            <a:ext cx="6826076" cy="1474445"/>
          </a:xfrm>
          <a:prstGeom prst="cube">
            <a:avLst>
              <a:gd name="adj" fmla="val 1735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QR Code</a:t>
            </a:r>
            <a:r>
              <a:rPr lang="zh-TW" altLang="en-US" sz="2400" b="1" dirty="0" smtClean="0"/>
              <a:t>共通標準</a:t>
            </a:r>
            <a:endParaRPr lang="zh-TW" altLang="en-US" sz="2400" b="1" dirty="0"/>
          </a:p>
        </p:txBody>
      </p:sp>
      <p:pic>
        <p:nvPicPr>
          <p:cNvPr id="6" name="Picture 12" descr="C:\Users\vader\Downloads\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44" y="4861488"/>
            <a:ext cx="973061" cy="9730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80170" y="4467735"/>
            <a:ext cx="553998" cy="20850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</a:rPr>
              <a:t>金融基礎設施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51" name="左大括弧 50"/>
          <p:cNvSpPr/>
          <p:nvPr/>
        </p:nvSpPr>
        <p:spPr>
          <a:xfrm>
            <a:off x="1352170" y="4489704"/>
            <a:ext cx="279280" cy="1923571"/>
          </a:xfrm>
          <a:prstGeom prst="leftBrace">
            <a:avLst>
              <a:gd name="adj1" fmla="val 37800"/>
              <a:gd name="adj2" fmla="val 50000"/>
            </a:avLst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6704361" y="2652251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4018210" y="2675457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2514402" y="2739167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 descr="「土地銀行 app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62" y="2692649"/>
            <a:ext cx="756000" cy="756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5399609" y="2711181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圓角矩形 87"/>
          <p:cNvSpPr/>
          <p:nvPr/>
        </p:nvSpPr>
        <p:spPr>
          <a:xfrm>
            <a:off x="5486886" y="2726086"/>
            <a:ext cx="756000" cy="756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58" name="Picture 34" descr="「華南 app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52" y="2658489"/>
            <a:ext cx="792000" cy="792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7399986" y="3217449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3365160" y="3207643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4656450" y="3244297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6027164" y="3237032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「歐付寶 app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16" y="3238002"/>
            <a:ext cx="792000" cy="792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電影海報圖片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44" y="3257550"/>
            <a:ext cx="756000" cy="756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圓角矩形 77"/>
          <p:cNvSpPr/>
          <p:nvPr/>
        </p:nvSpPr>
        <p:spPr>
          <a:xfrm>
            <a:off x="3443293" y="3225723"/>
            <a:ext cx="756000" cy="75600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60" name="Picture 36" descr="C:\Users\vader\Downloads\meg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54" y="3211937"/>
            <a:ext cx="792000" cy="792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1513717" y="3256094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41" y="3259848"/>
            <a:ext cx="792000" cy="792000"/>
          </a:xfrm>
          <a:prstGeom prst="rect">
            <a:avLst/>
          </a:prstGeom>
          <a:effectLst/>
          <a:scene3d>
            <a:camera prst="isometricTopUp"/>
            <a:lightRig rig="threePt" dir="t"/>
          </a:scene3d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2615674" y="3767365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4030029" y="3827849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5344922" y="3822413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6682448" y="3798462"/>
            <a:ext cx="924861" cy="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C:\Users\vader\Downloads\linepay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27" y="3768185"/>
            <a:ext cx="792000" cy="792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「一卡通 app」的圖片搜尋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82" y="3825956"/>
            <a:ext cx="792000" cy="792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圓角矩形 52"/>
          <p:cNvSpPr/>
          <p:nvPr/>
        </p:nvSpPr>
        <p:spPr>
          <a:xfrm>
            <a:off x="5427655" y="3842214"/>
            <a:ext cx="756000" cy="756000"/>
          </a:xfrm>
          <a:prstGeom prst="round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1026000" indent="-1026000"/>
            <a:r>
              <a:rPr lang="zh-TW" altLang="en-US" dirty="0" smtClean="0"/>
              <a:t>四</a:t>
            </a:r>
            <a:r>
              <a:rPr lang="zh-TW" altLang="en-US" dirty="0"/>
              <a:t>、國內推動</a:t>
            </a:r>
            <a:r>
              <a:rPr lang="en-US" altLang="zh-TW" dirty="0"/>
              <a:t>QR Code</a:t>
            </a:r>
            <a:r>
              <a:rPr lang="zh-TW" altLang="en-US" dirty="0"/>
              <a:t>共通標準係符合國際行動支付發展之趨勢</a:t>
            </a:r>
          </a:p>
        </p:txBody>
      </p:sp>
      <p:sp>
        <p:nvSpPr>
          <p:cNvPr id="16" name="矩形 15"/>
          <p:cNvSpPr/>
          <p:nvPr/>
        </p:nvSpPr>
        <p:spPr>
          <a:xfrm>
            <a:off x="364547" y="1466591"/>
            <a:ext cx="5336111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b="1" dirty="0" smtClean="0"/>
              <a:t>QR Code</a:t>
            </a:r>
            <a:r>
              <a:rPr lang="zh-TW" altLang="en-US" b="1" dirty="0" smtClean="0"/>
              <a:t>共通標準為我國行動支付發展的共通基礎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9828" y="2910288"/>
            <a:ext cx="1832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/>
              <a:t>共用</a:t>
            </a:r>
            <a:r>
              <a:rPr lang="zh-TW" altLang="en-US" b="1" dirty="0" smtClean="0"/>
              <a:t>錢包</a:t>
            </a:r>
            <a:endParaRPr lang="en-US" altLang="zh-TW" b="1" dirty="0" smtClean="0"/>
          </a:p>
          <a:p>
            <a:pPr algn="ctr"/>
            <a:r>
              <a:rPr lang="en-US" altLang="zh-TW" sz="1200" b="1" dirty="0" smtClean="0"/>
              <a:t>(</a:t>
            </a:r>
            <a:r>
              <a:rPr lang="zh-TW" altLang="en-US" sz="1200" b="1" dirty="0" smtClean="0"/>
              <a:t>公、民營銀行委託開發</a:t>
            </a:r>
            <a:r>
              <a:rPr lang="en-US" altLang="zh-TW" sz="1200" b="1" dirty="0" smtClean="0"/>
              <a:t>)</a:t>
            </a:r>
            <a:endParaRPr lang="zh-TW" altLang="en-US" sz="12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708124" y="1988438"/>
            <a:ext cx="1370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自有錢包</a:t>
            </a:r>
            <a:endParaRPr lang="en-US" altLang="zh-TW" b="1" dirty="0" smtClean="0"/>
          </a:p>
          <a:p>
            <a:pPr algn="ctr"/>
            <a:r>
              <a:rPr lang="en-US" altLang="zh-TW" sz="1200" b="1" dirty="0" smtClean="0"/>
              <a:t>(</a:t>
            </a:r>
            <a:r>
              <a:rPr lang="zh-TW" altLang="en-US" sz="1200" b="1" dirty="0" smtClean="0"/>
              <a:t>各業者自行開發</a:t>
            </a:r>
            <a:r>
              <a:rPr lang="en-US" altLang="zh-TW" sz="1200" b="1" dirty="0" smtClean="0"/>
              <a:t>)</a:t>
            </a:r>
            <a:endParaRPr lang="zh-TW" altLang="en-US" sz="1200" b="1" dirty="0"/>
          </a:p>
        </p:txBody>
      </p:sp>
      <p:cxnSp>
        <p:nvCxnSpPr>
          <p:cNvPr id="56" name="直線接點 55"/>
          <p:cNvCxnSpPr>
            <a:endCxn id="7" idx="1"/>
          </p:cNvCxnSpPr>
          <p:nvPr/>
        </p:nvCxnSpPr>
        <p:spPr>
          <a:xfrm>
            <a:off x="1154489" y="3453172"/>
            <a:ext cx="419052" cy="2026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右大括弧 56"/>
          <p:cNvSpPr/>
          <p:nvPr/>
        </p:nvSpPr>
        <p:spPr>
          <a:xfrm rot="16200000">
            <a:off x="5297176" y="-258458"/>
            <a:ext cx="217776" cy="5818529"/>
          </a:xfrm>
          <a:prstGeom prst="rightBrace">
            <a:avLst>
              <a:gd name="adj1" fmla="val 49549"/>
              <a:gd name="adj2" fmla="val 50000"/>
            </a:avLst>
          </a:prstGeom>
          <a:ln w="381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7252591" y="4896842"/>
            <a:ext cx="987552" cy="396000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開放</a:t>
            </a:r>
            <a:endParaRPr lang="zh-TW" altLang="en-US" b="1" dirty="0"/>
          </a:p>
        </p:txBody>
      </p:sp>
      <p:sp>
        <p:nvSpPr>
          <p:cNvPr id="101" name="矩形 100"/>
          <p:cNvSpPr/>
          <p:nvPr/>
        </p:nvSpPr>
        <p:spPr>
          <a:xfrm>
            <a:off x="7252591" y="5403067"/>
            <a:ext cx="987552" cy="396000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互通</a:t>
            </a:r>
            <a:endParaRPr lang="zh-TW" altLang="en-US" b="1" dirty="0"/>
          </a:p>
        </p:txBody>
      </p:sp>
      <p:sp>
        <p:nvSpPr>
          <p:cNvPr id="44" name="圓角矩形 43"/>
          <p:cNvSpPr/>
          <p:nvPr/>
        </p:nvSpPr>
        <p:spPr>
          <a:xfrm>
            <a:off x="2590351" y="2758308"/>
            <a:ext cx="756000" cy="756000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vader\Downloads\g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57" y="3789380"/>
            <a:ext cx="792000" cy="7920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1026000" indent="-1026000"/>
            <a:r>
              <a:rPr lang="zh-TW" altLang="en-US" dirty="0" smtClean="0"/>
              <a:t>四</a:t>
            </a:r>
            <a:r>
              <a:rPr lang="zh-TW" altLang="en-US" dirty="0"/>
              <a:t>、國內推動</a:t>
            </a:r>
            <a:r>
              <a:rPr lang="en-US" altLang="zh-TW" dirty="0"/>
              <a:t>QR Code</a:t>
            </a:r>
            <a:r>
              <a:rPr lang="zh-TW" altLang="en-US" dirty="0"/>
              <a:t>共通標準係符合國際行動支付發展之趨勢</a:t>
            </a:r>
          </a:p>
        </p:txBody>
      </p:sp>
      <p:sp>
        <p:nvSpPr>
          <p:cNvPr id="7" name="矩形 6"/>
          <p:cNvSpPr/>
          <p:nvPr/>
        </p:nvSpPr>
        <p:spPr>
          <a:xfrm>
            <a:off x="364547" y="1466591"/>
            <a:ext cx="5231582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/>
              <a:t>財金公司偕同銀行規劃</a:t>
            </a:r>
            <a:r>
              <a:rPr lang="zh-TW" altLang="en-US" b="1" dirty="0"/>
              <a:t>「</a:t>
            </a:r>
            <a:r>
              <a:rPr lang="zh-TW" altLang="en-US" b="1" dirty="0" smtClean="0"/>
              <a:t>手機</a:t>
            </a:r>
            <a:r>
              <a:rPr lang="zh-TW" altLang="en-US" b="1" dirty="0"/>
              <a:t>門號跨行轉帳</a:t>
            </a:r>
            <a:r>
              <a:rPr lang="zh-TW" altLang="en-US" b="1" dirty="0" smtClean="0"/>
              <a:t>服務</a:t>
            </a:r>
            <a:r>
              <a:rPr lang="zh-TW" altLang="en-US" b="1" dirty="0"/>
              <a:t>」</a:t>
            </a:r>
            <a:endParaRPr lang="en-US" altLang="zh-TW" b="1" dirty="0" smtClean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7" y="3308992"/>
            <a:ext cx="2251974" cy="4154973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圖說文字 2"/>
          <p:cNvSpPr/>
          <p:nvPr/>
        </p:nvSpPr>
        <p:spPr>
          <a:xfrm>
            <a:off x="5178302" y="2514600"/>
            <a:ext cx="2703825" cy="2404872"/>
          </a:xfrm>
          <a:prstGeom prst="wedgeRectCallout">
            <a:avLst>
              <a:gd name="adj1" fmla="val 2767"/>
              <a:gd name="adj2" fmla="val 74902"/>
            </a:avLst>
          </a:prstGeom>
          <a:solidFill>
            <a:schemeClr val="bg2"/>
          </a:solidFill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付給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09XX-XXX-XXX</a:t>
            </a:r>
          </a:p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</a:rPr>
              <a:t>王○明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zh-TW" sz="2800" b="1" dirty="0" smtClean="0">
                <a:solidFill>
                  <a:schemeClr val="accent2"/>
                </a:solidFill>
                <a:latin typeface="Bahnschrift" panose="020B0502040204020203" pitchFamily="34" charset="0"/>
              </a:rPr>
              <a:t>200 NTD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vader\Downloads\tick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62" y="434778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圖說文字 10"/>
          <p:cNvSpPr/>
          <p:nvPr/>
        </p:nvSpPr>
        <p:spPr>
          <a:xfrm>
            <a:off x="926592" y="2580792"/>
            <a:ext cx="1466337" cy="1627632"/>
          </a:xfrm>
          <a:prstGeom prst="wedgeRectCallout">
            <a:avLst>
              <a:gd name="adj1" fmla="val 18038"/>
              <a:gd name="adj2" fmla="val 70102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200" b="1" dirty="0" smtClean="0">
                <a:solidFill>
                  <a:schemeClr val="tx1"/>
                </a:solidFill>
              </a:rPr>
              <a:t>付給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XXX-XXXX-??????-?</a:t>
            </a:r>
          </a:p>
          <a:p>
            <a:pPr algn="ctr"/>
            <a:r>
              <a:rPr lang="en-US" altLang="zh-TW" b="1" dirty="0" smtClean="0">
                <a:solidFill>
                  <a:schemeClr val="accent2"/>
                </a:solidFill>
                <a:latin typeface="Bahnschrift" panose="020B0502040204020203" pitchFamily="34" charset="0"/>
              </a:rPr>
              <a:t>200 NTD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2185" y="3675684"/>
            <a:ext cx="1298448" cy="4319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b="1" dirty="0" smtClean="0"/>
              <a:t>忘了帳號</a:t>
            </a:r>
            <a:endParaRPr lang="zh-TW" altLang="en-US" b="1" dirty="0"/>
          </a:p>
        </p:txBody>
      </p:sp>
      <p:sp>
        <p:nvSpPr>
          <p:cNvPr id="15" name="矩形圖說文字 14"/>
          <p:cNvSpPr/>
          <p:nvPr/>
        </p:nvSpPr>
        <p:spPr>
          <a:xfrm>
            <a:off x="2609088" y="2580792"/>
            <a:ext cx="1466337" cy="1627632"/>
          </a:xfrm>
          <a:prstGeom prst="wedgeRectCallout">
            <a:avLst>
              <a:gd name="adj1" fmla="val 21156"/>
              <a:gd name="adj2" fmla="val 71225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200" b="1" dirty="0" smtClean="0">
                <a:solidFill>
                  <a:schemeClr val="tx1"/>
                </a:solidFill>
              </a:rPr>
              <a:t>付給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XXX-XXXX-ZZZZZZ-Z</a:t>
            </a:r>
          </a:p>
          <a:p>
            <a:pPr algn="ctr"/>
            <a:r>
              <a:rPr lang="en-US" altLang="zh-TW" b="1" dirty="0" smtClean="0">
                <a:solidFill>
                  <a:schemeClr val="accent2"/>
                </a:solidFill>
                <a:latin typeface="Bahnschrift" panose="020B0502040204020203" pitchFamily="34" charset="0"/>
              </a:rPr>
              <a:t>200 NTD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4681" y="3675684"/>
            <a:ext cx="1298448" cy="4319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b="1" dirty="0"/>
              <a:t>輸入錯</a:t>
            </a:r>
            <a:r>
              <a:rPr lang="zh-TW" altLang="en-US" b="1" dirty="0" smtClean="0"/>
              <a:t>帳號</a:t>
            </a:r>
            <a:endParaRPr lang="zh-TW" altLang="en-US" b="1" dirty="0"/>
          </a:p>
        </p:txBody>
      </p:sp>
      <p:sp>
        <p:nvSpPr>
          <p:cNvPr id="17" name="矩形圖說文字 16"/>
          <p:cNvSpPr/>
          <p:nvPr/>
        </p:nvSpPr>
        <p:spPr>
          <a:xfrm>
            <a:off x="926592" y="4720488"/>
            <a:ext cx="1466337" cy="1627632"/>
          </a:xfrm>
          <a:prstGeom prst="wedgeRectCallout">
            <a:avLst>
              <a:gd name="adj1" fmla="val 18038"/>
              <a:gd name="adj2" fmla="val 70102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200" b="1" dirty="0" smtClean="0">
                <a:solidFill>
                  <a:schemeClr val="tx1"/>
                </a:solidFill>
              </a:rPr>
              <a:t>付給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XXX-XXXX-YYYYYY-Y</a:t>
            </a:r>
          </a:p>
          <a:p>
            <a:pPr algn="ctr"/>
            <a:r>
              <a:rPr lang="en-US" altLang="zh-TW" b="1" dirty="0" smtClean="0">
                <a:solidFill>
                  <a:schemeClr val="accent2"/>
                </a:solidFill>
                <a:latin typeface="Bahnschrift" panose="020B0502040204020203" pitchFamily="34" charset="0"/>
              </a:rPr>
              <a:t>200 NTD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2185" y="5815380"/>
            <a:ext cx="1298448" cy="4319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b="1" dirty="0" smtClean="0"/>
              <a:t>轉錯帳號</a:t>
            </a:r>
            <a:endParaRPr lang="zh-TW" altLang="en-US" b="1" dirty="0"/>
          </a:p>
        </p:txBody>
      </p:sp>
      <p:sp>
        <p:nvSpPr>
          <p:cNvPr id="19" name="矩形圖說文字 18"/>
          <p:cNvSpPr/>
          <p:nvPr/>
        </p:nvSpPr>
        <p:spPr>
          <a:xfrm>
            <a:off x="2609088" y="4720488"/>
            <a:ext cx="1466337" cy="1627632"/>
          </a:xfrm>
          <a:prstGeom prst="wedgeRectCallout">
            <a:avLst>
              <a:gd name="adj1" fmla="val 18038"/>
              <a:gd name="adj2" fmla="val 70102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200" b="1" dirty="0" smtClean="0">
                <a:solidFill>
                  <a:schemeClr val="tx1"/>
                </a:solidFill>
              </a:rPr>
              <a:t>付給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XXX-XXXX-AAAAAA-A</a:t>
            </a:r>
          </a:p>
          <a:p>
            <a:pPr algn="ctr"/>
            <a:r>
              <a:rPr lang="en-US" altLang="zh-TW" b="1" dirty="0" smtClean="0">
                <a:solidFill>
                  <a:schemeClr val="accent2"/>
                </a:solidFill>
                <a:latin typeface="Bahnschrift" panose="020B0502040204020203" pitchFamily="34" charset="0"/>
              </a:rPr>
              <a:t>200 NTD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94681" y="5815380"/>
            <a:ext cx="1298448" cy="4319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/>
              <a:t>再三檢查帳號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13816" y="208126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以銀行帳戶轉帳，常常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084064" y="2081260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以手機門號轉帳的話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圖說文字 1"/>
          <p:cNvSpPr/>
          <p:nvPr/>
        </p:nvSpPr>
        <p:spPr>
          <a:xfrm>
            <a:off x="5323269" y="2258568"/>
            <a:ext cx="3724489" cy="3968496"/>
          </a:xfrm>
          <a:prstGeom prst="wedgeRectCallout">
            <a:avLst>
              <a:gd name="adj1" fmla="val -46928"/>
              <a:gd name="adj2" fmla="val -150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立方體 25"/>
          <p:cNvSpPr/>
          <p:nvPr/>
        </p:nvSpPr>
        <p:spPr>
          <a:xfrm flipH="1">
            <a:off x="1227391" y="5522330"/>
            <a:ext cx="2759391" cy="774445"/>
          </a:xfrm>
          <a:prstGeom prst="cube">
            <a:avLst>
              <a:gd name="adj" fmla="val 2207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563"/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跨行清算系統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8" name="Picture 4" descr="C:\Users\vader\Downloads\buildin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41" y="38108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直線接點 83"/>
          <p:cNvCxnSpPr/>
          <p:nvPr/>
        </p:nvCxnSpPr>
        <p:spPr>
          <a:xfrm>
            <a:off x="3877056" y="4407390"/>
            <a:ext cx="37490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1026000" indent="-1026000"/>
            <a:r>
              <a:rPr lang="zh-TW" altLang="en-US" dirty="0" smtClean="0"/>
              <a:t>四</a:t>
            </a:r>
            <a:r>
              <a:rPr lang="zh-TW" altLang="en-US" dirty="0"/>
              <a:t>、國內推動</a:t>
            </a:r>
            <a:r>
              <a:rPr lang="en-US" altLang="zh-TW" dirty="0"/>
              <a:t>QR Code</a:t>
            </a:r>
            <a:r>
              <a:rPr lang="zh-TW" altLang="en-US" dirty="0"/>
              <a:t>共通標準係符合國際行動支付發展之趨勢</a:t>
            </a:r>
          </a:p>
        </p:txBody>
      </p:sp>
      <p:sp>
        <p:nvSpPr>
          <p:cNvPr id="88" name="矩形 87"/>
          <p:cNvSpPr/>
          <p:nvPr/>
        </p:nvSpPr>
        <p:spPr>
          <a:xfrm>
            <a:off x="364547" y="1576319"/>
            <a:ext cx="6024099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/>
              <a:t>跨機構共用平台讓支付業者互聯互通，共同壯大支付版圖</a:t>
            </a:r>
            <a:endParaRPr lang="zh-TW" altLang="en-US" b="1" dirty="0"/>
          </a:p>
        </p:txBody>
      </p:sp>
      <p:sp>
        <p:nvSpPr>
          <p:cNvPr id="76" name="上-下雙向箭號 75"/>
          <p:cNvSpPr/>
          <p:nvPr/>
        </p:nvSpPr>
        <p:spPr>
          <a:xfrm>
            <a:off x="2503949" y="5298868"/>
            <a:ext cx="274660" cy="345365"/>
          </a:xfrm>
          <a:prstGeom prst="upDownArrow">
            <a:avLst>
              <a:gd name="adj1" fmla="val 44544"/>
              <a:gd name="adj2" fmla="val 34050"/>
            </a:avLst>
          </a:prstGeom>
          <a:ln w="38100"/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5" name="Picture 3" descr="C:\Users\vader\Downloads\user(1)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4" y="2542733"/>
            <a:ext cx="867119" cy="8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矩形 88"/>
          <p:cNvSpPr/>
          <p:nvPr/>
        </p:nvSpPr>
        <p:spPr>
          <a:xfrm>
            <a:off x="6272810" y="2495666"/>
            <a:ext cx="2720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用戶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b="1" dirty="0" smtClean="0"/>
              <a:t>只須使用單一品牌</a:t>
            </a:r>
            <a:r>
              <a:rPr lang="en-US" altLang="zh-TW" b="1" dirty="0" smtClean="0"/>
              <a:t>App</a:t>
            </a:r>
            <a:r>
              <a:rPr lang="zh-TW" altLang="en-US" b="1" dirty="0" smtClean="0"/>
              <a:t>，即可在各商家支付使用</a:t>
            </a:r>
            <a:endParaRPr lang="zh-TW" altLang="en-US" b="1" dirty="0"/>
          </a:p>
        </p:txBody>
      </p:sp>
      <p:pic>
        <p:nvPicPr>
          <p:cNvPr id="90" name="Picture 9" descr="C:\Users\vader\Downloads\supermarket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11" y="3869266"/>
            <a:ext cx="867119" cy="8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矩形 90"/>
          <p:cNvSpPr/>
          <p:nvPr/>
        </p:nvSpPr>
        <p:spPr>
          <a:xfrm>
            <a:off x="6300242" y="3813055"/>
            <a:ext cx="2720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商家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b="1" dirty="0" smtClean="0"/>
              <a:t>與任一家支付業者簽約，即可接受各種支付品牌</a:t>
            </a:r>
            <a:endParaRPr lang="zh-TW" altLang="en-US" b="1" dirty="0"/>
          </a:p>
        </p:txBody>
      </p:sp>
      <p:sp>
        <p:nvSpPr>
          <p:cNvPr id="92" name="矩形 91"/>
          <p:cNvSpPr/>
          <p:nvPr/>
        </p:nvSpPr>
        <p:spPr>
          <a:xfrm>
            <a:off x="6300242" y="5105790"/>
            <a:ext cx="2720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非銀行支付業者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b="1" dirty="0" smtClean="0"/>
              <a:t>可接受其他支付業者用戶之轉帳，並共享商家通路</a:t>
            </a:r>
            <a:endParaRPr lang="zh-TW" altLang="en-US" b="1" dirty="0"/>
          </a:p>
        </p:txBody>
      </p:sp>
      <p:pic>
        <p:nvPicPr>
          <p:cNvPr id="93" name="Picture 4" descr="C:\Users\vader\Downloads\buildin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27" y="5135137"/>
            <a:ext cx="867119" cy="8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立方體 23"/>
          <p:cNvSpPr/>
          <p:nvPr/>
        </p:nvSpPr>
        <p:spPr>
          <a:xfrm flipH="1">
            <a:off x="1227391" y="3671360"/>
            <a:ext cx="2759391" cy="1577296"/>
          </a:xfrm>
          <a:prstGeom prst="cube">
            <a:avLst>
              <a:gd name="adj" fmla="val 12713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64770" algn="ctr" fontAlgn="base">
              <a:spcAft>
                <a:spcPts val="0"/>
              </a:spcAft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財金公司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64770" algn="ctr" fontAlgn="base"/>
            <a:r>
              <a:rPr lang="zh-TW" altLang="en-US" sz="2600" b="1" dirty="0"/>
              <a:t>跨</a:t>
            </a:r>
            <a:r>
              <a:rPr lang="zh-TW" altLang="en-US" sz="2600" b="1" dirty="0" smtClean="0"/>
              <a:t>機構共用</a:t>
            </a:r>
            <a:r>
              <a:rPr lang="zh-TW" altLang="en-US" sz="2600" b="1" dirty="0"/>
              <a:t>平台</a:t>
            </a:r>
            <a:endParaRPr lang="zh-TW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3" name="直線接點 82"/>
          <p:cNvCxnSpPr/>
          <p:nvPr/>
        </p:nvCxnSpPr>
        <p:spPr>
          <a:xfrm>
            <a:off x="997849" y="4407390"/>
            <a:ext cx="341129" cy="165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82296" y="50102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金融機構</a:t>
            </a:r>
            <a:endParaRPr lang="zh-TW" altLang="en-US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987236" y="4918838"/>
            <a:ext cx="136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電子支付及票證機構</a:t>
            </a:r>
            <a:endParaRPr lang="zh-TW" altLang="en-US" b="1" dirty="0"/>
          </a:p>
        </p:txBody>
      </p:sp>
      <p:sp>
        <p:nvSpPr>
          <p:cNvPr id="81" name="上-下雙向箭號 80"/>
          <p:cNvSpPr/>
          <p:nvPr/>
        </p:nvSpPr>
        <p:spPr>
          <a:xfrm>
            <a:off x="2509915" y="3463155"/>
            <a:ext cx="274660" cy="345365"/>
          </a:xfrm>
          <a:prstGeom prst="upDownArrow">
            <a:avLst>
              <a:gd name="adj1" fmla="val 44544"/>
              <a:gd name="adj2" fmla="val 34050"/>
            </a:avLst>
          </a:prstGeom>
          <a:ln w="38100"/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立方體 21"/>
          <p:cNvSpPr/>
          <p:nvPr/>
        </p:nvSpPr>
        <p:spPr>
          <a:xfrm flipH="1">
            <a:off x="1227391" y="2285354"/>
            <a:ext cx="2759391" cy="1136146"/>
          </a:xfrm>
          <a:prstGeom prst="cube">
            <a:avLst>
              <a:gd name="adj" fmla="val 1735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079500"/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QR Code</a:t>
            </a:r>
            <a:b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共通標準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12" descr="C:\Users\vader\Downloads\canvas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30" y="2648969"/>
            <a:ext cx="625961" cy="6259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vader\Downloads\bank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390855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6467293" y="2630904"/>
            <a:ext cx="2543390" cy="3568727"/>
          </a:xfrm>
          <a:prstGeom prst="roundRect">
            <a:avLst>
              <a:gd name="adj" fmla="val 9836"/>
            </a:avLst>
          </a:prstGeom>
          <a:ln w="571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五、結語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Picture 6" descr="C:\Users\vader\Downloads\atm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5" y="2173066"/>
            <a:ext cx="1218130" cy="12181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vader\Downloads\earth-glob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27" y="2778908"/>
            <a:ext cx="1033605" cy="103360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56686" y="2257730"/>
            <a:ext cx="1107996" cy="138499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財金</a:t>
            </a:r>
            <a:endParaRPr lang="en-US" altLang="zh-TW" sz="36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>
              <a:lnSpc>
                <a:spcPct val="80000"/>
              </a:lnSpc>
            </a:pP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1.0</a:t>
            </a:r>
            <a:endParaRPr lang="zh-TW" altLang="en-US" sz="6000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156686" y="1560309"/>
            <a:ext cx="2071845" cy="471501"/>
          </a:xfrm>
          <a:prstGeom prst="chevron">
            <a:avLst/>
          </a:prstGeom>
          <a:effectLst/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自動化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153801" y="2788104"/>
            <a:ext cx="1181734" cy="138499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財金</a:t>
            </a:r>
            <a:endParaRPr lang="en-US" altLang="zh-TW" sz="36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>
              <a:lnSpc>
                <a:spcPct val="80000"/>
              </a:lnSpc>
            </a:pPr>
            <a:r>
              <a:rPr lang="en-US" altLang="zh-TW" sz="60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2.0</a:t>
            </a:r>
            <a:endParaRPr lang="zh-TW" altLang="en-US" sz="60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＞形箭號 17"/>
          <p:cNvSpPr/>
          <p:nvPr/>
        </p:nvSpPr>
        <p:spPr>
          <a:xfrm>
            <a:off x="2153801" y="2086252"/>
            <a:ext cx="2071845" cy="471501"/>
          </a:xfrm>
          <a:prstGeom prst="chevron">
            <a:avLst/>
          </a:prstGeom>
          <a:effectLst/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網路化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43203" y="3176326"/>
            <a:ext cx="1191352" cy="138499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財金</a:t>
            </a:r>
            <a:endParaRPr lang="en-US" altLang="zh-TW" sz="36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>
              <a:lnSpc>
                <a:spcPct val="80000"/>
              </a:lnSpc>
            </a:pPr>
            <a:r>
              <a:rPr lang="en-US" altLang="zh-TW" sz="6000" dirty="0" smtClean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3.0</a:t>
            </a:r>
            <a:endParaRPr lang="zh-TW" altLang="en-US" sz="6000" dirty="0">
              <a:solidFill>
                <a:schemeClr val="accent5">
                  <a:lumMod val="50000"/>
                </a:schemeClr>
              </a:solidFill>
              <a:latin typeface="Bahnschrift" panose="020B0502040204020203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4225646" y="2487343"/>
            <a:ext cx="2071845" cy="471501"/>
          </a:xfrm>
          <a:prstGeom prst="chevron">
            <a:avLst/>
          </a:prstGeom>
          <a:effectLst/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行動化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6687" y="3463362"/>
            <a:ext cx="2002536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</a:rPr>
              <a:t>ATM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、跨行通匯系統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153801" y="3987059"/>
            <a:ext cx="2071845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chemeClr val="tx2"/>
                </a:solidFill>
              </a:rPr>
              <a:t>eATM</a:t>
            </a:r>
            <a:r>
              <a:rPr lang="zh-TW" altLang="en-US" b="1" dirty="0">
                <a:solidFill>
                  <a:schemeClr val="tx2"/>
                </a:solidFill>
              </a:rPr>
              <a:t>網路跨行轉帳及繳費稅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243934" y="4379860"/>
            <a:ext cx="2337021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QR Code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共通標準、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HK" altLang="zh-TW" b="1" dirty="0" smtClean="0">
                <a:solidFill>
                  <a:schemeClr val="accent5">
                    <a:lumMod val="50000"/>
                  </a:schemeClr>
                </a:solidFill>
              </a:rPr>
              <a:t>跨</a:t>
            </a:r>
            <a:r>
              <a:rPr lang="zh-HK" altLang="zh-TW" b="1" dirty="0">
                <a:solidFill>
                  <a:schemeClr val="accent5">
                    <a:lumMod val="50000"/>
                  </a:schemeClr>
                </a:solidFill>
              </a:rPr>
              <a:t>機構共用平台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67" name="Picture 19" descr="C:\Users\vader\Downloads\smartphone(1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19" y="3095113"/>
            <a:ext cx="1231918" cy="123191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623119" y="3599210"/>
            <a:ext cx="12218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財金</a:t>
            </a:r>
            <a:endParaRPr lang="en-US" altLang="zh-TW" sz="36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ctr">
              <a:lnSpc>
                <a:spcPct val="80000"/>
              </a:lnSpc>
            </a:pPr>
            <a:r>
              <a:rPr lang="en-US" altLang="zh-TW" sz="6000" dirty="0" smtClean="0">
                <a:solidFill>
                  <a:schemeClr val="accent4"/>
                </a:solidFill>
                <a:latin typeface="Bahnschrift" panose="020B0502040204020203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4.0</a:t>
            </a:r>
            <a:endParaRPr lang="zh-TW" altLang="en-US" sz="6000" dirty="0">
              <a:solidFill>
                <a:schemeClr val="accent4"/>
              </a:solidFill>
              <a:latin typeface="Bahnschrift" panose="020B0502040204020203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4" name="＞形箭號 23"/>
          <p:cNvSpPr/>
          <p:nvPr/>
        </p:nvSpPr>
        <p:spPr>
          <a:xfrm>
            <a:off x="6685382" y="2955947"/>
            <a:ext cx="2071845" cy="471501"/>
          </a:xfrm>
          <a:prstGeom prst="chevron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智慧化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580955" y="5095352"/>
            <a:ext cx="2429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協助支付業者結合智慧裝置、人工智慧等科技的新經營模式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3075" name="Picture 3" descr="C:\Users\vader\Downloads\switch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867139" y="4018954"/>
            <a:ext cx="920262" cy="9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ader\Downloads\augmented-reality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95" y="3524769"/>
            <a:ext cx="920262" cy="9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C:\Users\vader\Downloads\man(3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1665469"/>
            <a:ext cx="2746012" cy="27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vader\Downloads\woman(3)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0617" y="1629699"/>
            <a:ext cx="2257426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vader\Downloads\man(2)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8223" y="2773709"/>
            <a:ext cx="2746800" cy="27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五、結語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27" name="Picture 3" descr="C:\Users\vader\Downloads\cash-register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53" y="456546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vader\Downloads\man(7)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-1" r="35870" b="56096"/>
          <a:stretch/>
        </p:blipFill>
        <p:spPr bwMode="auto">
          <a:xfrm flipH="1">
            <a:off x="7046571" y="4608127"/>
            <a:ext cx="1501832" cy="22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vader\Downloads\woman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414" y="2170731"/>
            <a:ext cx="2520346" cy="25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vader\Downloads\man(1)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449" y="2754659"/>
            <a:ext cx="2233076" cy="22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ader\Downloads\credit-card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74" y="3329979"/>
            <a:ext cx="1744662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der\Downloads\gift-card(1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00" y="3329979"/>
            <a:ext cx="1744662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der\Downloads\money(3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14" y="4554356"/>
            <a:ext cx="2068512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der\Downloads\pause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99" y="2289692"/>
            <a:ext cx="1497566" cy="14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385587" y="2720459"/>
            <a:ext cx="1225015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CBDC</a:t>
            </a:r>
            <a:endParaRPr lang="zh-TW" altLang="en-US" sz="3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040" name="Picture 16" descr="C:\Users\vader\Downloads\science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37" y="1511919"/>
            <a:ext cx="886073" cy="88607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7046571" y="1492809"/>
            <a:ext cx="1133644" cy="40011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5"/>
                </a:solidFill>
              </a:rPr>
              <a:t>(</a:t>
            </a:r>
            <a:r>
              <a:rPr lang="zh-TW" altLang="en-US" sz="2000" b="1" dirty="0" smtClean="0">
                <a:solidFill>
                  <a:schemeClr val="accent5"/>
                </a:solidFill>
              </a:rPr>
              <a:t>研究中</a:t>
            </a:r>
            <a:r>
              <a:rPr lang="en-US" altLang="zh-TW" sz="2000" b="1" dirty="0" smtClean="0">
                <a:solidFill>
                  <a:schemeClr val="accent5"/>
                </a:solidFill>
              </a:rPr>
              <a:t>)</a:t>
            </a:r>
            <a:endParaRPr lang="zh-TW" altLang="en-US" sz="2000" b="1" dirty="0">
              <a:solidFill>
                <a:schemeClr val="accent5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365771" y="3124229"/>
            <a:ext cx="1261884" cy="30777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</a:rPr>
              <a:t>央行數位貨幣</a:t>
            </a:r>
            <a:endParaRPr lang="zh-TW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620652" y="1387583"/>
            <a:ext cx="2766874" cy="1328023"/>
          </a:xfrm>
          <a:prstGeom prst="wedgeRoundRectCallout">
            <a:avLst>
              <a:gd name="adj1" fmla="val 57482"/>
              <a:gd name="adj2" fmla="val 98681"/>
              <a:gd name="adj3" fmla="val 1666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b="1" dirty="0"/>
              <a:t>貨幣將會持續往數位化及更</a:t>
            </a:r>
            <a:r>
              <a:rPr lang="zh-TW" altLang="en-US" sz="2400" b="1" dirty="0" smtClean="0"/>
              <a:t>便利大眾</a:t>
            </a:r>
            <a:r>
              <a:rPr lang="zh-TW" altLang="en-US" sz="2400" b="1" dirty="0"/>
              <a:t>使用的方向演進</a:t>
            </a:r>
          </a:p>
        </p:txBody>
      </p:sp>
    </p:spTree>
    <p:extLst>
      <p:ext uri="{BB962C8B-B14F-4D97-AF65-F5344CB8AC3E}">
        <p14:creationId xmlns:p14="http://schemas.microsoft.com/office/powerpoint/2010/main" val="20730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vader\Downloads\gas-station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8"/>
          <a:stretch/>
        </p:blipFill>
        <p:spPr bwMode="auto">
          <a:xfrm>
            <a:off x="384725" y="3059744"/>
            <a:ext cx="5623560" cy="37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19065" y="2397706"/>
            <a:ext cx="4754880" cy="4754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isometricTopUp"/>
            <a:lightRig rig="threePt" dir="t"/>
          </a:scene3d>
          <a:sp3d>
            <a:bevelT w="0" h="152400" prst="coolSlan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五、結語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076" name="Picture 4" descr="C:\Users\vader\Downloads\bank(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 r="17150" b="27476"/>
          <a:stretch/>
        </p:blipFill>
        <p:spPr bwMode="auto">
          <a:xfrm>
            <a:off x="275134" y="3124093"/>
            <a:ext cx="5404104" cy="3200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ader\Downloads\non-ban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8" t="36125" r="32563" b="37375"/>
          <a:stretch/>
        </p:blipFill>
        <p:spPr bwMode="auto">
          <a:xfrm>
            <a:off x="4781243" y="2364300"/>
            <a:ext cx="3288792" cy="19385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57200" y="1241617"/>
            <a:ext cx="86136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/>
              <a:t>  我們希望：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「</a:t>
            </a:r>
            <a:r>
              <a:rPr lang="zh-TW" altLang="en-US" sz="2400" b="1" dirty="0" smtClean="0"/>
              <a:t>非</a:t>
            </a:r>
            <a:r>
              <a:rPr lang="zh-TW" altLang="en-US" sz="2400" b="1" dirty="0"/>
              <a:t>銀行支付</a:t>
            </a:r>
            <a:r>
              <a:rPr lang="zh-TW" altLang="en-US" sz="2400" b="1" dirty="0" smtClean="0"/>
              <a:t>業者將來能加入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</a:rPr>
              <a:t>『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跨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</a:rPr>
              <a:t>機構共用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平台</a:t>
            </a:r>
            <a:r>
              <a:rPr lang="en-US" altLang="zh-TW" sz="2800" b="1" dirty="0" smtClean="0">
                <a:solidFill>
                  <a:schemeClr val="accent6">
                    <a:lumMod val="50000"/>
                  </a:schemeClr>
                </a:solidFill>
              </a:rPr>
              <a:t>』</a:t>
            </a:r>
            <a:r>
              <a:rPr lang="zh-TW" altLang="en-US" sz="2400" b="1" dirty="0" smtClean="0"/>
              <a:t>，</a:t>
            </a:r>
            <a:endParaRPr lang="en-US" altLang="zh-TW" sz="2400" b="1" dirty="0" smtClean="0"/>
          </a:p>
          <a:p>
            <a:pPr marL="306000"/>
            <a:r>
              <a:rPr lang="zh-TW" altLang="en-US" sz="2400" b="1" dirty="0" smtClean="0"/>
              <a:t>讓</a:t>
            </a:r>
            <a:r>
              <a:rPr lang="zh-TW" altLang="en-US" sz="2400" b="1" dirty="0"/>
              <a:t>我國行動支付</a:t>
            </a:r>
            <a:r>
              <a:rPr lang="zh-TW" altLang="en-US" sz="2400" b="1" dirty="0" smtClean="0"/>
              <a:t>拼圖更為</a:t>
            </a:r>
            <a:r>
              <a:rPr lang="zh-TW" altLang="en-US" sz="2400" b="1" dirty="0"/>
              <a:t>完整</a:t>
            </a:r>
            <a:r>
              <a:rPr lang="zh-TW" altLang="en-US" sz="2400" b="1" dirty="0" smtClean="0"/>
              <a:t>、深化</a:t>
            </a:r>
            <a:r>
              <a:rPr lang="zh-TW" altLang="en-US" sz="2400" b="1" dirty="0"/>
              <a:t>我國普惠</a:t>
            </a:r>
            <a:r>
              <a:rPr lang="zh-TW" altLang="en-US" sz="2400" b="1" dirty="0" smtClean="0"/>
              <a:t>金融」</a:t>
            </a:r>
            <a:endParaRPr lang="en-US" altLang="zh-TW" sz="2400" b="1" dirty="0" smtClean="0"/>
          </a:p>
        </p:txBody>
      </p:sp>
      <p:pic>
        <p:nvPicPr>
          <p:cNvPr id="11" name="Picture 4" descr="C:\Users\vader\Downloads\buildin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63" y="2602278"/>
            <a:ext cx="687105" cy="6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vader\Downloads\buildin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15" y="2583016"/>
            <a:ext cx="687105" cy="6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vader\Downloads\buildin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34" y="2905661"/>
            <a:ext cx="687105" cy="6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vader\Downloads\buildin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8356" y="2955902"/>
            <a:ext cx="687105" cy="6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19315" y="3902718"/>
            <a:ext cx="1980029" cy="40011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非銀行支付業者</a:t>
            </a:r>
            <a:endParaRPr lang="zh-TW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6" descr="C:\Users\vader\Downloads\bank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90" y="3048135"/>
            <a:ext cx="735392" cy="73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vader\Downloads\building(1)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2277" y="3508920"/>
            <a:ext cx="710346" cy="7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vader\Downloads\bank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11" y="4022619"/>
            <a:ext cx="466104" cy="4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vader\Downloads\bank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20" y="4185784"/>
            <a:ext cx="466104" cy="4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vader\Downloads\bank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5465" y="4604645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vader\Downloads\bank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50" y="4905139"/>
            <a:ext cx="466104" cy="4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vader\Downloads\building(2)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4" y="4302828"/>
            <a:ext cx="429765" cy="4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vader\Downloads\atm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57" y="4572669"/>
            <a:ext cx="330350" cy="3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vader\Downloads\shop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24" y="5387261"/>
            <a:ext cx="518794" cy="5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vader\Downloads\city-hall(1)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5" y="4942292"/>
            <a:ext cx="494749" cy="4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vader\Downloads\man(6)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02" y="449427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C:\Users\vader\Downloads\woman(5).png"/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24" y="538048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C:\Users\vader\Downloads\man(4).png"/>
          <p:cNvPicPr>
            <a:picLocks noChangeAspect="1" noChangeArrowheads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4" y="452162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 descr="C:\Users\vader\Downloads\woman(4)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69" y="492170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C:\Users\vader\Downloads\man(2).png"/>
          <p:cNvPicPr>
            <a:picLocks noChangeAspect="1" noChangeArrowheads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02" y="537577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vader\Downloads\woman(1).png"/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24" y="487866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vader\Downloads\woman(4)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53" y="574048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vader\Downloads\garage.png"/>
          <p:cNvPicPr>
            <a:picLocks noChangeAspect="1" noChangeArrowheads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07" y="4775146"/>
            <a:ext cx="393252" cy="3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vader\Downloads\supermarket.png"/>
          <p:cNvPicPr>
            <a:picLocks noChangeAspect="1" noChangeArrowheads="1"/>
          </p:cNvPicPr>
          <p:nvPr/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57" y="438951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C:\Users\vader\Downloads\food-stall.png"/>
          <p:cNvPicPr>
            <a:picLocks noChangeAspect="1" noChangeArrowheads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81" y="5060347"/>
            <a:ext cx="390975" cy="3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C:\Users\vader\Downloads\vending-machine.png"/>
          <p:cNvPicPr>
            <a:picLocks noChangeAspect="1" noChangeArrowheads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26" y="4996396"/>
            <a:ext cx="290281" cy="2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vader\Downloads\parking-meter.png"/>
          <p:cNvPicPr>
            <a:picLocks noChangeAspect="1" noChangeArrowheads="1"/>
          </p:cNvPicPr>
          <p:nvPr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01" y="4921706"/>
            <a:ext cx="420665" cy="42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C:\Users\vader\Downloads\man(2).png"/>
          <p:cNvPicPr>
            <a:picLocks noChangeAspect="1" noChangeArrowheads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2" y="518966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vader\Downloads\woman.png"/>
          <p:cNvPicPr>
            <a:picLocks noChangeAspect="1" noChangeArrowheads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8481" y="5049936"/>
            <a:ext cx="322602" cy="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vader\Downloads\woman(1).png"/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65" y="451696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vader\Downloads\man(1).png"/>
          <p:cNvPicPr>
            <a:picLocks noChangeAspect="1" noChangeArrowheads="1"/>
          </p:cNvPicPr>
          <p:nvPr/>
        </p:nvPicPr>
        <p:blipFill>
          <a:blip r:embed="rId2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54" y="446893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vader\Downloads\woman(2)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49" y="481156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vader\Downloads\woman.png"/>
          <p:cNvPicPr>
            <a:picLocks noChangeAspect="1" noChangeArrowheads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54" y="345774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vader\Downloads\hotel.png"/>
          <p:cNvPicPr>
            <a:picLocks noChangeAspect="1" noChangeArrowheads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7" y="4617412"/>
            <a:ext cx="442935" cy="4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vader\Downloads\woman(1).png"/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13" y="574048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vader\Downloads\atm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649" y="4849733"/>
            <a:ext cx="343216" cy="3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:\Users\vader\Downloads\building(1)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53" y="3627708"/>
            <a:ext cx="534436" cy="5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ader\Downloads\skyscraper.png"/>
          <p:cNvPicPr>
            <a:picLocks noChangeAspect="1" noChangeArrowheads="1"/>
          </p:cNvPicPr>
          <p:nvPr/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45" y="3750178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vader\Downloads\bank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82" y="4436915"/>
            <a:ext cx="466104" cy="4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文字方塊 51"/>
          <p:cNvSpPr txBox="1"/>
          <p:nvPr/>
        </p:nvSpPr>
        <p:spPr>
          <a:xfrm>
            <a:off x="3587769" y="5462135"/>
            <a:ext cx="1980029" cy="40011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</a:rPr>
              <a:t>跨機構共用平台</a:t>
            </a:r>
          </a:p>
        </p:txBody>
      </p:sp>
      <p:pic>
        <p:nvPicPr>
          <p:cNvPr id="34" name="Picture 16" descr="C:\Users\vader\Downloads\woman(5).png"/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05" y="508838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vader\Downloads\hospital.png"/>
          <p:cNvPicPr>
            <a:picLocks noChangeAspect="1" noChangeArrowheads="1"/>
          </p:cNvPicPr>
          <p:nvPr/>
        </p:nvPicPr>
        <p:blipFill>
          <a:blip r:embed="rId3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0572" y="5347181"/>
            <a:ext cx="510867" cy="5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800" y="1379123"/>
            <a:ext cx="7772400" cy="1470025"/>
          </a:xfrm>
        </p:spPr>
        <p:txBody>
          <a:bodyPr/>
          <a:lstStyle/>
          <a:p>
            <a:r>
              <a:rPr lang="zh-TW" altLang="en-US" dirty="0"/>
              <a:t>感謝聆聽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243584" y="2503962"/>
            <a:ext cx="7214616" cy="590784"/>
          </a:xfrm>
        </p:spPr>
        <p:txBody>
          <a:bodyPr/>
          <a:lstStyle/>
          <a:p>
            <a:r>
              <a:rPr lang="zh-TW" altLang="en-US" dirty="0"/>
              <a:t>敬祝大家身體健康、萬事如意！謝謝大家！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064698" y="86657"/>
            <a:ext cx="50793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5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部分圖片、圖示取自</a:t>
            </a:r>
            <a:r>
              <a:rPr lang="en-US" altLang="zh-TW" sz="105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www.flaticon.com</a:t>
            </a:r>
            <a:r>
              <a:rPr lang="zh-TW" altLang="en-US" sz="105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及</a:t>
            </a:r>
            <a:r>
              <a:rPr lang="en-US" altLang="zh-TW" sz="105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www.freepik.com</a:t>
            </a:r>
            <a:r>
              <a:rPr lang="zh-TW" altLang="en-US" sz="105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等網站</a:t>
            </a:r>
            <a:endParaRPr lang="en-US" altLang="zh-TW" sz="105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584901" y="1311773"/>
            <a:ext cx="7389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0" indent="-712788"/>
            <a:r>
              <a:rPr lang="zh-TW" altLang="en-US" sz="2800" b="1" dirty="0" smtClean="0"/>
              <a:t>一、央行透過中央銀行貨幣扮演支付服務最後提供者的角色</a:t>
            </a:r>
            <a:endParaRPr lang="zh-TW" altLang="en-US" sz="2800" dirty="0"/>
          </a:p>
        </p:txBody>
      </p:sp>
      <p:pic>
        <p:nvPicPr>
          <p:cNvPr id="2052" name="Picture 4" descr="C:\Users\vader\Downloads\money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2" y="1343119"/>
            <a:ext cx="891417" cy="8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ader\Downloads\bank(2)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9" y="5545500"/>
            <a:ext cx="891417" cy="8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der\Downloads\use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3" y="2407364"/>
            <a:ext cx="891417" cy="8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vader\Downloads\earth-globe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2" y="4561773"/>
            <a:ext cx="809298" cy="8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1584901" y="2347764"/>
            <a:ext cx="7389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0" indent="-712788"/>
            <a:r>
              <a:rPr lang="zh-TW" altLang="en-US" sz="2800" b="1" dirty="0"/>
              <a:t>二</a:t>
            </a:r>
            <a:r>
              <a:rPr lang="zh-TW" altLang="en-US" sz="2800" b="1" dirty="0" smtClean="0"/>
              <a:t>、財</a:t>
            </a:r>
            <a:r>
              <a:rPr lang="zh-TW" altLang="en-US" sz="2800" b="1" dirty="0"/>
              <a:t>金公司的跨行金融資訊系統連結央行的跨行專戶，形成零售支付重要基礎設施</a:t>
            </a:r>
          </a:p>
        </p:txBody>
      </p:sp>
      <p:sp>
        <p:nvSpPr>
          <p:cNvPr id="35" name="矩形 34"/>
          <p:cNvSpPr/>
          <p:nvPr/>
        </p:nvSpPr>
        <p:spPr>
          <a:xfrm>
            <a:off x="1584901" y="3437730"/>
            <a:ext cx="7389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0" indent="-712788"/>
            <a:r>
              <a:rPr lang="zh-TW" altLang="en-US" sz="2800" b="1" dirty="0"/>
              <a:t>三</a:t>
            </a:r>
            <a:r>
              <a:rPr lang="zh-TW" altLang="en-US" sz="2800" b="1" dirty="0" smtClean="0"/>
              <a:t>、非</a:t>
            </a:r>
            <a:r>
              <a:rPr lang="zh-TW" altLang="en-US" sz="2800" b="1" dirty="0"/>
              <a:t>銀行電子支付業者在支付領域逐漸扮演重要角色</a:t>
            </a:r>
          </a:p>
        </p:txBody>
      </p:sp>
      <p:sp>
        <p:nvSpPr>
          <p:cNvPr id="36" name="矩形 35"/>
          <p:cNvSpPr/>
          <p:nvPr/>
        </p:nvSpPr>
        <p:spPr>
          <a:xfrm>
            <a:off x="1584901" y="5729598"/>
            <a:ext cx="738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 smtClean="0"/>
              <a:t>五、</a:t>
            </a:r>
            <a:r>
              <a:rPr lang="zh-TW" altLang="en-US" sz="2800" b="1" dirty="0"/>
              <a:t>結語</a:t>
            </a:r>
            <a:endParaRPr lang="zh-TW" altLang="zh-TW" sz="2800" b="1" dirty="0"/>
          </a:p>
        </p:txBody>
      </p:sp>
      <p:sp>
        <p:nvSpPr>
          <p:cNvPr id="13" name="矩形 12"/>
          <p:cNvSpPr/>
          <p:nvPr/>
        </p:nvSpPr>
        <p:spPr>
          <a:xfrm>
            <a:off x="1584901" y="4489368"/>
            <a:ext cx="7389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0" indent="-712788"/>
            <a:r>
              <a:rPr lang="zh-TW" altLang="en-US" sz="2800" b="1" dirty="0" smtClean="0"/>
              <a:t>四、國內</a:t>
            </a:r>
            <a:r>
              <a:rPr lang="zh-TW" altLang="en-US" sz="2800" b="1" dirty="0"/>
              <a:t>推動</a:t>
            </a:r>
            <a:r>
              <a:rPr lang="en-US" altLang="zh-TW" sz="2800" b="1" dirty="0"/>
              <a:t>QR Code</a:t>
            </a:r>
            <a:r>
              <a:rPr lang="zh-TW" altLang="en-US" sz="2800" b="1" dirty="0"/>
              <a:t>共通標準係符合國際行動支付發展之趨勢</a:t>
            </a:r>
          </a:p>
        </p:txBody>
      </p:sp>
      <p:pic>
        <p:nvPicPr>
          <p:cNvPr id="1028" name="Picture 4" descr="C:\Users\vader\Downloads\add-user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2" y="3469076"/>
            <a:ext cx="891417" cy="8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向右箭號 34"/>
          <p:cNvSpPr/>
          <p:nvPr/>
        </p:nvSpPr>
        <p:spPr>
          <a:xfrm>
            <a:off x="4889399" y="4938129"/>
            <a:ext cx="3208790" cy="57732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3108709" y="3925772"/>
            <a:ext cx="3422663" cy="577324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>
            <a:off x="1760021" y="3484192"/>
            <a:ext cx="625150" cy="20796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1182184" y="2967601"/>
            <a:ext cx="1824076" cy="57732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5" name="Picture 9" descr="C:\Users\vader\Downloads\woman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01" y="14714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der\Downloads\wom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04" y="133025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Picture 4" descr="C:\Users\vader\Downloads\money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10" y="202335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vader\Downloads\bank(2)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15" y="438565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vader\Downloads\bank(2)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2" y="313684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der\Downloads\building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51" y="51933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vader\Downloads\woman(1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43" y="168228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vader\Downloads\man(1)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22" y="18972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vader\Downloads\man(3)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62" y="133977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vader\Downloads\woman(3)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81" y="18657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vader\Downloads\man(2)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09" y="209620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向下箭號 22"/>
          <p:cNvSpPr/>
          <p:nvPr/>
        </p:nvSpPr>
        <p:spPr>
          <a:xfrm>
            <a:off x="3701814" y="4930052"/>
            <a:ext cx="625150" cy="1332105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39158" y="42278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中央銀行</a:t>
            </a:r>
            <a:endParaRPr lang="zh-TW" altLang="en-US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632345" y="54662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商業銀行</a:t>
            </a:r>
            <a:endParaRPr lang="zh-TW" altLang="en-US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77721" y="62428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電子貨幣機構</a:t>
            </a:r>
            <a:endParaRPr lang="zh-TW" altLang="en-US" b="1" dirty="0"/>
          </a:p>
        </p:txBody>
      </p:sp>
      <p:sp>
        <p:nvSpPr>
          <p:cNvPr id="14" name="矩形圖說文字 13"/>
          <p:cNvSpPr/>
          <p:nvPr/>
        </p:nvSpPr>
        <p:spPr>
          <a:xfrm>
            <a:off x="4750980" y="4038617"/>
            <a:ext cx="1653810" cy="1010531"/>
          </a:xfrm>
          <a:prstGeom prst="wedgeRectCallout">
            <a:avLst>
              <a:gd name="adj1" fmla="val -88289"/>
              <a:gd name="adj2" fmla="val 73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商業銀行貨幣</a:t>
            </a:r>
          </a:p>
          <a:p>
            <a:pPr algn="ctr"/>
            <a:r>
              <a:rPr lang="zh-TW" altLang="en-US" sz="1400" dirty="0"/>
              <a:t>大</a:t>
            </a:r>
            <a:r>
              <a:rPr lang="zh-TW" altLang="en-US" sz="1400" dirty="0" smtClean="0"/>
              <a:t>眾</a:t>
            </a:r>
            <a:r>
              <a:rPr lang="zh-TW" altLang="en-US" sz="1400" dirty="0"/>
              <a:t>存放於商業銀行之存款</a:t>
            </a:r>
          </a:p>
        </p:txBody>
      </p:sp>
      <p:sp>
        <p:nvSpPr>
          <p:cNvPr id="38" name="矩形圖說文字 37"/>
          <p:cNvSpPr/>
          <p:nvPr/>
        </p:nvSpPr>
        <p:spPr>
          <a:xfrm>
            <a:off x="355279" y="5262825"/>
            <a:ext cx="1653810" cy="1010531"/>
          </a:xfrm>
          <a:prstGeom prst="wedgeRectCallout">
            <a:avLst>
              <a:gd name="adj1" fmla="val -17516"/>
              <a:gd name="adj2" fmla="val -1202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支付</a:t>
            </a:r>
            <a:r>
              <a:rPr lang="zh-TW" altLang="en-US" b="1" dirty="0" smtClean="0"/>
              <a:t>服務最後提供者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sz="1050" b="1" dirty="0"/>
              <a:t>(payment of last resort)</a:t>
            </a:r>
            <a:endParaRPr lang="zh-TW" altLang="en-US" sz="1400" dirty="0"/>
          </a:p>
        </p:txBody>
      </p:sp>
      <p:sp>
        <p:nvSpPr>
          <p:cNvPr id="39" name="矩形圖說文字 38"/>
          <p:cNvSpPr/>
          <p:nvPr/>
        </p:nvSpPr>
        <p:spPr>
          <a:xfrm>
            <a:off x="2513041" y="3212431"/>
            <a:ext cx="1873107" cy="1010531"/>
          </a:xfrm>
          <a:prstGeom prst="wedgeRectCallout">
            <a:avLst>
              <a:gd name="adj1" fmla="val -78411"/>
              <a:gd name="adj2" fmla="val 715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中央銀行</a:t>
            </a:r>
            <a:r>
              <a:rPr lang="zh-TW" altLang="en-US" b="1" dirty="0"/>
              <a:t>貨幣</a:t>
            </a:r>
          </a:p>
          <a:p>
            <a:pPr algn="ctr"/>
            <a:r>
              <a:rPr lang="zh-TW" altLang="en-US" sz="1400" dirty="0"/>
              <a:t>商業銀行存放於央行之存款</a:t>
            </a:r>
            <a:r>
              <a:rPr lang="en-US" altLang="zh-TW" sz="1400" dirty="0"/>
              <a:t>(</a:t>
            </a:r>
            <a:r>
              <a:rPr lang="zh-TW" altLang="en-US" sz="1400" dirty="0"/>
              <a:t>如準備金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40" name="矩形圖說文字 39"/>
          <p:cNvSpPr/>
          <p:nvPr/>
        </p:nvSpPr>
        <p:spPr>
          <a:xfrm>
            <a:off x="6658446" y="4960963"/>
            <a:ext cx="2220438" cy="1110653"/>
          </a:xfrm>
          <a:prstGeom prst="wedgeRectCallout">
            <a:avLst>
              <a:gd name="adj1" fmla="val -78943"/>
              <a:gd name="adj2" fmla="val 96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電子貨幣</a:t>
            </a:r>
            <a:endParaRPr lang="zh-TW" altLang="en-US" b="1" dirty="0"/>
          </a:p>
          <a:p>
            <a:pPr algn="ctr"/>
            <a:r>
              <a:rPr lang="zh-TW" altLang="en-US" sz="1400" dirty="0" smtClean="0"/>
              <a:t>大眾</a:t>
            </a:r>
            <a:r>
              <a:rPr lang="zh-TW" altLang="en-US" sz="1400" dirty="0"/>
              <a:t>存放於電子</a:t>
            </a:r>
            <a:r>
              <a:rPr lang="zh-TW" altLang="en-US" sz="1400" dirty="0" smtClean="0"/>
              <a:t>貨幣機構</a:t>
            </a:r>
            <a:r>
              <a:rPr lang="zh-TW" altLang="en-US" sz="1400" dirty="0"/>
              <a:t>之</a:t>
            </a:r>
            <a:r>
              <a:rPr lang="zh-TW" altLang="en-US" sz="1400" dirty="0" smtClean="0"/>
              <a:t>款項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(</a:t>
            </a:r>
            <a:r>
              <a:rPr lang="zh-TW" altLang="en-US" sz="1400" dirty="0"/>
              <a:t>儲值於卡片、網路帳戶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1714304" y="2746388"/>
            <a:ext cx="1871734" cy="10758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760315" y="2384684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</a:rPr>
              <a:t>實體形式貨幣</a:t>
            </a:r>
            <a:r>
              <a:rPr lang="en-US" altLang="zh-TW" sz="16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753812" y="2755661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chemeClr val="tx2"/>
                </a:solidFill>
              </a:rPr>
              <a:t>(</a:t>
            </a:r>
            <a:r>
              <a:rPr lang="zh-TW" altLang="en-US" sz="1600" b="1" dirty="0" smtClean="0">
                <a:solidFill>
                  <a:schemeClr val="tx2"/>
                </a:solidFill>
              </a:rPr>
              <a:t>電子形式貨幣</a:t>
            </a:r>
            <a:r>
              <a:rPr lang="en-US" altLang="zh-TW" sz="1600" b="1" dirty="0" smtClean="0">
                <a:solidFill>
                  <a:schemeClr val="tx2"/>
                </a:solidFill>
              </a:rPr>
              <a:t>)</a:t>
            </a:r>
            <a:endParaRPr lang="zh-TW" altLang="en-US" sz="1600" b="1" dirty="0">
              <a:solidFill>
                <a:schemeClr val="tx2"/>
              </a:solidFill>
            </a:endParaRPr>
          </a:p>
        </p:txBody>
      </p:sp>
      <p:pic>
        <p:nvPicPr>
          <p:cNvPr id="51" name="Picture 9" descr="C:\Users\vader\Downloads\woman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36" y="34769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:\Users\vader\Downloads\wom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00" y="153791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:\Users\vader\Downloads\woman(1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34" y="18898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Users\vader\Downloads\wom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91" y="270705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C:\Users\vader\Downloads\woman(1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58" y="288854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C:\Users\vader\Downloads\man(1)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47" y="280212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1" descr="C:\Users\vader\Downloads\man(3)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36" y="254552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C:\Users\vader\Downloads\woman(3)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61" y="245881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C:\Users\vader\Downloads\man(2)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61" y="32842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vader\Downloads\wom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51" y="218660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vader\Downloads\woman(1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84" y="31981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C:\Users\vader\Downloads\man(3)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02" y="33508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C:\Users\vader\Downloads\woman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7" y="239449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直線接點 70"/>
          <p:cNvCxnSpPr/>
          <p:nvPr/>
        </p:nvCxnSpPr>
        <p:spPr>
          <a:xfrm flipH="1">
            <a:off x="3605856" y="2745573"/>
            <a:ext cx="16245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彎箭號 44"/>
          <p:cNvSpPr/>
          <p:nvPr/>
        </p:nvSpPr>
        <p:spPr>
          <a:xfrm>
            <a:off x="4084062" y="1333942"/>
            <a:ext cx="1137162" cy="1661933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isometricBottomDown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圖說文字 45"/>
          <p:cNvSpPr/>
          <p:nvPr/>
        </p:nvSpPr>
        <p:spPr>
          <a:xfrm>
            <a:off x="649078" y="1613922"/>
            <a:ext cx="1873107" cy="1010531"/>
          </a:xfrm>
          <a:prstGeom prst="wedgeRectCallout">
            <a:avLst>
              <a:gd name="adj1" fmla="val 66088"/>
              <a:gd name="adj2" fmla="val 34448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中央銀行</a:t>
            </a:r>
            <a:r>
              <a:rPr lang="zh-TW" altLang="en-US" b="1" dirty="0"/>
              <a:t>貨幣</a:t>
            </a:r>
          </a:p>
          <a:p>
            <a:pPr algn="ctr"/>
            <a:r>
              <a:rPr lang="zh-TW" altLang="en-US" sz="1400" dirty="0"/>
              <a:t>央行發行</a:t>
            </a:r>
            <a:r>
              <a:rPr lang="zh-TW" altLang="en-US" sz="1400" dirty="0" smtClean="0"/>
              <a:t>之現金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(</a:t>
            </a:r>
            <a:r>
              <a:rPr lang="zh-TW" altLang="en-US" sz="1400" dirty="0" smtClean="0"/>
              <a:t>鈔</a:t>
            </a:r>
            <a:r>
              <a:rPr lang="zh-TW" altLang="en-US" sz="1400" dirty="0"/>
              <a:t>券、硬幣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1684" cy="1143000"/>
          </a:xfrm>
        </p:spPr>
        <p:txBody>
          <a:bodyPr>
            <a:noAutofit/>
          </a:bodyPr>
          <a:lstStyle/>
          <a:p>
            <a:pPr marL="804863" indent="-804863"/>
            <a:r>
              <a:rPr lang="zh-TW" altLang="en-US" sz="3200" dirty="0"/>
              <a:t>一</a:t>
            </a:r>
            <a:r>
              <a:rPr lang="zh-TW" altLang="en-US" sz="3200" dirty="0" smtClean="0"/>
              <a:t>、央行</a:t>
            </a:r>
            <a:r>
              <a:rPr lang="zh-TW" altLang="en-US" sz="3200" dirty="0"/>
              <a:t>透過中央銀行貨幣扮演支付</a:t>
            </a:r>
            <a:r>
              <a:rPr lang="zh-TW" altLang="en-US" sz="3200" dirty="0" smtClean="0"/>
              <a:t>服務最後提供</a:t>
            </a:r>
            <a:r>
              <a:rPr lang="zh-TW" altLang="en-US" sz="3200" dirty="0"/>
              <a:t>者的角色</a:t>
            </a:r>
          </a:p>
        </p:txBody>
      </p:sp>
    </p:spTree>
    <p:extLst>
      <p:ext uri="{BB962C8B-B14F-4D97-AF65-F5344CB8AC3E}">
        <p14:creationId xmlns:p14="http://schemas.microsoft.com/office/powerpoint/2010/main" val="1056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圖說文字 45"/>
          <p:cNvSpPr/>
          <p:nvPr/>
        </p:nvSpPr>
        <p:spPr>
          <a:xfrm>
            <a:off x="7235555" y="3562771"/>
            <a:ext cx="1765984" cy="1667597"/>
          </a:xfrm>
          <a:prstGeom prst="wedgeRectCallout">
            <a:avLst>
              <a:gd name="adj1" fmla="val -62256"/>
              <a:gd name="adj2" fmla="val 1698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17" name="標題 2"/>
          <p:cNvSpPr>
            <a:spLocks noGrp="1"/>
          </p:cNvSpPr>
          <p:nvPr>
            <p:ph type="title"/>
          </p:nvPr>
        </p:nvSpPr>
        <p:spPr>
          <a:xfrm>
            <a:off x="457199" y="283782"/>
            <a:ext cx="8412479" cy="1143000"/>
          </a:xfrm>
        </p:spPr>
        <p:txBody>
          <a:bodyPr>
            <a:noAutofit/>
          </a:bodyPr>
          <a:lstStyle/>
          <a:p>
            <a:pPr marL="804863" indent="-804863"/>
            <a:r>
              <a:rPr lang="zh-TW" altLang="en-US" sz="3200" dirty="0"/>
              <a:t>一</a:t>
            </a:r>
            <a:r>
              <a:rPr lang="zh-TW" altLang="en-US" sz="3200" dirty="0" smtClean="0"/>
              <a:t>、央行</a:t>
            </a:r>
            <a:r>
              <a:rPr lang="zh-TW" altLang="en-US" sz="3200" dirty="0"/>
              <a:t>透過中央銀行貨幣扮演支付</a:t>
            </a:r>
            <a:r>
              <a:rPr lang="zh-TW" altLang="en-US" sz="3200" dirty="0" smtClean="0"/>
              <a:t>服務最後提供</a:t>
            </a:r>
            <a:r>
              <a:rPr lang="zh-TW" altLang="en-US" sz="3200" dirty="0"/>
              <a:t>者的</a:t>
            </a:r>
            <a:r>
              <a:rPr lang="zh-TW" altLang="en-US" sz="3200" dirty="0" smtClean="0"/>
              <a:t>角色</a:t>
            </a:r>
            <a:endParaRPr lang="zh-TW" altLang="en-US" sz="3200" dirty="0"/>
          </a:p>
        </p:txBody>
      </p:sp>
      <p:pic>
        <p:nvPicPr>
          <p:cNvPr id="5" name="Picture 4" descr="C:\Users\vader\Downloads\money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7" y="233158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vader\Downloads\atm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38680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der\Downloads\user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8" y="535951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344166" y="2424862"/>
            <a:ext cx="19271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通貨淨額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b="1" dirty="0" smtClean="0"/>
              <a:t>約</a:t>
            </a:r>
            <a:r>
              <a:rPr lang="en-US" altLang="zh-TW" sz="4000" b="1" dirty="0" smtClean="0"/>
              <a:t>2</a:t>
            </a:r>
            <a:r>
              <a:rPr lang="zh-TW" altLang="en-US" sz="4000" b="1" dirty="0" smtClean="0"/>
              <a:t>兆</a:t>
            </a:r>
            <a:r>
              <a:rPr lang="zh-TW" altLang="en-US" b="1" dirty="0" smtClean="0"/>
              <a:t>新台幣</a:t>
            </a:r>
            <a:endParaRPr lang="en-US" altLang="zh-TW" b="1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1380237" y="3926357"/>
            <a:ext cx="21323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ATM</a:t>
            </a:r>
          </a:p>
          <a:p>
            <a:r>
              <a:rPr lang="en-US" altLang="zh-TW" sz="4000" b="1" dirty="0" smtClean="0"/>
              <a:t>30,080</a:t>
            </a:r>
            <a:r>
              <a:rPr lang="zh-TW" altLang="en-US" b="1" dirty="0" smtClean="0"/>
              <a:t>台</a:t>
            </a:r>
            <a:endParaRPr lang="en-US" altLang="zh-TW" b="1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1380237" y="5429333"/>
            <a:ext cx="1753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每台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ATM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服務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4000" b="1" dirty="0" smtClean="0"/>
              <a:t>784</a:t>
            </a:r>
            <a:r>
              <a:rPr lang="zh-TW" altLang="en-US" b="1" dirty="0" smtClean="0"/>
              <a:t>人</a:t>
            </a:r>
            <a:endParaRPr lang="en-US" altLang="zh-TW" b="1" dirty="0" smtClean="0"/>
          </a:p>
        </p:txBody>
      </p:sp>
      <p:sp>
        <p:nvSpPr>
          <p:cNvPr id="23" name="矩形 22"/>
          <p:cNvSpPr/>
          <p:nvPr/>
        </p:nvSpPr>
        <p:spPr>
          <a:xfrm>
            <a:off x="237744" y="1600200"/>
            <a:ext cx="3274808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/>
              <a:t>我國現金流通情形</a:t>
            </a:r>
            <a:endParaRPr lang="zh-TW" altLang="en-US" b="1" dirty="0"/>
          </a:p>
        </p:txBody>
      </p:sp>
      <p:sp>
        <p:nvSpPr>
          <p:cNvPr id="35" name="矩形 34"/>
          <p:cNvSpPr/>
          <p:nvPr/>
        </p:nvSpPr>
        <p:spPr>
          <a:xfrm>
            <a:off x="3665044" y="1600200"/>
            <a:ext cx="5204635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/>
              <a:t>利用央行準備金辦理清算情形</a:t>
            </a:r>
            <a:endParaRPr lang="zh-TW" altLang="en-US" b="1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713267" y="2127875"/>
            <a:ext cx="28019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銀行存放央行作為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清算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用途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之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日均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準備金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餘額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4000" b="1" dirty="0" smtClean="0"/>
              <a:t>6,800</a:t>
            </a:r>
            <a:r>
              <a:rPr lang="zh-TW" altLang="en-US" sz="4000" b="1" dirty="0" smtClean="0"/>
              <a:t>億</a:t>
            </a:r>
            <a:r>
              <a:rPr lang="zh-TW" altLang="en-US" b="1" dirty="0" smtClean="0"/>
              <a:t>新台幣</a:t>
            </a:r>
            <a:endParaRPr lang="en-US" altLang="zh-TW" b="1" dirty="0" smtClean="0"/>
          </a:p>
        </p:txBody>
      </p:sp>
      <p:pic>
        <p:nvPicPr>
          <p:cNvPr id="37" name="Picture 6" descr="C:\Users\vader\Downloads\bank(2)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00" y="228908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4748387" y="3686149"/>
            <a:ext cx="24871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由該準備金完成之清算金額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4000" b="1" dirty="0" smtClean="0"/>
              <a:t>526</a:t>
            </a:r>
            <a:r>
              <a:rPr lang="zh-TW" altLang="en-US" sz="4000" b="1" dirty="0" smtClean="0"/>
              <a:t>兆</a:t>
            </a:r>
            <a:r>
              <a:rPr lang="zh-TW" altLang="en-US" b="1" dirty="0" smtClean="0"/>
              <a:t>新台幣</a:t>
            </a:r>
            <a:endParaRPr lang="en-US" altLang="zh-TW" b="1" dirty="0" smtClean="0"/>
          </a:p>
        </p:txBody>
      </p:sp>
      <p:graphicFrame>
        <p:nvGraphicFramePr>
          <p:cNvPr id="39" name="圖表 38"/>
          <p:cNvGraphicFramePr/>
          <p:nvPr>
            <p:extLst>
              <p:ext uri="{D42A27DB-BD31-4B8C-83A1-F6EECF244321}">
                <p14:modId xmlns:p14="http://schemas.microsoft.com/office/powerpoint/2010/main" val="3530562776"/>
              </p:ext>
            </p:extLst>
          </p:nvPr>
        </p:nvGraphicFramePr>
        <p:xfrm>
          <a:off x="7235555" y="3642249"/>
          <a:ext cx="1765983" cy="150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4798920" y="5443646"/>
            <a:ext cx="14786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為我國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GDP</a:t>
            </a:r>
          </a:p>
          <a:p>
            <a:r>
              <a:rPr lang="en-US" altLang="zh-TW" sz="4000" b="1" dirty="0" smtClean="0"/>
              <a:t>29.6</a:t>
            </a:r>
            <a:r>
              <a:rPr lang="zh-TW" altLang="en-US" b="1" dirty="0" smtClean="0"/>
              <a:t>倍</a:t>
            </a:r>
            <a:endParaRPr lang="en-US" altLang="zh-TW" b="1" dirty="0" smtClean="0"/>
          </a:p>
        </p:txBody>
      </p:sp>
      <p:cxnSp>
        <p:nvCxnSpPr>
          <p:cNvPr id="32" name="肘形接點 31"/>
          <p:cNvCxnSpPr/>
          <p:nvPr/>
        </p:nvCxnSpPr>
        <p:spPr>
          <a:xfrm rot="5400000">
            <a:off x="4826192" y="3302810"/>
            <a:ext cx="1210224" cy="1365834"/>
          </a:xfrm>
          <a:prstGeom prst="bentConnector4">
            <a:avLst>
              <a:gd name="adj1" fmla="val 14111"/>
              <a:gd name="adj2" fmla="val 13883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/>
          <p:nvPr/>
        </p:nvCxnSpPr>
        <p:spPr>
          <a:xfrm rot="5400000">
            <a:off x="4826192" y="4815700"/>
            <a:ext cx="1210224" cy="1365834"/>
          </a:xfrm>
          <a:prstGeom prst="bentConnector4">
            <a:avLst>
              <a:gd name="adj1" fmla="val 14111"/>
              <a:gd name="adj2" fmla="val 13883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2320820" y="4757567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(108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月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1580156" y="6260329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(108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月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165372" y="325415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(108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月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627451" y="3226726"/>
            <a:ext cx="81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(107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230875" y="4778569"/>
            <a:ext cx="81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(107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419435" y="6260329"/>
            <a:ext cx="81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(107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圓角矩形 69"/>
          <p:cNvSpPr/>
          <p:nvPr/>
        </p:nvSpPr>
        <p:spPr>
          <a:xfrm>
            <a:off x="5737486" y="2546277"/>
            <a:ext cx="2949314" cy="3751133"/>
          </a:xfrm>
          <a:prstGeom prst="roundRect">
            <a:avLst>
              <a:gd name="adj" fmla="val 773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完善的制度性安排</a:t>
            </a:r>
          </a:p>
        </p:txBody>
      </p:sp>
      <p:sp>
        <p:nvSpPr>
          <p:cNvPr id="2063" name="矩形圖說文字 2062"/>
          <p:cNvSpPr/>
          <p:nvPr/>
        </p:nvSpPr>
        <p:spPr>
          <a:xfrm>
            <a:off x="539496" y="1527048"/>
            <a:ext cx="4617720" cy="5135487"/>
          </a:xfrm>
          <a:prstGeom prst="wedgeRectCallout">
            <a:avLst>
              <a:gd name="adj1" fmla="val 60762"/>
              <a:gd name="adj2" fmla="val -23788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8" name="矩形圖說文字 2047"/>
          <p:cNvSpPr/>
          <p:nvPr/>
        </p:nvSpPr>
        <p:spPr>
          <a:xfrm>
            <a:off x="1873612" y="2871216"/>
            <a:ext cx="2498363" cy="776559"/>
          </a:xfrm>
          <a:prstGeom prst="wedgeRectCallout">
            <a:avLst>
              <a:gd name="adj1" fmla="val -75268"/>
              <a:gd name="adj2" fmla="val 255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4863"/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財金公司提供跨行結算服務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標題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34733" cy="1143000"/>
          </a:xfrm>
        </p:spPr>
        <p:txBody>
          <a:bodyPr>
            <a:noAutofit/>
          </a:bodyPr>
          <a:lstStyle/>
          <a:p>
            <a:pPr marL="804863" indent="-804863"/>
            <a:r>
              <a:rPr lang="zh-TW" altLang="en-US" sz="3200" dirty="0"/>
              <a:t>一</a:t>
            </a:r>
            <a:r>
              <a:rPr lang="zh-TW" altLang="en-US" sz="3200" dirty="0" smtClean="0"/>
              <a:t>、央行</a:t>
            </a:r>
            <a:r>
              <a:rPr lang="zh-TW" altLang="en-US" sz="3200" dirty="0"/>
              <a:t>透過中央銀行貨幣扮演支付</a:t>
            </a:r>
            <a:r>
              <a:rPr lang="zh-TW" altLang="en-US" sz="3200" dirty="0" smtClean="0"/>
              <a:t>服務最後提供</a:t>
            </a:r>
            <a:r>
              <a:rPr lang="zh-TW" altLang="en-US" sz="3200" dirty="0"/>
              <a:t>者的</a:t>
            </a:r>
            <a:r>
              <a:rPr lang="zh-TW" altLang="en-US" sz="3200" dirty="0" smtClean="0"/>
              <a:t>角色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67114" y="4060959"/>
            <a:ext cx="20024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活期性存款餘額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4000" b="1" dirty="0" smtClean="0"/>
              <a:t>19</a:t>
            </a:r>
            <a:r>
              <a:rPr lang="zh-TW" altLang="en-US" sz="4000" b="1" dirty="0" smtClean="0"/>
              <a:t>兆</a:t>
            </a:r>
            <a:r>
              <a:rPr lang="zh-TW" altLang="en-US" b="1" dirty="0" smtClean="0"/>
              <a:t>新台幣</a:t>
            </a:r>
            <a:endParaRPr lang="en-US" altLang="zh-TW" b="1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1819227" y="5560662"/>
            <a:ext cx="2438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儲值餘額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4000" b="1" dirty="0" smtClean="0"/>
              <a:t>106</a:t>
            </a:r>
            <a:r>
              <a:rPr lang="zh-TW" altLang="en-US" sz="4000" b="1" dirty="0" smtClean="0"/>
              <a:t>億</a:t>
            </a:r>
            <a:r>
              <a:rPr lang="zh-TW" altLang="en-US" b="1" dirty="0" smtClean="0"/>
              <a:t>新台幣</a:t>
            </a:r>
            <a:endParaRPr lang="en-US" altLang="zh-TW" b="1" dirty="0" smtClean="0"/>
          </a:p>
        </p:txBody>
      </p:sp>
      <p:pic>
        <p:nvPicPr>
          <p:cNvPr id="19" name="Picture 6" descr="C:\Users\vader\Downloads\bank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2" y="38367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vader\Downloads\bank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6" y="184574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vader\Downloads\buildin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2" y="523812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32" y="2997050"/>
            <a:ext cx="658060" cy="5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1757252" y="1614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中央銀行</a:t>
            </a:r>
            <a:endParaRPr lang="zh-TW" altLang="en-US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766364" y="37435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商業銀行</a:t>
            </a:r>
            <a:endParaRPr lang="zh-TW" altLang="en-US" b="1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800460" y="52381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電子貨幣機構</a:t>
            </a:r>
            <a:endParaRPr lang="zh-TW" altLang="en-US" b="1" dirty="0"/>
          </a:p>
        </p:txBody>
      </p:sp>
      <p:cxnSp>
        <p:nvCxnSpPr>
          <p:cNvPr id="8" name="直線接點 7"/>
          <p:cNvCxnSpPr>
            <a:stCxn id="23" idx="0"/>
            <a:endCxn id="19" idx="2"/>
          </p:cNvCxnSpPr>
          <p:nvPr/>
        </p:nvCxnSpPr>
        <p:spPr>
          <a:xfrm flipV="1">
            <a:off x="1204442" y="4916748"/>
            <a:ext cx="0" cy="321379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9" idx="0"/>
          </p:cNvCxnSpPr>
          <p:nvPr/>
        </p:nvCxnSpPr>
        <p:spPr>
          <a:xfrm flipV="1">
            <a:off x="1204442" y="2944030"/>
            <a:ext cx="0" cy="892718"/>
          </a:xfrm>
          <a:prstGeom prst="line">
            <a:avLst/>
          </a:prstGeom>
          <a:ln w="76200">
            <a:solidFill>
              <a:schemeClr val="accent4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48403" y="6297410"/>
            <a:ext cx="453136" cy="365125"/>
          </a:xfrm>
        </p:spPr>
        <p:txBody>
          <a:bodyPr/>
          <a:lstStyle/>
          <a:p>
            <a:fld id="{C1FAA0BA-B70C-48EA-8656-1C94D8B8EF81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2064" name="文字方塊 2063"/>
          <p:cNvSpPr txBox="1"/>
          <p:nvPr/>
        </p:nvSpPr>
        <p:spPr>
          <a:xfrm>
            <a:off x="5529501" y="160130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HK" altLang="zh-TW" sz="2400" b="1" dirty="0" smtClean="0"/>
              <a:t>分</a:t>
            </a:r>
            <a:r>
              <a:rPr lang="zh-HK" altLang="zh-TW" sz="2400" b="1" dirty="0"/>
              <a:t>層</a:t>
            </a:r>
            <a:r>
              <a:rPr lang="zh-HK" altLang="zh-TW" sz="2400" b="1" dirty="0" smtClean="0"/>
              <a:t>串聯的</a:t>
            </a:r>
            <a:r>
              <a:rPr lang="zh-HK" altLang="zh-TW" sz="2400" b="1" dirty="0"/>
              <a:t>支付</a:t>
            </a:r>
            <a:r>
              <a:rPr lang="zh-HK" altLang="zh-TW" sz="2400" b="1" dirty="0" smtClean="0"/>
              <a:t>體系</a:t>
            </a:r>
            <a:endParaRPr lang="en-US" altLang="zh-HK" sz="2400" b="1" dirty="0" smtClean="0"/>
          </a:p>
          <a:p>
            <a:pPr algn="ctr"/>
            <a:r>
              <a:rPr lang="zh-TW" altLang="en-US" sz="2400" b="1" dirty="0" smtClean="0"/>
              <a:t>為</a:t>
            </a:r>
            <a:r>
              <a:rPr lang="zh-TW" altLang="en-US" sz="2400" b="1" dirty="0"/>
              <a:t>廣受信任的運作機制</a:t>
            </a:r>
            <a:endParaRPr lang="en-US" altLang="zh-HK" sz="2400" b="1" dirty="0" smtClean="0"/>
          </a:p>
        </p:txBody>
      </p:sp>
      <p:sp>
        <p:nvSpPr>
          <p:cNvPr id="2067" name="圓角矩形 2066"/>
          <p:cNvSpPr/>
          <p:nvPr/>
        </p:nvSpPr>
        <p:spPr>
          <a:xfrm>
            <a:off x="5854590" y="3172387"/>
            <a:ext cx="2659004" cy="9073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b="1" dirty="0"/>
              <a:t>中央銀行貨幣作為跨行清算資產基礎</a:t>
            </a:r>
          </a:p>
        </p:txBody>
      </p:sp>
      <p:sp>
        <p:nvSpPr>
          <p:cNvPr id="66" name="圓角矩形 65"/>
          <p:cNvSpPr/>
          <p:nvPr/>
        </p:nvSpPr>
        <p:spPr>
          <a:xfrm>
            <a:off x="5889399" y="4240928"/>
            <a:ext cx="2659004" cy="1180557"/>
          </a:xfrm>
          <a:prstGeom prst="roundRect">
            <a:avLst>
              <a:gd name="adj" fmla="val 127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b="1" dirty="0"/>
              <a:t>受監理的支付業者</a:t>
            </a:r>
            <a:r>
              <a:rPr lang="en-US" altLang="zh-TW" b="1" dirty="0"/>
              <a:t>(</a:t>
            </a:r>
            <a:r>
              <a:rPr lang="zh-TW" altLang="en-US" b="1" dirty="0"/>
              <a:t>包括銀行、電子支付及電子票證等機構</a:t>
            </a:r>
            <a:r>
              <a:rPr lang="en-US" altLang="zh-TW" b="1" dirty="0"/>
              <a:t>)</a:t>
            </a:r>
            <a:r>
              <a:rPr lang="zh-TW" altLang="en-US" b="1" dirty="0"/>
              <a:t>參與</a:t>
            </a:r>
          </a:p>
        </p:txBody>
      </p:sp>
      <p:sp>
        <p:nvSpPr>
          <p:cNvPr id="67" name="圓角矩形 66"/>
          <p:cNvSpPr/>
          <p:nvPr/>
        </p:nvSpPr>
        <p:spPr>
          <a:xfrm>
            <a:off x="5889399" y="5574474"/>
            <a:ext cx="2659004" cy="5464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b="1" dirty="0"/>
              <a:t>監管、存款保險</a:t>
            </a:r>
            <a:r>
              <a:rPr lang="zh-TW" altLang="en-US" b="1" dirty="0" smtClean="0"/>
              <a:t>等機制</a:t>
            </a:r>
            <a:endParaRPr lang="zh-TW" altLang="en-US" b="1" dirty="0"/>
          </a:p>
        </p:txBody>
      </p:sp>
      <p:sp>
        <p:nvSpPr>
          <p:cNvPr id="68" name="加號 67"/>
          <p:cNvSpPr/>
          <p:nvPr/>
        </p:nvSpPr>
        <p:spPr>
          <a:xfrm>
            <a:off x="7748610" y="3927112"/>
            <a:ext cx="451596" cy="451596"/>
          </a:xfrm>
          <a:prstGeom prst="mathPlus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加號 68"/>
          <p:cNvSpPr/>
          <p:nvPr/>
        </p:nvSpPr>
        <p:spPr>
          <a:xfrm>
            <a:off x="7748610" y="5260457"/>
            <a:ext cx="451596" cy="451596"/>
          </a:xfrm>
          <a:prstGeom prst="mathPlus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767114" y="1924996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現金及央行準備金餘額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b="1" dirty="0" smtClean="0"/>
              <a:t>約</a:t>
            </a:r>
            <a:r>
              <a:rPr lang="en-US" altLang="zh-TW" sz="3600" b="1" dirty="0" smtClean="0"/>
              <a:t>2.7</a:t>
            </a:r>
            <a:r>
              <a:rPr lang="zh-TW" altLang="en-US" sz="3600" b="1" dirty="0" smtClean="0"/>
              <a:t>兆</a:t>
            </a:r>
            <a:r>
              <a:rPr lang="zh-TW" altLang="en-US" b="1" dirty="0" smtClean="0"/>
              <a:t>新台幣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32590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>
          <a:xfrm>
            <a:off x="2539614" y="2566785"/>
            <a:ext cx="326217" cy="411480"/>
          </a:xfrm>
          <a:custGeom>
            <a:avLst/>
            <a:gdLst>
              <a:gd name="connsiteX0" fmla="*/ 320040 w 326217"/>
              <a:gd name="connsiteY0" fmla="*/ 411480 h 411480"/>
              <a:gd name="connsiteX1" fmla="*/ 283464 w 326217"/>
              <a:gd name="connsiteY1" fmla="*/ 73152 h 411480"/>
              <a:gd name="connsiteX2" fmla="*/ 0 w 326217"/>
              <a:gd name="connsiteY2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17" h="411480">
                <a:moveTo>
                  <a:pt x="320040" y="411480"/>
                </a:moveTo>
                <a:cubicBezTo>
                  <a:pt x="328422" y="276606"/>
                  <a:pt x="336804" y="141732"/>
                  <a:pt x="283464" y="73152"/>
                </a:cubicBezTo>
                <a:cubicBezTo>
                  <a:pt x="230124" y="4572"/>
                  <a:pt x="36576" y="7620"/>
                  <a:pt x="0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1643502" y="2630793"/>
            <a:ext cx="749808" cy="615376"/>
          </a:xfrm>
          <a:custGeom>
            <a:avLst/>
            <a:gdLst>
              <a:gd name="connsiteX0" fmla="*/ 749808 w 749808"/>
              <a:gd name="connsiteY0" fmla="*/ 612648 h 615376"/>
              <a:gd name="connsiteX1" fmla="*/ 475488 w 749808"/>
              <a:gd name="connsiteY1" fmla="*/ 594360 h 615376"/>
              <a:gd name="connsiteX2" fmla="*/ 320040 w 749808"/>
              <a:gd name="connsiteY2" fmla="*/ 457200 h 615376"/>
              <a:gd name="connsiteX3" fmla="*/ 100584 w 749808"/>
              <a:gd name="connsiteY3" fmla="*/ 384048 h 615376"/>
              <a:gd name="connsiteX4" fmla="*/ 0 w 749808"/>
              <a:gd name="connsiteY4" fmla="*/ 0 h 61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808" h="615376">
                <a:moveTo>
                  <a:pt x="749808" y="612648"/>
                </a:moveTo>
                <a:cubicBezTo>
                  <a:pt x="648462" y="616458"/>
                  <a:pt x="547116" y="620268"/>
                  <a:pt x="475488" y="594360"/>
                </a:cubicBezTo>
                <a:cubicBezTo>
                  <a:pt x="403860" y="568452"/>
                  <a:pt x="382524" y="492252"/>
                  <a:pt x="320040" y="457200"/>
                </a:cubicBezTo>
                <a:cubicBezTo>
                  <a:pt x="257556" y="422148"/>
                  <a:pt x="153924" y="460248"/>
                  <a:pt x="100584" y="384048"/>
                </a:cubicBezTo>
                <a:cubicBezTo>
                  <a:pt x="47244" y="307848"/>
                  <a:pt x="23622" y="153924"/>
                  <a:pt x="0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>
            <a:off x="948558" y="3389449"/>
            <a:ext cx="749808" cy="311192"/>
          </a:xfrm>
          <a:custGeom>
            <a:avLst/>
            <a:gdLst>
              <a:gd name="connsiteX0" fmla="*/ 749808 w 749808"/>
              <a:gd name="connsiteY0" fmla="*/ 311192 h 311192"/>
              <a:gd name="connsiteX1" fmla="*/ 374904 w 749808"/>
              <a:gd name="connsiteY1" fmla="*/ 9440 h 311192"/>
              <a:gd name="connsiteX2" fmla="*/ 0 w 749808"/>
              <a:gd name="connsiteY2" fmla="*/ 73448 h 3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808" h="311192">
                <a:moveTo>
                  <a:pt x="749808" y="311192"/>
                </a:moveTo>
                <a:cubicBezTo>
                  <a:pt x="624840" y="180128"/>
                  <a:pt x="499872" y="49064"/>
                  <a:pt x="374904" y="9440"/>
                </a:cubicBezTo>
                <a:cubicBezTo>
                  <a:pt x="249936" y="-30184"/>
                  <a:pt x="38100" y="67352"/>
                  <a:pt x="0" y="73448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1360038" y="3819513"/>
            <a:ext cx="822960" cy="795528"/>
          </a:xfrm>
          <a:custGeom>
            <a:avLst/>
            <a:gdLst>
              <a:gd name="connsiteX0" fmla="*/ 822960 w 822960"/>
              <a:gd name="connsiteY0" fmla="*/ 795528 h 795528"/>
              <a:gd name="connsiteX1" fmla="*/ 338328 w 822960"/>
              <a:gd name="connsiteY1" fmla="*/ 429768 h 795528"/>
              <a:gd name="connsiteX2" fmla="*/ 365760 w 822960"/>
              <a:gd name="connsiteY2" fmla="*/ 228600 h 795528"/>
              <a:gd name="connsiteX3" fmla="*/ 0 w 822960"/>
              <a:gd name="connsiteY3" fmla="*/ 0 h 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" h="795528">
                <a:moveTo>
                  <a:pt x="822960" y="795528"/>
                </a:moveTo>
                <a:cubicBezTo>
                  <a:pt x="618744" y="659892"/>
                  <a:pt x="414528" y="524256"/>
                  <a:pt x="338328" y="429768"/>
                </a:cubicBezTo>
                <a:cubicBezTo>
                  <a:pt x="262128" y="335280"/>
                  <a:pt x="422148" y="300228"/>
                  <a:pt x="365760" y="228600"/>
                </a:cubicBezTo>
                <a:cubicBezTo>
                  <a:pt x="309372" y="156972"/>
                  <a:pt x="0" y="0"/>
                  <a:pt x="0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808641" y="3947529"/>
            <a:ext cx="277077" cy="374904"/>
          </a:xfrm>
          <a:custGeom>
            <a:avLst/>
            <a:gdLst>
              <a:gd name="connsiteX0" fmla="*/ 277077 w 277077"/>
              <a:gd name="connsiteY0" fmla="*/ 374904 h 374904"/>
              <a:gd name="connsiteX1" fmla="*/ 39333 w 277077"/>
              <a:gd name="connsiteY1" fmla="*/ 256032 h 374904"/>
              <a:gd name="connsiteX2" fmla="*/ 2757 w 277077"/>
              <a:gd name="connsiteY2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77" h="374904">
                <a:moveTo>
                  <a:pt x="277077" y="374904"/>
                </a:moveTo>
                <a:cubicBezTo>
                  <a:pt x="181065" y="346710"/>
                  <a:pt x="85053" y="318516"/>
                  <a:pt x="39333" y="256032"/>
                </a:cubicBezTo>
                <a:cubicBezTo>
                  <a:pt x="-6387" y="193548"/>
                  <a:pt x="-1815" y="96774"/>
                  <a:pt x="2757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手繪多邊形 53"/>
          <p:cNvSpPr/>
          <p:nvPr/>
        </p:nvSpPr>
        <p:spPr>
          <a:xfrm>
            <a:off x="857118" y="4615041"/>
            <a:ext cx="1106424" cy="196078"/>
          </a:xfrm>
          <a:custGeom>
            <a:avLst/>
            <a:gdLst>
              <a:gd name="connsiteX0" fmla="*/ 1106424 w 1106424"/>
              <a:gd name="connsiteY0" fmla="*/ 182880 h 196078"/>
              <a:gd name="connsiteX1" fmla="*/ 630936 w 1106424"/>
              <a:gd name="connsiteY1" fmla="*/ 182880 h 196078"/>
              <a:gd name="connsiteX2" fmla="*/ 475488 w 1106424"/>
              <a:gd name="connsiteY2" fmla="*/ 45720 h 196078"/>
              <a:gd name="connsiteX3" fmla="*/ 0 w 1106424"/>
              <a:gd name="connsiteY3" fmla="*/ 0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424" h="196078">
                <a:moveTo>
                  <a:pt x="1106424" y="182880"/>
                </a:moveTo>
                <a:cubicBezTo>
                  <a:pt x="921258" y="194310"/>
                  <a:pt x="736092" y="205740"/>
                  <a:pt x="630936" y="182880"/>
                </a:cubicBezTo>
                <a:cubicBezTo>
                  <a:pt x="525780" y="160020"/>
                  <a:pt x="580644" y="76200"/>
                  <a:pt x="475488" y="45720"/>
                </a:cubicBezTo>
                <a:cubicBezTo>
                  <a:pt x="370332" y="15240"/>
                  <a:pt x="185166" y="7620"/>
                  <a:pt x="0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>
            <a:off x="674238" y="4852785"/>
            <a:ext cx="1271016" cy="859536"/>
          </a:xfrm>
          <a:custGeom>
            <a:avLst/>
            <a:gdLst>
              <a:gd name="connsiteX0" fmla="*/ 1271016 w 1271016"/>
              <a:gd name="connsiteY0" fmla="*/ 0 h 859536"/>
              <a:gd name="connsiteX1" fmla="*/ 950976 w 1271016"/>
              <a:gd name="connsiteY1" fmla="*/ 475488 h 859536"/>
              <a:gd name="connsiteX2" fmla="*/ 585216 w 1271016"/>
              <a:gd name="connsiteY2" fmla="*/ 585216 h 859536"/>
              <a:gd name="connsiteX3" fmla="*/ 0 w 1271016"/>
              <a:gd name="connsiteY3" fmla="*/ 859536 h 8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016" h="859536">
                <a:moveTo>
                  <a:pt x="1271016" y="0"/>
                </a:moveTo>
                <a:cubicBezTo>
                  <a:pt x="1168146" y="188976"/>
                  <a:pt x="1065276" y="377952"/>
                  <a:pt x="950976" y="475488"/>
                </a:cubicBezTo>
                <a:cubicBezTo>
                  <a:pt x="836676" y="573024"/>
                  <a:pt x="743712" y="521208"/>
                  <a:pt x="585216" y="585216"/>
                </a:cubicBezTo>
                <a:cubicBezTo>
                  <a:pt x="426720" y="649224"/>
                  <a:pt x="73152" y="822960"/>
                  <a:pt x="0" y="859536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>
            <a:off x="1798950" y="4944225"/>
            <a:ext cx="109728" cy="502920"/>
          </a:xfrm>
          <a:custGeom>
            <a:avLst/>
            <a:gdLst>
              <a:gd name="connsiteX0" fmla="*/ 109728 w 109728"/>
              <a:gd name="connsiteY0" fmla="*/ 0 h 502920"/>
              <a:gd name="connsiteX1" fmla="*/ 45720 w 109728"/>
              <a:gd name="connsiteY1" fmla="*/ 292608 h 502920"/>
              <a:gd name="connsiteX2" fmla="*/ 0 w 109728"/>
              <a:gd name="connsiteY2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" h="502920">
                <a:moveTo>
                  <a:pt x="109728" y="0"/>
                </a:moveTo>
                <a:lnTo>
                  <a:pt x="45720" y="292608"/>
                </a:lnTo>
                <a:cubicBezTo>
                  <a:pt x="27432" y="376428"/>
                  <a:pt x="12192" y="484632"/>
                  <a:pt x="0" y="50292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957702" y="6105513"/>
            <a:ext cx="274320" cy="201168"/>
          </a:xfrm>
          <a:custGeom>
            <a:avLst/>
            <a:gdLst>
              <a:gd name="connsiteX0" fmla="*/ 274320 w 274320"/>
              <a:gd name="connsiteY0" fmla="*/ 0 h 201168"/>
              <a:gd name="connsiteX1" fmla="*/ 0 w 274320"/>
              <a:gd name="connsiteY1" fmla="*/ 201168 h 20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" h="201168">
                <a:moveTo>
                  <a:pt x="274320" y="0"/>
                </a:moveTo>
                <a:lnTo>
                  <a:pt x="0" y="201168"/>
                </a:ln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1506342" y="6059793"/>
            <a:ext cx="237817" cy="420624"/>
          </a:xfrm>
          <a:custGeom>
            <a:avLst/>
            <a:gdLst>
              <a:gd name="connsiteX0" fmla="*/ 0 w 237817"/>
              <a:gd name="connsiteY0" fmla="*/ 0 h 420624"/>
              <a:gd name="connsiteX1" fmla="*/ 237744 w 237817"/>
              <a:gd name="connsiteY1" fmla="*/ 173736 h 420624"/>
              <a:gd name="connsiteX2" fmla="*/ 27432 w 237817"/>
              <a:gd name="connsiteY2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17" h="420624">
                <a:moveTo>
                  <a:pt x="0" y="0"/>
                </a:moveTo>
                <a:cubicBezTo>
                  <a:pt x="116586" y="51816"/>
                  <a:pt x="233172" y="103632"/>
                  <a:pt x="237744" y="173736"/>
                </a:cubicBezTo>
                <a:cubicBezTo>
                  <a:pt x="242316" y="243840"/>
                  <a:pt x="32004" y="403860"/>
                  <a:pt x="27432" y="420624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>
            <a:off x="6087486" y="2173222"/>
            <a:ext cx="484632" cy="667883"/>
          </a:xfrm>
          <a:custGeom>
            <a:avLst/>
            <a:gdLst>
              <a:gd name="connsiteX0" fmla="*/ 0 w 484632"/>
              <a:gd name="connsiteY0" fmla="*/ 667883 h 667883"/>
              <a:gd name="connsiteX1" fmla="*/ 320040 w 484632"/>
              <a:gd name="connsiteY1" fmla="*/ 64379 h 667883"/>
              <a:gd name="connsiteX2" fmla="*/ 484632 w 484632"/>
              <a:gd name="connsiteY2" fmla="*/ 46091 h 6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632" h="667883">
                <a:moveTo>
                  <a:pt x="0" y="667883"/>
                </a:moveTo>
                <a:cubicBezTo>
                  <a:pt x="119634" y="417947"/>
                  <a:pt x="239268" y="168011"/>
                  <a:pt x="320040" y="64379"/>
                </a:cubicBezTo>
                <a:cubicBezTo>
                  <a:pt x="400812" y="-39253"/>
                  <a:pt x="442722" y="3419"/>
                  <a:pt x="484632" y="46091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手繪多邊形 59"/>
          <p:cNvSpPr/>
          <p:nvPr/>
        </p:nvSpPr>
        <p:spPr>
          <a:xfrm>
            <a:off x="6288654" y="2608617"/>
            <a:ext cx="1636776" cy="383999"/>
          </a:xfrm>
          <a:custGeom>
            <a:avLst/>
            <a:gdLst>
              <a:gd name="connsiteX0" fmla="*/ 0 w 1636776"/>
              <a:gd name="connsiteY0" fmla="*/ 351360 h 383999"/>
              <a:gd name="connsiteX1" fmla="*/ 329184 w 1636776"/>
              <a:gd name="connsiteY1" fmla="*/ 3888 h 383999"/>
              <a:gd name="connsiteX2" fmla="*/ 649224 w 1636776"/>
              <a:gd name="connsiteY2" fmla="*/ 177624 h 383999"/>
              <a:gd name="connsiteX3" fmla="*/ 978408 w 1636776"/>
              <a:gd name="connsiteY3" fmla="*/ 378792 h 383999"/>
              <a:gd name="connsiteX4" fmla="*/ 1636776 w 1636776"/>
              <a:gd name="connsiteY4" fmla="*/ 323928 h 3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776" h="383999">
                <a:moveTo>
                  <a:pt x="0" y="351360"/>
                </a:moveTo>
                <a:cubicBezTo>
                  <a:pt x="110490" y="192102"/>
                  <a:pt x="220980" y="32844"/>
                  <a:pt x="329184" y="3888"/>
                </a:cubicBezTo>
                <a:cubicBezTo>
                  <a:pt x="437388" y="-25068"/>
                  <a:pt x="541020" y="115140"/>
                  <a:pt x="649224" y="177624"/>
                </a:cubicBezTo>
                <a:cubicBezTo>
                  <a:pt x="757428" y="240108"/>
                  <a:pt x="813816" y="354408"/>
                  <a:pt x="978408" y="378792"/>
                </a:cubicBezTo>
                <a:cubicBezTo>
                  <a:pt x="1143000" y="403176"/>
                  <a:pt x="1520952" y="334596"/>
                  <a:pt x="1636776" y="323928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手繪多邊形 60"/>
          <p:cNvSpPr/>
          <p:nvPr/>
        </p:nvSpPr>
        <p:spPr>
          <a:xfrm>
            <a:off x="6270366" y="3042273"/>
            <a:ext cx="1856232" cy="768096"/>
          </a:xfrm>
          <a:custGeom>
            <a:avLst/>
            <a:gdLst>
              <a:gd name="connsiteX0" fmla="*/ 0 w 1856232"/>
              <a:gd name="connsiteY0" fmla="*/ 0 h 768096"/>
              <a:gd name="connsiteX1" fmla="*/ 676656 w 1856232"/>
              <a:gd name="connsiteY1" fmla="*/ 502920 h 768096"/>
              <a:gd name="connsiteX2" fmla="*/ 1115568 w 1856232"/>
              <a:gd name="connsiteY2" fmla="*/ 557784 h 768096"/>
              <a:gd name="connsiteX3" fmla="*/ 1856232 w 1856232"/>
              <a:gd name="connsiteY3" fmla="*/ 768096 h 76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232" h="768096">
                <a:moveTo>
                  <a:pt x="0" y="0"/>
                </a:moveTo>
                <a:cubicBezTo>
                  <a:pt x="245364" y="204978"/>
                  <a:pt x="490728" y="409956"/>
                  <a:pt x="676656" y="502920"/>
                </a:cubicBezTo>
                <a:cubicBezTo>
                  <a:pt x="862584" y="595884"/>
                  <a:pt x="918972" y="513588"/>
                  <a:pt x="1115568" y="557784"/>
                </a:cubicBezTo>
                <a:cubicBezTo>
                  <a:pt x="1312164" y="601980"/>
                  <a:pt x="1719072" y="736092"/>
                  <a:pt x="1856232" y="768096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手繪多邊形 61"/>
          <p:cNvSpPr/>
          <p:nvPr/>
        </p:nvSpPr>
        <p:spPr>
          <a:xfrm>
            <a:off x="7724262" y="3353169"/>
            <a:ext cx="384048" cy="212499"/>
          </a:xfrm>
          <a:custGeom>
            <a:avLst/>
            <a:gdLst>
              <a:gd name="connsiteX0" fmla="*/ 0 w 384048"/>
              <a:gd name="connsiteY0" fmla="*/ 0 h 212499"/>
              <a:gd name="connsiteX1" fmla="*/ 201168 w 384048"/>
              <a:gd name="connsiteY1" fmla="*/ 210312 h 212499"/>
              <a:gd name="connsiteX2" fmla="*/ 384048 w 384048"/>
              <a:gd name="connsiteY2" fmla="*/ 91440 h 21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048" h="212499">
                <a:moveTo>
                  <a:pt x="0" y="0"/>
                </a:moveTo>
                <a:cubicBezTo>
                  <a:pt x="68580" y="97536"/>
                  <a:pt x="137160" y="195072"/>
                  <a:pt x="201168" y="210312"/>
                </a:cubicBezTo>
                <a:cubicBezTo>
                  <a:pt x="265176" y="225552"/>
                  <a:pt x="324612" y="158496"/>
                  <a:pt x="384048" y="9144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手繪多邊形 62"/>
          <p:cNvSpPr/>
          <p:nvPr/>
        </p:nvSpPr>
        <p:spPr>
          <a:xfrm>
            <a:off x="6910446" y="3782937"/>
            <a:ext cx="320040" cy="292608"/>
          </a:xfrm>
          <a:custGeom>
            <a:avLst/>
            <a:gdLst>
              <a:gd name="connsiteX0" fmla="*/ 0 w 320040"/>
              <a:gd name="connsiteY0" fmla="*/ 0 h 292608"/>
              <a:gd name="connsiteX1" fmla="*/ 256032 w 320040"/>
              <a:gd name="connsiteY1" fmla="*/ 155448 h 292608"/>
              <a:gd name="connsiteX2" fmla="*/ 320040 w 320040"/>
              <a:gd name="connsiteY2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" h="292608">
                <a:moveTo>
                  <a:pt x="0" y="0"/>
                </a:moveTo>
                <a:cubicBezTo>
                  <a:pt x="101346" y="53340"/>
                  <a:pt x="202692" y="106680"/>
                  <a:pt x="256032" y="155448"/>
                </a:cubicBezTo>
                <a:cubicBezTo>
                  <a:pt x="309372" y="204216"/>
                  <a:pt x="314706" y="248412"/>
                  <a:pt x="320040" y="292608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手繪多邊形 63"/>
          <p:cNvSpPr/>
          <p:nvPr/>
        </p:nvSpPr>
        <p:spPr>
          <a:xfrm>
            <a:off x="7175622" y="4377297"/>
            <a:ext cx="612648" cy="877824"/>
          </a:xfrm>
          <a:custGeom>
            <a:avLst/>
            <a:gdLst>
              <a:gd name="connsiteX0" fmla="*/ 0 w 612648"/>
              <a:gd name="connsiteY0" fmla="*/ 877824 h 877824"/>
              <a:gd name="connsiteX1" fmla="*/ 292608 w 612648"/>
              <a:gd name="connsiteY1" fmla="*/ 228600 h 877824"/>
              <a:gd name="connsiteX2" fmla="*/ 484632 w 612648"/>
              <a:gd name="connsiteY2" fmla="*/ 219456 h 877824"/>
              <a:gd name="connsiteX3" fmla="*/ 612648 w 61264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8" h="877824">
                <a:moveTo>
                  <a:pt x="0" y="877824"/>
                </a:moveTo>
                <a:cubicBezTo>
                  <a:pt x="105918" y="608076"/>
                  <a:pt x="211836" y="338328"/>
                  <a:pt x="292608" y="228600"/>
                </a:cubicBezTo>
                <a:cubicBezTo>
                  <a:pt x="373380" y="118872"/>
                  <a:pt x="431292" y="257556"/>
                  <a:pt x="484632" y="219456"/>
                </a:cubicBezTo>
                <a:cubicBezTo>
                  <a:pt x="537972" y="181356"/>
                  <a:pt x="575310" y="90678"/>
                  <a:pt x="612648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手繪多邊形 64"/>
          <p:cNvSpPr/>
          <p:nvPr/>
        </p:nvSpPr>
        <p:spPr>
          <a:xfrm>
            <a:off x="7916286" y="4879740"/>
            <a:ext cx="347472" cy="137637"/>
          </a:xfrm>
          <a:custGeom>
            <a:avLst/>
            <a:gdLst>
              <a:gd name="connsiteX0" fmla="*/ 0 w 347472"/>
              <a:gd name="connsiteY0" fmla="*/ 101061 h 137637"/>
              <a:gd name="connsiteX1" fmla="*/ 118872 w 347472"/>
              <a:gd name="connsiteY1" fmla="*/ 477 h 137637"/>
              <a:gd name="connsiteX2" fmla="*/ 347472 w 347472"/>
              <a:gd name="connsiteY2" fmla="*/ 137637 h 1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472" h="137637">
                <a:moveTo>
                  <a:pt x="0" y="101061"/>
                </a:moveTo>
                <a:cubicBezTo>
                  <a:pt x="30480" y="47721"/>
                  <a:pt x="60960" y="-5619"/>
                  <a:pt x="118872" y="477"/>
                </a:cubicBezTo>
                <a:cubicBezTo>
                  <a:pt x="176784" y="6573"/>
                  <a:pt x="262128" y="72105"/>
                  <a:pt x="347472" y="137637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手繪多邊形 72"/>
          <p:cNvSpPr/>
          <p:nvPr/>
        </p:nvSpPr>
        <p:spPr>
          <a:xfrm>
            <a:off x="7276206" y="5438001"/>
            <a:ext cx="1170432" cy="645795"/>
          </a:xfrm>
          <a:custGeom>
            <a:avLst/>
            <a:gdLst>
              <a:gd name="connsiteX0" fmla="*/ 0 w 1170432"/>
              <a:gd name="connsiteY0" fmla="*/ 0 h 645795"/>
              <a:gd name="connsiteX1" fmla="*/ 347472 w 1170432"/>
              <a:gd name="connsiteY1" fmla="*/ 411480 h 645795"/>
              <a:gd name="connsiteX2" fmla="*/ 777240 w 1170432"/>
              <a:gd name="connsiteY2" fmla="*/ 448056 h 645795"/>
              <a:gd name="connsiteX3" fmla="*/ 923544 w 1170432"/>
              <a:gd name="connsiteY3" fmla="*/ 640080 h 645795"/>
              <a:gd name="connsiteX4" fmla="*/ 1170432 w 1170432"/>
              <a:gd name="connsiteY4" fmla="*/ 594360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32" h="645795">
                <a:moveTo>
                  <a:pt x="0" y="0"/>
                </a:moveTo>
                <a:cubicBezTo>
                  <a:pt x="108966" y="168402"/>
                  <a:pt x="217932" y="336804"/>
                  <a:pt x="347472" y="411480"/>
                </a:cubicBezTo>
                <a:cubicBezTo>
                  <a:pt x="477012" y="486156"/>
                  <a:pt x="681228" y="409956"/>
                  <a:pt x="777240" y="448056"/>
                </a:cubicBezTo>
                <a:cubicBezTo>
                  <a:pt x="873252" y="486156"/>
                  <a:pt x="858012" y="615696"/>
                  <a:pt x="923544" y="640080"/>
                </a:cubicBezTo>
                <a:cubicBezTo>
                  <a:pt x="989076" y="664464"/>
                  <a:pt x="1136904" y="603504"/>
                  <a:pt x="1170432" y="59436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1835526" y="3764649"/>
            <a:ext cx="521208" cy="138336"/>
          </a:xfrm>
          <a:custGeom>
            <a:avLst/>
            <a:gdLst>
              <a:gd name="connsiteX0" fmla="*/ 521208 w 521208"/>
              <a:gd name="connsiteY0" fmla="*/ 54864 h 138336"/>
              <a:gd name="connsiteX1" fmla="*/ 246888 w 521208"/>
              <a:gd name="connsiteY1" fmla="*/ 137160 h 138336"/>
              <a:gd name="connsiteX2" fmla="*/ 0 w 521208"/>
              <a:gd name="connsiteY2" fmla="*/ 0 h 13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208" h="138336">
                <a:moveTo>
                  <a:pt x="521208" y="54864"/>
                </a:moveTo>
                <a:cubicBezTo>
                  <a:pt x="427482" y="100584"/>
                  <a:pt x="333756" y="146304"/>
                  <a:pt x="246888" y="137160"/>
                </a:cubicBezTo>
                <a:cubicBezTo>
                  <a:pt x="160020" y="128016"/>
                  <a:pt x="68580" y="41148"/>
                  <a:pt x="0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1670934" y="4925937"/>
            <a:ext cx="257605" cy="1014984"/>
          </a:xfrm>
          <a:custGeom>
            <a:avLst/>
            <a:gdLst>
              <a:gd name="connsiteX0" fmla="*/ 256032 w 257605"/>
              <a:gd name="connsiteY0" fmla="*/ 0 h 1014984"/>
              <a:gd name="connsiteX1" fmla="*/ 219456 w 257605"/>
              <a:gd name="connsiteY1" fmla="*/ 768096 h 1014984"/>
              <a:gd name="connsiteX2" fmla="*/ 0 w 257605"/>
              <a:gd name="connsiteY2" fmla="*/ 1014984 h 101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05" h="1014984">
                <a:moveTo>
                  <a:pt x="256032" y="0"/>
                </a:moveTo>
                <a:cubicBezTo>
                  <a:pt x="259080" y="299466"/>
                  <a:pt x="262128" y="598932"/>
                  <a:pt x="219456" y="768096"/>
                </a:cubicBezTo>
                <a:cubicBezTo>
                  <a:pt x="176784" y="937260"/>
                  <a:pt x="88392" y="976122"/>
                  <a:pt x="0" y="1014984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6215502" y="2497941"/>
            <a:ext cx="896112" cy="452892"/>
          </a:xfrm>
          <a:custGeom>
            <a:avLst/>
            <a:gdLst>
              <a:gd name="connsiteX0" fmla="*/ 0 w 896112"/>
              <a:gd name="connsiteY0" fmla="*/ 452892 h 452892"/>
              <a:gd name="connsiteX1" fmla="*/ 402336 w 896112"/>
              <a:gd name="connsiteY1" fmla="*/ 23124 h 452892"/>
              <a:gd name="connsiteX2" fmla="*/ 896112 w 896112"/>
              <a:gd name="connsiteY2" fmla="*/ 96276 h 4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112" h="452892">
                <a:moveTo>
                  <a:pt x="0" y="452892"/>
                </a:moveTo>
                <a:cubicBezTo>
                  <a:pt x="126492" y="267726"/>
                  <a:pt x="252984" y="82560"/>
                  <a:pt x="402336" y="23124"/>
                </a:cubicBezTo>
                <a:cubicBezTo>
                  <a:pt x="551688" y="-36312"/>
                  <a:pt x="723900" y="29982"/>
                  <a:pt x="896112" y="96276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6169782" y="3124569"/>
            <a:ext cx="585216" cy="683789"/>
          </a:xfrm>
          <a:custGeom>
            <a:avLst/>
            <a:gdLst>
              <a:gd name="connsiteX0" fmla="*/ 0 w 585216"/>
              <a:gd name="connsiteY0" fmla="*/ 0 h 683789"/>
              <a:gd name="connsiteX1" fmla="*/ 137160 w 585216"/>
              <a:gd name="connsiteY1" fmla="*/ 594360 h 683789"/>
              <a:gd name="connsiteX2" fmla="*/ 585216 w 585216"/>
              <a:gd name="connsiteY2" fmla="*/ 676656 h 68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" h="683789">
                <a:moveTo>
                  <a:pt x="0" y="0"/>
                </a:moveTo>
                <a:cubicBezTo>
                  <a:pt x="19812" y="240792"/>
                  <a:pt x="39624" y="481584"/>
                  <a:pt x="137160" y="594360"/>
                </a:cubicBezTo>
                <a:cubicBezTo>
                  <a:pt x="234696" y="707136"/>
                  <a:pt x="452628" y="684276"/>
                  <a:pt x="585216" y="676656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7139046" y="4880217"/>
            <a:ext cx="663440" cy="402336"/>
          </a:xfrm>
          <a:custGeom>
            <a:avLst/>
            <a:gdLst>
              <a:gd name="connsiteX0" fmla="*/ 0 w 663440"/>
              <a:gd name="connsiteY0" fmla="*/ 402336 h 402336"/>
              <a:gd name="connsiteX1" fmla="*/ 566928 w 663440"/>
              <a:gd name="connsiteY1" fmla="*/ 283464 h 402336"/>
              <a:gd name="connsiteX2" fmla="*/ 658368 w 663440"/>
              <a:gd name="connsiteY2" fmla="*/ 0 h 40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440" h="402336">
                <a:moveTo>
                  <a:pt x="0" y="402336"/>
                </a:moveTo>
                <a:cubicBezTo>
                  <a:pt x="228600" y="376428"/>
                  <a:pt x="457200" y="350520"/>
                  <a:pt x="566928" y="283464"/>
                </a:cubicBezTo>
                <a:cubicBezTo>
                  <a:pt x="676656" y="216408"/>
                  <a:pt x="667512" y="108204"/>
                  <a:pt x="658368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7422510" y="5343557"/>
            <a:ext cx="704088" cy="359620"/>
          </a:xfrm>
          <a:custGeom>
            <a:avLst/>
            <a:gdLst>
              <a:gd name="connsiteX0" fmla="*/ 0 w 704088"/>
              <a:gd name="connsiteY0" fmla="*/ 112732 h 359620"/>
              <a:gd name="connsiteX1" fmla="*/ 438912 w 704088"/>
              <a:gd name="connsiteY1" fmla="*/ 12148 h 359620"/>
              <a:gd name="connsiteX2" fmla="*/ 704088 w 704088"/>
              <a:gd name="connsiteY2" fmla="*/ 359620 h 3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88" h="359620">
                <a:moveTo>
                  <a:pt x="0" y="112732"/>
                </a:moveTo>
                <a:cubicBezTo>
                  <a:pt x="160782" y="41866"/>
                  <a:pt x="321564" y="-29000"/>
                  <a:pt x="438912" y="12148"/>
                </a:cubicBezTo>
                <a:cubicBezTo>
                  <a:pt x="556260" y="53296"/>
                  <a:pt x="675132" y="309328"/>
                  <a:pt x="704088" y="35962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7021901" y="5401425"/>
            <a:ext cx="464617" cy="713232"/>
          </a:xfrm>
          <a:custGeom>
            <a:avLst/>
            <a:gdLst>
              <a:gd name="connsiteX0" fmla="*/ 89713 w 464617"/>
              <a:gd name="connsiteY0" fmla="*/ 0 h 713232"/>
              <a:gd name="connsiteX1" fmla="*/ 25705 w 464617"/>
              <a:gd name="connsiteY1" fmla="*/ 475488 h 713232"/>
              <a:gd name="connsiteX2" fmla="*/ 464617 w 464617"/>
              <a:gd name="connsiteY2" fmla="*/ 713232 h 7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617" h="713232">
                <a:moveTo>
                  <a:pt x="89713" y="0"/>
                </a:moveTo>
                <a:cubicBezTo>
                  <a:pt x="26467" y="178308"/>
                  <a:pt x="-36779" y="356616"/>
                  <a:pt x="25705" y="475488"/>
                </a:cubicBezTo>
                <a:cubicBezTo>
                  <a:pt x="88189" y="594360"/>
                  <a:pt x="276403" y="653796"/>
                  <a:pt x="464617" y="713232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1488054" y="3145828"/>
            <a:ext cx="969264" cy="445085"/>
          </a:xfrm>
          <a:custGeom>
            <a:avLst/>
            <a:gdLst>
              <a:gd name="connsiteX0" fmla="*/ 969264 w 969264"/>
              <a:gd name="connsiteY0" fmla="*/ 445085 h 445085"/>
              <a:gd name="connsiteX1" fmla="*/ 557784 w 969264"/>
              <a:gd name="connsiteY1" fmla="*/ 353645 h 445085"/>
              <a:gd name="connsiteX2" fmla="*/ 438912 w 969264"/>
              <a:gd name="connsiteY2" fmla="*/ 15317 h 445085"/>
              <a:gd name="connsiteX3" fmla="*/ 0 w 969264"/>
              <a:gd name="connsiteY3" fmla="*/ 51893 h 44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264" h="445085">
                <a:moveTo>
                  <a:pt x="969264" y="445085"/>
                </a:moveTo>
                <a:cubicBezTo>
                  <a:pt x="807720" y="435179"/>
                  <a:pt x="646176" y="425273"/>
                  <a:pt x="557784" y="353645"/>
                </a:cubicBezTo>
                <a:cubicBezTo>
                  <a:pt x="469392" y="282017"/>
                  <a:pt x="531876" y="65609"/>
                  <a:pt x="438912" y="15317"/>
                </a:cubicBezTo>
                <a:cubicBezTo>
                  <a:pt x="345948" y="-34975"/>
                  <a:pt x="45720" y="54941"/>
                  <a:pt x="0" y="51893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2182998" y="2838372"/>
            <a:ext cx="541768" cy="706821"/>
          </a:xfrm>
          <a:custGeom>
            <a:avLst/>
            <a:gdLst>
              <a:gd name="connsiteX0" fmla="*/ 475488 w 541768"/>
              <a:gd name="connsiteY0" fmla="*/ 706821 h 706821"/>
              <a:gd name="connsiteX1" fmla="*/ 521208 w 541768"/>
              <a:gd name="connsiteY1" fmla="*/ 21021 h 706821"/>
              <a:gd name="connsiteX2" fmla="*/ 182880 w 541768"/>
              <a:gd name="connsiteY2" fmla="*/ 167325 h 706821"/>
              <a:gd name="connsiteX3" fmla="*/ 0 w 541768"/>
              <a:gd name="connsiteY3" fmla="*/ 75885 h 70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68" h="706821">
                <a:moveTo>
                  <a:pt x="475488" y="706821"/>
                </a:moveTo>
                <a:cubicBezTo>
                  <a:pt x="522732" y="408879"/>
                  <a:pt x="569976" y="110937"/>
                  <a:pt x="521208" y="21021"/>
                </a:cubicBezTo>
                <a:cubicBezTo>
                  <a:pt x="472440" y="-68895"/>
                  <a:pt x="269748" y="158181"/>
                  <a:pt x="182880" y="167325"/>
                </a:cubicBezTo>
                <a:cubicBezTo>
                  <a:pt x="96012" y="176469"/>
                  <a:pt x="21336" y="77409"/>
                  <a:pt x="0" y="75885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>
            <a:off x="1241166" y="4834497"/>
            <a:ext cx="630936" cy="266888"/>
          </a:xfrm>
          <a:custGeom>
            <a:avLst/>
            <a:gdLst>
              <a:gd name="connsiteX0" fmla="*/ 630936 w 630936"/>
              <a:gd name="connsiteY0" fmla="*/ 0 h 266888"/>
              <a:gd name="connsiteX1" fmla="*/ 384048 w 630936"/>
              <a:gd name="connsiteY1" fmla="*/ 265176 h 266888"/>
              <a:gd name="connsiteX2" fmla="*/ 201168 w 630936"/>
              <a:gd name="connsiteY2" fmla="*/ 118872 h 266888"/>
              <a:gd name="connsiteX3" fmla="*/ 0 w 630936"/>
              <a:gd name="connsiteY3" fmla="*/ 219456 h 26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36" h="266888">
                <a:moveTo>
                  <a:pt x="630936" y="0"/>
                </a:moveTo>
                <a:cubicBezTo>
                  <a:pt x="543306" y="122682"/>
                  <a:pt x="455676" y="245364"/>
                  <a:pt x="384048" y="265176"/>
                </a:cubicBezTo>
                <a:cubicBezTo>
                  <a:pt x="312420" y="284988"/>
                  <a:pt x="265176" y="126492"/>
                  <a:pt x="201168" y="118872"/>
                </a:cubicBezTo>
                <a:cubicBezTo>
                  <a:pt x="137160" y="111252"/>
                  <a:pt x="68580" y="165354"/>
                  <a:pt x="0" y="219456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>
            <a:off x="1305174" y="4459593"/>
            <a:ext cx="667512" cy="256032"/>
          </a:xfrm>
          <a:custGeom>
            <a:avLst/>
            <a:gdLst>
              <a:gd name="connsiteX0" fmla="*/ 667512 w 667512"/>
              <a:gd name="connsiteY0" fmla="*/ 256032 h 256032"/>
              <a:gd name="connsiteX1" fmla="*/ 429768 w 667512"/>
              <a:gd name="connsiteY1" fmla="*/ 118872 h 256032"/>
              <a:gd name="connsiteX2" fmla="*/ 210312 w 667512"/>
              <a:gd name="connsiteY2" fmla="*/ 164592 h 256032"/>
              <a:gd name="connsiteX3" fmla="*/ 0 w 667512"/>
              <a:gd name="connsiteY3" fmla="*/ 0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512" h="256032">
                <a:moveTo>
                  <a:pt x="667512" y="256032"/>
                </a:moveTo>
                <a:cubicBezTo>
                  <a:pt x="586740" y="195072"/>
                  <a:pt x="505968" y="134112"/>
                  <a:pt x="429768" y="118872"/>
                </a:cubicBezTo>
                <a:cubicBezTo>
                  <a:pt x="353568" y="103632"/>
                  <a:pt x="281940" y="184404"/>
                  <a:pt x="210312" y="164592"/>
                </a:cubicBezTo>
                <a:cubicBezTo>
                  <a:pt x="138684" y="144780"/>
                  <a:pt x="69342" y="72390"/>
                  <a:pt x="0" y="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6316086" y="2784956"/>
            <a:ext cx="1234440" cy="531637"/>
          </a:xfrm>
          <a:custGeom>
            <a:avLst/>
            <a:gdLst>
              <a:gd name="connsiteX0" fmla="*/ 0 w 1234440"/>
              <a:gd name="connsiteY0" fmla="*/ 284749 h 531637"/>
              <a:gd name="connsiteX1" fmla="*/ 365760 w 1234440"/>
              <a:gd name="connsiteY1" fmla="*/ 1285 h 531637"/>
              <a:gd name="connsiteX2" fmla="*/ 886968 w 1234440"/>
              <a:gd name="connsiteY2" fmla="*/ 385333 h 531637"/>
              <a:gd name="connsiteX3" fmla="*/ 1234440 w 1234440"/>
              <a:gd name="connsiteY3" fmla="*/ 531637 h 53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531637">
                <a:moveTo>
                  <a:pt x="0" y="284749"/>
                </a:moveTo>
                <a:cubicBezTo>
                  <a:pt x="108966" y="134635"/>
                  <a:pt x="217932" y="-15479"/>
                  <a:pt x="365760" y="1285"/>
                </a:cubicBezTo>
                <a:cubicBezTo>
                  <a:pt x="513588" y="18049"/>
                  <a:pt x="742188" y="296941"/>
                  <a:pt x="886968" y="385333"/>
                </a:cubicBezTo>
                <a:cubicBezTo>
                  <a:pt x="1031748" y="473725"/>
                  <a:pt x="1234440" y="531637"/>
                  <a:pt x="1234440" y="531637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6" descr="C:\Users\vader\Downloads\bank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21" y="232327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vader\Downloads\bank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77" y="405148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26" name="Picture 2" descr="C:\Users\vader\Downloads\highway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82" y="2475055"/>
            <a:ext cx="5742008" cy="43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vader\Downloads\bank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09" y="293591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vader\Downloads\buildin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85" y="455491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der\Downloads\building(2)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93" y="264811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der\Downloads\building(1)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59" y="233163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der\Downloads\hotel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75" y="3114733"/>
            <a:ext cx="885870" cy="88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der\Downloads\atm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91" y="3383975"/>
            <a:ext cx="449486" cy="4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der\Downloads\hospital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5" y="470349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ader\Downloads\garage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02" y="3051631"/>
            <a:ext cx="580407" cy="5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ader\Downloads\supermarket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93" y="221252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der\Downloads\food-stall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05" y="563441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der\Downloads\shop.png"/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9" y="3936705"/>
            <a:ext cx="630230" cy="6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ader\Downloads\vending-machine.png"/>
          <p:cNvPicPr>
            <a:picLocks noChangeAspect="1" noChangeArrowheads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74" y="4669730"/>
            <a:ext cx="504247" cy="5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der\Downloads\parking-meter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08" y="5239873"/>
            <a:ext cx="524592" cy="5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vader\Downloads\city-hall(1).png"/>
          <p:cNvPicPr>
            <a:picLocks noChangeAspect="1" noChangeArrowheads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7" y="5461975"/>
            <a:ext cx="816407" cy="81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 bwMode="white">
          <a:xfrm>
            <a:off x="2786502" y="6215703"/>
            <a:ext cx="332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財金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公司 跨</a:t>
            </a:r>
            <a:r>
              <a:rPr lang="zh-TW" altLang="en-US" sz="2000" b="1" dirty="0">
                <a:solidFill>
                  <a:schemeClr val="bg1"/>
                </a:solidFill>
              </a:rPr>
              <a:t>行金融資訊系統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730413" y="2406241"/>
            <a:ext cx="1472184" cy="53542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/>
              <a:t>跨行專戶</a:t>
            </a:r>
          </a:p>
        </p:txBody>
      </p:sp>
      <p:pic>
        <p:nvPicPr>
          <p:cNvPr id="10" name="Picture 6" descr="C:\Users\vader\Downloads\bank(2)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60" y="1407123"/>
            <a:ext cx="1052309" cy="10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圖說文字 12"/>
          <p:cNvSpPr/>
          <p:nvPr/>
        </p:nvSpPr>
        <p:spPr>
          <a:xfrm>
            <a:off x="3158513" y="5158919"/>
            <a:ext cx="2672941" cy="606706"/>
          </a:xfrm>
          <a:prstGeom prst="wedgeRectCallout">
            <a:avLst>
              <a:gd name="adj1" fmla="val 18363"/>
              <a:gd name="adj2" fmla="val 7816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數位金流高速公路</a:t>
            </a:r>
            <a:endParaRPr lang="zh-TW" altLang="en-US" sz="2400" b="1" dirty="0"/>
          </a:p>
        </p:txBody>
      </p:sp>
      <p:pic>
        <p:nvPicPr>
          <p:cNvPr id="27" name="Picture 12" descr="C:\Users\vader\Downloads\man(2).png"/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10" y="381315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vader\Downloads\woman.png"/>
          <p:cNvPicPr>
            <a:picLocks noChangeAspect="1" noChangeArrowheads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30" y="27002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vader\Downloads\woman(1).png"/>
          <p:cNvPicPr>
            <a:picLocks noChangeAspect="1" noChangeArrowheads="1"/>
          </p:cNvPicPr>
          <p:nvPr/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29" y="311473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vader\Downloads\woman(1).png"/>
          <p:cNvPicPr>
            <a:picLocks noChangeAspect="1" noChangeArrowheads="1"/>
          </p:cNvPicPr>
          <p:nvPr/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89" y="405352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vader\Downloads\man(1).png"/>
          <p:cNvPicPr>
            <a:picLocks noChangeAspect="1" noChangeArrowheads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93" y="484119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C:\Users\vader\Downloads\man(2).png"/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0" y="200431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vader\Downloads\woman(2).png"/>
          <p:cNvPicPr>
            <a:picLocks noChangeAspect="1" noChangeArrowheads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93" y="576753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vader\Downloads\woman.png"/>
          <p:cNvPicPr>
            <a:picLocks noChangeAspect="1" noChangeArrowheads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63" y="362680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der\Downloads\man(6).png"/>
          <p:cNvPicPr>
            <a:picLocks noChangeAspect="1" noChangeArrowheads="1"/>
          </p:cNvPicPr>
          <p:nvPr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82" y="233163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der\Downloads\woman(5).png"/>
          <p:cNvPicPr>
            <a:picLocks noChangeAspect="1" noChangeArrowheads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55" y="622311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der\Downloads\man(5).png"/>
          <p:cNvPicPr>
            <a:picLocks noChangeAspect="1" noChangeArrowheads="1"/>
          </p:cNvPicPr>
          <p:nvPr/>
        </p:nvPicPr>
        <p:blipFill>
          <a:blip r:embed="rId2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02" y="239252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vader\Downloads\man(4)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8" y="549302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der\Downloads\woman(4).png"/>
          <p:cNvPicPr>
            <a:picLocks noChangeAspect="1" noChangeArrowheads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7" y="31976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C:\Users\vader\Downloads\woman(5).png"/>
          <p:cNvPicPr>
            <a:picLocks noChangeAspect="1" noChangeArrowheads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5" y="434349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C:\Users\vader\Downloads\man(2).png"/>
          <p:cNvPicPr>
            <a:picLocks noChangeAspect="1" noChangeArrowheads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1" y="354716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vader\Downloads\man(1).png"/>
          <p:cNvPicPr>
            <a:picLocks noChangeAspect="1" noChangeArrowheads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86" y="523103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vader\Downloads\woman(1).png"/>
          <p:cNvPicPr>
            <a:picLocks noChangeAspect="1" noChangeArrowheads="1"/>
          </p:cNvPicPr>
          <p:nvPr/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1" y="363203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9" descr="C:\Users\vader\Downloads\woman(4).png"/>
          <p:cNvPicPr>
            <a:picLocks noChangeAspect="1" noChangeArrowheads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6" y="601741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字方塊 46"/>
          <p:cNvSpPr txBox="1"/>
          <p:nvPr/>
        </p:nvSpPr>
        <p:spPr>
          <a:xfrm>
            <a:off x="3930795" y="110374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中央銀行</a:t>
            </a:r>
            <a:endParaRPr lang="zh-TW" alt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2859654" y="37459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金融</a:t>
            </a:r>
            <a:endParaRPr lang="en-US" altLang="zh-TW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機構</a:t>
            </a:r>
            <a:endParaRPr lang="zh-TW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567046" y="44075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金融</a:t>
            </a:r>
            <a:endParaRPr lang="en-US" altLang="zh-TW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機構</a:t>
            </a:r>
            <a:endParaRPr lang="zh-TW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338115" y="196208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金融</a:t>
            </a:r>
            <a:endParaRPr lang="en-US" altLang="zh-TW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1600" b="1" dirty="0" smtClean="0">
                <a:solidFill>
                  <a:schemeClr val="accent5">
                    <a:lumMod val="50000"/>
                  </a:schemeClr>
                </a:solidFill>
              </a:rPr>
              <a:t>機構</a:t>
            </a:r>
            <a:endParaRPr lang="zh-TW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6578973" y="42832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電支機構</a:t>
            </a:r>
            <a:endParaRPr lang="zh-TW" alt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向下箭號 73"/>
          <p:cNvSpPr/>
          <p:nvPr/>
        </p:nvSpPr>
        <p:spPr>
          <a:xfrm rot="641793">
            <a:off x="3652893" y="2981217"/>
            <a:ext cx="451548" cy="2121102"/>
          </a:xfrm>
          <a:prstGeom prst="downArrow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上箭號 74"/>
          <p:cNvSpPr/>
          <p:nvPr/>
        </p:nvSpPr>
        <p:spPr>
          <a:xfrm rot="21046987">
            <a:off x="4785227" y="2945135"/>
            <a:ext cx="450000" cy="2121103"/>
          </a:xfrm>
          <a:prstGeom prst="upArrow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678915"/>
          </a:xfrm>
        </p:spPr>
        <p:txBody>
          <a:bodyPr>
            <a:noAutofit/>
          </a:bodyPr>
          <a:lstStyle/>
          <a:p>
            <a:pPr marL="774000" indent="-774000"/>
            <a:r>
              <a:rPr lang="zh-TW" altLang="en-US" sz="3000" dirty="0"/>
              <a:t>二</a:t>
            </a:r>
            <a:r>
              <a:rPr lang="zh-TW" altLang="en-US" sz="3000" dirty="0" smtClean="0"/>
              <a:t>、</a:t>
            </a:r>
            <a:r>
              <a:rPr lang="zh-TW" altLang="en-US" sz="3200" dirty="0"/>
              <a:t>財金公司的跨行金融資訊系統連結央行的跨行專戶，形成零售支付重要基礎設施</a:t>
            </a:r>
            <a:endParaRPr lang="zh-TW" altLang="en-US" sz="3000" dirty="0"/>
          </a:p>
        </p:txBody>
      </p:sp>
      <p:sp>
        <p:nvSpPr>
          <p:cNvPr id="12" name="十六角星形 11"/>
          <p:cNvSpPr/>
          <p:nvPr/>
        </p:nvSpPr>
        <p:spPr>
          <a:xfrm>
            <a:off x="5903118" y="4098000"/>
            <a:ext cx="716208" cy="716208"/>
          </a:xfrm>
          <a:prstGeom prst="star1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未來</a:t>
            </a:r>
            <a:endParaRPr lang="zh-TW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圖說文字 22"/>
          <p:cNvSpPr/>
          <p:nvPr/>
        </p:nvSpPr>
        <p:spPr>
          <a:xfrm>
            <a:off x="151547" y="1655064"/>
            <a:ext cx="4315968" cy="4142232"/>
          </a:xfrm>
          <a:prstGeom prst="wedgeRectCallout">
            <a:avLst>
              <a:gd name="adj1" fmla="val 21784"/>
              <a:gd name="adj2" fmla="val 62794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61859" y="1880119"/>
            <a:ext cx="3904488" cy="561329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b="1" dirty="0"/>
              <a:t>財金公司跨行金融資訊系統營運金額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4567908" y="1655064"/>
            <a:ext cx="4409593" cy="4142232"/>
          </a:xfrm>
          <a:prstGeom prst="wedgeRectCallout">
            <a:avLst>
              <a:gd name="adj1" fmla="val 21784"/>
              <a:gd name="adj2" fmla="val 62794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1729072518"/>
              </p:ext>
            </p:extLst>
          </p:nvPr>
        </p:nvGraphicFramePr>
        <p:xfrm>
          <a:off x="4610473" y="3017239"/>
          <a:ext cx="2064433" cy="209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686717" y="2671290"/>
            <a:ext cx="17283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信用卡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3200" b="1" dirty="0" smtClean="0"/>
              <a:t>2.9</a:t>
            </a:r>
            <a:r>
              <a:rPr lang="zh-TW" altLang="en-US" sz="3200" b="1" dirty="0" smtClean="0"/>
              <a:t>兆</a:t>
            </a:r>
            <a:r>
              <a:rPr lang="zh-TW" altLang="en-US" sz="1400" b="1" dirty="0" smtClean="0"/>
              <a:t>新台幣</a:t>
            </a:r>
            <a:endParaRPr lang="en-US" altLang="zh-TW" sz="1400" b="1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6695861" y="3563976"/>
            <a:ext cx="22188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金融卡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3200" b="1" dirty="0" smtClean="0"/>
              <a:t>8,300</a:t>
            </a:r>
            <a:r>
              <a:rPr lang="zh-TW" altLang="en-US" sz="3200" b="1" dirty="0" smtClean="0"/>
              <a:t>億</a:t>
            </a:r>
            <a:r>
              <a:rPr lang="zh-TW" altLang="en-US" sz="1400" b="1" dirty="0" smtClean="0"/>
              <a:t>新台幣</a:t>
            </a:r>
            <a:endParaRPr lang="en-US" altLang="zh-TW" sz="1400" b="1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6705005" y="4499312"/>
            <a:ext cx="2209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電子貨幣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3200" b="1" dirty="0" smtClean="0"/>
              <a:t>900</a:t>
            </a:r>
            <a:r>
              <a:rPr lang="zh-TW" altLang="en-US" sz="3200" b="1" dirty="0" smtClean="0"/>
              <a:t>億</a:t>
            </a:r>
            <a:r>
              <a:rPr lang="zh-TW" altLang="en-US" sz="1400" b="1" dirty="0" smtClean="0"/>
              <a:t>新台幣</a:t>
            </a:r>
            <a:endParaRPr lang="en-US" altLang="zh-TW" sz="1400" b="1" dirty="0" smtClean="0"/>
          </a:p>
          <a:p>
            <a:r>
              <a:rPr lang="en-US" altLang="zh-TW" sz="11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如悠</a:t>
            </a:r>
            <a:r>
              <a:rPr lang="zh-TW" altLang="en-US" sz="1100" b="1" dirty="0">
                <a:solidFill>
                  <a:schemeClr val="bg1">
                    <a:lumMod val="50000"/>
                  </a:schemeClr>
                </a:solidFill>
              </a:rPr>
              <a:t>遊</a:t>
            </a:r>
            <a:r>
              <a:rPr lang="zh-TW" altLang="en-US" sz="1100" b="1" dirty="0" smtClean="0">
                <a:solidFill>
                  <a:schemeClr val="bg1">
                    <a:lumMod val="50000"/>
                  </a:schemeClr>
                </a:solidFill>
              </a:rPr>
              <a:t>卡、一卡通等電子票證，以及街口、歐付寶等電子支付</a:t>
            </a:r>
            <a:r>
              <a:rPr lang="en-US" altLang="zh-TW" sz="11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zh-TW" sz="1100" b="1" dirty="0" smtClean="0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6098702" y="3227716"/>
            <a:ext cx="585348" cy="30534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6308252" y="4096807"/>
            <a:ext cx="377255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 flipV="1">
            <a:off x="6154153" y="4680590"/>
            <a:ext cx="545070" cy="41261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797271" y="1880119"/>
            <a:ext cx="3904488" cy="561329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b="1" dirty="0"/>
              <a:t>我國零售</a:t>
            </a:r>
            <a:r>
              <a:rPr lang="zh-TW" altLang="en-US" b="1" dirty="0" smtClean="0"/>
              <a:t>支付市場消費金額</a:t>
            </a:r>
            <a:endParaRPr lang="zh-TW" altLang="en-US" b="1" dirty="0"/>
          </a:p>
        </p:txBody>
      </p:sp>
      <p:graphicFrame>
        <p:nvGraphicFramePr>
          <p:cNvPr id="17" name="圖表 16"/>
          <p:cNvGraphicFramePr/>
          <p:nvPr>
            <p:extLst>
              <p:ext uri="{D42A27DB-BD31-4B8C-83A1-F6EECF244321}">
                <p14:modId xmlns:p14="http://schemas.microsoft.com/office/powerpoint/2010/main" val="1475420621"/>
              </p:ext>
            </p:extLst>
          </p:nvPr>
        </p:nvGraphicFramePr>
        <p:xfrm>
          <a:off x="316424" y="2578903"/>
          <a:ext cx="3995357" cy="303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4788127" y="256464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/>
              <a:t>(107</a:t>
            </a:r>
            <a:r>
              <a:rPr lang="zh-TW" altLang="en-US" sz="1400" b="1" dirty="0" smtClean="0"/>
              <a:t>年</a:t>
            </a:r>
            <a:r>
              <a:rPr lang="en-US" altLang="zh-TW" sz="1400" b="1" dirty="0" smtClean="0"/>
              <a:t>)</a:t>
            </a:r>
            <a:endParaRPr lang="zh-TW" altLang="en-US" sz="1400" b="1" dirty="0"/>
          </a:p>
        </p:txBody>
      </p:sp>
      <p:sp>
        <p:nvSpPr>
          <p:cNvPr id="1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058862"/>
          </a:xfrm>
        </p:spPr>
        <p:txBody>
          <a:bodyPr>
            <a:noAutofit/>
          </a:bodyPr>
          <a:lstStyle/>
          <a:p>
            <a:pPr marL="774000" indent="-774000"/>
            <a:r>
              <a:rPr lang="zh-TW" altLang="en-US" sz="3000" dirty="0"/>
              <a:t>二</a:t>
            </a:r>
            <a:r>
              <a:rPr lang="zh-TW" altLang="en-US" sz="3000" dirty="0" smtClean="0"/>
              <a:t>、</a:t>
            </a:r>
            <a:r>
              <a:rPr lang="zh-TW" altLang="en-US" sz="3200" dirty="0"/>
              <a:t>財金公司的跨行金融資訊系統連結央行的跨行專戶，形成零售支付重要基礎設施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278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-95172" y="4147911"/>
            <a:ext cx="3803140" cy="2755502"/>
          </a:xfrm>
          <a:custGeom>
            <a:avLst/>
            <a:gdLst>
              <a:gd name="connsiteX0" fmla="*/ 0 w 6333818"/>
              <a:gd name="connsiteY0" fmla="*/ 2372217 h 4744433"/>
              <a:gd name="connsiteX1" fmla="*/ 3166909 w 6333818"/>
              <a:gd name="connsiteY1" fmla="*/ 0 h 4744433"/>
              <a:gd name="connsiteX2" fmla="*/ 6333818 w 6333818"/>
              <a:gd name="connsiteY2" fmla="*/ 2372217 h 4744433"/>
              <a:gd name="connsiteX3" fmla="*/ 3166909 w 6333818"/>
              <a:gd name="connsiteY3" fmla="*/ 4744434 h 4744433"/>
              <a:gd name="connsiteX4" fmla="*/ 0 w 6333818"/>
              <a:gd name="connsiteY4" fmla="*/ 2372217 h 4744433"/>
              <a:gd name="connsiteX0" fmla="*/ 15 w 3786576"/>
              <a:gd name="connsiteY0" fmla="*/ 2223410 h 4745335"/>
              <a:gd name="connsiteX1" fmla="*/ 619667 w 3786576"/>
              <a:gd name="connsiteY1" fmla="*/ 483 h 4745335"/>
              <a:gd name="connsiteX2" fmla="*/ 3786576 w 3786576"/>
              <a:gd name="connsiteY2" fmla="*/ 2372700 h 4745335"/>
              <a:gd name="connsiteX3" fmla="*/ 619667 w 3786576"/>
              <a:gd name="connsiteY3" fmla="*/ 4744917 h 4745335"/>
              <a:gd name="connsiteX4" fmla="*/ 15 w 3786576"/>
              <a:gd name="connsiteY4" fmla="*/ 2223410 h 4745335"/>
              <a:gd name="connsiteX0" fmla="*/ 254502 w 4041063"/>
              <a:gd name="connsiteY0" fmla="*/ 2279214 h 4801139"/>
              <a:gd name="connsiteX1" fmla="*/ 323648 w 4041063"/>
              <a:gd name="connsiteY1" fmla="*/ 304 h 4801139"/>
              <a:gd name="connsiteX2" fmla="*/ 4041063 w 4041063"/>
              <a:gd name="connsiteY2" fmla="*/ 2428504 h 4801139"/>
              <a:gd name="connsiteX3" fmla="*/ 874154 w 4041063"/>
              <a:gd name="connsiteY3" fmla="*/ 4800721 h 4801139"/>
              <a:gd name="connsiteX4" fmla="*/ 254502 w 4041063"/>
              <a:gd name="connsiteY4" fmla="*/ 2279214 h 4801139"/>
              <a:gd name="connsiteX0" fmla="*/ 226081 w 4012642"/>
              <a:gd name="connsiteY0" fmla="*/ 2297336 h 4819261"/>
              <a:gd name="connsiteX1" fmla="*/ 295227 w 4012642"/>
              <a:gd name="connsiteY1" fmla="*/ 18426 h 4819261"/>
              <a:gd name="connsiteX2" fmla="*/ 4012642 w 4012642"/>
              <a:gd name="connsiteY2" fmla="*/ 2446626 h 4819261"/>
              <a:gd name="connsiteX3" fmla="*/ 845733 w 4012642"/>
              <a:gd name="connsiteY3" fmla="*/ 4818843 h 4819261"/>
              <a:gd name="connsiteX4" fmla="*/ 226081 w 4012642"/>
              <a:gd name="connsiteY4" fmla="*/ 2297336 h 4819261"/>
              <a:gd name="connsiteX0" fmla="*/ 226081 w 4014718"/>
              <a:gd name="connsiteY0" fmla="*/ 2292695 h 4815957"/>
              <a:gd name="connsiteX1" fmla="*/ 295227 w 4014718"/>
              <a:gd name="connsiteY1" fmla="*/ 13785 h 4815957"/>
              <a:gd name="connsiteX2" fmla="*/ 4012642 w 4014718"/>
              <a:gd name="connsiteY2" fmla="*/ 2441985 h 4815957"/>
              <a:gd name="connsiteX3" fmla="*/ 191931 w 4014718"/>
              <a:gd name="connsiteY3" fmla="*/ 2686823 h 4815957"/>
              <a:gd name="connsiteX4" fmla="*/ 845733 w 4014718"/>
              <a:gd name="connsiteY4" fmla="*/ 4814202 h 4815957"/>
              <a:gd name="connsiteX5" fmla="*/ 226081 w 4014718"/>
              <a:gd name="connsiteY5" fmla="*/ 2292695 h 4815957"/>
              <a:gd name="connsiteX0" fmla="*/ 226081 w 4014848"/>
              <a:gd name="connsiteY0" fmla="*/ 2292695 h 4815957"/>
              <a:gd name="connsiteX1" fmla="*/ 295227 w 4014848"/>
              <a:gd name="connsiteY1" fmla="*/ 13785 h 4815957"/>
              <a:gd name="connsiteX2" fmla="*/ 4012642 w 4014848"/>
              <a:gd name="connsiteY2" fmla="*/ 2441985 h 4815957"/>
              <a:gd name="connsiteX3" fmla="*/ 191931 w 4014848"/>
              <a:gd name="connsiteY3" fmla="*/ 2686823 h 4815957"/>
              <a:gd name="connsiteX4" fmla="*/ 845733 w 4014848"/>
              <a:gd name="connsiteY4" fmla="*/ 4814202 h 4815957"/>
              <a:gd name="connsiteX5" fmla="*/ 226081 w 4014848"/>
              <a:gd name="connsiteY5" fmla="*/ 2292695 h 4815957"/>
              <a:gd name="connsiteX0" fmla="*/ 226081 w 4014848"/>
              <a:gd name="connsiteY0" fmla="*/ 2292695 h 4815453"/>
              <a:gd name="connsiteX1" fmla="*/ 295227 w 4014848"/>
              <a:gd name="connsiteY1" fmla="*/ 13785 h 4815453"/>
              <a:gd name="connsiteX2" fmla="*/ 4012642 w 4014848"/>
              <a:gd name="connsiteY2" fmla="*/ 2441985 h 4815453"/>
              <a:gd name="connsiteX3" fmla="*/ 191931 w 4014848"/>
              <a:gd name="connsiteY3" fmla="*/ 2686823 h 4815453"/>
              <a:gd name="connsiteX4" fmla="*/ 845733 w 4014848"/>
              <a:gd name="connsiteY4" fmla="*/ 4814202 h 4815453"/>
              <a:gd name="connsiteX5" fmla="*/ 226081 w 4014848"/>
              <a:gd name="connsiteY5" fmla="*/ 2292695 h 4815453"/>
              <a:gd name="connsiteX0" fmla="*/ 276621 w 4065388"/>
              <a:gd name="connsiteY0" fmla="*/ 2292695 h 2912199"/>
              <a:gd name="connsiteX1" fmla="*/ 345767 w 4065388"/>
              <a:gd name="connsiteY1" fmla="*/ 13785 h 2912199"/>
              <a:gd name="connsiteX2" fmla="*/ 4063182 w 4065388"/>
              <a:gd name="connsiteY2" fmla="*/ 2441985 h 2912199"/>
              <a:gd name="connsiteX3" fmla="*/ 242471 w 4065388"/>
              <a:gd name="connsiteY3" fmla="*/ 2686823 h 2912199"/>
              <a:gd name="connsiteX4" fmla="*/ 534 w 4065388"/>
              <a:gd name="connsiteY4" fmla="*/ 2453557 h 2912199"/>
              <a:gd name="connsiteX5" fmla="*/ 276621 w 4065388"/>
              <a:gd name="connsiteY5" fmla="*/ 2292695 h 2912199"/>
              <a:gd name="connsiteX0" fmla="*/ 331199 w 4119966"/>
              <a:gd name="connsiteY0" fmla="*/ 2292695 h 2912199"/>
              <a:gd name="connsiteX1" fmla="*/ 400345 w 4119966"/>
              <a:gd name="connsiteY1" fmla="*/ 13785 h 2912199"/>
              <a:gd name="connsiteX2" fmla="*/ 4117760 w 4119966"/>
              <a:gd name="connsiteY2" fmla="*/ 2441985 h 2912199"/>
              <a:gd name="connsiteX3" fmla="*/ 297049 w 4119966"/>
              <a:gd name="connsiteY3" fmla="*/ 2686823 h 2912199"/>
              <a:gd name="connsiteX4" fmla="*/ 248 w 4119966"/>
              <a:gd name="connsiteY4" fmla="*/ 2307253 h 2912199"/>
              <a:gd name="connsiteX5" fmla="*/ 331199 w 4119966"/>
              <a:gd name="connsiteY5" fmla="*/ 2292695 h 2912199"/>
              <a:gd name="connsiteX0" fmla="*/ 338974 w 4127741"/>
              <a:gd name="connsiteY0" fmla="*/ 2292695 h 2912199"/>
              <a:gd name="connsiteX1" fmla="*/ 408120 w 4127741"/>
              <a:gd name="connsiteY1" fmla="*/ 13785 h 2912199"/>
              <a:gd name="connsiteX2" fmla="*/ 4125535 w 4127741"/>
              <a:gd name="connsiteY2" fmla="*/ 2441985 h 2912199"/>
              <a:gd name="connsiteX3" fmla="*/ 304824 w 4127741"/>
              <a:gd name="connsiteY3" fmla="*/ 2686823 h 2912199"/>
              <a:gd name="connsiteX4" fmla="*/ 8023 w 4127741"/>
              <a:gd name="connsiteY4" fmla="*/ 2307253 h 2912199"/>
              <a:gd name="connsiteX5" fmla="*/ 338974 w 4127741"/>
              <a:gd name="connsiteY5" fmla="*/ 2292695 h 2912199"/>
              <a:gd name="connsiteX0" fmla="*/ 337847 w 4126554"/>
              <a:gd name="connsiteY0" fmla="*/ 2292695 h 2949838"/>
              <a:gd name="connsiteX1" fmla="*/ 406993 w 4126554"/>
              <a:gd name="connsiteY1" fmla="*/ 13785 h 2949838"/>
              <a:gd name="connsiteX2" fmla="*/ 4124408 w 4126554"/>
              <a:gd name="connsiteY2" fmla="*/ 2441985 h 2949838"/>
              <a:gd name="connsiteX3" fmla="*/ 212257 w 4126554"/>
              <a:gd name="connsiteY3" fmla="*/ 2769119 h 2949838"/>
              <a:gd name="connsiteX4" fmla="*/ 6896 w 4126554"/>
              <a:gd name="connsiteY4" fmla="*/ 2307253 h 2949838"/>
              <a:gd name="connsiteX5" fmla="*/ 337847 w 4126554"/>
              <a:gd name="connsiteY5" fmla="*/ 2292695 h 2949838"/>
              <a:gd name="connsiteX0" fmla="*/ 337847 w 4126554"/>
              <a:gd name="connsiteY0" fmla="*/ 2307760 h 2964903"/>
              <a:gd name="connsiteX1" fmla="*/ 406993 w 4126554"/>
              <a:gd name="connsiteY1" fmla="*/ 28850 h 2964903"/>
              <a:gd name="connsiteX2" fmla="*/ 4124408 w 4126554"/>
              <a:gd name="connsiteY2" fmla="*/ 2457050 h 2964903"/>
              <a:gd name="connsiteX3" fmla="*/ 212257 w 4126554"/>
              <a:gd name="connsiteY3" fmla="*/ 2784184 h 2964903"/>
              <a:gd name="connsiteX4" fmla="*/ 6896 w 4126554"/>
              <a:gd name="connsiteY4" fmla="*/ 2322318 h 2964903"/>
              <a:gd name="connsiteX5" fmla="*/ 337847 w 4126554"/>
              <a:gd name="connsiteY5" fmla="*/ 2307760 h 2964903"/>
              <a:gd name="connsiteX0" fmla="*/ 269919 w 4122634"/>
              <a:gd name="connsiteY0" fmla="*/ 2124521 h 2937112"/>
              <a:gd name="connsiteX1" fmla="*/ 403073 w 4122634"/>
              <a:gd name="connsiteY1" fmla="*/ 1059 h 2937112"/>
              <a:gd name="connsiteX2" fmla="*/ 4120488 w 4122634"/>
              <a:gd name="connsiteY2" fmla="*/ 2429259 h 2937112"/>
              <a:gd name="connsiteX3" fmla="*/ 208337 w 4122634"/>
              <a:gd name="connsiteY3" fmla="*/ 2756393 h 2937112"/>
              <a:gd name="connsiteX4" fmla="*/ 2976 w 4122634"/>
              <a:gd name="connsiteY4" fmla="*/ 2294527 h 2937112"/>
              <a:gd name="connsiteX5" fmla="*/ 269919 w 4122634"/>
              <a:gd name="connsiteY5" fmla="*/ 2124521 h 2937112"/>
              <a:gd name="connsiteX0" fmla="*/ 266992 w 4119707"/>
              <a:gd name="connsiteY0" fmla="*/ 2124517 h 2937108"/>
              <a:gd name="connsiteX1" fmla="*/ 400146 w 4119707"/>
              <a:gd name="connsiteY1" fmla="*/ 1055 h 2937108"/>
              <a:gd name="connsiteX2" fmla="*/ 4117561 w 4119707"/>
              <a:gd name="connsiteY2" fmla="*/ 2429255 h 2937108"/>
              <a:gd name="connsiteX3" fmla="*/ 205410 w 4119707"/>
              <a:gd name="connsiteY3" fmla="*/ 2756389 h 2937108"/>
              <a:gd name="connsiteX4" fmla="*/ 49 w 4119707"/>
              <a:gd name="connsiteY4" fmla="*/ 2294523 h 2937108"/>
              <a:gd name="connsiteX5" fmla="*/ 206903 w 4119707"/>
              <a:gd name="connsiteY5" fmla="*/ 2255147 h 2937108"/>
              <a:gd name="connsiteX6" fmla="*/ 266992 w 4119707"/>
              <a:gd name="connsiteY6" fmla="*/ 2124517 h 2937108"/>
              <a:gd name="connsiteX0" fmla="*/ 182514 w 4035229"/>
              <a:gd name="connsiteY0" fmla="*/ 2124517 h 2937108"/>
              <a:gd name="connsiteX1" fmla="*/ 315668 w 4035229"/>
              <a:gd name="connsiteY1" fmla="*/ 1055 h 2937108"/>
              <a:gd name="connsiteX2" fmla="*/ 4033083 w 4035229"/>
              <a:gd name="connsiteY2" fmla="*/ 2429255 h 2937108"/>
              <a:gd name="connsiteX3" fmla="*/ 120932 w 4035229"/>
              <a:gd name="connsiteY3" fmla="*/ 2756389 h 2937108"/>
              <a:gd name="connsiteX4" fmla="*/ 116739 w 4035229"/>
              <a:gd name="connsiteY4" fmla="*/ 2367675 h 2937108"/>
              <a:gd name="connsiteX5" fmla="*/ 122425 w 4035229"/>
              <a:gd name="connsiteY5" fmla="*/ 2255147 h 2937108"/>
              <a:gd name="connsiteX6" fmla="*/ 182514 w 4035229"/>
              <a:gd name="connsiteY6" fmla="*/ 2124517 h 2937108"/>
              <a:gd name="connsiteX0" fmla="*/ 353162 w 4205877"/>
              <a:gd name="connsiteY0" fmla="*/ 2124517 h 2937108"/>
              <a:gd name="connsiteX1" fmla="*/ 486316 w 4205877"/>
              <a:gd name="connsiteY1" fmla="*/ 1055 h 2937108"/>
              <a:gd name="connsiteX2" fmla="*/ 4203731 w 4205877"/>
              <a:gd name="connsiteY2" fmla="*/ 2429255 h 2937108"/>
              <a:gd name="connsiteX3" fmla="*/ 291580 w 4205877"/>
              <a:gd name="connsiteY3" fmla="*/ 2756389 h 2937108"/>
              <a:gd name="connsiteX4" fmla="*/ 293073 w 4205877"/>
              <a:gd name="connsiteY4" fmla="*/ 2255147 h 2937108"/>
              <a:gd name="connsiteX5" fmla="*/ 353162 w 4205877"/>
              <a:gd name="connsiteY5" fmla="*/ 2124517 h 2937108"/>
              <a:gd name="connsiteX0" fmla="*/ 338363 w 4191078"/>
              <a:gd name="connsiteY0" fmla="*/ 2124566 h 2937157"/>
              <a:gd name="connsiteX1" fmla="*/ 471517 w 4191078"/>
              <a:gd name="connsiteY1" fmla="*/ 1104 h 2937157"/>
              <a:gd name="connsiteX2" fmla="*/ 4188932 w 4191078"/>
              <a:gd name="connsiteY2" fmla="*/ 2429304 h 2937157"/>
              <a:gd name="connsiteX3" fmla="*/ 276781 w 4191078"/>
              <a:gd name="connsiteY3" fmla="*/ 2756438 h 2937157"/>
              <a:gd name="connsiteX4" fmla="*/ 338363 w 4191078"/>
              <a:gd name="connsiteY4" fmla="*/ 2124566 h 2937157"/>
              <a:gd name="connsiteX0" fmla="*/ 338363 w 4191078"/>
              <a:gd name="connsiteY0" fmla="*/ 2124566 h 2937157"/>
              <a:gd name="connsiteX1" fmla="*/ 471517 w 4191078"/>
              <a:gd name="connsiteY1" fmla="*/ 1104 h 2937157"/>
              <a:gd name="connsiteX2" fmla="*/ 4188932 w 4191078"/>
              <a:gd name="connsiteY2" fmla="*/ 2429304 h 2937157"/>
              <a:gd name="connsiteX3" fmla="*/ 276781 w 4191078"/>
              <a:gd name="connsiteY3" fmla="*/ 2756438 h 2937157"/>
              <a:gd name="connsiteX4" fmla="*/ 338363 w 4191078"/>
              <a:gd name="connsiteY4" fmla="*/ 2124566 h 2937157"/>
              <a:gd name="connsiteX0" fmla="*/ 182448 w 4035163"/>
              <a:gd name="connsiteY0" fmla="*/ 2124566 h 2937157"/>
              <a:gd name="connsiteX1" fmla="*/ 315602 w 4035163"/>
              <a:gd name="connsiteY1" fmla="*/ 1104 h 2937157"/>
              <a:gd name="connsiteX2" fmla="*/ 4033017 w 4035163"/>
              <a:gd name="connsiteY2" fmla="*/ 2429304 h 2937157"/>
              <a:gd name="connsiteX3" fmla="*/ 120866 w 4035163"/>
              <a:gd name="connsiteY3" fmla="*/ 2756438 h 2937157"/>
              <a:gd name="connsiteX4" fmla="*/ 182448 w 4035163"/>
              <a:gd name="connsiteY4" fmla="*/ 2124566 h 2937157"/>
              <a:gd name="connsiteX0" fmla="*/ 182448 w 4035326"/>
              <a:gd name="connsiteY0" fmla="*/ 2124566 h 2898012"/>
              <a:gd name="connsiteX1" fmla="*/ 315602 w 4035326"/>
              <a:gd name="connsiteY1" fmla="*/ 1104 h 2898012"/>
              <a:gd name="connsiteX2" fmla="*/ 4033017 w 4035326"/>
              <a:gd name="connsiteY2" fmla="*/ 2429304 h 2898012"/>
              <a:gd name="connsiteX3" fmla="*/ 120866 w 4035326"/>
              <a:gd name="connsiteY3" fmla="*/ 2756438 h 2898012"/>
              <a:gd name="connsiteX4" fmla="*/ 182448 w 4035326"/>
              <a:gd name="connsiteY4" fmla="*/ 2124566 h 2898012"/>
              <a:gd name="connsiteX0" fmla="*/ 189421 w 4042421"/>
              <a:gd name="connsiteY0" fmla="*/ 2124563 h 2882383"/>
              <a:gd name="connsiteX1" fmla="*/ 322575 w 4042421"/>
              <a:gd name="connsiteY1" fmla="*/ 1101 h 2882383"/>
              <a:gd name="connsiteX2" fmla="*/ 4039990 w 4042421"/>
              <a:gd name="connsiteY2" fmla="*/ 2429301 h 2882383"/>
              <a:gd name="connsiteX3" fmla="*/ 283287 w 4042421"/>
              <a:gd name="connsiteY3" fmla="*/ 2719859 h 2882383"/>
              <a:gd name="connsiteX4" fmla="*/ 189421 w 4042421"/>
              <a:gd name="connsiteY4" fmla="*/ 2124563 h 2882383"/>
              <a:gd name="connsiteX0" fmla="*/ 189421 w 4042421"/>
              <a:gd name="connsiteY0" fmla="*/ 2124563 h 2882383"/>
              <a:gd name="connsiteX1" fmla="*/ 322575 w 4042421"/>
              <a:gd name="connsiteY1" fmla="*/ 1101 h 2882383"/>
              <a:gd name="connsiteX2" fmla="*/ 4039990 w 4042421"/>
              <a:gd name="connsiteY2" fmla="*/ 2429301 h 2882383"/>
              <a:gd name="connsiteX3" fmla="*/ 283287 w 4042421"/>
              <a:gd name="connsiteY3" fmla="*/ 2719859 h 2882383"/>
              <a:gd name="connsiteX4" fmla="*/ 189421 w 4042421"/>
              <a:gd name="connsiteY4" fmla="*/ 2124563 h 2882383"/>
              <a:gd name="connsiteX0" fmla="*/ 185704 w 4038638"/>
              <a:gd name="connsiteY0" fmla="*/ 2124571 h 2919038"/>
              <a:gd name="connsiteX1" fmla="*/ 318858 w 4038638"/>
              <a:gd name="connsiteY1" fmla="*/ 1109 h 2919038"/>
              <a:gd name="connsiteX2" fmla="*/ 4036273 w 4038638"/>
              <a:gd name="connsiteY2" fmla="*/ 2429309 h 2919038"/>
              <a:gd name="connsiteX3" fmla="*/ 197274 w 4038638"/>
              <a:gd name="connsiteY3" fmla="*/ 2802163 h 2919038"/>
              <a:gd name="connsiteX4" fmla="*/ 185704 w 4038638"/>
              <a:gd name="connsiteY4" fmla="*/ 2124571 h 2919038"/>
              <a:gd name="connsiteX0" fmla="*/ 415166 w 4256530"/>
              <a:gd name="connsiteY0" fmla="*/ 2801054 h 2917929"/>
              <a:gd name="connsiteX1" fmla="*/ 536750 w 4256530"/>
              <a:gd name="connsiteY1" fmla="*/ 0 h 2917929"/>
              <a:gd name="connsiteX2" fmla="*/ 4254165 w 4256530"/>
              <a:gd name="connsiteY2" fmla="*/ 2428200 h 2917929"/>
              <a:gd name="connsiteX3" fmla="*/ 415166 w 4256530"/>
              <a:gd name="connsiteY3" fmla="*/ 2801054 h 2917929"/>
              <a:gd name="connsiteX0" fmla="*/ 424548 w 4265912"/>
              <a:gd name="connsiteY0" fmla="*/ 2821488 h 2938363"/>
              <a:gd name="connsiteX1" fmla="*/ 546132 w 4265912"/>
              <a:gd name="connsiteY1" fmla="*/ 20434 h 2938363"/>
              <a:gd name="connsiteX2" fmla="*/ 4263547 w 4265912"/>
              <a:gd name="connsiteY2" fmla="*/ 2448634 h 2938363"/>
              <a:gd name="connsiteX3" fmla="*/ 424548 w 4265912"/>
              <a:gd name="connsiteY3" fmla="*/ 2821488 h 2938363"/>
              <a:gd name="connsiteX0" fmla="*/ 379174 w 4220538"/>
              <a:gd name="connsiteY0" fmla="*/ 2801056 h 2917931"/>
              <a:gd name="connsiteX1" fmla="*/ 500758 w 4220538"/>
              <a:gd name="connsiteY1" fmla="*/ 2 h 2917931"/>
              <a:gd name="connsiteX2" fmla="*/ 4218173 w 4220538"/>
              <a:gd name="connsiteY2" fmla="*/ 2428202 h 2917931"/>
              <a:gd name="connsiteX3" fmla="*/ 379174 w 4220538"/>
              <a:gd name="connsiteY3" fmla="*/ 2801056 h 2917931"/>
              <a:gd name="connsiteX0" fmla="*/ 667337 w 4508701"/>
              <a:gd name="connsiteY0" fmla="*/ 2801863 h 2918738"/>
              <a:gd name="connsiteX1" fmla="*/ 788921 w 4508701"/>
              <a:gd name="connsiteY1" fmla="*/ 809 h 2918738"/>
              <a:gd name="connsiteX2" fmla="*/ 4506336 w 4508701"/>
              <a:gd name="connsiteY2" fmla="*/ 2429009 h 2918738"/>
              <a:gd name="connsiteX3" fmla="*/ 667337 w 4508701"/>
              <a:gd name="connsiteY3" fmla="*/ 2801863 h 2918738"/>
              <a:gd name="connsiteX0" fmla="*/ 667337 w 4506336"/>
              <a:gd name="connsiteY0" fmla="*/ 2801863 h 2801987"/>
              <a:gd name="connsiteX1" fmla="*/ 788921 w 4506336"/>
              <a:gd name="connsiteY1" fmla="*/ 809 h 2801987"/>
              <a:gd name="connsiteX2" fmla="*/ 4506336 w 4506336"/>
              <a:gd name="connsiteY2" fmla="*/ 2429009 h 2801987"/>
              <a:gd name="connsiteX3" fmla="*/ 667337 w 4506336"/>
              <a:gd name="connsiteY3" fmla="*/ 2801863 h 2801987"/>
              <a:gd name="connsiteX0" fmla="*/ 667337 w 4592061"/>
              <a:gd name="connsiteY0" fmla="*/ 2801764 h 2801923"/>
              <a:gd name="connsiteX1" fmla="*/ 788921 w 4592061"/>
              <a:gd name="connsiteY1" fmla="*/ 710 h 2801923"/>
              <a:gd name="connsiteX2" fmla="*/ 4592061 w 4592061"/>
              <a:gd name="connsiteY2" fmla="*/ 2515877 h 2801923"/>
              <a:gd name="connsiteX3" fmla="*/ 667337 w 4592061"/>
              <a:gd name="connsiteY3" fmla="*/ 2801764 h 2801923"/>
              <a:gd name="connsiteX0" fmla="*/ 759723 w 4532047"/>
              <a:gd name="connsiteY0" fmla="*/ 2506077 h 2515877"/>
              <a:gd name="connsiteX1" fmla="*/ 728907 w 4532047"/>
              <a:gd name="connsiteY1" fmla="*/ 710 h 2515877"/>
              <a:gd name="connsiteX2" fmla="*/ 4532047 w 4532047"/>
              <a:gd name="connsiteY2" fmla="*/ 2515877 h 2515877"/>
              <a:gd name="connsiteX3" fmla="*/ 759723 w 4532047"/>
              <a:gd name="connsiteY3" fmla="*/ 2506077 h 2515877"/>
              <a:gd name="connsiteX0" fmla="*/ 600009 w 4372333"/>
              <a:gd name="connsiteY0" fmla="*/ 2506077 h 2515877"/>
              <a:gd name="connsiteX1" fmla="*/ 569193 w 4372333"/>
              <a:gd name="connsiteY1" fmla="*/ 710 h 2515877"/>
              <a:gd name="connsiteX2" fmla="*/ 4372333 w 4372333"/>
              <a:gd name="connsiteY2" fmla="*/ 2515877 h 2515877"/>
              <a:gd name="connsiteX3" fmla="*/ 600009 w 4372333"/>
              <a:gd name="connsiteY3" fmla="*/ 2506077 h 2515877"/>
              <a:gd name="connsiteX0" fmla="*/ 30816 w 3803140"/>
              <a:gd name="connsiteY0" fmla="*/ 2506077 h 2515877"/>
              <a:gd name="connsiteX1" fmla="*/ 0 w 3803140"/>
              <a:gd name="connsiteY1" fmla="*/ 710 h 2515877"/>
              <a:gd name="connsiteX2" fmla="*/ 3803140 w 3803140"/>
              <a:gd name="connsiteY2" fmla="*/ 2515877 h 2515877"/>
              <a:gd name="connsiteX3" fmla="*/ 30816 w 3803140"/>
              <a:gd name="connsiteY3" fmla="*/ 2506077 h 251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140" h="2515877">
                <a:moveTo>
                  <a:pt x="30816" y="2506077"/>
                </a:moveTo>
                <a:cubicBezTo>
                  <a:pt x="30372" y="1614363"/>
                  <a:pt x="6724" y="843765"/>
                  <a:pt x="0" y="710"/>
                </a:cubicBezTo>
                <a:cubicBezTo>
                  <a:pt x="1298201" y="-24856"/>
                  <a:pt x="3302943" y="636815"/>
                  <a:pt x="3803140" y="2515877"/>
                </a:cubicBezTo>
                <a:lnTo>
                  <a:pt x="30816" y="2506077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5929124" y="230748"/>
            <a:ext cx="625150" cy="665999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  <a:lumMod val="88000"/>
                </a:schemeClr>
              </a:gs>
              <a:gs pos="76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3433491" y="166405"/>
            <a:ext cx="625150" cy="8347885"/>
          </a:xfrm>
          <a:prstGeom prst="downArrow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  <a:lumMod val="72000"/>
                </a:schemeClr>
              </a:gs>
              <a:gs pos="78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9912" cy="1143000"/>
          </a:xfrm>
        </p:spPr>
        <p:txBody>
          <a:bodyPr>
            <a:normAutofit fontScale="90000"/>
          </a:bodyPr>
          <a:lstStyle/>
          <a:p>
            <a:pPr marL="1026000" indent="-1026000"/>
            <a:r>
              <a:rPr lang="zh-TW" altLang="en-US" dirty="0" smtClean="0"/>
              <a:t>三</a:t>
            </a:r>
            <a:r>
              <a:rPr lang="zh-TW" altLang="en-US" dirty="0"/>
              <a:t>、	非銀行電子支付業者在支付領域逐漸扮演重要角色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076" name="Picture 4" descr="C:\Users\vader\Downloads\credit-car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96" y="1822828"/>
            <a:ext cx="1529626" cy="15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ader\Downloads\laptop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8" y="1912713"/>
            <a:ext cx="1349908" cy="13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ader\Downloads\online-shopp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73" y="2965816"/>
            <a:ext cx="1349908" cy="13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vader\Downloads\gift-c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85" y="3017014"/>
            <a:ext cx="1349908" cy="13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vader\Downloads\canv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20" y="4385210"/>
            <a:ext cx="1054848" cy="1054848"/>
          </a:xfrm>
          <a:prstGeom prst="rect">
            <a:avLst/>
          </a:prstGeom>
          <a:noFill/>
          <a:effectLst/>
          <a:scene3d>
            <a:camera prst="isometricTopUp"/>
            <a:lightRig rig="threePt" dir="t"/>
          </a:scene3d>
          <a:sp3d>
            <a:bevelB w="0" h="1524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5296013" y="1978788"/>
            <a:ext cx="167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綁定金融卡、信用卡等</a:t>
            </a:r>
            <a:endParaRPr lang="zh-TW" altLang="en-US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433244" y="3421881"/>
            <a:ext cx="171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發行電子貨幣</a:t>
            </a:r>
            <a:endParaRPr lang="zh-TW" altLang="en-US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582842" y="2254448"/>
            <a:ext cx="171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線上支付</a:t>
            </a:r>
            <a:endParaRPr lang="zh-TW" altLang="en-US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384666" y="3389249"/>
            <a:ext cx="171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行動支付</a:t>
            </a:r>
            <a:endParaRPr lang="zh-TW" altLang="en-US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572308" y="4682248"/>
            <a:ext cx="171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QR Code</a:t>
            </a:r>
            <a:r>
              <a:rPr lang="zh-TW" altLang="en-US" b="1" dirty="0" smtClean="0"/>
              <a:t>支付</a:t>
            </a:r>
            <a:endParaRPr lang="zh-TW" altLang="en-US" b="1" dirty="0"/>
          </a:p>
        </p:txBody>
      </p:sp>
      <p:pic>
        <p:nvPicPr>
          <p:cNvPr id="16" name="Picture 4" descr="C:\Users\vader\Downloads\building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8" y="4515111"/>
            <a:ext cx="1746804" cy="17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243373" y="629320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非銀行電子支付業者</a:t>
            </a:r>
          </a:p>
        </p:txBody>
      </p:sp>
      <p:sp>
        <p:nvSpPr>
          <p:cNvPr id="5" name="向上箭號 4"/>
          <p:cNvSpPr/>
          <p:nvPr/>
        </p:nvSpPr>
        <p:spPr>
          <a:xfrm>
            <a:off x="597445" y="3651061"/>
            <a:ext cx="316582" cy="31889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上箭號 19"/>
          <p:cNvSpPr/>
          <p:nvPr/>
        </p:nvSpPr>
        <p:spPr>
          <a:xfrm rot="1154996">
            <a:off x="1583755" y="3885697"/>
            <a:ext cx="316582" cy="31889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上箭號 25"/>
          <p:cNvSpPr/>
          <p:nvPr/>
        </p:nvSpPr>
        <p:spPr>
          <a:xfrm rot="2047222">
            <a:off x="2432855" y="4309969"/>
            <a:ext cx="316582" cy="31889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上箭號 26"/>
          <p:cNvSpPr/>
          <p:nvPr/>
        </p:nvSpPr>
        <p:spPr>
          <a:xfrm rot="2986930">
            <a:off x="3133101" y="4892131"/>
            <a:ext cx="316582" cy="31889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上箭號 29"/>
          <p:cNvSpPr/>
          <p:nvPr/>
        </p:nvSpPr>
        <p:spPr>
          <a:xfrm rot="4045218">
            <a:off x="3590141" y="5634063"/>
            <a:ext cx="316582" cy="31889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9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der\Downloads\708823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1865376"/>
            <a:ext cx="8827803" cy="441390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26000" indent="-1026000"/>
            <a:r>
              <a:rPr lang="zh-TW" altLang="en-US" dirty="0" smtClean="0"/>
              <a:t>四</a:t>
            </a:r>
            <a:r>
              <a:rPr lang="zh-TW" altLang="en-US" dirty="0"/>
              <a:t>、國內推動</a:t>
            </a:r>
            <a:r>
              <a:rPr lang="en-US" altLang="zh-TW" dirty="0"/>
              <a:t>QR Code</a:t>
            </a:r>
            <a:r>
              <a:rPr lang="zh-TW" altLang="en-US" dirty="0"/>
              <a:t>共通標準係符合國際行動支付發展之趨勢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681437" y="4414633"/>
            <a:ext cx="210611" cy="21061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4115754" y="5434189"/>
            <a:ext cx="1828175" cy="1004612"/>
          </a:xfrm>
          <a:prstGeom prst="wedgeRoundRectCallout">
            <a:avLst>
              <a:gd name="adj1" fmla="val -66369"/>
              <a:gd name="adj2" fmla="val -1374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895999" y="4072327"/>
            <a:ext cx="210611" cy="21061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2981169" y="2342577"/>
            <a:ext cx="1364560" cy="1369794"/>
          </a:xfrm>
          <a:prstGeom prst="wedgeRoundRectCallout">
            <a:avLst>
              <a:gd name="adj1" fmla="val 24751"/>
              <a:gd name="adj2" fmla="val 8024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1" y="5507085"/>
            <a:ext cx="1513903" cy="85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6" y="2478482"/>
            <a:ext cx="1089511" cy="110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橢圓 21"/>
          <p:cNvSpPr/>
          <p:nvPr/>
        </p:nvSpPr>
        <p:spPr>
          <a:xfrm>
            <a:off x="4154360" y="4043719"/>
            <a:ext cx="210611" cy="21061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圖說文字 23"/>
          <p:cNvSpPr/>
          <p:nvPr/>
        </p:nvSpPr>
        <p:spPr>
          <a:xfrm>
            <a:off x="5059090" y="1652274"/>
            <a:ext cx="2238297" cy="2414460"/>
          </a:xfrm>
          <a:prstGeom prst="wedgeRectCallout">
            <a:avLst>
              <a:gd name="adj1" fmla="val -85101"/>
              <a:gd name="adj2" fmla="val 539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2991101" y="4298949"/>
            <a:ext cx="210611" cy="210611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圖說文字 30"/>
          <p:cNvSpPr/>
          <p:nvPr/>
        </p:nvSpPr>
        <p:spPr>
          <a:xfrm>
            <a:off x="940821" y="3976638"/>
            <a:ext cx="1496826" cy="1225231"/>
          </a:xfrm>
          <a:prstGeom prst="wedgeRoundRectCallout">
            <a:avLst>
              <a:gd name="adj1" fmla="val 92121"/>
              <a:gd name="adj2" fmla="val -159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24" y="4151259"/>
            <a:ext cx="1188970" cy="92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橢圓 33"/>
          <p:cNvSpPr/>
          <p:nvPr/>
        </p:nvSpPr>
        <p:spPr>
          <a:xfrm>
            <a:off x="3434250" y="4308092"/>
            <a:ext cx="210611" cy="21061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圖說文字 34"/>
          <p:cNvSpPr/>
          <p:nvPr/>
        </p:nvSpPr>
        <p:spPr>
          <a:xfrm>
            <a:off x="2477083" y="5058729"/>
            <a:ext cx="1524221" cy="1220549"/>
          </a:xfrm>
          <a:prstGeom prst="wedgeRoundRectCallout">
            <a:avLst>
              <a:gd name="adj1" fmla="val 19443"/>
              <a:gd name="adj2" fmla="val -10073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12" name="Picture 16" descr="C:\Users\vader\Downloads\dn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97" y="5194101"/>
            <a:ext cx="1091925" cy="9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3263125" y="197979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香港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319581" y="5219192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印度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652242" y="6288516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馬來西亞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4586846" y="6458635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新加坡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sp>
        <p:nvSpPr>
          <p:cNvPr id="40" name="橢圓 39"/>
          <p:cNvSpPr/>
          <p:nvPr/>
        </p:nvSpPr>
        <p:spPr>
          <a:xfrm>
            <a:off x="1282757" y="3419907"/>
            <a:ext cx="210611" cy="2106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圖說文字 40"/>
          <p:cNvSpPr/>
          <p:nvPr/>
        </p:nvSpPr>
        <p:spPr>
          <a:xfrm>
            <a:off x="713232" y="2659699"/>
            <a:ext cx="1651263" cy="600763"/>
          </a:xfrm>
          <a:prstGeom prst="wedgeRoundRectCallout">
            <a:avLst>
              <a:gd name="adj1" fmla="val -9927"/>
              <a:gd name="adj2" fmla="val 89934"/>
              <a:gd name="adj3" fmla="val 16667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accent1">
                    <a:lumMod val="75000"/>
                  </a:schemeClr>
                </a:solidFill>
              </a:rPr>
              <a:t>ECB</a:t>
            </a:r>
            <a:r>
              <a:rPr lang="zh-TW" altLang="en-US" sz="1600" dirty="0" smtClean="0">
                <a:solidFill>
                  <a:schemeClr val="accent1">
                    <a:lumMod val="75000"/>
                  </a:schemeClr>
                </a:solidFill>
              </a:rPr>
              <a:t>研議</a:t>
            </a: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</a:rPr>
              <a:t>QR Code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共通標準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1077574" y="2318349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歐元區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sp>
        <p:nvSpPr>
          <p:cNvPr id="44" name="橢圓 43"/>
          <p:cNvSpPr/>
          <p:nvPr/>
        </p:nvSpPr>
        <p:spPr>
          <a:xfrm>
            <a:off x="3951180" y="4365759"/>
            <a:ext cx="210611" cy="21061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圓角矩形圖說文字 44"/>
          <p:cNvSpPr/>
          <p:nvPr/>
        </p:nvSpPr>
        <p:spPr>
          <a:xfrm>
            <a:off x="5222902" y="4152928"/>
            <a:ext cx="1746504" cy="799589"/>
          </a:xfrm>
          <a:prstGeom prst="wedgeRoundRectCallout">
            <a:avLst>
              <a:gd name="adj1" fmla="val -115950"/>
              <a:gd name="adj2" fmla="val -1383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6106" r="6223"/>
          <a:stretch/>
        </p:blipFill>
        <p:spPr bwMode="auto">
          <a:xfrm>
            <a:off x="5332629" y="4234828"/>
            <a:ext cx="1572769" cy="68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文字方塊 45"/>
          <p:cNvSpPr txBox="1"/>
          <p:nvPr/>
        </p:nvSpPr>
        <p:spPr>
          <a:xfrm>
            <a:off x="6956771" y="438344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印尼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sp>
        <p:nvSpPr>
          <p:cNvPr id="47" name="橢圓 46"/>
          <p:cNvSpPr/>
          <p:nvPr/>
        </p:nvSpPr>
        <p:spPr>
          <a:xfrm>
            <a:off x="4881072" y="4932310"/>
            <a:ext cx="210611" cy="210611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圓角矩形圖說文字 47"/>
          <p:cNvSpPr/>
          <p:nvPr/>
        </p:nvSpPr>
        <p:spPr>
          <a:xfrm>
            <a:off x="6413812" y="5037615"/>
            <a:ext cx="1459172" cy="1250901"/>
          </a:xfrm>
          <a:prstGeom prst="wedgeRoundRectCallout">
            <a:avLst>
              <a:gd name="adj1" fmla="val -140215"/>
              <a:gd name="adj2" fmla="val -484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bIns="0" rtlCol="0" anchor="b"/>
          <a:lstStyle/>
          <a:p>
            <a:pPr algn="ctr"/>
            <a:r>
              <a:rPr lang="en-US" altLang="zh-TW" sz="1050" b="1" dirty="0" smtClean="0"/>
              <a:t>QR </a:t>
            </a:r>
            <a:r>
              <a:rPr lang="en-US" altLang="zh-TW" sz="1050" b="1" dirty="0"/>
              <a:t>Code Standard</a:t>
            </a:r>
            <a:endParaRPr lang="zh-TW" altLang="en-US" sz="1050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6820961" y="6320184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澳洲</a:t>
            </a:r>
            <a:r>
              <a:rPr lang="en-US" altLang="zh-TW" sz="1600" b="1" dirty="0" smtClean="0"/>
              <a:t>)</a:t>
            </a:r>
            <a:endParaRPr lang="zh-TW" altLang="en-US" sz="1600" b="1" dirty="0"/>
          </a:p>
        </p:txBody>
      </p:sp>
      <p:pic>
        <p:nvPicPr>
          <p:cNvPr id="4116" name="Picture 20" descr="C:\Users\vader\Downloads\NP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43" y="5122348"/>
            <a:ext cx="910253" cy="9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501706" y="1521455"/>
            <a:ext cx="4384087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各國</a:t>
            </a:r>
            <a:r>
              <a:rPr lang="zh-TW" altLang="en-US" b="1" dirty="0"/>
              <a:t>陸續推動行動支付</a:t>
            </a:r>
            <a:r>
              <a:rPr lang="en-US" altLang="zh-TW" b="1" dirty="0"/>
              <a:t>QR Code</a:t>
            </a:r>
            <a:r>
              <a:rPr lang="zh-TW" altLang="en-US" b="1" dirty="0"/>
              <a:t>共通標準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38" y="1758985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193180" y="2918582"/>
            <a:ext cx="19543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bg1"/>
                </a:solidFill>
              </a:rPr>
              <a:t>QR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Code</a:t>
            </a:r>
            <a:r>
              <a:rPr lang="en-US" altLang="zh-TW" sz="2800" b="1" dirty="0" smtClean="0">
                <a:solidFill>
                  <a:schemeClr val="bg1"/>
                </a:solidFill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</a:rPr>
            </a:br>
            <a:r>
              <a:rPr lang="zh-TW" altLang="en-US" sz="2300" b="1" dirty="0" smtClean="0">
                <a:solidFill>
                  <a:schemeClr val="bg1"/>
                </a:solidFill>
              </a:rPr>
              <a:t>共通支付標準</a:t>
            </a:r>
            <a:endParaRPr lang="zh-TW" altLang="en-US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正黑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11524</TotalTime>
  <Words>1003</Words>
  <Application>Microsoft Office PowerPoint</Application>
  <PresentationFormat>如螢幕大小 (4:3)</PresentationFormat>
  <Paragraphs>205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自訂設計</vt:lpstr>
      <vt:lpstr>中央銀行貨幣與零售支付系統兼論財金公司扮演之角色</vt:lpstr>
      <vt:lpstr>大綱</vt:lpstr>
      <vt:lpstr>一、央行透過中央銀行貨幣扮演支付服務最後提供者的角色</vt:lpstr>
      <vt:lpstr>一、央行透過中央銀行貨幣扮演支付服務最後提供者的角色</vt:lpstr>
      <vt:lpstr>一、央行透過中央銀行貨幣扮演支付服務最後提供者的角色</vt:lpstr>
      <vt:lpstr>二、財金公司的跨行金融資訊系統連結央行的跨行專戶，形成零售支付重要基礎設施</vt:lpstr>
      <vt:lpstr>二、財金公司的跨行金融資訊系統連結央行的跨行專戶，形成零售支付重要基礎設施</vt:lpstr>
      <vt:lpstr>三、 非銀行電子支付業者在支付領域逐漸扮演重要角色</vt:lpstr>
      <vt:lpstr>四、國內推動QR Code共通標準係符合國際行動支付發展之趨勢</vt:lpstr>
      <vt:lpstr>四、國內推動QR Code共通標準係符合國際行動支付發展之趨勢</vt:lpstr>
      <vt:lpstr>四、國內推動QR Code共通標準係符合國際行動支付發展之趨勢</vt:lpstr>
      <vt:lpstr>四、國內推動QR Code共通標準係符合國際行動支付發展之趨勢</vt:lpstr>
      <vt:lpstr>五、結語</vt:lpstr>
      <vt:lpstr>五、結語</vt:lpstr>
      <vt:lpstr>五、結語</vt:lpstr>
      <vt:lpstr>感謝聆聽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林維德</dc:creator>
  <cp:lastModifiedBy>吳桂華</cp:lastModifiedBy>
  <cp:revision>1150</cp:revision>
  <cp:lastPrinted>2019-11-06T01:40:02Z</cp:lastPrinted>
  <dcterms:created xsi:type="dcterms:W3CDTF">2016-06-28T14:05:07Z</dcterms:created>
  <dcterms:modified xsi:type="dcterms:W3CDTF">2019-11-06T10:44:20Z</dcterms:modified>
</cp:coreProperties>
</file>