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  <p:sldMasterId id="2147483709" r:id="rId2"/>
  </p:sldMasterIdLst>
  <p:notesMasterIdLst>
    <p:notesMasterId r:id="rId27"/>
  </p:notesMasterIdLst>
  <p:handoutMasterIdLst>
    <p:handoutMasterId r:id="rId28"/>
  </p:handoutMasterIdLst>
  <p:sldIdLst>
    <p:sldId id="256" r:id="rId3"/>
    <p:sldId id="412" r:id="rId4"/>
    <p:sldId id="411" r:id="rId5"/>
    <p:sldId id="391" r:id="rId6"/>
    <p:sldId id="432" r:id="rId7"/>
    <p:sldId id="413" r:id="rId8"/>
    <p:sldId id="414" r:id="rId9"/>
    <p:sldId id="415" r:id="rId10"/>
    <p:sldId id="416" r:id="rId11"/>
    <p:sldId id="417" r:id="rId12"/>
    <p:sldId id="418" r:id="rId13"/>
    <p:sldId id="419" r:id="rId14"/>
    <p:sldId id="420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429" r:id="rId23"/>
    <p:sldId id="430" r:id="rId24"/>
    <p:sldId id="431" r:id="rId25"/>
    <p:sldId id="283" r:id="rId26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C60153B9-9C56-4F04-BF43-972F24DD7118}">
          <p14:sldIdLst>
            <p14:sldId id="256"/>
          </p14:sldIdLst>
        </p14:section>
        <p14:section name="內文" id="{5A560A9E-C116-495C-A982-6E4C5BF0959E}">
          <p14:sldIdLst>
            <p14:sldId id="412"/>
            <p14:sldId id="411"/>
            <p14:sldId id="391"/>
            <p14:sldId id="432"/>
            <p14:sldId id="413"/>
            <p14:sldId id="414"/>
            <p14:sldId id="415"/>
            <p14:sldId id="416"/>
            <p14:sldId id="417"/>
            <p14:sldId id="418"/>
            <p14:sldId id="419"/>
            <p14:sldId id="420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28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66"/>
    <a:srgbClr val="FF9999"/>
    <a:srgbClr val="FF66CC"/>
    <a:srgbClr val="CC3300"/>
    <a:srgbClr val="33CCFF"/>
    <a:srgbClr val="D60093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94756" autoAdjust="0"/>
  </p:normalViewPr>
  <p:slideViewPr>
    <p:cSldViewPr>
      <p:cViewPr>
        <p:scale>
          <a:sx n="87" d="100"/>
          <a:sy n="87" d="100"/>
        </p:scale>
        <p:origin x="-230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4"/>
    </p:cViewPr>
  </p:sorterViewPr>
  <p:notesViewPr>
    <p:cSldViewPr>
      <p:cViewPr varScale="1">
        <p:scale>
          <a:sx n="58" d="100"/>
          <a:sy n="58" d="100"/>
        </p:scale>
        <p:origin x="-3283" y="-8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3CE08-71E0-40F2-9188-EAC621A8D7D2}" type="datetimeFigureOut">
              <a:rPr lang="zh-TW" altLang="en-US" smtClean="0"/>
              <a:t>2019/10/25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3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6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1CB7C-356D-4804-8C8C-6280CE2E25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48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49AC8-ADF9-4AE9-8FC6-696E10A659E0}" type="datetimeFigureOut">
              <a:rPr lang="zh-TW" altLang="en-US" smtClean="0"/>
              <a:t>2019/10/25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6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4F330-6A47-409D-8575-2EA31F5F1C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6165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945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4801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0215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圓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zh-TW" alt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62DC29-6660-428F-8D0C-8D02D3CF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A81C75C-65AA-4A22-AAFF-BAD424D04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8F519D8-8512-49A0-A0C2-03AE1D756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F146B9E-7F45-417B-A2A7-B7A10AAF7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2C5961B-0E3E-4DA1-B6DF-CD2FA36B67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0166D90-D033-41E4-BFC1-4D5C2F7D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5F2436E-2202-4E90-BE37-956312FA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59DED17-0F67-4281-92F1-7331DA41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1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47AC31-5082-4AD5-B9BF-467BE5758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E9D3C2E-13EC-46E4-A90E-F1727D9C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EEC606D-0EBC-49FC-B4F0-63F052250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2B44223-F11B-4E96-BF50-525D96F1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FC9CAA9-6774-43E9-894F-DBFAF75E7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5232641-57D2-4858-83B8-2CCE5148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1C64F14-8CFA-4289-91E5-3725BD40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45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C1D98B-FFC9-4529-BB88-94416BF1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6E21CA-C2CC-4538-A5A7-99887C97C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E109954-47DC-4316-97F0-C6AF6DBA7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E881C5C-A207-4BD5-943A-9C2E633C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54685E-C965-4F23-A7B9-A899D1E0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5EB0111-EA9A-4006-BDCD-C79A0131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2516A4-CC64-459A-A93E-F7220E3EA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2976B83-3F71-4ABC-BB8B-05C35B1F1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E8353C9-1AF8-4D2C-9E15-BCA9639A6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9C23AB6-BA80-4702-B761-707530C19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F674120-2346-4B71-B19D-8A5FDBE9A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80329D-749F-414E-BBC5-C6F9660F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08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5A9A2C-4E73-4B26-B151-BC688042D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5A07BD4-D7D8-4561-9688-1ECFE50C0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794DAB1-A03D-4E7E-A0D6-74CA170AF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0C7FC2F-FC19-4A31-A9F2-D9178795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A192411-938E-448B-ACF3-B3B6D43E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91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E141919-BFF2-4B9E-BB1F-B02369C241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83E67DA-224D-454E-89F9-2202E1265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73D190-7365-4F8F-9451-C987D361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9024B92-E397-4701-AECE-52852C670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1BCBD8-2854-465D-B4BC-AFA21499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0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720000" y="216000"/>
            <a:ext cx="8244000" cy="648000"/>
          </a:xfrm>
        </p:spPr>
        <p:txBody>
          <a:bodyPr lIns="360000" anchor="t" anchorCtr="0">
            <a:normAutofit/>
          </a:bodyPr>
          <a:lstStyle>
            <a:lvl1pPr marL="0">
              <a:lnSpc>
                <a:spcPct val="100000"/>
              </a:lnSpc>
              <a:spcAft>
                <a:spcPts val="0"/>
              </a:spcAft>
              <a:defRPr sz="3000">
                <a:effectLst/>
              </a:defRPr>
            </a:lvl1pPr>
            <a:extLst/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>
          <a:xfrm>
            <a:off x="396000" y="864000"/>
            <a:ext cx="8568000" cy="5580000"/>
          </a:xfrm>
          <a:noFill/>
          <a:ln>
            <a:noFill/>
          </a:ln>
        </p:spPr>
        <p:txBody>
          <a:bodyPr lIns="180000">
            <a:normAutofit/>
          </a:bodyPr>
          <a:lstStyle>
            <a:lvl1pPr marL="180000" indent="0" algn="just" defTabSz="90000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defRPr sz="2400" b="1"/>
            </a:lvl1pPr>
            <a:lvl2pPr marL="540000" indent="-180000" algn="just" defTabSz="9000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3240000" y="6480000"/>
            <a:ext cx="2286000" cy="365125"/>
          </a:xfrm>
        </p:spPr>
        <p:txBody>
          <a:bodyPr/>
          <a:lstStyle/>
          <a:p>
            <a:r>
              <a:rPr lang="en-US" altLang="zh-TW"/>
              <a:t>2019.10.25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292080" y="6484408"/>
            <a:ext cx="3200264" cy="365125"/>
          </a:xfrm>
        </p:spPr>
        <p:txBody>
          <a:bodyPr/>
          <a:lstStyle>
            <a:lvl1pPr algn="ctr">
              <a:defRPr sz="1400" b="1"/>
            </a:lvl1pPr>
            <a:extLst/>
          </a:lstStyle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72400" y="6480000"/>
            <a:ext cx="544152" cy="365125"/>
          </a:xfrm>
        </p:spPr>
        <p:txBody>
          <a:bodyPr/>
          <a:lstStyle>
            <a:lvl1pPr>
              <a:defRPr sz="1400" b="1"/>
            </a:lvl1pPr>
            <a:extLst/>
          </a:lstStyle>
          <a:p>
            <a:fld id="{FB00D904-2CEF-4091-8F62-C193CAE14224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85850" cy="10001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18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圓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4F97DB-F639-4120-9E8F-648E77BCE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F45EF0B-04A6-411C-8B6F-A233CD12D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7F0C6C-E446-4DFD-9F6E-924EE346D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AF3658F-E2D8-4407-8E1A-CCC9FA91B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916D9D-85EF-4B74-9AE4-DD7842DD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8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48C834-5C5C-4C9E-B7D0-9E32F9E1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2E5A679-CD9E-40CA-A827-EFEA06B86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07857F-6008-4A60-B0C6-ACC1B5579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E7E186-19A7-444B-8407-0E485230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0CECA7-32E7-4F9D-A110-07F8FC03C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0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08524F-6D19-4BB1-A2AC-BD1D1BAD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729D247-7D95-413C-B173-2F6D92037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838F4B-0036-4CF8-A6F4-699778AE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9F7380F-988C-480F-BB09-46038EA1B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A515DC-665E-4113-A0C5-F19E963E1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9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DD5FF5-1000-41AE-B3E1-B0A55C41F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81C8BF8-E2FB-4D7E-BAFF-FCD206561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F0F46FC-F9EF-4C91-A51E-963D7C2B1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B396D6F-0800-4BBB-AD01-0202A657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F8B7D4F-C9B3-4241-8C1F-166DE820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A361E87-5ED3-485E-9321-B72EA168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4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圓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altLang="zh-TW"/>
              <a:t>2019.10.25</a:t>
            </a:r>
            <a:endParaRPr lang="zh-TW" altLang="en-US" dirty="0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8" r:id="rId3"/>
    <p:sldLayoutId id="2147483699" r:id="rId4"/>
    <p:sldLayoutId id="2147483700" r:id="rId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7C2D488-3CD5-4E0D-A033-65C65207E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0DAABB-DD62-47DC-8A31-EA1BF49B9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405276-65D1-40CF-92D0-FB3CC18029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/>
              <a:t>2019.10.25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114B29B-AF6B-4EF8-9E5B-4DF00B98D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央行貨幣政策與總體經濟預測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8FBB488-7712-470E-877F-D23654E6E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4732D-85FD-4256-A2D3-CE4DEEBFA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728192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effectLst/>
              </a:rPr>
              <a:t>央行貨幣政策與總體經濟預測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72400" cy="1728192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中央銀行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楊金龍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2019.10.25</a:t>
            </a:r>
            <a:endParaRPr lang="zh-TW" altLang="en-US" sz="24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56988EF9-7206-4F6A-9AA4-25EECA4F0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293096"/>
            <a:ext cx="646382" cy="61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9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432" cy="5295934"/>
          </a:xfrm>
        </p:spPr>
        <p:txBody>
          <a:bodyPr>
            <a:noAutofit/>
          </a:bodyPr>
          <a:lstStyle/>
          <a:p>
            <a:pPr marL="342900" indent="-342900">
              <a:lnSpc>
                <a:spcPts val="3400"/>
              </a:lnSpc>
              <a:spcBef>
                <a:spcPts val="600"/>
              </a:spcBef>
            </a:pPr>
            <a:r>
              <a:rPr lang="zh-TW" altLang="en-US" u="sng" dirty="0">
                <a:latin typeface="+mn-ea"/>
              </a:rPr>
              <a:t>匯率在本行貨幣政策扮演的角色</a:t>
            </a:r>
            <a:endParaRPr lang="en-US" altLang="zh-TW" u="sng" dirty="0">
              <a:latin typeface="+mn-ea"/>
            </a:endParaRPr>
          </a:p>
          <a:p>
            <a:pPr marL="432000" indent="-432000">
              <a:lnSpc>
                <a:spcPts val="33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(5)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維持新台幣匯率動態穩定</a:t>
            </a:r>
            <a:r>
              <a:rPr lang="zh-TW" altLang="en-US" spc="-10" dirty="0">
                <a:latin typeface="+mn-ea"/>
              </a:rPr>
              <a:t>，搭配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總體審慎措施</a:t>
            </a:r>
            <a:r>
              <a:rPr lang="zh-TW" altLang="en-US" spc="-10" dirty="0">
                <a:latin typeface="+mn-ea"/>
              </a:rPr>
              <a:t>，均有助達成促進金融穩定及健全銀行業務之目標。</a:t>
            </a:r>
            <a:endParaRPr lang="en-US" altLang="zh-TW" spc="-10" dirty="0">
              <a:latin typeface="+mn-ea"/>
            </a:endParaRPr>
          </a:p>
          <a:p>
            <a:pPr marL="432000" indent="-432000">
              <a:lnSpc>
                <a:spcPts val="33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(6)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新台幣匯率</a:t>
            </a:r>
            <a:r>
              <a:rPr lang="zh-TW" altLang="en-US" spc="-10" dirty="0">
                <a:latin typeface="+mn-ea"/>
              </a:rPr>
              <a:t>具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反通膨</a:t>
            </a:r>
            <a:r>
              <a:rPr lang="zh-TW" altLang="en-US" spc="-10" dirty="0">
                <a:latin typeface="+mn-ea"/>
              </a:rPr>
              <a:t>及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反景氣循環</a:t>
            </a:r>
            <a:r>
              <a:rPr lang="zh-TW" altLang="en-US" spc="-10" dirty="0">
                <a:latin typeface="+mn-ea"/>
              </a:rPr>
              <a:t>特性，有助維持物價穩定及協助經濟發展之目標。</a:t>
            </a:r>
            <a:endParaRPr lang="en-US" altLang="zh-TW" spc="-10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en-US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2184" cy="792088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="" xmlns:a16="http://schemas.microsoft.com/office/drawing/2014/main" id="{D56588D4-3FFB-47E6-9C1D-D31506F37FC4}"/>
              </a:ext>
            </a:extLst>
          </p:cNvPr>
          <p:cNvSpPr txBox="1"/>
          <p:nvPr/>
        </p:nvSpPr>
        <p:spPr>
          <a:xfrm>
            <a:off x="2195736" y="378904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zh-TW" altLang="en-US" b="1" dirty="0"/>
              <a:t>新台幣名目有效匯率</a:t>
            </a:r>
            <a:r>
              <a:rPr lang="en-US" altLang="zh-TW" b="1" dirty="0"/>
              <a:t>(NEER)</a:t>
            </a:r>
            <a:r>
              <a:rPr lang="zh-TW" altLang="en-US" b="1" dirty="0"/>
              <a:t>維持動態穩定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25730"/>
            <a:ext cx="5112568" cy="254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0F75BE1E-EBD3-4B0B-B26C-E9965B6E31E1}"/>
              </a:ext>
            </a:extLst>
          </p:cNvPr>
          <p:cNvSpPr txBox="1"/>
          <p:nvPr/>
        </p:nvSpPr>
        <p:spPr>
          <a:xfrm>
            <a:off x="2322077" y="6475050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資料來源：</a:t>
            </a:r>
            <a:r>
              <a:rPr lang="en-US" altLang="zh-TW" sz="1100" dirty="0"/>
              <a:t>BIS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40752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432" cy="4824536"/>
          </a:xfrm>
        </p:spPr>
        <p:txBody>
          <a:bodyPr>
            <a:noAutofit/>
          </a:bodyPr>
          <a:lstStyle/>
          <a:p>
            <a:pPr marL="342900" indent="-342900">
              <a:lnSpc>
                <a:spcPts val="4000"/>
              </a:lnSpc>
              <a:spcBef>
                <a:spcPts val="600"/>
              </a:spcBef>
            </a:pPr>
            <a:r>
              <a:rPr lang="zh-TW" altLang="en-US" dirty="0">
                <a:latin typeface="+mn-ea"/>
              </a:rPr>
              <a:t>本行</a:t>
            </a:r>
            <a:r>
              <a:rPr lang="zh-TW" altLang="en-US" spc="-20" dirty="0">
                <a:latin typeface="+mn-ea"/>
              </a:rPr>
              <a:t>彈性的</a:t>
            </a:r>
            <a:r>
              <a:rPr lang="zh-TW" altLang="en-US" dirty="0">
                <a:latin typeface="+mn-ea"/>
              </a:rPr>
              <a:t>貨幣目標化機制，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有助總體經濟、金融與匯率穩定</a:t>
            </a:r>
            <a:r>
              <a:rPr lang="zh-TW" altLang="en-US" dirty="0">
                <a:latin typeface="+mn-ea"/>
              </a:rPr>
              <a:t>。</a:t>
            </a:r>
            <a:endParaRPr lang="en-US" altLang="zh-TW" dirty="0">
              <a:latin typeface="+mn-ea"/>
            </a:endParaRPr>
          </a:p>
          <a:p>
            <a:pPr marL="396000" indent="-39600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20" dirty="0">
                <a:latin typeface="+mn-ea"/>
              </a:rPr>
              <a:t>(1)</a:t>
            </a:r>
            <a:r>
              <a:rPr lang="zh-TW" altLang="en-US" spc="-20" dirty="0">
                <a:latin typeface="+mn-ea"/>
              </a:rPr>
              <a:t>實務決策過程中，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除</a:t>
            </a:r>
            <a:r>
              <a:rPr lang="en-US" altLang="zh-TW" spc="-2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外</a:t>
            </a:r>
            <a:r>
              <a:rPr lang="zh-TW" altLang="en-US" spc="-20" dirty="0">
                <a:latin typeface="+mn-ea"/>
              </a:rPr>
              <a:t>，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亦關注經濟成長</a:t>
            </a:r>
            <a:r>
              <a:rPr lang="zh-TW" altLang="en-US" spc="-20" dirty="0">
                <a:latin typeface="+mn-ea"/>
              </a:rPr>
              <a:t>與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通膨預期</a:t>
            </a:r>
            <a:r>
              <a:rPr lang="zh-TW" altLang="en-US" spc="-20" dirty="0">
                <a:latin typeface="+mn-ea"/>
              </a:rPr>
              <a:t>、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產出缺口</a:t>
            </a:r>
            <a:r>
              <a:rPr lang="zh-TW" altLang="en-US" spc="-20" dirty="0">
                <a:latin typeface="+mn-ea"/>
              </a:rPr>
              <a:t>、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利率及匯率</a:t>
            </a:r>
            <a:r>
              <a:rPr lang="zh-TW" altLang="en-US" spc="-20" dirty="0">
                <a:latin typeface="+mn-ea"/>
              </a:rPr>
              <a:t>、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信用</a:t>
            </a:r>
            <a:r>
              <a:rPr lang="zh-TW" altLang="en-US" spc="-20" dirty="0">
                <a:latin typeface="+mn-ea"/>
              </a:rPr>
              <a:t>及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資產價格</a:t>
            </a:r>
            <a:r>
              <a:rPr lang="zh-TW" altLang="en-US" spc="-20" dirty="0">
                <a:latin typeface="+mn-ea"/>
              </a:rPr>
              <a:t>等重要經濟金融指標。</a:t>
            </a:r>
            <a:endParaRPr lang="en-US" altLang="zh-TW" spc="-20" dirty="0">
              <a:latin typeface="+mn-ea"/>
            </a:endParaRPr>
          </a:p>
          <a:p>
            <a:pPr marL="396000" indent="-39600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20" dirty="0">
                <a:latin typeface="+mn-ea"/>
              </a:rPr>
              <a:t>(2)</a:t>
            </a:r>
            <a:r>
              <a:rPr lang="zh-TW" altLang="en-US" spc="-20" dirty="0">
                <a:latin typeface="+mn-ea"/>
              </a:rPr>
              <a:t>考量匯率動態穩定，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容許</a:t>
            </a:r>
            <a:r>
              <a:rPr lang="en-US" altLang="zh-TW" spc="-20" dirty="0">
                <a:latin typeface="+mn-ea"/>
              </a:rPr>
              <a:t>M2</a:t>
            </a:r>
            <a:r>
              <a:rPr lang="zh-TW" altLang="en-US" spc="-20" dirty="0">
                <a:latin typeface="+mn-ea"/>
              </a:rPr>
              <a:t>在</a:t>
            </a:r>
            <a:r>
              <a:rPr lang="zh-TW" altLang="en-US" spc="-20" dirty="0">
                <a:solidFill>
                  <a:srgbClr val="0000FF"/>
                </a:solidFill>
                <a:latin typeface="+mn-ea"/>
              </a:rPr>
              <a:t>較寬目標區</a:t>
            </a:r>
            <a:r>
              <a:rPr lang="zh-TW" altLang="en-US" spc="-20" dirty="0">
                <a:latin typeface="+mn-ea"/>
              </a:rPr>
              <a:t>內變動。</a:t>
            </a:r>
            <a:endParaRPr lang="en-US" altLang="zh-TW" spc="-20" dirty="0">
              <a:latin typeface="+mn-ea"/>
            </a:endParaRPr>
          </a:p>
          <a:p>
            <a:pPr marL="396000" indent="-39600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20" dirty="0">
                <a:latin typeface="+mn-ea"/>
              </a:rPr>
              <a:t>(3)</a:t>
            </a:r>
            <a:r>
              <a:rPr lang="zh-TW" altLang="en-US" spc="-20" dirty="0">
                <a:latin typeface="+mn-ea"/>
              </a:rPr>
              <a:t>前述重要經濟金融指標的估測，是本行制訂貨幣政策的重要參考依據。</a:t>
            </a:r>
            <a:endParaRPr lang="zh-TW" altLang="zh-TW" spc="-20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649700" y="332656"/>
            <a:ext cx="8352928" cy="620712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32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74480" cy="936104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5124224"/>
          </a:xfrm>
        </p:spPr>
        <p:txBody>
          <a:bodyPr>
            <a:noAutofit/>
          </a:bodyPr>
          <a:lstStyle/>
          <a:p>
            <a:pPr marL="0">
              <a:lnSpc>
                <a:spcPts val="3400"/>
              </a:lnSpc>
              <a:spcBef>
                <a:spcPts val="600"/>
              </a:spcBef>
              <a:buNone/>
            </a:pPr>
            <a:r>
              <a:rPr lang="en-US" altLang="zh-TW" spc="-40" dirty="0">
                <a:latin typeface="+mn-ea"/>
              </a:rPr>
              <a:t>(</a:t>
            </a:r>
            <a:r>
              <a:rPr lang="zh-TW" altLang="en-US" spc="-40" dirty="0">
                <a:latin typeface="+mn-ea"/>
              </a:rPr>
              <a:t>二</a:t>
            </a:r>
            <a:r>
              <a:rPr lang="en-US" altLang="zh-TW" spc="-40" dirty="0">
                <a:latin typeface="+mn-ea"/>
              </a:rPr>
              <a:t>)</a:t>
            </a:r>
            <a:r>
              <a:rPr lang="zh-TW" altLang="en-US" spc="-40" dirty="0">
                <a:latin typeface="+mn-ea"/>
              </a:rPr>
              <a:t>本行採行彈性的貨幣目標化機制之經驗</a:t>
            </a:r>
            <a:endParaRPr lang="en-US" altLang="zh-TW" spc="-40" dirty="0">
              <a:latin typeface="+mn-ea"/>
            </a:endParaRPr>
          </a:p>
          <a:p>
            <a:pPr marL="342900" indent="-342900">
              <a:lnSpc>
                <a:spcPts val="3000"/>
              </a:lnSpc>
              <a:spcBef>
                <a:spcPts val="600"/>
              </a:spcBef>
            </a:pP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本行彈性</a:t>
            </a:r>
            <a:r>
              <a:rPr lang="zh-TW" altLang="en-US" spc="-40" dirty="0">
                <a:latin typeface="+mn-ea"/>
              </a:rPr>
              <a:t>的貨幣政策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架構符合</a:t>
            </a:r>
            <a:r>
              <a:rPr lang="zh-TW" altLang="en-US" spc="-40" dirty="0">
                <a:latin typeface="+mn-ea"/>
              </a:rPr>
              <a:t>：</a:t>
            </a:r>
            <a:endParaRPr lang="en-US" altLang="zh-TW" spc="-40" dirty="0">
              <a:latin typeface="+mn-ea"/>
            </a:endParaRPr>
          </a:p>
          <a:p>
            <a:pPr marL="0">
              <a:lnSpc>
                <a:spcPts val="30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(1)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國際</a:t>
            </a:r>
            <a:r>
              <a:rPr lang="zh-TW" altLang="en-US" spc="-10" dirty="0">
                <a:latin typeface="+mn-ea"/>
              </a:rPr>
              <a:t>間朝向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具彈性</a:t>
            </a:r>
            <a:r>
              <a:rPr lang="zh-TW" altLang="en-US" spc="-10" dirty="0">
                <a:latin typeface="+mn-ea"/>
              </a:rPr>
              <a:t>的發展趨勢。</a:t>
            </a:r>
            <a:endParaRPr lang="en-US" altLang="zh-TW" spc="-10" dirty="0">
              <a:latin typeface="+mn-ea"/>
            </a:endParaRPr>
          </a:p>
          <a:p>
            <a:pPr marL="396000" indent="-396000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pc="-10" dirty="0">
                <a:latin typeface="+mn-ea"/>
              </a:rPr>
              <a:t>(2)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國際組織倡議，</a:t>
            </a:r>
            <a:r>
              <a:rPr lang="zh-TW" altLang="en-US" spc="-10" dirty="0">
                <a:latin typeface="+mn-ea"/>
              </a:rPr>
              <a:t>央行應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廣泛考量貨幣總計數</a:t>
            </a:r>
            <a:r>
              <a:rPr lang="zh-TW" altLang="en-US" spc="-10" dirty="0">
                <a:latin typeface="+mn-ea"/>
              </a:rPr>
              <a:t>與其他經濟金融變數，尤其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小型開放經濟體</a:t>
            </a:r>
            <a:r>
              <a:rPr lang="zh-TW" altLang="en-US" spc="-10" dirty="0">
                <a:latin typeface="+mn-ea"/>
              </a:rPr>
              <a:t>須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納入匯率穩定考量</a:t>
            </a:r>
            <a:r>
              <a:rPr lang="zh-TW" altLang="en-US" spc="-10" dirty="0">
                <a:latin typeface="+mn-ea"/>
              </a:rPr>
              <a:t>，並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保留彈性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0" algn="ctr" defTabSz="914400" fontAlgn="ctr">
              <a:lnSpc>
                <a:spcPts val="3400"/>
              </a:lnSpc>
              <a:buNone/>
            </a:pPr>
            <a:r>
              <a:rPr lang="zh-TW" altLang="en-US" sz="1800" dirty="0"/>
              <a:t>國際間貨幣政策架構的演變</a:t>
            </a:r>
            <a:endParaRPr lang="en-US" altLang="zh-TW" sz="1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sp>
        <p:nvSpPr>
          <p:cNvPr id="7" name="＞形箭號 6"/>
          <p:cNvSpPr/>
          <p:nvPr/>
        </p:nvSpPr>
        <p:spPr>
          <a:xfrm>
            <a:off x="251520" y="4797152"/>
            <a:ext cx="2016224" cy="1728192"/>
          </a:xfrm>
          <a:prstGeom prst="chevron">
            <a:avLst>
              <a:gd name="adj" fmla="val 1362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ts val="3000"/>
              </a:lnSpc>
              <a:spcBef>
                <a:spcPts val="1200"/>
              </a:spcBef>
            </a:pPr>
            <a:r>
              <a:rPr lang="en-US" altLang="zh-TW" sz="1600" b="1" u="sng" dirty="0">
                <a:solidFill>
                  <a:schemeClr val="tx1"/>
                </a:solidFill>
              </a:rPr>
              <a:t>1980</a:t>
            </a:r>
            <a:r>
              <a:rPr lang="zh-TW" altLang="en-US" sz="1600" b="1" u="sng" dirty="0">
                <a:solidFill>
                  <a:schemeClr val="tx1"/>
                </a:solidFill>
              </a:rPr>
              <a:t>年代末期</a:t>
            </a:r>
            <a:endParaRPr lang="en-US" altLang="zh-TW" sz="1600" b="1" dirty="0">
              <a:solidFill>
                <a:schemeClr val="tx1"/>
              </a:solidFill>
            </a:endParaRPr>
          </a:p>
          <a:p>
            <a:pPr marL="179388" indent="-179388">
              <a:lnSpc>
                <a:spcPts val="22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1600" b="1" dirty="0">
                <a:solidFill>
                  <a:srgbClr val="0000FF"/>
                </a:solidFill>
                <a:latin typeface="+mj-ea"/>
                <a:ea typeface="+mj-ea"/>
              </a:rPr>
              <a:t>僵固的貨幣目標化機制式微</a:t>
            </a:r>
          </a:p>
        </p:txBody>
      </p:sp>
      <p:sp>
        <p:nvSpPr>
          <p:cNvPr id="8" name="＞形箭號 7"/>
          <p:cNvSpPr/>
          <p:nvPr/>
        </p:nvSpPr>
        <p:spPr>
          <a:xfrm>
            <a:off x="2238425" y="4797152"/>
            <a:ext cx="2189559" cy="1728192"/>
          </a:xfrm>
          <a:prstGeom prst="chevron">
            <a:avLst>
              <a:gd name="adj" fmla="val 1362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ts val="3000"/>
              </a:lnSpc>
              <a:spcBef>
                <a:spcPts val="1200"/>
              </a:spcBef>
            </a:pPr>
            <a:r>
              <a:rPr lang="en-US" altLang="zh-TW" sz="1600" b="1" u="sng" dirty="0">
                <a:solidFill>
                  <a:schemeClr val="tx1"/>
                </a:solidFill>
              </a:rPr>
              <a:t>1990</a:t>
            </a:r>
            <a:r>
              <a:rPr lang="zh-TW" altLang="en-US" sz="1600" b="1" u="sng" dirty="0">
                <a:solidFill>
                  <a:schemeClr val="tx1"/>
                </a:solidFill>
              </a:rPr>
              <a:t>年代後</a:t>
            </a:r>
            <a:endParaRPr lang="en-US" altLang="zh-TW" sz="1600" b="1" u="sng" dirty="0">
              <a:solidFill>
                <a:schemeClr val="tx1"/>
              </a:solidFill>
            </a:endParaRPr>
          </a:p>
          <a:p>
            <a:pPr marL="179388" indent="-179388">
              <a:lnSpc>
                <a:spcPts val="22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忽視貨幣總計數的訊息內涵</a:t>
            </a:r>
            <a:endParaRPr lang="en-US" altLang="zh-TW" sz="16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9388" indent="-179388">
              <a:lnSpc>
                <a:spcPts val="22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採行</a:t>
            </a:r>
            <a:r>
              <a:rPr lang="zh-TW" altLang="en-US" sz="1600" b="1" dirty="0">
                <a:solidFill>
                  <a:srgbClr val="0000FF"/>
                </a:solidFill>
                <a:latin typeface="+mj-ea"/>
                <a:ea typeface="+mj-ea"/>
              </a:rPr>
              <a:t>嚴格的通膨目標化機制</a:t>
            </a:r>
          </a:p>
        </p:txBody>
      </p:sp>
      <p:sp>
        <p:nvSpPr>
          <p:cNvPr id="9" name="＞形箭號 8"/>
          <p:cNvSpPr/>
          <p:nvPr/>
        </p:nvSpPr>
        <p:spPr>
          <a:xfrm>
            <a:off x="4355976" y="4797152"/>
            <a:ext cx="4536504" cy="1727968"/>
          </a:xfrm>
          <a:prstGeom prst="chevron">
            <a:avLst>
              <a:gd name="adj" fmla="val 1362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ts val="3000"/>
              </a:lnSpc>
              <a:spcBef>
                <a:spcPts val="1200"/>
              </a:spcBef>
            </a:pPr>
            <a:r>
              <a:rPr lang="en-US" altLang="zh-TW" sz="1600" b="1" u="sng" dirty="0">
                <a:solidFill>
                  <a:schemeClr val="tx1"/>
                </a:solidFill>
              </a:rPr>
              <a:t>2008</a:t>
            </a:r>
            <a:r>
              <a:rPr lang="zh-TW" altLang="en-US" sz="1600" b="1" u="sng" dirty="0">
                <a:solidFill>
                  <a:schemeClr val="tx1"/>
                </a:solidFill>
              </a:rPr>
              <a:t>年全球金融危機後</a:t>
            </a:r>
            <a:endParaRPr lang="en-US" altLang="zh-TW" sz="1600" b="1" u="sng" dirty="0">
              <a:solidFill>
                <a:schemeClr val="tx1"/>
              </a:solidFill>
            </a:endParaRPr>
          </a:p>
          <a:p>
            <a:pPr marL="179388" indent="-179388">
              <a:lnSpc>
                <a:spcPts val="22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嚴格的通膨目標化機制，過度專注物價穩定，忽略金融穩定；</a:t>
            </a:r>
            <a:r>
              <a:rPr lang="zh-TW" altLang="en-US" sz="1600" b="1" dirty="0">
                <a:solidFill>
                  <a:srgbClr val="0000FF"/>
                </a:solidFill>
                <a:latin typeface="+mj-ea"/>
                <a:ea typeface="+mj-ea"/>
              </a:rPr>
              <a:t>貨幣總計數再獲重視</a:t>
            </a: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。</a:t>
            </a:r>
            <a:endParaRPr lang="en-US" altLang="zh-TW" sz="16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9388" indent="-179388">
              <a:lnSpc>
                <a:spcPts val="22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近年英、加、紐、韓均改採</a:t>
            </a:r>
            <a:r>
              <a:rPr lang="zh-TW" altLang="en-US" sz="1600" b="1" dirty="0">
                <a:solidFill>
                  <a:srgbClr val="0000FF"/>
                </a:solidFill>
                <a:latin typeface="+mj-ea"/>
                <a:ea typeface="+mj-ea"/>
              </a:rPr>
              <a:t>彈性的通膨目標化機制</a:t>
            </a: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，且</a:t>
            </a:r>
            <a:r>
              <a:rPr lang="zh-TW" altLang="en-US" sz="1600" b="1" dirty="0">
                <a:solidFill>
                  <a:srgbClr val="0000FF"/>
                </a:solidFill>
                <a:latin typeface="+mj-ea"/>
                <a:ea typeface="+mj-ea"/>
              </a:rPr>
              <a:t>考量金融穩定相關變數</a:t>
            </a:r>
            <a:r>
              <a:rPr lang="zh-TW" altLang="en-US" sz="1600" b="1" dirty="0">
                <a:solidFill>
                  <a:schemeClr val="tx1"/>
                </a:solidFill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72724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72EEB43E-B302-4218-A999-85261624B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53" y="3530065"/>
            <a:ext cx="3984421" cy="271506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1232" y="294556"/>
            <a:ext cx="8397776" cy="792088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5124224"/>
          </a:xfrm>
        </p:spPr>
        <p:txBody>
          <a:bodyPr>
            <a:noAutofit/>
          </a:bodyPr>
          <a:lstStyle/>
          <a:p>
            <a:pPr marL="342900" indent="-342900">
              <a:lnSpc>
                <a:spcPts val="3400"/>
              </a:lnSpc>
              <a:spcBef>
                <a:spcPts val="600"/>
              </a:spcBef>
            </a:pPr>
            <a:r>
              <a:rPr lang="zh-TW" altLang="en-US" spc="-10" dirty="0">
                <a:latin typeface="+mn-ea"/>
              </a:rPr>
              <a:t>本行採行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彈性的貨幣目標化機制長期運作良好</a:t>
            </a:r>
            <a:r>
              <a:rPr lang="zh-TW" altLang="en-US" spc="-40" dirty="0">
                <a:latin typeface="+mn-ea"/>
              </a:rPr>
              <a:t>：</a:t>
            </a:r>
            <a:endParaRPr lang="en-US" altLang="zh-TW" spc="-40" dirty="0">
              <a:latin typeface="+mn-ea"/>
            </a:endParaRPr>
          </a:p>
          <a:p>
            <a:pPr marL="432000" indent="-432000">
              <a:lnSpc>
                <a:spcPts val="34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(1)M2</a:t>
            </a:r>
            <a:r>
              <a:rPr lang="zh-TW" altLang="en-US" spc="-10" dirty="0">
                <a:latin typeface="+mn-ea"/>
              </a:rPr>
              <a:t>成長率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多維持於目標區內</a:t>
            </a:r>
            <a:r>
              <a:rPr lang="zh-TW" altLang="en-US" spc="-10" dirty="0">
                <a:latin typeface="+mn-ea"/>
              </a:rPr>
              <a:t>，達成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低且穩定的通膨，</a:t>
            </a:r>
            <a:r>
              <a:rPr lang="zh-TW" altLang="en-US" spc="-10" dirty="0">
                <a:latin typeface="+mn-ea"/>
              </a:rPr>
              <a:t>並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維持金融穩定</a:t>
            </a:r>
            <a:r>
              <a:rPr lang="zh-TW" altLang="en-US" spc="-10" dirty="0">
                <a:latin typeface="+mn-ea"/>
              </a:rPr>
              <a:t>，流動性充分支應經濟活動所需。</a:t>
            </a:r>
            <a:endParaRPr lang="en-US" altLang="zh-TW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sp>
        <p:nvSpPr>
          <p:cNvPr id="10" name="文字方塊 7">
            <a:extLst>
              <a:ext uri="{FF2B5EF4-FFF2-40B4-BE49-F238E27FC236}">
                <a16:creationId xmlns="" xmlns:a16="http://schemas.microsoft.com/office/drawing/2014/main" id="{E89FE9BE-2E79-4DB4-96C9-68440B1D4F13}"/>
              </a:ext>
            </a:extLst>
          </p:cNvPr>
          <p:cNvSpPr txBox="1"/>
          <p:nvPr/>
        </p:nvSpPr>
        <p:spPr>
          <a:xfrm>
            <a:off x="529792" y="6245127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zh-TW" altLang="en-US" sz="1000" dirty="0"/>
              <a:t>中央銀行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34407" y="31409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M2</a:t>
            </a:r>
            <a:r>
              <a:rPr lang="zh-TW" altLang="en-US" b="1" dirty="0"/>
              <a:t>年增率及貨幣成長目標區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4532282" y="3132837"/>
            <a:ext cx="433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M2 </a:t>
            </a:r>
            <a:r>
              <a:rPr lang="zh-TW" altLang="zh-TW" b="1" dirty="0"/>
              <a:t>年增率</a:t>
            </a:r>
            <a:r>
              <a:rPr lang="en-US" altLang="zh-TW" b="1" dirty="0"/>
              <a:t>≈</a:t>
            </a:r>
            <a:r>
              <a:rPr lang="zh-TW" altLang="zh-TW" b="1" dirty="0"/>
              <a:t>實質</a:t>
            </a:r>
            <a:r>
              <a:rPr lang="en-US" altLang="zh-TW" b="1" dirty="0"/>
              <a:t>GDP</a:t>
            </a:r>
            <a:r>
              <a:rPr lang="zh-TW" altLang="zh-TW" b="1" dirty="0"/>
              <a:t>成長</a:t>
            </a:r>
            <a:r>
              <a:rPr lang="en-US" altLang="zh-TW" b="1" dirty="0"/>
              <a:t>+CPI</a:t>
            </a:r>
            <a:r>
              <a:rPr lang="zh-TW" altLang="zh-TW" b="1" dirty="0"/>
              <a:t>年增率</a:t>
            </a:r>
            <a:endParaRPr lang="zh-TW" altLang="en-US" b="1" dirty="0"/>
          </a:p>
        </p:txBody>
      </p:sp>
      <p:sp>
        <p:nvSpPr>
          <p:cNvPr id="13" name="文字方塊 7">
            <a:extLst>
              <a:ext uri="{FF2B5EF4-FFF2-40B4-BE49-F238E27FC236}">
                <a16:creationId xmlns="" xmlns:a16="http://schemas.microsoft.com/office/drawing/2014/main" id="{E89FE9BE-2E79-4DB4-96C9-68440B1D4F13}"/>
              </a:ext>
            </a:extLst>
          </p:cNvPr>
          <p:cNvSpPr txBox="1"/>
          <p:nvPr/>
        </p:nvSpPr>
        <p:spPr>
          <a:xfrm>
            <a:off x="4573694" y="6203415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zh-TW" altLang="en-US" sz="1000" dirty="0"/>
              <a:t>中央銀行、主計總處</a:t>
            </a:r>
          </a:p>
        </p:txBody>
      </p:sp>
      <p:sp>
        <p:nvSpPr>
          <p:cNvPr id="14" name="矩形 13"/>
          <p:cNvSpPr/>
          <p:nvPr/>
        </p:nvSpPr>
        <p:spPr>
          <a:xfrm>
            <a:off x="7997849" y="3530064"/>
            <a:ext cx="73129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1050" dirty="0">
                <a:latin typeface="+mn-ea"/>
                <a:cs typeface="Times New Roman" panose="02020603050405020304" pitchFamily="18" charset="0"/>
              </a:rPr>
              <a:t>單位：</a:t>
            </a:r>
            <a:r>
              <a:rPr lang="en-US" altLang="zh-TW" sz="1050" dirty="0">
                <a:latin typeface="+mn-ea"/>
              </a:rPr>
              <a:t>%</a:t>
            </a:r>
            <a:endParaRPr lang="zh-TW" altLang="en-US" sz="1050" dirty="0">
              <a:latin typeface="+mn-ea"/>
            </a:endParaRPr>
          </a:p>
        </p:txBody>
      </p:sp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996402"/>
              </p:ext>
            </p:extLst>
          </p:nvPr>
        </p:nvGraphicFramePr>
        <p:xfrm>
          <a:off x="4612681" y="3789041"/>
          <a:ext cx="4198290" cy="231880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396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38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825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1717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kern="0" dirty="0">
                          <a:effectLst/>
                        </a:rPr>
                        <a:t>年平均</a:t>
                      </a:r>
                      <a:endParaRPr lang="zh-TW" sz="14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effectLst/>
                        </a:rPr>
                        <a:t>GDP </a:t>
                      </a:r>
                      <a:br>
                        <a:rPr lang="en-US" sz="1400" b="1" kern="0" dirty="0">
                          <a:effectLst/>
                        </a:rPr>
                      </a:br>
                      <a:r>
                        <a:rPr lang="zh-TW" sz="1400" b="1" kern="0" dirty="0">
                          <a:effectLst/>
                        </a:rPr>
                        <a:t>成長率</a:t>
                      </a:r>
                      <a:endParaRPr lang="zh-TW" sz="14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effectLst/>
                        </a:rPr>
                        <a:t>CPI</a:t>
                      </a:r>
                      <a:br>
                        <a:rPr lang="en-US" sz="1400" b="1" kern="0" dirty="0">
                          <a:effectLst/>
                        </a:rPr>
                      </a:br>
                      <a:r>
                        <a:rPr lang="zh-TW" sz="1400" b="1" kern="0" dirty="0">
                          <a:effectLst/>
                        </a:rPr>
                        <a:t>年增率</a:t>
                      </a:r>
                      <a:endParaRPr lang="zh-TW" sz="14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effectLst/>
                        </a:rPr>
                        <a:t>GDP </a:t>
                      </a:r>
                      <a:r>
                        <a:rPr lang="zh-TW" sz="1400" b="1" kern="0" dirty="0">
                          <a:effectLst/>
                        </a:rPr>
                        <a:t>成長率</a:t>
                      </a:r>
                      <a:r>
                        <a:rPr lang="en-US" sz="1400" b="1" kern="0" dirty="0">
                          <a:effectLst/>
                        </a:rPr>
                        <a:t>+</a:t>
                      </a:r>
                      <a:br>
                        <a:rPr lang="en-US" sz="1400" b="1" kern="0" dirty="0">
                          <a:effectLst/>
                        </a:rPr>
                      </a:br>
                      <a:r>
                        <a:rPr lang="en-US" sz="1400" b="1" kern="0" dirty="0">
                          <a:effectLst/>
                        </a:rPr>
                        <a:t>CPI</a:t>
                      </a:r>
                      <a:r>
                        <a:rPr lang="zh-TW" sz="1400" b="1" kern="0" dirty="0">
                          <a:effectLst/>
                        </a:rPr>
                        <a:t>年增率</a:t>
                      </a:r>
                      <a:endParaRPr lang="zh-TW" sz="14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0" dirty="0">
                          <a:effectLst/>
                        </a:rPr>
                        <a:t>M2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kern="0" dirty="0">
                          <a:effectLst/>
                        </a:rPr>
                        <a:t>年增率</a:t>
                      </a:r>
                      <a:endParaRPr lang="zh-TW" sz="14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27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(a)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(b)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=(a)+(b)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4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2000-2018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3.62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1.01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4.63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5.10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4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2010-2018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3.42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1.04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4.46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4.79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文字方塊 7">
            <a:extLst>
              <a:ext uri="{FF2B5EF4-FFF2-40B4-BE49-F238E27FC236}">
                <a16:creationId xmlns="" xmlns:a16="http://schemas.microsoft.com/office/drawing/2014/main" id="{4350881C-9BB2-4056-BB8F-22920F6ACC39}"/>
              </a:ext>
            </a:extLst>
          </p:cNvPr>
          <p:cNvSpPr txBox="1"/>
          <p:nvPr/>
        </p:nvSpPr>
        <p:spPr>
          <a:xfrm>
            <a:off x="3956938" y="5992430"/>
            <a:ext cx="5753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latin typeface="+mn-ea"/>
              </a:rPr>
              <a:t>2019/9</a:t>
            </a:r>
            <a:endParaRPr lang="zh-TW" altLang="en-US" sz="9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05479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1855" y="296461"/>
            <a:ext cx="8460024" cy="905624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12776"/>
            <a:ext cx="8280920" cy="5052216"/>
          </a:xfrm>
        </p:spPr>
        <p:txBody>
          <a:bodyPr>
            <a:noAutofit/>
          </a:bodyPr>
          <a:lstStyle/>
          <a:p>
            <a:pPr marL="342900" indent="-342900">
              <a:lnSpc>
                <a:spcPts val="3400"/>
              </a:lnSpc>
              <a:spcBef>
                <a:spcPts val="600"/>
              </a:spcBef>
            </a:pPr>
            <a:r>
              <a:rPr lang="zh-TW" altLang="en-US" spc="-10" dirty="0">
                <a:latin typeface="+mn-ea"/>
              </a:rPr>
              <a:t>本行採行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彈性的貨幣目標化機制長期運作良好</a:t>
            </a:r>
            <a:r>
              <a:rPr lang="zh-TW" altLang="en-US" spc="-40" dirty="0">
                <a:latin typeface="+mn-ea"/>
              </a:rPr>
              <a:t>：</a:t>
            </a:r>
            <a:endParaRPr lang="en-US" altLang="zh-TW" spc="-40" dirty="0">
              <a:latin typeface="+mn-ea"/>
            </a:endParaRPr>
          </a:p>
          <a:p>
            <a:pPr marL="432000" indent="-43200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(2)</a:t>
            </a:r>
            <a:r>
              <a:rPr lang="zh-TW" altLang="en-US" spc="-10" dirty="0">
                <a:latin typeface="+mn-ea"/>
              </a:rPr>
              <a:t>台灣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信用管道暢通</a:t>
            </a:r>
            <a:r>
              <a:rPr lang="zh-TW" altLang="en-US" spc="-10" dirty="0">
                <a:latin typeface="+mn-ea"/>
              </a:rPr>
              <a:t>，有益貨幣政策傳遞機制。</a:t>
            </a:r>
            <a:endParaRPr lang="en-US" altLang="zh-TW" spc="-10" dirty="0">
              <a:latin typeface="+mn-ea"/>
            </a:endParaRPr>
          </a:p>
          <a:p>
            <a:pPr marL="432000" indent="-43200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(3)</a:t>
            </a:r>
            <a:r>
              <a:rPr lang="zh-TW" altLang="en-US" spc="-10" dirty="0">
                <a:latin typeface="+mn-ea"/>
              </a:rPr>
              <a:t>本行實證顯示，</a:t>
            </a:r>
            <a:r>
              <a:rPr lang="en-US" altLang="zh-TW" spc="-1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與產出、物價的長期關係仍在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solidFill>
                <a:srgbClr val="0000FF"/>
              </a:solidFill>
              <a:latin typeface="+mn-ea"/>
            </a:endParaRPr>
          </a:p>
          <a:p>
            <a:pPr marL="432000" indent="-43200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(4)</a:t>
            </a:r>
            <a:r>
              <a:rPr lang="en-US" altLang="zh-TW" spc="-10" dirty="0">
                <a:solidFill>
                  <a:srgbClr val="0000FF"/>
                </a:solidFill>
                <a:latin typeface="+mn-ea"/>
              </a:rPr>
              <a:t>	M2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蘊含信用資訊</a:t>
            </a:r>
            <a:r>
              <a:rPr lang="zh-TW" altLang="en-US" spc="-10" dirty="0">
                <a:latin typeface="+mn-ea"/>
              </a:rPr>
              <a:t>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有助監控金融穩定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solidFill>
                <a:srgbClr val="0000FF"/>
              </a:solidFill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14</a:t>
            </a:fld>
            <a:endParaRPr lang="zh-TW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677673" y="4293096"/>
            <a:ext cx="7992888" cy="18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42925">
              <a:lnSpc>
                <a:spcPts val="4000"/>
              </a:lnSpc>
              <a:spcBef>
                <a:spcPts val="1800"/>
              </a:spcBef>
            </a:pPr>
            <a:r>
              <a:rPr lang="zh-TW" altLang="en-US" sz="2400" b="1" spc="-10" dirty="0">
                <a:solidFill>
                  <a:schemeClr val="tx1"/>
                </a:solidFill>
                <a:latin typeface="+mn-ea"/>
              </a:rPr>
              <a:t>本行採行彈性的貨幣目標化機制，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備受國際肯定</a:t>
            </a:r>
            <a:r>
              <a:rPr lang="zh-TW" altLang="en-US" sz="2400" b="1" spc="-10" dirty="0">
                <a:solidFill>
                  <a:schemeClr val="tx1"/>
                </a:solidFill>
                <a:latin typeface="+mn-ea"/>
              </a:rPr>
              <a:t>；</a:t>
            </a:r>
            <a:r>
              <a:rPr lang="en-US" altLang="zh-TW" sz="2400" b="1" spc="-10" dirty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zh-TW" sz="2400" b="1" spc="-10" dirty="0">
                <a:solidFill>
                  <a:schemeClr val="tx1"/>
                </a:solidFill>
                <a:latin typeface="+mn-ea"/>
              </a:rPr>
            </a:b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與彈性的通膨目標化已無太大差異</a:t>
            </a:r>
            <a:r>
              <a:rPr lang="zh-TW" altLang="en-US" sz="2400" b="1" spc="-10" dirty="0">
                <a:solidFill>
                  <a:schemeClr val="tx1"/>
                </a:solidFill>
                <a:latin typeface="+mn-ea"/>
              </a:rPr>
              <a:t>。</a:t>
            </a:r>
            <a:endParaRPr lang="en-US" altLang="zh-TW" sz="2400" b="1" spc="-10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3400"/>
              </a:lnSpc>
              <a:spcBef>
                <a:spcPts val="1800"/>
              </a:spcBef>
            </a:pPr>
            <a:r>
              <a:rPr lang="zh-TW" altLang="en-US" sz="2800" b="1" spc="-10" dirty="0">
                <a:solidFill>
                  <a:schemeClr val="tx1"/>
                </a:solidFill>
                <a:latin typeface="+mn-ea"/>
              </a:rPr>
              <a:t>本行現行貨幣政策架構，</a:t>
            </a:r>
            <a:r>
              <a:rPr lang="zh-TW" altLang="en-US" sz="2800" b="1" spc="-10" dirty="0">
                <a:solidFill>
                  <a:srgbClr val="0000FF"/>
                </a:solidFill>
                <a:latin typeface="+mn-ea"/>
              </a:rPr>
              <a:t>無改弦易轍的必要性</a:t>
            </a:r>
            <a:endParaRPr lang="en-US" altLang="zh-TW" sz="2800" b="1" spc="-10" dirty="0">
              <a:solidFill>
                <a:srgbClr val="0000FF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431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2173" y="260648"/>
            <a:ext cx="8244000" cy="620712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二、全球經濟新變局對貨幣政策的挑戰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986" y="979398"/>
            <a:ext cx="8394485" cy="5555609"/>
          </a:xfrm>
        </p:spPr>
        <p:txBody>
          <a:bodyPr>
            <a:noAutofit/>
          </a:bodyPr>
          <a:lstStyle/>
          <a:p>
            <a:pPr marL="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40" dirty="0">
                <a:latin typeface="+mn-ea"/>
              </a:rPr>
              <a:t>(</a:t>
            </a:r>
            <a:r>
              <a:rPr lang="zh-TW" altLang="en-US" spc="-40" dirty="0">
                <a:latin typeface="+mn-ea"/>
              </a:rPr>
              <a:t>一</a:t>
            </a:r>
            <a:r>
              <a:rPr lang="en-US" altLang="zh-TW" spc="-40" dirty="0">
                <a:latin typeface="+mn-ea"/>
              </a:rPr>
              <a:t>)</a:t>
            </a:r>
            <a:r>
              <a:rPr lang="zh-TW" altLang="en-US" spc="-10" dirty="0">
                <a:latin typeface="+mn-ea"/>
              </a:rPr>
              <a:t>科技進步與全球化的發展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3200"/>
              </a:lnSpc>
            </a:pP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金融全球化與金融科技發展</a:t>
            </a:r>
            <a:r>
              <a:rPr lang="zh-TW" altLang="en-US" spc="-10" dirty="0">
                <a:latin typeface="+mn-ea"/>
              </a:rPr>
              <a:t>，影響貨幣政策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傳遞機制與有效性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3200"/>
              </a:lnSpc>
            </a:pP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全球供應鏈發展</a:t>
            </a:r>
            <a:r>
              <a:rPr lang="zh-TW" altLang="en-US" spc="-100" dirty="0">
                <a:latin typeface="+mn-ea"/>
              </a:rPr>
              <a:t>及科技進步，指引貨幣政策的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指標更難掌握</a:t>
            </a:r>
            <a:r>
              <a:rPr lang="zh-TW" altLang="en-US" spc="-100" dirty="0">
                <a:latin typeface="+mn-ea"/>
              </a:rPr>
              <a:t>。</a:t>
            </a:r>
            <a:endParaRPr lang="en-US" altLang="zh-TW" spc="-100" dirty="0">
              <a:latin typeface="+mn-ea"/>
            </a:endParaRPr>
          </a:p>
          <a:p>
            <a:pPr marL="361950" indent="-361950">
              <a:lnSpc>
                <a:spcPts val="3800"/>
              </a:lnSpc>
              <a:spcBef>
                <a:spcPts val="600"/>
              </a:spcBef>
              <a:buNone/>
            </a:pPr>
            <a:endParaRPr lang="en-US" altLang="zh-TW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15</a:t>
            </a:fld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835249" y="5078021"/>
            <a:ext cx="4608000" cy="64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zh-TW" altLang="en-US" sz="1600" b="1" dirty="0">
                <a:solidFill>
                  <a:srgbClr val="0000FF"/>
                </a:solidFill>
              </a:rPr>
              <a:t>全球供應鏈</a:t>
            </a:r>
            <a:r>
              <a:rPr lang="zh-TW" altLang="en-US" sz="1600" b="1" dirty="0">
                <a:solidFill>
                  <a:schemeClr val="tx1"/>
                </a:solidFill>
              </a:rPr>
              <a:t>高度連結及創新科技發展，</a:t>
            </a:r>
            <a:r>
              <a:rPr lang="zh-TW" altLang="en-US" sz="1600" b="1" dirty="0">
                <a:solidFill>
                  <a:srgbClr val="0000FF"/>
                </a:solidFill>
              </a:rPr>
              <a:t>改變就業市場</a:t>
            </a:r>
            <a:r>
              <a:rPr lang="zh-TW" altLang="en-US" sz="1600" b="1" dirty="0">
                <a:solidFill>
                  <a:schemeClr val="tx1"/>
                </a:solidFill>
              </a:rPr>
              <a:t>與薪資成長趨勢</a:t>
            </a:r>
          </a:p>
        </p:txBody>
      </p:sp>
      <p:sp>
        <p:nvSpPr>
          <p:cNvPr id="10" name="矩形 9"/>
          <p:cNvSpPr/>
          <p:nvPr/>
        </p:nvSpPr>
        <p:spPr>
          <a:xfrm>
            <a:off x="6022008" y="5072510"/>
            <a:ext cx="2591940" cy="144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zh-TW" altLang="en-US" sz="1600" b="1" dirty="0">
                <a:solidFill>
                  <a:schemeClr val="tx1"/>
                </a:solidFill>
              </a:rPr>
              <a:t>指引貨幣政策的指標更難掌握。</a:t>
            </a:r>
            <a:r>
              <a:rPr lang="en-US" altLang="zh-TW" sz="1600" b="1" dirty="0">
                <a:solidFill>
                  <a:schemeClr val="tx1"/>
                </a:solidFill>
              </a:rPr>
              <a:t/>
            </a:r>
            <a:br>
              <a:rPr lang="en-US" altLang="zh-TW" sz="1600" b="1" dirty="0">
                <a:solidFill>
                  <a:schemeClr val="tx1"/>
                </a:solidFill>
              </a:rPr>
            </a:br>
            <a:r>
              <a:rPr lang="zh-TW" altLang="en-US" sz="1600" b="1" dirty="0">
                <a:solidFill>
                  <a:schemeClr val="tx1"/>
                </a:solidFill>
              </a:rPr>
              <a:t>如</a:t>
            </a:r>
            <a:r>
              <a:rPr lang="zh-TW" altLang="en-US" sz="1600" b="1" dirty="0">
                <a:solidFill>
                  <a:srgbClr val="0000FF"/>
                </a:solidFill>
              </a:rPr>
              <a:t>菲利浦曲線平坦化</a:t>
            </a:r>
            <a:r>
              <a:rPr lang="en-US" altLang="zh-TW" sz="1600" b="1" dirty="0">
                <a:solidFill>
                  <a:schemeClr val="tx1"/>
                </a:solidFill>
              </a:rPr>
              <a:t>(</a:t>
            </a:r>
            <a:r>
              <a:rPr lang="zh-TW" altLang="en-US" sz="1600" b="1" dirty="0">
                <a:solidFill>
                  <a:schemeClr val="tx1"/>
                </a:solidFill>
              </a:rPr>
              <a:t>失業率與通膨率抵換關係弱化</a:t>
            </a:r>
            <a:r>
              <a:rPr lang="en-US" altLang="zh-TW" sz="1600" b="1" dirty="0">
                <a:solidFill>
                  <a:schemeClr val="tx1"/>
                </a:solidFill>
              </a:rPr>
              <a:t>)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27584" y="3177256"/>
            <a:ext cx="4608000" cy="8015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zh-TW" altLang="en-US" sz="1600" b="1" dirty="0">
                <a:solidFill>
                  <a:srgbClr val="0000FF"/>
                </a:solidFill>
              </a:rPr>
              <a:t>金融全球化</a:t>
            </a:r>
            <a:r>
              <a:rPr lang="zh-TW" altLang="en-US" sz="1600" b="1" dirty="0">
                <a:solidFill>
                  <a:schemeClr val="tx1"/>
                </a:solidFill>
              </a:rPr>
              <a:t>，推升國際資本流量；我國</a:t>
            </a:r>
            <a:r>
              <a:rPr lang="en-US" altLang="zh-TW" sz="1600" b="1" dirty="0">
                <a:solidFill>
                  <a:schemeClr val="tx1"/>
                </a:solidFill>
              </a:rPr>
              <a:t>M2</a:t>
            </a:r>
            <a:r>
              <a:rPr lang="zh-TW" altLang="en-US" sz="1600" b="1" dirty="0">
                <a:solidFill>
                  <a:schemeClr val="tx1"/>
                </a:solidFill>
              </a:rPr>
              <a:t>成長率時而受到</a:t>
            </a:r>
            <a:r>
              <a:rPr lang="zh-TW" altLang="en-US" sz="1600" b="1" dirty="0">
                <a:solidFill>
                  <a:srgbClr val="0000FF"/>
                </a:solidFill>
              </a:rPr>
              <a:t>外資大幅變動</a:t>
            </a:r>
            <a:r>
              <a:rPr lang="zh-TW" altLang="en-US" sz="1600" b="1" dirty="0">
                <a:solidFill>
                  <a:schemeClr val="tx1"/>
                </a:solidFill>
              </a:rPr>
              <a:t>影響</a:t>
            </a:r>
          </a:p>
        </p:txBody>
      </p:sp>
      <p:sp>
        <p:nvSpPr>
          <p:cNvPr id="12" name="矩形 11"/>
          <p:cNvSpPr/>
          <p:nvPr/>
        </p:nvSpPr>
        <p:spPr>
          <a:xfrm>
            <a:off x="826443" y="4120505"/>
            <a:ext cx="4608000" cy="7580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zh-TW" altLang="en-US" sz="1600" b="1" dirty="0">
                <a:solidFill>
                  <a:srgbClr val="0000FF"/>
                </a:solidFill>
              </a:rPr>
              <a:t>金融科技</a:t>
            </a:r>
            <a:r>
              <a:rPr lang="zh-TW" altLang="en-US" sz="1600" b="1" dirty="0">
                <a:solidFill>
                  <a:schemeClr val="tx1"/>
                </a:solidFill>
              </a:rPr>
              <a:t>發展</a:t>
            </a:r>
            <a:r>
              <a:rPr lang="en-US" altLang="zh-TW" sz="1600" b="1" dirty="0">
                <a:solidFill>
                  <a:schemeClr val="tx1"/>
                </a:solidFill>
              </a:rPr>
              <a:t>(</a:t>
            </a:r>
            <a:r>
              <a:rPr lang="zh-TW" altLang="en-US" sz="1600" b="1" dirty="0">
                <a:solidFill>
                  <a:srgbClr val="0000FF"/>
                </a:solidFill>
              </a:rPr>
              <a:t>非銀行金融、虛擬通貨、</a:t>
            </a:r>
            <a:r>
              <a:rPr lang="en-US" altLang="zh-TW" sz="1600" b="1" dirty="0">
                <a:solidFill>
                  <a:srgbClr val="0000FF"/>
                </a:solidFill>
              </a:rPr>
              <a:t>P2P</a:t>
            </a:r>
            <a:r>
              <a:rPr lang="zh-TW" altLang="en-US" sz="1600" b="1" dirty="0">
                <a:solidFill>
                  <a:srgbClr val="0000FF"/>
                </a:solidFill>
              </a:rPr>
              <a:t>借貸</a:t>
            </a:r>
            <a:r>
              <a:rPr lang="zh-TW" altLang="en-US" sz="1600" b="1" dirty="0">
                <a:solidFill>
                  <a:schemeClr val="tx1"/>
                </a:solidFill>
              </a:rPr>
              <a:t>等</a:t>
            </a:r>
            <a:r>
              <a:rPr lang="en-US" altLang="zh-TW" sz="1600" b="1" dirty="0">
                <a:solidFill>
                  <a:schemeClr val="tx1"/>
                </a:solidFill>
              </a:rPr>
              <a:t>)</a:t>
            </a:r>
            <a:r>
              <a:rPr lang="zh-TW" altLang="en-US" sz="1600" b="1" dirty="0">
                <a:solidFill>
                  <a:schemeClr val="tx1"/>
                </a:solidFill>
              </a:rPr>
              <a:t>，可能</a:t>
            </a:r>
            <a:r>
              <a:rPr lang="zh-TW" altLang="en-US" sz="1600" b="1" dirty="0">
                <a:solidFill>
                  <a:srgbClr val="0000FF"/>
                </a:solidFill>
              </a:rPr>
              <a:t>削弱銀行在貨幣創造過程</a:t>
            </a:r>
            <a:r>
              <a:rPr lang="zh-TW" altLang="en-US" sz="1600" b="1" dirty="0">
                <a:solidFill>
                  <a:schemeClr val="tx1"/>
                </a:solidFill>
              </a:rPr>
              <a:t>的角色</a:t>
            </a:r>
            <a:endParaRPr lang="zh-TW" alt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45170" y="5841483"/>
            <a:ext cx="4580889" cy="684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zh-TW" altLang="en-US" sz="1600" b="1" dirty="0">
                <a:solidFill>
                  <a:srgbClr val="0000FF"/>
                </a:solidFill>
              </a:rPr>
              <a:t>電子商務巨擘</a:t>
            </a:r>
            <a:r>
              <a:rPr lang="zh-TW" altLang="en-US" sz="1600" b="1" dirty="0">
                <a:solidFill>
                  <a:schemeClr val="tx1"/>
                </a:solidFill>
              </a:rPr>
              <a:t>的市場力量、零售市場競爭大，</a:t>
            </a:r>
            <a:r>
              <a:rPr lang="zh-TW" altLang="en-US" sz="1600" b="1" dirty="0">
                <a:solidFill>
                  <a:srgbClr val="0000FF"/>
                </a:solidFill>
              </a:rPr>
              <a:t>挑戰價格僵固性</a:t>
            </a:r>
            <a:r>
              <a:rPr lang="zh-TW" altLang="en-US" sz="1600" b="1" dirty="0">
                <a:solidFill>
                  <a:schemeClr val="tx1"/>
                </a:solidFill>
              </a:rPr>
              <a:t>假設</a:t>
            </a:r>
          </a:p>
        </p:txBody>
      </p:sp>
      <p:sp>
        <p:nvSpPr>
          <p:cNvPr id="14" name="矩形 13"/>
          <p:cNvSpPr/>
          <p:nvPr/>
        </p:nvSpPr>
        <p:spPr>
          <a:xfrm>
            <a:off x="6021948" y="3150520"/>
            <a:ext cx="2592000" cy="172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zh-TW" altLang="en-US" sz="1600" b="1" dirty="0">
                <a:solidFill>
                  <a:schemeClr val="tx1"/>
                </a:solidFill>
              </a:rPr>
              <a:t>貨幣政策的傳遞機制</a:t>
            </a:r>
            <a:r>
              <a:rPr lang="en-US" altLang="zh-TW" sz="1600" b="1" dirty="0">
                <a:solidFill>
                  <a:schemeClr val="tx1"/>
                </a:solidFill>
              </a:rPr>
              <a:t/>
            </a:r>
            <a:br>
              <a:rPr lang="en-US" altLang="zh-TW" sz="1600" b="1" dirty="0">
                <a:solidFill>
                  <a:schemeClr val="tx1"/>
                </a:solidFill>
              </a:rPr>
            </a:br>
            <a:r>
              <a:rPr lang="zh-TW" altLang="en-US" sz="1600" b="1" dirty="0">
                <a:solidFill>
                  <a:schemeClr val="tx1"/>
                </a:solidFill>
              </a:rPr>
              <a:t>與有效性受影響</a:t>
            </a:r>
          </a:p>
        </p:txBody>
      </p:sp>
      <p:sp>
        <p:nvSpPr>
          <p:cNvPr id="7" name="箭號: 向右 6">
            <a:extLst>
              <a:ext uri="{FF2B5EF4-FFF2-40B4-BE49-F238E27FC236}">
                <a16:creationId xmlns="" xmlns:a16="http://schemas.microsoft.com/office/drawing/2014/main" id="{29FC259D-8C1E-4BE6-BF5F-48878344415B}"/>
              </a:ext>
            </a:extLst>
          </p:cNvPr>
          <p:cNvSpPr/>
          <p:nvPr/>
        </p:nvSpPr>
        <p:spPr>
          <a:xfrm>
            <a:off x="5506888" y="3585683"/>
            <a:ext cx="42277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箭號: 向右 17">
            <a:extLst>
              <a:ext uri="{FF2B5EF4-FFF2-40B4-BE49-F238E27FC236}">
                <a16:creationId xmlns="" xmlns:a16="http://schemas.microsoft.com/office/drawing/2014/main" id="{C8AA1EFE-1367-4DC9-B2E8-587C159DAD60}"/>
              </a:ext>
            </a:extLst>
          </p:cNvPr>
          <p:cNvSpPr/>
          <p:nvPr/>
        </p:nvSpPr>
        <p:spPr>
          <a:xfrm>
            <a:off x="5517206" y="4338117"/>
            <a:ext cx="42277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箭號: 向右 18">
            <a:extLst>
              <a:ext uri="{FF2B5EF4-FFF2-40B4-BE49-F238E27FC236}">
                <a16:creationId xmlns="" xmlns:a16="http://schemas.microsoft.com/office/drawing/2014/main" id="{89AE41C3-DA76-461D-A9DF-979D83AE438F}"/>
              </a:ext>
            </a:extLst>
          </p:cNvPr>
          <p:cNvSpPr/>
          <p:nvPr/>
        </p:nvSpPr>
        <p:spPr>
          <a:xfrm>
            <a:off x="5525279" y="5331179"/>
            <a:ext cx="42277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箭號: 向右 19">
            <a:extLst>
              <a:ext uri="{FF2B5EF4-FFF2-40B4-BE49-F238E27FC236}">
                <a16:creationId xmlns="" xmlns:a16="http://schemas.microsoft.com/office/drawing/2014/main" id="{1A1AD1C4-9BE2-4172-8356-CA4055168D1F}"/>
              </a:ext>
            </a:extLst>
          </p:cNvPr>
          <p:cNvSpPr/>
          <p:nvPr/>
        </p:nvSpPr>
        <p:spPr>
          <a:xfrm>
            <a:off x="5517206" y="6025866"/>
            <a:ext cx="42277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048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2173" y="260648"/>
            <a:ext cx="8244000" cy="620712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二、全球經濟新變局對貨幣政策的挑戰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987" y="979398"/>
            <a:ext cx="8280920" cy="5555609"/>
          </a:xfrm>
        </p:spPr>
        <p:txBody>
          <a:bodyPr>
            <a:noAutofit/>
          </a:bodyPr>
          <a:lstStyle/>
          <a:p>
            <a:pPr marL="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40" dirty="0">
                <a:latin typeface="+mn-ea"/>
              </a:rPr>
              <a:t>(</a:t>
            </a:r>
            <a:r>
              <a:rPr lang="zh-TW" altLang="en-US" spc="-40" dirty="0">
                <a:latin typeface="+mn-ea"/>
              </a:rPr>
              <a:t>二</a:t>
            </a:r>
            <a:r>
              <a:rPr lang="en-US" altLang="zh-TW" spc="-40" dirty="0">
                <a:latin typeface="+mn-ea"/>
              </a:rPr>
              <a:t>)</a:t>
            </a:r>
            <a:r>
              <a:rPr lang="zh-TW" altLang="en-US" spc="-10" dirty="0">
                <a:latin typeface="+mn-ea"/>
              </a:rPr>
              <a:t>全球經濟長期停滯的低通膨與低利率環境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3600"/>
              </a:lnSpc>
            </a:pP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全球經濟長期停滯</a:t>
            </a:r>
            <a:r>
              <a:rPr lang="zh-TW" altLang="en-US" spc="-10" dirty="0">
                <a:latin typeface="+mn-ea"/>
              </a:rPr>
              <a:t>，有效需求不足，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全球利率走低</a:t>
            </a:r>
            <a:r>
              <a:rPr lang="zh-TW" altLang="en-US" spc="-10" dirty="0">
                <a:latin typeface="+mn-ea"/>
              </a:rPr>
              <a:t>。</a:t>
            </a:r>
          </a:p>
          <a:p>
            <a:pPr marL="342900" indent="-342900">
              <a:lnSpc>
                <a:spcPts val="3600"/>
              </a:lnSpc>
            </a:pP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有效需求不足</a:t>
            </a:r>
            <a:r>
              <a:rPr lang="zh-TW" altLang="en-US" spc="-100" dirty="0">
                <a:latin typeface="+mn-ea"/>
              </a:rPr>
              <a:t>下，貨幣政策效果不易傳遞至實體經濟，顯示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貨幣政策的侷限性</a:t>
            </a:r>
            <a:r>
              <a:rPr lang="zh-TW" altLang="en-US" spc="-100" dirty="0">
                <a:latin typeface="+mn-ea"/>
              </a:rPr>
              <a:t>。</a:t>
            </a:r>
            <a:endParaRPr lang="en-US" altLang="zh-TW" spc="-100" dirty="0">
              <a:latin typeface="+mn-ea"/>
            </a:endParaRPr>
          </a:p>
          <a:p>
            <a:pPr marL="361950" indent="-361950">
              <a:lnSpc>
                <a:spcPts val="3800"/>
              </a:lnSpc>
              <a:spcBef>
                <a:spcPts val="600"/>
              </a:spcBef>
              <a:buNone/>
            </a:pPr>
            <a:endParaRPr lang="en-US" altLang="zh-TW" b="0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853548" y="3253626"/>
            <a:ext cx="37184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b="1" dirty="0"/>
              <a:t>2011</a:t>
            </a:r>
            <a:r>
              <a:rPr lang="zh-TW" altLang="zh-TW" b="1" dirty="0"/>
              <a:t>年迄今全球經濟成長</a:t>
            </a:r>
            <a:r>
              <a:rPr lang="zh-TW" altLang="en-US" b="1" dirty="0"/>
              <a:t>低緩</a:t>
            </a:r>
            <a:endParaRPr lang="zh-TW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5273030" y="3253626"/>
            <a:ext cx="3561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zh-TW" b="1" dirty="0"/>
              <a:t>全球</a:t>
            </a:r>
            <a:r>
              <a:rPr lang="zh-TW" altLang="en-US" b="1" dirty="0"/>
              <a:t>貨幣政策利率趨勢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98" y="3622958"/>
            <a:ext cx="4040391" cy="2635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文字方塊 7">
            <a:extLst>
              <a:ext uri="{FF2B5EF4-FFF2-40B4-BE49-F238E27FC236}">
                <a16:creationId xmlns="" xmlns:a16="http://schemas.microsoft.com/office/drawing/2014/main" id="{E89FE9BE-2E79-4DB4-96C9-68440B1D4F13}"/>
              </a:ext>
            </a:extLst>
          </p:cNvPr>
          <p:cNvSpPr txBox="1"/>
          <p:nvPr/>
        </p:nvSpPr>
        <p:spPr>
          <a:xfrm>
            <a:off x="981200" y="6267421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en-US" altLang="zh-TW" sz="1000" dirty="0"/>
              <a:t>IHS </a:t>
            </a:r>
            <a:r>
              <a:rPr lang="en-US" altLang="zh-TW" sz="1000" dirty="0" err="1"/>
              <a:t>Markit</a:t>
            </a:r>
            <a:r>
              <a:rPr lang="en-US" altLang="zh-TW" sz="1000" dirty="0"/>
              <a:t>(2019/10/15)</a:t>
            </a:r>
            <a:endParaRPr lang="zh-TW" altLang="en-US" sz="1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030" y="3697982"/>
            <a:ext cx="3744416" cy="2533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文字方塊 7">
            <a:extLst>
              <a:ext uri="{FF2B5EF4-FFF2-40B4-BE49-F238E27FC236}">
                <a16:creationId xmlns="" xmlns:a16="http://schemas.microsoft.com/office/drawing/2014/main" id="{E89FE9BE-2E79-4DB4-96C9-68440B1D4F13}"/>
              </a:ext>
            </a:extLst>
          </p:cNvPr>
          <p:cNvSpPr txBox="1"/>
          <p:nvPr/>
        </p:nvSpPr>
        <p:spPr>
          <a:xfrm>
            <a:off x="5273030" y="6286015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en-US" altLang="zh-TW" sz="1000" dirty="0"/>
              <a:t>IHS </a:t>
            </a:r>
            <a:r>
              <a:rPr lang="en-US" altLang="zh-TW" sz="1000" dirty="0" err="1"/>
              <a:t>Markit</a:t>
            </a:r>
            <a:r>
              <a:rPr lang="en-US" altLang="zh-TW" sz="1000" dirty="0"/>
              <a:t>(2019/10/15)</a:t>
            </a:r>
            <a:endParaRPr lang="zh-TW" altLang="en-US" sz="1000" dirty="0"/>
          </a:p>
        </p:txBody>
      </p:sp>
    </p:spTree>
    <p:extLst>
      <p:ext uri="{BB962C8B-B14F-4D97-AF65-F5344CB8AC3E}">
        <p14:creationId xmlns:p14="http://schemas.microsoft.com/office/powerpoint/2010/main" val="875196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202357"/>
            <a:ext cx="8244000" cy="864096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三、央行回應貨幣政策挑戰的對策與本行在總體</a:t>
            </a:r>
            <a:r>
              <a:rPr lang="en-US" altLang="zh-TW" sz="2800" spc="-50" dirty="0">
                <a:solidFill>
                  <a:srgbClr val="002060"/>
                </a:solidFill>
              </a:rPr>
              <a:t/>
            </a:r>
            <a:br>
              <a:rPr lang="en-US" altLang="zh-TW" sz="2800" spc="-50" dirty="0">
                <a:solidFill>
                  <a:srgbClr val="002060"/>
                </a:solidFill>
              </a:rPr>
            </a:br>
            <a:r>
              <a:rPr lang="en-US" altLang="zh-TW" sz="2800" spc="-50" dirty="0">
                <a:solidFill>
                  <a:srgbClr val="002060"/>
                </a:solidFill>
              </a:rPr>
              <a:t>      </a:t>
            </a:r>
            <a:r>
              <a:rPr lang="zh-TW" altLang="en-US" sz="2800" spc="-50" dirty="0">
                <a:solidFill>
                  <a:srgbClr val="002060"/>
                </a:solidFill>
              </a:rPr>
              <a:t>經濟預測的努力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987" y="1124744"/>
            <a:ext cx="8280920" cy="5410263"/>
          </a:xfrm>
        </p:spPr>
        <p:txBody>
          <a:bodyPr>
            <a:noAutofit/>
          </a:bodyPr>
          <a:lstStyle/>
          <a:p>
            <a:pPr marL="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40" dirty="0">
                <a:latin typeface="+mn-ea"/>
              </a:rPr>
              <a:t>(</a:t>
            </a:r>
            <a:r>
              <a:rPr lang="zh-TW" altLang="en-US" spc="-40" dirty="0">
                <a:latin typeface="+mn-ea"/>
              </a:rPr>
              <a:t>一</a:t>
            </a:r>
            <a:r>
              <a:rPr lang="en-US" altLang="zh-TW" spc="-40" dirty="0">
                <a:latin typeface="+mn-ea"/>
              </a:rPr>
              <a:t>)</a:t>
            </a:r>
            <a:r>
              <a:rPr lang="zh-TW" altLang="en-US" spc="-10" dirty="0">
                <a:latin typeface="+mn-ea"/>
              </a:rPr>
              <a:t>因應貨幣政策挑戰的對策</a:t>
            </a:r>
            <a:endParaRPr lang="en-US" altLang="zh-TW" spc="-10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en-US" altLang="zh-TW" spc="-100" dirty="0">
              <a:latin typeface="+mn-ea"/>
            </a:endParaRPr>
          </a:p>
          <a:p>
            <a:pPr marL="361950" indent="-361950">
              <a:lnSpc>
                <a:spcPts val="3800"/>
              </a:lnSpc>
              <a:spcBef>
                <a:spcPts val="600"/>
              </a:spcBef>
              <a:buNone/>
            </a:pPr>
            <a:endParaRPr lang="en-US" altLang="zh-TW" b="0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17</a:t>
            </a:fld>
            <a:endParaRPr lang="zh-TW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092760"/>
              </p:ext>
            </p:extLst>
          </p:nvPr>
        </p:nvGraphicFramePr>
        <p:xfrm>
          <a:off x="467544" y="1772816"/>
          <a:ext cx="8280920" cy="455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1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96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/>
                        <a:t>挑戰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/>
                        <a:t>貨幣當局的對策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264">
                <a:tc rowSpan="2"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</a:pPr>
                      <a:r>
                        <a:rPr lang="zh-TW" altLang="en-US" b="1" spc="-10" dirty="0">
                          <a:solidFill>
                            <a:srgbClr val="0000FF"/>
                          </a:solidFill>
                          <a:latin typeface="+mn-ea"/>
                        </a:rPr>
                        <a:t>不確定性</a:t>
                      </a:r>
                      <a:r>
                        <a:rPr lang="zh-TW" altLang="en-US" b="1" spc="-10" dirty="0">
                          <a:latin typeface="+mn-ea"/>
                        </a:rPr>
                        <a:t>無所不在</a:t>
                      </a:r>
                      <a:endParaRPr lang="zh-TW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indent="-180000" algn="l" defTabSz="914400" rtl="0" eaLnBrk="1" fontAlgn="auto" latinLnBrk="0" hangingPunct="1">
                        <a:lnSpc>
                          <a:spcPts val="2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善用</a:t>
                      </a:r>
                      <a:r>
                        <a:rPr kumimoji="0" lang="zh-TW" altLang="en-US" b="1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新技術與大數據</a:t>
                      </a: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等方法，</a:t>
                      </a:r>
                      <a:r>
                        <a:rPr kumimoji="0" lang="zh-TW" altLang="en-US" b="1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檢視即時指標</a:t>
                      </a: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來增進分析品質，以及建構</a:t>
                      </a:r>
                      <a:r>
                        <a:rPr kumimoji="0" lang="zh-TW" altLang="en-US" b="1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完善的貨幣政策風險管理</a:t>
                      </a: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4656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marR="0" indent="-180000" algn="l" defTabSz="914400" rtl="0" eaLnBrk="1" fontAlgn="auto" latinLnBrk="0" hangingPunct="1">
                        <a:lnSpc>
                          <a:spcPts val="2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採行審慎、漸進及以</a:t>
                      </a:r>
                      <a:r>
                        <a:rPr kumimoji="0" lang="zh-TW" altLang="en-US" b="1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經濟數據為導向</a:t>
                      </a:r>
                      <a:r>
                        <a:rPr kumimoji="0" lang="en-US" altLang="zh-TW" b="1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(data-dependent)</a:t>
                      </a:r>
                      <a:r>
                        <a:rPr kumimoji="0" lang="zh-TW" altLang="en-US" b="1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的決策方式</a:t>
                      </a: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金融超載</a:t>
                      </a:r>
                      <a:r>
                        <a:rPr lang="zh-TW" altLang="en-US" b="1" dirty="0"/>
                        <a:t>的風險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indent="-180000" algn="l">
                        <a:lnSpc>
                          <a:spcPts val="28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b="1" dirty="0"/>
                        <a:t>採行</a:t>
                      </a:r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針對性的資本管制</a:t>
                      </a:r>
                      <a:r>
                        <a:rPr lang="zh-TW" altLang="en-US" b="1" dirty="0"/>
                        <a:t>、</a:t>
                      </a:r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總體審慎措施</a:t>
                      </a:r>
                      <a:r>
                        <a:rPr lang="zh-TW" altLang="en-US" b="1" dirty="0"/>
                        <a:t>與限制金融機構的槓桿操作。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短暫且失序的國際資本移動</a:t>
                      </a:r>
                      <a:endParaRPr lang="zh-TW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indent="-180000" algn="l">
                        <a:lnSpc>
                          <a:spcPts val="28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b="1" spc="-100" baseline="0" dirty="0"/>
                        <a:t>採</a:t>
                      </a:r>
                      <a:r>
                        <a:rPr kumimoji="0" lang="zh-TW" altLang="en-US" b="1" kern="1200" spc="-1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定義更廣泛的物價穩定</a:t>
                      </a:r>
                      <a:r>
                        <a:rPr lang="zh-TW" altLang="en-US" b="1" spc="-100" baseline="0" dirty="0"/>
                        <a:t>及</a:t>
                      </a:r>
                      <a:r>
                        <a:rPr kumimoji="0" lang="zh-TW" altLang="en-US" b="1" kern="1200" spc="-1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管理浮動匯率制度</a:t>
                      </a:r>
                      <a:r>
                        <a:rPr kumimoji="0" lang="zh-TW" altLang="en-US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，將可保持較大的政策彈性及貨幣政策自主性。</a:t>
                      </a:r>
                      <a:endParaRPr kumimoji="0" lang="en-US" altLang="zh-TW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0000" indent="-180000" algn="l">
                        <a:lnSpc>
                          <a:spcPts val="28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總體審慎措施</a:t>
                      </a:r>
                      <a:r>
                        <a:rPr lang="zh-TW" altLang="en-US" b="1" dirty="0"/>
                        <a:t>可保護經濟體較不受外部衝擊影響。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經濟與金融高度整合</a:t>
                      </a:r>
                      <a:r>
                        <a:rPr kumimoji="0" lang="zh-TW" altLang="en-US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的世界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indent="-180000" algn="l">
                        <a:lnSpc>
                          <a:spcPts val="28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與時俱進</a:t>
                      </a:r>
                      <a:r>
                        <a:rPr kumimoji="0" lang="zh-TW" altLang="en-US" b="1" kern="1200" spc="-1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kumimoji="0" lang="zh-TW" altLang="zh-TW" b="1" kern="1200" spc="-1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採取更具</a:t>
                      </a:r>
                      <a:r>
                        <a:rPr kumimoji="0" lang="zh-TW" altLang="zh-TW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透明化</a:t>
                      </a:r>
                      <a:r>
                        <a:rPr kumimoji="0" lang="zh-TW" altLang="zh-TW" b="1" kern="1200" spc="-1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作法，調整</a:t>
                      </a:r>
                      <a:r>
                        <a:rPr kumimoji="0" lang="zh-TW" altLang="zh-TW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對外溝通策略</a:t>
                      </a:r>
                      <a:r>
                        <a:rPr kumimoji="0" lang="zh-TW" altLang="zh-TW" b="1" kern="1200" spc="-1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，建立公眾信心，將有助達成貨幣政策目標</a:t>
                      </a:r>
                      <a:r>
                        <a:rPr kumimoji="0" lang="zh-TW" altLang="en-US" b="1" kern="1200" spc="-1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345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24" y="4019898"/>
            <a:ext cx="4146568" cy="238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183307"/>
            <a:ext cx="8244000" cy="864096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三、央行回應貨幣政策挑戰的對策與本行在總體</a:t>
            </a:r>
            <a:r>
              <a:rPr lang="en-US" altLang="zh-TW" sz="2800" spc="-50" dirty="0">
                <a:solidFill>
                  <a:srgbClr val="002060"/>
                </a:solidFill>
              </a:rPr>
              <a:t/>
            </a:r>
            <a:br>
              <a:rPr lang="en-US" altLang="zh-TW" sz="2800" spc="-50" dirty="0">
                <a:solidFill>
                  <a:srgbClr val="002060"/>
                </a:solidFill>
              </a:rPr>
            </a:br>
            <a:r>
              <a:rPr lang="en-US" altLang="zh-TW" sz="2800" spc="-50" dirty="0">
                <a:solidFill>
                  <a:srgbClr val="002060"/>
                </a:solidFill>
              </a:rPr>
              <a:t>      </a:t>
            </a:r>
            <a:r>
              <a:rPr lang="zh-TW" altLang="en-US" sz="2800" spc="-50" dirty="0">
                <a:solidFill>
                  <a:srgbClr val="002060"/>
                </a:solidFill>
              </a:rPr>
              <a:t>經濟預測的努力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987" y="1124744"/>
            <a:ext cx="8280920" cy="5410263"/>
          </a:xfrm>
        </p:spPr>
        <p:txBody>
          <a:bodyPr>
            <a:noAutofit/>
          </a:bodyPr>
          <a:lstStyle/>
          <a:p>
            <a:pPr marL="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40" dirty="0">
                <a:latin typeface="+mn-ea"/>
              </a:rPr>
              <a:t>(</a:t>
            </a:r>
            <a:r>
              <a:rPr lang="zh-TW" altLang="en-US" spc="-40" dirty="0">
                <a:latin typeface="+mn-ea"/>
              </a:rPr>
              <a:t>二</a:t>
            </a:r>
            <a:r>
              <a:rPr lang="en-US" altLang="zh-TW" spc="-40" dirty="0">
                <a:latin typeface="+mn-ea"/>
              </a:rPr>
              <a:t>)</a:t>
            </a:r>
            <a:r>
              <a:rPr lang="zh-TW" altLang="en-US" spc="-10" dirty="0">
                <a:latin typeface="+mn-ea"/>
              </a:rPr>
              <a:t>本行精進總體經濟預測與分析的經驗與未來努力方向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4000"/>
              </a:lnSpc>
            </a:pPr>
            <a:r>
              <a:rPr lang="zh-TW" altLang="en-US" spc="-10" dirty="0">
                <a:latin typeface="+mn-ea"/>
              </a:rPr>
              <a:t>運用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總體模型</a:t>
            </a:r>
            <a:r>
              <a:rPr lang="zh-TW" altLang="en-US" spc="-10" dirty="0">
                <a:latin typeface="+mn-ea"/>
              </a:rPr>
              <a:t>進行預測，並輔以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產出缺口、金融情勢指數</a:t>
            </a:r>
            <a:r>
              <a:rPr lang="en-US" altLang="zh-TW" spc="-10" dirty="0">
                <a:solidFill>
                  <a:srgbClr val="0000FF"/>
                </a:solidFill>
                <a:latin typeface="+mn-ea"/>
              </a:rPr>
              <a:t>(FCI)</a:t>
            </a:r>
            <a:r>
              <a:rPr lang="zh-TW" altLang="en-US" spc="-10" dirty="0">
                <a:latin typeface="+mn-ea"/>
              </a:rPr>
              <a:t>等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多元指標</a:t>
            </a:r>
            <a:r>
              <a:rPr lang="zh-TW" altLang="en-US" spc="-10" dirty="0">
                <a:latin typeface="+mn-ea"/>
              </a:rPr>
              <a:t>，作為擬訂貨幣政策的參考指引。</a:t>
            </a:r>
            <a:endParaRPr lang="en-US" altLang="zh-TW" spc="-10" dirty="0">
              <a:latin typeface="+mn-ea"/>
            </a:endParaRPr>
          </a:p>
          <a:p>
            <a:pPr marL="361950" indent="-361950">
              <a:lnSpc>
                <a:spcPts val="3800"/>
              </a:lnSpc>
              <a:spcBef>
                <a:spcPts val="600"/>
              </a:spcBef>
              <a:buNone/>
            </a:pPr>
            <a:endParaRPr lang="en-US" altLang="zh-TW" b="0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18</a:t>
            </a:fld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4975" y="3224364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b="1" dirty="0"/>
              <a:t>2019Q3</a:t>
            </a:r>
            <a:r>
              <a:rPr lang="zh-TW" altLang="en-US" b="1" dirty="0"/>
              <a:t>本行理監事聯席會議會後記者會簡報：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TW" altLang="en-US" b="1" dirty="0"/>
              <a:t>理事會政策考量因素包含本行編製之產出缺口、</a:t>
            </a:r>
            <a:r>
              <a:rPr lang="en-US" altLang="zh-TW" b="1" dirty="0"/>
              <a:t>FCI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45" y="3075166"/>
            <a:ext cx="1728192" cy="94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260" y="4019897"/>
            <a:ext cx="4608512" cy="2349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文字方塊 7">
            <a:extLst>
              <a:ext uri="{FF2B5EF4-FFF2-40B4-BE49-F238E27FC236}">
                <a16:creationId xmlns="" xmlns:a16="http://schemas.microsoft.com/office/drawing/2014/main" id="{E89FE9BE-2E79-4DB4-96C9-68440B1D4F13}"/>
              </a:ext>
            </a:extLst>
          </p:cNvPr>
          <p:cNvSpPr txBox="1"/>
          <p:nvPr/>
        </p:nvSpPr>
        <p:spPr>
          <a:xfrm>
            <a:off x="539552" y="6413066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zh-TW" altLang="en-US" sz="1000" dirty="0"/>
              <a:t>中央銀行</a:t>
            </a:r>
          </a:p>
        </p:txBody>
      </p:sp>
    </p:spTree>
    <p:extLst>
      <p:ext uri="{BB962C8B-B14F-4D97-AF65-F5344CB8AC3E}">
        <p14:creationId xmlns:p14="http://schemas.microsoft.com/office/powerpoint/2010/main" val="3342191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192832"/>
            <a:ext cx="8244000" cy="864096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三、央行回應貨幣政策挑戰的對策與本行在總體</a:t>
            </a:r>
            <a:r>
              <a:rPr lang="en-US" altLang="zh-TW" sz="2800" spc="-50" dirty="0">
                <a:solidFill>
                  <a:srgbClr val="002060"/>
                </a:solidFill>
              </a:rPr>
              <a:t/>
            </a:r>
            <a:br>
              <a:rPr lang="en-US" altLang="zh-TW" sz="2800" spc="-50" dirty="0">
                <a:solidFill>
                  <a:srgbClr val="002060"/>
                </a:solidFill>
              </a:rPr>
            </a:br>
            <a:r>
              <a:rPr lang="en-US" altLang="zh-TW" sz="2800" spc="-50" dirty="0">
                <a:solidFill>
                  <a:srgbClr val="002060"/>
                </a:solidFill>
              </a:rPr>
              <a:t>      </a:t>
            </a:r>
            <a:r>
              <a:rPr lang="zh-TW" altLang="en-US" sz="2800" spc="-50" dirty="0">
                <a:solidFill>
                  <a:srgbClr val="002060"/>
                </a:solidFill>
              </a:rPr>
              <a:t>經濟預測的努力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987" y="1124744"/>
            <a:ext cx="8280920" cy="5410263"/>
          </a:xfrm>
        </p:spPr>
        <p:txBody>
          <a:bodyPr>
            <a:noAutofit/>
          </a:bodyPr>
          <a:lstStyle/>
          <a:p>
            <a:pPr marL="342900" indent="-342900">
              <a:lnSpc>
                <a:spcPts val="3600"/>
              </a:lnSpc>
            </a:pPr>
            <a:r>
              <a:rPr lang="zh-TW" altLang="en-US" spc="-10" dirty="0">
                <a:latin typeface="+mn-ea"/>
              </a:rPr>
              <a:t>利用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混頻模型</a:t>
            </a:r>
            <a:r>
              <a:rPr lang="zh-TW" altLang="en-US" spc="-10" dirty="0">
                <a:latin typeface="+mn-ea"/>
              </a:rPr>
              <a:t>、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大數據分析</a:t>
            </a:r>
            <a:r>
              <a:rPr lang="zh-TW" altLang="en-US" spc="-10" dirty="0">
                <a:latin typeface="+mn-ea"/>
              </a:rPr>
              <a:t>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即時</a:t>
            </a:r>
            <a:r>
              <a:rPr lang="zh-TW" altLang="en-US" spc="-10" dirty="0">
                <a:latin typeface="+mn-ea"/>
              </a:rPr>
              <a:t>掌握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經濟與物價情勢</a:t>
            </a:r>
            <a:r>
              <a:rPr lang="zh-TW" altLang="en-US" spc="-10" dirty="0">
                <a:latin typeface="+mn-ea"/>
              </a:rPr>
              <a:t>及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景氣轉折點</a:t>
            </a:r>
            <a:r>
              <a:rPr lang="zh-TW" altLang="en-US" spc="-10" dirty="0">
                <a:latin typeface="+mn-ea"/>
              </a:rPr>
              <a:t>，協助政策之制訂。</a:t>
            </a:r>
            <a:endParaRPr lang="en-US" altLang="zh-TW" spc="-10" dirty="0">
              <a:latin typeface="+mn-ea"/>
            </a:endParaRPr>
          </a:p>
          <a:p>
            <a:pPr marL="361950" indent="-361950">
              <a:lnSpc>
                <a:spcPts val="3800"/>
              </a:lnSpc>
              <a:spcBef>
                <a:spcPts val="600"/>
              </a:spcBef>
              <a:buNone/>
            </a:pPr>
            <a:endParaRPr lang="en-US" altLang="zh-TW" b="0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19</a:t>
            </a:fld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03275"/>
              </p:ext>
            </p:extLst>
          </p:nvPr>
        </p:nvGraphicFramePr>
        <p:xfrm>
          <a:off x="611560" y="2348880"/>
          <a:ext cx="8136904" cy="3969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36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本行研究人員報告</a:t>
                      </a: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協助本行政策擬定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44000" indent="-144000"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b="1" dirty="0"/>
                        <a:t>即時預報台灣的經濟成長率：</a:t>
                      </a:r>
                      <a:r>
                        <a:rPr lang="en-US" altLang="zh-TW" b="1" dirty="0"/>
                        <a:t>MIDAS</a:t>
                      </a:r>
                      <a:r>
                        <a:rPr lang="zh-TW" altLang="en-US" b="1" dirty="0"/>
                        <a:t>模型之應用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zh-TW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採用</a:t>
                      </a:r>
                      <a:r>
                        <a:rPr kumimoji="0" lang="zh-TW" altLang="zh-TW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混頻模型</a:t>
                      </a:r>
                      <a:r>
                        <a:rPr kumimoji="0" lang="zh-TW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，透過</a:t>
                      </a:r>
                      <a:r>
                        <a:rPr kumimoji="0" lang="zh-TW" altLang="zh-TW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即時預報或短期預測</a:t>
                      </a:r>
                      <a:r>
                        <a:rPr kumimoji="0" lang="zh-TW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，提供判定台灣經濟情勢的參考</a:t>
                      </a:r>
                      <a:r>
                        <a:rPr kumimoji="0" lang="zh-TW" alt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zh-TW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44000" indent="-144000"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台灣金融領先變數對經濟成長預測能力之分析─混頻模型之運用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44000" indent="-144000"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b="1" dirty="0"/>
                        <a:t>即時認定台灣的景氣轉折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zh-TW" alt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採</a:t>
                      </a:r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機器學習法</a:t>
                      </a:r>
                      <a:r>
                        <a:rPr lang="zh-TW" altLang="en-US" b="1" dirty="0"/>
                        <a:t>，</a:t>
                      </a:r>
                      <a:r>
                        <a:rPr kumimoji="0" lang="zh-TW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較</a:t>
                      </a:r>
                      <a:r>
                        <a:rPr kumimoji="0" lang="zh-TW" alt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為</a:t>
                      </a:r>
                      <a:r>
                        <a:rPr kumimoji="0" lang="zh-TW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即時認定景氣狀態，</a:t>
                      </a:r>
                      <a:r>
                        <a:rPr kumimoji="0" lang="zh-TW" altLang="zh-TW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提前</a:t>
                      </a:r>
                      <a:r>
                        <a:rPr kumimoji="0" lang="zh-TW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在政府發布認定結果前</a:t>
                      </a:r>
                      <a:r>
                        <a:rPr kumimoji="0" lang="zh-TW" altLang="zh-TW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預判景氣轉折</a:t>
                      </a:r>
                      <a:r>
                        <a:rPr kumimoji="0" lang="zh-TW" altLang="en-US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44000" indent="-144000"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b="1" dirty="0"/>
                        <a:t>認定與預測台灣股市熊市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altLang="en-US" b="1" dirty="0"/>
                        <a:t>認定股市熊市，進一步</a:t>
                      </a:r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預測景氣衰退風險，</a:t>
                      </a:r>
                      <a:r>
                        <a:rPr kumimoji="0" lang="zh-TW" altLang="en-US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提供景氣循環訊息。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44000" indent="-144000"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b="1" dirty="0"/>
                        <a:t>以高頻物價數據進行通膨預測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網站</a:t>
                      </a:r>
                      <a:r>
                        <a:rPr lang="zh-TW" altLang="en-US" b="1" dirty="0"/>
                        <a:t>擷取</a:t>
                      </a:r>
                      <a:r>
                        <a:rPr kumimoji="0" lang="zh-TW" altLang="en-US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每日</a:t>
                      </a:r>
                      <a:r>
                        <a:rPr lang="zh-TW" altLang="en-US" b="1" dirty="0"/>
                        <a:t>食物與能源價格，以</a:t>
                      </a:r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大數據分析</a:t>
                      </a:r>
                      <a:r>
                        <a:rPr lang="zh-TW" altLang="en-US" b="1" dirty="0"/>
                        <a:t>，提升</a:t>
                      </a:r>
                      <a:r>
                        <a:rPr kumimoji="0" lang="zh-TW" altLang="en-US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本行</a:t>
                      </a:r>
                      <a:r>
                        <a:rPr lang="zh-TW" altLang="en-US" b="1" dirty="0"/>
                        <a:t>對</a:t>
                      </a:r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即期</a:t>
                      </a:r>
                      <a:r>
                        <a:rPr lang="en-US" altLang="zh-TW" b="1" dirty="0">
                          <a:solidFill>
                            <a:srgbClr val="0000FF"/>
                          </a:solidFill>
                        </a:rPr>
                        <a:t>CPI</a:t>
                      </a:r>
                      <a:r>
                        <a:rPr lang="zh-TW" altLang="en-US" b="1" dirty="0">
                          <a:solidFill>
                            <a:srgbClr val="0000FF"/>
                          </a:solidFill>
                        </a:rPr>
                        <a:t>走勢</a:t>
                      </a:r>
                      <a:r>
                        <a:rPr lang="zh-TW" altLang="en-US" b="1" dirty="0"/>
                        <a:t>的掌握。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24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216000"/>
            <a:ext cx="7560840" cy="648000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</a:rPr>
              <a:t>簡報大綱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836712"/>
            <a:ext cx="8136904" cy="5832648"/>
          </a:xfrm>
        </p:spPr>
        <p:txBody>
          <a:bodyPr>
            <a:noAutofit/>
          </a:bodyPr>
          <a:lstStyle/>
          <a:p>
            <a:pPr marL="630238" indent="-630238" algn="l">
              <a:lnSpc>
                <a:spcPts val="2500"/>
              </a:lnSpc>
              <a:spcBef>
                <a:spcPts val="1200"/>
              </a:spcBef>
              <a:buNone/>
            </a:pPr>
            <a:r>
              <a:rPr lang="en-US" altLang="zh-TW" sz="2200" dirty="0">
                <a:latin typeface="微軟正黑體" panose="020B0604030504040204" pitchFamily="34" charset="-120"/>
              </a:rPr>
              <a:t>[</a:t>
            </a:r>
            <a:r>
              <a:rPr lang="zh-TW" altLang="en-US" sz="2200" dirty="0">
                <a:latin typeface="微軟正黑體" panose="020B0604030504040204" pitchFamily="34" charset="-120"/>
              </a:rPr>
              <a:t>前言</a:t>
            </a:r>
            <a:r>
              <a:rPr lang="en-US" altLang="zh-TW" sz="2200" dirty="0">
                <a:latin typeface="微軟正黑體" panose="020B0604030504040204" pitchFamily="34" charset="-120"/>
              </a:rPr>
              <a:t>]</a:t>
            </a:r>
          </a:p>
          <a:p>
            <a:pPr marL="630238" indent="-630238" algn="l">
              <a:lnSpc>
                <a:spcPts val="2500"/>
              </a:lnSpc>
              <a:spcBef>
                <a:spcPts val="1200"/>
              </a:spcBef>
              <a:buNone/>
            </a:pPr>
            <a:r>
              <a:rPr lang="zh-TW" altLang="en-US" sz="2200" dirty="0">
                <a:latin typeface="微軟正黑體" panose="020B0604030504040204" pitchFamily="34" charset="-120"/>
              </a:rPr>
              <a:t>一</a:t>
            </a:r>
            <a:r>
              <a:rPr lang="zh-TW" altLang="zh-TW" sz="2200" dirty="0">
                <a:latin typeface="微軟正黑體" panose="020B0604030504040204" pitchFamily="34" charset="-120"/>
              </a:rPr>
              <a:t>、</a:t>
            </a:r>
            <a:r>
              <a:rPr lang="zh-TW" altLang="en-US" sz="2200" dirty="0">
                <a:latin typeface="微軟正黑體" panose="020B0604030504040204" pitchFamily="34" charset="-120"/>
              </a:rPr>
              <a:t>總體</a:t>
            </a:r>
            <a:r>
              <a:rPr lang="zh-TW" altLang="en-US" sz="2200" dirty="0"/>
              <a:t>經濟指標及預測係制訂與施行貨幣政策的重要參考依據</a:t>
            </a:r>
            <a:endParaRPr lang="en-US" altLang="zh-TW" sz="2200" dirty="0"/>
          </a:p>
          <a:p>
            <a:pPr marL="630238" indent="-630238" algn="l">
              <a:lnSpc>
                <a:spcPts val="2500"/>
              </a:lnSpc>
              <a:spcBef>
                <a:spcPts val="600"/>
              </a:spcBef>
              <a:buNone/>
            </a:pPr>
            <a:r>
              <a:rPr lang="zh-TW" altLang="en-US" sz="2200" dirty="0"/>
              <a:t>      </a:t>
            </a:r>
            <a:r>
              <a:rPr lang="en-US" altLang="zh-TW" sz="2200" dirty="0"/>
              <a:t>(</a:t>
            </a:r>
            <a:r>
              <a:rPr lang="zh-TW" altLang="en-US" sz="2200" dirty="0"/>
              <a:t>一</a:t>
            </a:r>
            <a:r>
              <a:rPr lang="en-US" altLang="zh-TW" sz="2200" dirty="0"/>
              <a:t>)</a:t>
            </a:r>
            <a:r>
              <a:rPr lang="zh-TW" altLang="en-US" sz="2200" dirty="0"/>
              <a:t>本行法定經營目標與貨幣政策架構</a:t>
            </a:r>
            <a:endParaRPr lang="en-US" altLang="zh-TW" sz="2200" dirty="0"/>
          </a:p>
          <a:p>
            <a:pPr marL="630238" indent="-630238" algn="l">
              <a:lnSpc>
                <a:spcPts val="2500"/>
              </a:lnSpc>
              <a:spcBef>
                <a:spcPts val="600"/>
              </a:spcBef>
              <a:buNone/>
            </a:pPr>
            <a:r>
              <a:rPr lang="zh-TW" altLang="en-US" sz="2200" dirty="0"/>
              <a:t>      </a:t>
            </a:r>
            <a:r>
              <a:rPr lang="en-US" altLang="zh-TW" sz="2200" dirty="0"/>
              <a:t>(</a:t>
            </a:r>
            <a:r>
              <a:rPr lang="zh-TW" altLang="en-US" sz="2200" dirty="0"/>
              <a:t>二</a:t>
            </a:r>
            <a:r>
              <a:rPr lang="en-US" altLang="zh-TW" sz="2200" dirty="0"/>
              <a:t>)</a:t>
            </a:r>
            <a:r>
              <a:rPr lang="zh-TW" altLang="en-US" sz="2200" dirty="0"/>
              <a:t>本行採行彈性的貨幣目標化機制之經驗</a:t>
            </a:r>
            <a:endParaRPr lang="en-US" altLang="zh-TW" sz="2200" dirty="0"/>
          </a:p>
          <a:p>
            <a:pPr marL="0" algn="l">
              <a:lnSpc>
                <a:spcPts val="2500"/>
              </a:lnSpc>
              <a:spcBef>
                <a:spcPts val="1800"/>
              </a:spcBef>
              <a:buNone/>
            </a:pPr>
            <a:r>
              <a:rPr lang="zh-TW" altLang="en-US" sz="2200" dirty="0">
                <a:latin typeface="微軟正黑體" panose="020B0604030504040204" pitchFamily="34" charset="-120"/>
              </a:rPr>
              <a:t>二、</a:t>
            </a:r>
            <a:r>
              <a:rPr lang="zh-TW" altLang="en-US" sz="2200" dirty="0"/>
              <a:t>全球經濟新變局對貨幣政策的挑戰</a:t>
            </a:r>
            <a:endParaRPr lang="en-US" altLang="zh-TW" sz="2200" dirty="0"/>
          </a:p>
          <a:p>
            <a:pPr marL="630238" indent="-630238" algn="l">
              <a:lnSpc>
                <a:spcPts val="2500"/>
              </a:lnSpc>
              <a:spcBef>
                <a:spcPts val="600"/>
              </a:spcBef>
              <a:buNone/>
            </a:pPr>
            <a:r>
              <a:rPr lang="zh-TW" altLang="en-US" sz="2200" dirty="0"/>
              <a:t>      </a:t>
            </a:r>
            <a:r>
              <a:rPr lang="en-US" altLang="zh-TW" sz="2200" dirty="0"/>
              <a:t>(</a:t>
            </a:r>
            <a:r>
              <a:rPr lang="zh-TW" altLang="en-US" sz="2200" dirty="0"/>
              <a:t>一</a:t>
            </a:r>
            <a:r>
              <a:rPr lang="en-US" altLang="zh-TW" sz="2200" dirty="0"/>
              <a:t>)</a:t>
            </a:r>
            <a:r>
              <a:rPr lang="zh-TW" altLang="en-US" sz="2200" dirty="0"/>
              <a:t>科技進步與全球化的發展</a:t>
            </a:r>
            <a:endParaRPr lang="en-US" altLang="zh-TW" sz="2200" dirty="0"/>
          </a:p>
          <a:p>
            <a:pPr marL="630238" indent="-630238" algn="l">
              <a:lnSpc>
                <a:spcPts val="2500"/>
              </a:lnSpc>
              <a:spcBef>
                <a:spcPts val="600"/>
              </a:spcBef>
              <a:buNone/>
            </a:pPr>
            <a:r>
              <a:rPr lang="zh-TW" altLang="en-US" sz="2200" dirty="0"/>
              <a:t>      </a:t>
            </a:r>
            <a:r>
              <a:rPr lang="en-US" altLang="zh-TW" sz="2200" dirty="0"/>
              <a:t>(</a:t>
            </a:r>
            <a:r>
              <a:rPr lang="zh-TW" altLang="en-US" sz="2200" dirty="0"/>
              <a:t>二</a:t>
            </a:r>
            <a:r>
              <a:rPr lang="en-US" altLang="zh-TW" sz="2200" dirty="0"/>
              <a:t>)</a:t>
            </a:r>
            <a:r>
              <a:rPr lang="zh-TW" altLang="en-US" sz="2200" dirty="0"/>
              <a:t>全球經濟長期停滯的低通膨與低利率環境</a:t>
            </a:r>
            <a:endParaRPr lang="en-US" altLang="zh-TW" sz="2200" dirty="0"/>
          </a:p>
          <a:p>
            <a:pPr marL="542925" indent="-542925" algn="l">
              <a:lnSpc>
                <a:spcPts val="2500"/>
              </a:lnSpc>
              <a:spcBef>
                <a:spcPts val="1800"/>
              </a:spcBef>
              <a:buNone/>
              <a:tabLst>
                <a:tab pos="628650" algn="l"/>
              </a:tabLst>
            </a:pPr>
            <a:r>
              <a:rPr lang="zh-TW" altLang="en-US" sz="2200" dirty="0">
                <a:latin typeface="微軟正黑體" panose="020B0604030504040204" pitchFamily="34" charset="-120"/>
              </a:rPr>
              <a:t>三</a:t>
            </a:r>
            <a:r>
              <a:rPr lang="zh-TW" altLang="zh-TW" sz="2200" dirty="0">
                <a:latin typeface="微軟正黑體" panose="020B0604030504040204" pitchFamily="34" charset="-120"/>
              </a:rPr>
              <a:t>、</a:t>
            </a:r>
            <a:r>
              <a:rPr lang="zh-TW" altLang="en-US" sz="2200" dirty="0">
                <a:latin typeface="微軟正黑體" panose="020B0604030504040204" pitchFamily="34" charset="-120"/>
              </a:rPr>
              <a:t>央行回應貨幣政策挑戰的對策與本行在總體經濟預測的努力</a:t>
            </a:r>
            <a:endParaRPr lang="en-US" altLang="zh-TW" sz="2200" dirty="0"/>
          </a:p>
          <a:p>
            <a:pPr marL="630238" indent="-630238" algn="l">
              <a:lnSpc>
                <a:spcPts val="2500"/>
              </a:lnSpc>
              <a:spcBef>
                <a:spcPts val="600"/>
              </a:spcBef>
              <a:buNone/>
            </a:pPr>
            <a:r>
              <a:rPr lang="zh-TW" altLang="en-US" sz="2200" dirty="0"/>
              <a:t>      </a:t>
            </a:r>
            <a:r>
              <a:rPr lang="en-US" altLang="zh-TW" sz="2200" dirty="0"/>
              <a:t>(</a:t>
            </a:r>
            <a:r>
              <a:rPr lang="zh-TW" altLang="en-US" sz="2200" dirty="0"/>
              <a:t>一</a:t>
            </a:r>
            <a:r>
              <a:rPr lang="en-US" altLang="zh-TW" sz="2200" dirty="0"/>
              <a:t>)</a:t>
            </a:r>
            <a:r>
              <a:rPr lang="zh-TW" altLang="en-US" sz="2200" dirty="0"/>
              <a:t>因應貨幣政策挑戰的對策</a:t>
            </a:r>
            <a:endParaRPr lang="en-US" altLang="zh-TW" sz="2200" dirty="0"/>
          </a:p>
          <a:p>
            <a:pPr marL="630238" indent="-630238" algn="l">
              <a:lnSpc>
                <a:spcPts val="2500"/>
              </a:lnSpc>
              <a:spcBef>
                <a:spcPts val="600"/>
              </a:spcBef>
              <a:buNone/>
            </a:pPr>
            <a:r>
              <a:rPr lang="zh-TW" altLang="en-US" sz="2200" dirty="0"/>
              <a:t>      </a:t>
            </a:r>
            <a:r>
              <a:rPr lang="en-US" altLang="zh-TW" sz="2200" dirty="0"/>
              <a:t>(</a:t>
            </a:r>
            <a:r>
              <a:rPr lang="zh-TW" altLang="en-US" sz="2200" dirty="0"/>
              <a:t>二</a:t>
            </a:r>
            <a:r>
              <a:rPr lang="en-US" altLang="zh-TW" sz="2200" dirty="0"/>
              <a:t>)</a:t>
            </a:r>
            <a:r>
              <a:rPr lang="zh-TW" altLang="en-US" sz="2200" dirty="0"/>
              <a:t>本行精進總體經濟預測與分析的經驗與努力方向</a:t>
            </a:r>
            <a:endParaRPr lang="en-US" altLang="zh-TW" sz="2200" dirty="0"/>
          </a:p>
          <a:p>
            <a:pPr marL="542925" indent="-542925" algn="l">
              <a:lnSpc>
                <a:spcPts val="2500"/>
              </a:lnSpc>
              <a:spcBef>
                <a:spcPts val="1800"/>
              </a:spcBef>
              <a:buNone/>
              <a:tabLst>
                <a:tab pos="628650" algn="l"/>
              </a:tabLst>
            </a:pPr>
            <a:r>
              <a:rPr lang="zh-TW" altLang="en-US" sz="2200" dirty="0">
                <a:latin typeface="微軟正黑體" panose="020B0604030504040204" pitchFamily="34" charset="-120"/>
              </a:rPr>
              <a:t>四、</a:t>
            </a:r>
            <a:r>
              <a:rPr lang="zh-TW" altLang="zh-TW" sz="2200" dirty="0">
                <a:latin typeface="微軟正黑體" panose="020B0604030504040204" pitchFamily="34" charset="-120"/>
              </a:rPr>
              <a:t>結語</a:t>
            </a:r>
            <a:endParaRPr lang="en-US" altLang="zh-TW" sz="2200" dirty="0">
              <a:latin typeface="微軟正黑體" panose="020B0604030504040204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1513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61" y="3342375"/>
            <a:ext cx="3621812" cy="264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263187"/>
            <a:ext cx="4667883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192832"/>
            <a:ext cx="8244000" cy="1008112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三、央行回應貨幣政策挑戰的對策與本行在總體</a:t>
            </a:r>
            <a:r>
              <a:rPr lang="en-US" altLang="zh-TW" sz="2800" spc="-50" dirty="0">
                <a:solidFill>
                  <a:srgbClr val="002060"/>
                </a:solidFill>
              </a:rPr>
              <a:t/>
            </a:r>
            <a:br>
              <a:rPr lang="en-US" altLang="zh-TW" sz="2800" spc="-50" dirty="0">
                <a:solidFill>
                  <a:srgbClr val="002060"/>
                </a:solidFill>
              </a:rPr>
            </a:br>
            <a:r>
              <a:rPr lang="en-US" altLang="zh-TW" sz="2800" spc="-50" dirty="0">
                <a:solidFill>
                  <a:srgbClr val="002060"/>
                </a:solidFill>
              </a:rPr>
              <a:t>      </a:t>
            </a:r>
            <a:r>
              <a:rPr lang="zh-TW" altLang="en-US" sz="2800" spc="-50" dirty="0">
                <a:solidFill>
                  <a:srgbClr val="002060"/>
                </a:solidFill>
              </a:rPr>
              <a:t>經濟預測的努力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5632" y="1268760"/>
            <a:ext cx="8280920" cy="5211240"/>
          </a:xfrm>
        </p:spPr>
        <p:txBody>
          <a:bodyPr>
            <a:noAutofit/>
          </a:bodyPr>
          <a:lstStyle/>
          <a:p>
            <a:pPr marL="342900" indent="-342900">
              <a:lnSpc>
                <a:spcPts val="3800"/>
              </a:lnSpc>
            </a:pP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借鏡主要央行作法</a:t>
            </a:r>
            <a:r>
              <a:rPr lang="zh-TW" altLang="en-US" spc="-100" dirty="0">
                <a:latin typeface="+mn-ea"/>
              </a:rPr>
              <a:t>，嘗試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更長期間的經濟預測</a:t>
            </a:r>
            <a:r>
              <a:rPr lang="zh-TW" altLang="en-US" spc="-100" dirty="0">
                <a:latin typeface="+mn-ea"/>
              </a:rPr>
              <a:t>，並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量化不確定性因素</a:t>
            </a:r>
            <a:r>
              <a:rPr lang="zh-TW" altLang="en-US" spc="-100" dirty="0">
                <a:latin typeface="+mn-ea"/>
              </a:rPr>
              <a:t>；建構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區間預測</a:t>
            </a:r>
            <a:r>
              <a:rPr lang="zh-TW" altLang="en-US" spc="-100" dirty="0">
                <a:latin typeface="+mn-ea"/>
              </a:rPr>
              <a:t>，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取代過去單點預測值</a:t>
            </a:r>
            <a:r>
              <a:rPr lang="zh-TW" altLang="en-US" spc="-100" dirty="0">
                <a:latin typeface="+mn-ea"/>
              </a:rPr>
              <a:t>呈現方式。</a:t>
            </a:r>
            <a:endParaRPr lang="en-US" altLang="zh-TW" spc="-10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20</a:t>
            </a:fld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E1D10A54-A1F1-4953-85E2-01B8DF57F1E7}"/>
              </a:ext>
            </a:extLst>
          </p:cNvPr>
          <p:cNvSpPr/>
          <p:nvPr/>
        </p:nvSpPr>
        <p:spPr>
          <a:xfrm>
            <a:off x="612425" y="2814873"/>
            <a:ext cx="31704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b="1" dirty="0"/>
              <a:t>英格蘭銀行的通膨預測</a:t>
            </a:r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C76AD9A7-F631-41F3-9C9E-E466619385C5}"/>
              </a:ext>
            </a:extLst>
          </p:cNvPr>
          <p:cNvSpPr/>
          <p:nvPr/>
        </p:nvSpPr>
        <p:spPr>
          <a:xfrm>
            <a:off x="4572000" y="2814873"/>
            <a:ext cx="38624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b="1" dirty="0"/>
              <a:t>美國聯準會的經濟預測</a:t>
            </a:r>
          </a:p>
        </p:txBody>
      </p:sp>
      <p:sp>
        <p:nvSpPr>
          <p:cNvPr id="13" name="文字方塊 7">
            <a:extLst>
              <a:ext uri="{FF2B5EF4-FFF2-40B4-BE49-F238E27FC236}">
                <a16:creationId xmlns="" xmlns:a16="http://schemas.microsoft.com/office/drawing/2014/main" id="{A045B9C0-AB7E-499C-8EFD-602129D0DFFA}"/>
              </a:ext>
            </a:extLst>
          </p:cNvPr>
          <p:cNvSpPr txBox="1"/>
          <p:nvPr/>
        </p:nvSpPr>
        <p:spPr>
          <a:xfrm>
            <a:off x="548403" y="5983395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en-US" altLang="zh-TW" sz="1000" dirty="0"/>
              <a:t>BOE</a:t>
            </a:r>
            <a:endParaRPr lang="zh-TW" altLang="en-US" sz="1000" dirty="0"/>
          </a:p>
        </p:txBody>
      </p:sp>
      <p:sp>
        <p:nvSpPr>
          <p:cNvPr id="14" name="文字方塊 7">
            <a:extLst>
              <a:ext uri="{FF2B5EF4-FFF2-40B4-BE49-F238E27FC236}">
                <a16:creationId xmlns="" xmlns:a16="http://schemas.microsoft.com/office/drawing/2014/main" id="{6994E32B-DCB3-436A-B7EB-01936DADEB99}"/>
              </a:ext>
            </a:extLst>
          </p:cNvPr>
          <p:cNvSpPr txBox="1"/>
          <p:nvPr/>
        </p:nvSpPr>
        <p:spPr>
          <a:xfrm>
            <a:off x="4169624" y="5983819"/>
            <a:ext cx="1677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資料來源：</a:t>
            </a:r>
            <a:r>
              <a:rPr lang="en-US" altLang="zh-TW" sz="1000" dirty="0"/>
              <a:t>FED</a:t>
            </a:r>
            <a:endParaRPr lang="zh-TW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023774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183307"/>
            <a:ext cx="8244000" cy="864096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三、央行回應貨幣政策挑戰的對策與本行在總體</a:t>
            </a:r>
            <a:r>
              <a:rPr lang="en-US" altLang="zh-TW" sz="2800" spc="-50" dirty="0">
                <a:solidFill>
                  <a:srgbClr val="002060"/>
                </a:solidFill>
              </a:rPr>
              <a:t/>
            </a:r>
            <a:br>
              <a:rPr lang="en-US" altLang="zh-TW" sz="2800" spc="-50" dirty="0">
                <a:solidFill>
                  <a:srgbClr val="002060"/>
                </a:solidFill>
              </a:rPr>
            </a:br>
            <a:r>
              <a:rPr lang="en-US" altLang="zh-TW" sz="2800" spc="-50" dirty="0">
                <a:solidFill>
                  <a:srgbClr val="002060"/>
                </a:solidFill>
              </a:rPr>
              <a:t>      </a:t>
            </a:r>
            <a:r>
              <a:rPr lang="zh-TW" altLang="en-US" sz="2800" spc="-50" dirty="0">
                <a:solidFill>
                  <a:srgbClr val="002060"/>
                </a:solidFill>
              </a:rPr>
              <a:t>經濟預測的努力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184576"/>
          </a:xfrm>
        </p:spPr>
        <p:txBody>
          <a:bodyPr>
            <a:noAutofit/>
          </a:bodyPr>
          <a:lstStyle/>
          <a:p>
            <a:pPr marL="342900" indent="-342900">
              <a:lnSpc>
                <a:spcPts val="3400"/>
              </a:lnSpc>
            </a:pPr>
            <a:r>
              <a:rPr lang="zh-TW" altLang="zh-TW" dirty="0"/>
              <a:t>將</a:t>
            </a:r>
            <a:r>
              <a:rPr lang="zh-TW" altLang="zh-TW" spc="-10" dirty="0">
                <a:solidFill>
                  <a:srgbClr val="0000FF"/>
                </a:solidFill>
                <a:latin typeface="+mn-ea"/>
              </a:rPr>
              <a:t>匯率變動的影響</a:t>
            </a:r>
            <a:r>
              <a:rPr lang="zh-TW" altLang="zh-TW" dirty="0"/>
              <a:t>妥適運用於總體經濟</a:t>
            </a:r>
            <a:r>
              <a:rPr lang="zh-TW" altLang="zh-TW" spc="-10" dirty="0">
                <a:solidFill>
                  <a:srgbClr val="0000FF"/>
                </a:solidFill>
                <a:latin typeface="+mn-ea"/>
              </a:rPr>
              <a:t>分析</a:t>
            </a:r>
            <a:r>
              <a:rPr lang="zh-TW" altLang="zh-TW" dirty="0"/>
              <a:t>，</a:t>
            </a:r>
            <a:r>
              <a:rPr lang="zh-TW" altLang="zh-TW" spc="-10" dirty="0">
                <a:solidFill>
                  <a:srgbClr val="0000FF"/>
                </a:solidFill>
                <a:latin typeface="+mn-ea"/>
              </a:rPr>
              <a:t>仍是學術研究與實務上的一大挑戰</a:t>
            </a:r>
            <a:r>
              <a:rPr lang="zh-TW" altLang="en-US" dirty="0"/>
              <a:t>。</a:t>
            </a:r>
            <a:endParaRPr lang="en-US" altLang="zh-TW" spc="-10" dirty="0">
              <a:solidFill>
                <a:srgbClr val="0000FF"/>
              </a:solidFill>
              <a:latin typeface="+mn-ea"/>
            </a:endParaRPr>
          </a:p>
          <a:p>
            <a:pPr marL="396000" indent="-39600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(1)</a:t>
            </a:r>
            <a:r>
              <a:rPr lang="zh-TW" altLang="en-US" spc="-10" dirty="0">
                <a:latin typeface="+mn-ea"/>
              </a:rPr>
              <a:t>外匯市場不像商品市場有明確生產成本，且各國貨幣多屬法定貨幣，幾不具內含價值，致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均衡匯率不明確</a:t>
            </a:r>
            <a:r>
              <a:rPr lang="zh-TW" altLang="en-US" spc="-10" dirty="0">
                <a:latin typeface="+mn-ea"/>
              </a:rPr>
              <a:t>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實證估計也難有一致結論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396000" indent="-39600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(2)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短期</a:t>
            </a:r>
            <a:r>
              <a:rPr lang="zh-TW" altLang="en-US" spc="-100" dirty="0">
                <a:latin typeface="+mn-ea"/>
              </a:rPr>
              <a:t>外匯市場易受特定訊息影響，常出現對匯率預期改變的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羊群效應</a:t>
            </a:r>
            <a:r>
              <a:rPr lang="zh-TW" altLang="en-US" spc="-100" dirty="0">
                <a:latin typeface="+mn-ea"/>
              </a:rPr>
              <a:t>，致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匯率過度波動</a:t>
            </a:r>
            <a:r>
              <a:rPr lang="zh-TW" altLang="en-US" spc="-100" dirty="0">
                <a:latin typeface="+mn-ea"/>
              </a:rPr>
              <a:t>，匯率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難以完全交由市場決定</a:t>
            </a:r>
            <a:r>
              <a:rPr lang="zh-TW" altLang="en-US" spc="-100" dirty="0">
                <a:latin typeface="+mn-ea"/>
              </a:rPr>
              <a:t>。</a:t>
            </a:r>
            <a:endParaRPr lang="en-US" altLang="zh-TW" spc="-100" dirty="0">
              <a:latin typeface="+mn-ea"/>
            </a:endParaRPr>
          </a:p>
          <a:p>
            <a:pPr marL="396000" indent="-39600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(3)</a:t>
            </a:r>
            <a:r>
              <a:rPr lang="zh-TW" altLang="en-US" spc="-10" dirty="0">
                <a:latin typeface="+mn-ea"/>
              </a:rPr>
              <a:t>資本自由移動下，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國際資本成為影響外匯市場波動的主因</a:t>
            </a:r>
            <a:r>
              <a:rPr lang="zh-TW" altLang="en-US" spc="-10" dirty="0">
                <a:latin typeface="+mn-ea"/>
              </a:rPr>
              <a:t>。尤其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非傳統貨幣政策</a:t>
            </a:r>
            <a:r>
              <a:rPr lang="zh-TW" altLang="en-US" spc="-10" dirty="0">
                <a:latin typeface="+mn-ea"/>
              </a:rPr>
              <a:t>的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外溢效應</a:t>
            </a:r>
            <a:r>
              <a:rPr lang="zh-TW" altLang="en-US" spc="-10" dirty="0">
                <a:latin typeface="+mn-ea"/>
              </a:rPr>
              <a:t>，</a:t>
            </a:r>
            <a:r>
              <a:rPr lang="zh-TW" altLang="zh-TW" dirty="0"/>
              <a:t>使</a:t>
            </a:r>
            <a:r>
              <a:rPr lang="zh-TW" altLang="zh-TW" dirty="0">
                <a:solidFill>
                  <a:srgbClr val="0000FF"/>
                </a:solidFill>
              </a:rPr>
              <a:t>匯率的分析變得更困難</a:t>
            </a:r>
            <a:r>
              <a:rPr lang="zh-TW" altLang="zh-TW" dirty="0"/>
              <a:t>，</a:t>
            </a:r>
            <a:r>
              <a:rPr lang="zh-TW" altLang="en-US" dirty="0"/>
              <a:t>亦</a:t>
            </a:r>
            <a:r>
              <a:rPr lang="zh-TW" altLang="zh-TW" dirty="0"/>
              <a:t>加深匯率與總體經濟指標交互影響的複雜度。 </a:t>
            </a:r>
            <a:endParaRPr lang="en-US" altLang="zh-TW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41570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249600"/>
            <a:ext cx="8244000" cy="576064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四、結語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3068959"/>
            <a:ext cx="8072822" cy="3377767"/>
          </a:xfrm>
        </p:spPr>
        <p:txBody>
          <a:bodyPr>
            <a:noAutofit/>
          </a:bodyPr>
          <a:lstStyle/>
          <a:p>
            <a:pPr marL="542925" indent="-542925">
              <a:lnSpc>
                <a:spcPts val="3500"/>
              </a:lnSpc>
              <a:spcBef>
                <a:spcPts val="600"/>
              </a:spcBef>
              <a:buNone/>
            </a:pPr>
            <a:r>
              <a:rPr lang="zh-TW" altLang="en-US" spc="-10" dirty="0">
                <a:latin typeface="+mn-ea"/>
              </a:rPr>
              <a:t>考量背景：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3500"/>
              </a:lnSpc>
              <a:spcBef>
                <a:spcPts val="600"/>
              </a:spcBef>
            </a:pPr>
            <a:r>
              <a:rPr lang="zh-TW" altLang="en-US" spc="-10" dirty="0">
                <a:latin typeface="+mn-ea"/>
              </a:rPr>
              <a:t>全球金融危機後，</a:t>
            </a:r>
            <a:r>
              <a:rPr lang="en-US" altLang="zh-TW" spc="-1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與物價</a:t>
            </a:r>
            <a:r>
              <a:rPr lang="zh-TW" altLang="en-US" spc="-10" dirty="0">
                <a:latin typeface="+mn-ea"/>
              </a:rPr>
              <a:t>間的相關性減弱，但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仍具中長期穩定關係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3500"/>
              </a:lnSpc>
              <a:spcBef>
                <a:spcPts val="600"/>
              </a:spcBef>
            </a:pPr>
            <a:r>
              <a:rPr lang="zh-TW" altLang="en-US" spc="-10" dirty="0">
                <a:latin typeface="+mn-ea"/>
              </a:rPr>
              <a:t>此作法將容許</a:t>
            </a:r>
            <a:r>
              <a:rPr lang="en-US" altLang="zh-TW" spc="-10" dirty="0">
                <a:latin typeface="+mn-ea"/>
              </a:rPr>
              <a:t>M2</a:t>
            </a:r>
            <a:r>
              <a:rPr lang="zh-TW" altLang="en-US" spc="-10" dirty="0">
                <a:latin typeface="+mn-ea"/>
              </a:rPr>
              <a:t>在中長期參考區間內有較大的波動，不僅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讓貨幣政策有較大操作彈性</a:t>
            </a:r>
            <a:r>
              <a:rPr lang="zh-TW" altLang="en-US" spc="-10" dirty="0">
                <a:latin typeface="+mn-ea"/>
              </a:rPr>
              <a:t>，亦可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發揮中長期定錨機制的作用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342900" indent="-342900">
              <a:lnSpc>
                <a:spcPts val="2800"/>
              </a:lnSpc>
            </a:pPr>
            <a:endParaRPr lang="en-US" altLang="zh-TW" spc="-1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22</a:t>
            </a:fld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78A04E49-B1AD-40D7-8E1C-16B140C3B6A2}"/>
              </a:ext>
            </a:extLst>
          </p:cNvPr>
          <p:cNvSpPr/>
          <p:nvPr/>
        </p:nvSpPr>
        <p:spPr>
          <a:xfrm>
            <a:off x="611560" y="1124744"/>
            <a:ext cx="8072822" cy="17281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42925" indent="-542925">
              <a:lnSpc>
                <a:spcPts val="3800"/>
              </a:lnSpc>
              <a:spcBef>
                <a:spcPts val="600"/>
              </a:spcBef>
              <a:buNone/>
            </a:pPr>
            <a:r>
              <a:rPr lang="en-US" altLang="zh-TW" sz="2400" b="1" spc="-40" dirty="0">
                <a:latin typeface="+mn-ea"/>
              </a:rPr>
              <a:t>(</a:t>
            </a:r>
            <a:r>
              <a:rPr lang="zh-TW" altLang="en-US" sz="2400" b="1" spc="-40" dirty="0">
                <a:latin typeface="+mn-ea"/>
              </a:rPr>
              <a:t>一</a:t>
            </a:r>
            <a:r>
              <a:rPr lang="en-US" altLang="zh-TW" sz="2400" b="1" spc="-40" dirty="0">
                <a:latin typeface="+mn-ea"/>
              </a:rPr>
              <a:t>)</a:t>
            </a:r>
            <a:r>
              <a:rPr lang="zh-TW" altLang="en-US" sz="2400" b="1" spc="-10" dirty="0">
                <a:latin typeface="+mn-ea"/>
              </a:rPr>
              <a:t>未來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本行擬將</a:t>
            </a:r>
            <a:r>
              <a:rPr lang="en-US" altLang="zh-TW" sz="2400" b="1" spc="-1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年成長目標區調整為</a:t>
            </a:r>
            <a:r>
              <a:rPr lang="en-US" altLang="zh-TW" sz="2400" b="1" spc="-10" dirty="0">
                <a:solidFill>
                  <a:srgbClr val="0000FF"/>
                </a:solidFill>
                <a:latin typeface="+mn-ea"/>
              </a:rPr>
              <a:t>2~3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年的中期監控區域</a:t>
            </a:r>
            <a:r>
              <a:rPr lang="en-US" altLang="zh-TW" sz="2400" b="1" spc="-10" dirty="0">
                <a:solidFill>
                  <a:srgbClr val="0000FF"/>
                </a:solidFill>
                <a:latin typeface="+mn-ea"/>
              </a:rPr>
              <a:t>(monitor range)</a:t>
            </a:r>
            <a:r>
              <a:rPr lang="zh-TW" altLang="en-US" sz="2400" b="1" spc="-10" dirty="0">
                <a:latin typeface="+mn-ea"/>
              </a:rPr>
              <a:t>，且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不再逐年設定</a:t>
            </a:r>
            <a:r>
              <a:rPr lang="en-US" altLang="zh-TW" sz="2400" b="1" spc="-1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成長目標區</a:t>
            </a:r>
            <a:r>
              <a:rPr lang="zh-TW" altLang="en-US" sz="2400" b="1" spc="-10" dirty="0">
                <a:latin typeface="+mn-ea"/>
              </a:rPr>
              <a:t>。</a:t>
            </a:r>
            <a:endParaRPr lang="en-US" altLang="zh-TW" sz="2400" b="1" spc="-1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3844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198" y="188640"/>
            <a:ext cx="8244000" cy="576064"/>
          </a:xfrm>
        </p:spPr>
        <p:txBody>
          <a:bodyPr>
            <a:noAutofit/>
          </a:bodyPr>
          <a:lstStyle/>
          <a:p>
            <a:r>
              <a:rPr lang="zh-TW" altLang="en-US" sz="2800" spc="-50" dirty="0">
                <a:solidFill>
                  <a:srgbClr val="002060"/>
                </a:solidFill>
              </a:rPr>
              <a:t>四、結語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23</a:t>
            </a:fld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8080869F-2ECB-4F16-9CAD-E993408FAEF6}"/>
              </a:ext>
            </a:extLst>
          </p:cNvPr>
          <p:cNvSpPr/>
          <p:nvPr/>
        </p:nvSpPr>
        <p:spPr>
          <a:xfrm>
            <a:off x="535588" y="920056"/>
            <a:ext cx="8212875" cy="16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42925" indent="-542925">
              <a:lnSpc>
                <a:spcPts val="4000"/>
              </a:lnSpc>
              <a:spcBef>
                <a:spcPts val="600"/>
              </a:spcBef>
            </a:pPr>
            <a:r>
              <a:rPr lang="en-US" altLang="zh-TW" sz="2400" b="1" spc="-40" dirty="0">
                <a:latin typeface="+mn-ea"/>
              </a:rPr>
              <a:t>(</a:t>
            </a:r>
            <a:r>
              <a:rPr lang="zh-TW" altLang="en-US" sz="2400" b="1" spc="-40" dirty="0">
                <a:latin typeface="+mn-ea"/>
              </a:rPr>
              <a:t>二</a:t>
            </a:r>
            <a:r>
              <a:rPr lang="en-US" altLang="zh-TW" sz="2400" b="1" spc="-40" dirty="0">
                <a:latin typeface="+mn-ea"/>
              </a:rPr>
              <a:t>)</a:t>
            </a:r>
            <a:r>
              <a:rPr lang="zh-TW" altLang="en-US" sz="2400" b="1" spc="-10" dirty="0">
                <a:latin typeface="+mn-ea"/>
              </a:rPr>
              <a:t>經濟模型雖有缺陷，惟對貨幣政策的制定仍屬重要；在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運用經濟模型時</a:t>
            </a:r>
            <a:r>
              <a:rPr lang="zh-TW" altLang="en-US" sz="2400" b="1" spc="-10" dirty="0">
                <a:latin typeface="+mn-ea"/>
              </a:rPr>
              <a:t>，可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綜合考量多方因素</a:t>
            </a:r>
            <a:r>
              <a:rPr lang="zh-TW" altLang="en-US" sz="2400" b="1" spc="-10" dirty="0">
                <a:latin typeface="+mn-ea"/>
              </a:rPr>
              <a:t>，並多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與金融業內、業外人士溝通</a:t>
            </a:r>
            <a:r>
              <a:rPr lang="zh-TW" altLang="en-US" sz="2400" b="1" spc="-10" dirty="0">
                <a:latin typeface="+mn-ea"/>
              </a:rPr>
              <a:t>。</a:t>
            </a:r>
            <a:endParaRPr lang="en-US" altLang="zh-TW" sz="2400" b="1" spc="-10" dirty="0">
              <a:latin typeface="+mn-ea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5217E367-E853-4D42-85A5-BFED60BBBBC9}"/>
              </a:ext>
            </a:extLst>
          </p:cNvPr>
          <p:cNvSpPr/>
          <p:nvPr/>
        </p:nvSpPr>
        <p:spPr>
          <a:xfrm>
            <a:off x="535589" y="2863033"/>
            <a:ext cx="8212874" cy="16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42925" indent="-542925">
              <a:lnSpc>
                <a:spcPts val="3800"/>
              </a:lnSpc>
              <a:spcBef>
                <a:spcPts val="600"/>
              </a:spcBef>
            </a:pPr>
            <a:r>
              <a:rPr lang="en-US" altLang="zh-TW" sz="2400" b="1" spc="-40" dirty="0">
                <a:latin typeface="+mn-ea"/>
              </a:rPr>
              <a:t>(</a:t>
            </a:r>
            <a:r>
              <a:rPr lang="zh-TW" altLang="en-US" sz="2400" b="1" spc="-40" dirty="0">
                <a:latin typeface="+mn-ea"/>
              </a:rPr>
              <a:t>三</a:t>
            </a:r>
            <a:r>
              <a:rPr lang="en-US" altLang="zh-TW" sz="2400" b="1" spc="-40" dirty="0">
                <a:latin typeface="+mn-ea"/>
              </a:rPr>
              <a:t>)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金融科技發展</a:t>
            </a:r>
            <a:r>
              <a:rPr lang="zh-TW" altLang="en-US" sz="2400" b="1" spc="-90" dirty="0">
                <a:latin typeface="+mn-ea"/>
              </a:rPr>
              <a:t>、全球經濟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長期停滯</a:t>
            </a:r>
            <a:r>
              <a:rPr lang="zh-TW" altLang="en-US" sz="2400" b="1" spc="-90" dirty="0">
                <a:latin typeface="+mn-ea"/>
              </a:rPr>
              <a:t>的低通膨與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低利率環境</a:t>
            </a:r>
            <a:r>
              <a:rPr lang="zh-TW" altLang="en-US" sz="2400" b="1" spc="-90" dirty="0">
                <a:latin typeface="+mn-ea"/>
              </a:rPr>
              <a:t>，可能影響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貨幣政策有效性</a:t>
            </a:r>
            <a:r>
              <a:rPr lang="zh-TW" altLang="en-US" sz="2400" b="1" spc="-90" dirty="0">
                <a:latin typeface="+mn-ea"/>
              </a:rPr>
              <a:t>；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跨境資本移動</a:t>
            </a:r>
            <a:r>
              <a:rPr lang="zh-TW" altLang="en-US" sz="2400" b="1" spc="-90" dirty="0">
                <a:latin typeface="+mn-ea"/>
              </a:rPr>
              <a:t>益加頻繁與加劇，可能妨礙貨幣政策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自主性</a:t>
            </a:r>
            <a:r>
              <a:rPr lang="zh-TW" altLang="en-US" sz="2400" b="1" spc="-90" dirty="0">
                <a:latin typeface="+mn-ea"/>
              </a:rPr>
              <a:t>，均需持續</a:t>
            </a:r>
            <a:r>
              <a:rPr lang="zh-TW" altLang="en-US" sz="2400" b="1" spc="-90" dirty="0">
                <a:solidFill>
                  <a:srgbClr val="0000FF"/>
                </a:solidFill>
                <a:latin typeface="+mn-ea"/>
              </a:rPr>
              <a:t>觀察及研究</a:t>
            </a:r>
            <a:r>
              <a:rPr lang="zh-TW" altLang="en-US" sz="2400" b="1" spc="-90" dirty="0">
                <a:latin typeface="+mn-ea"/>
              </a:rPr>
              <a:t>。</a:t>
            </a:r>
            <a:endParaRPr lang="en-US" altLang="zh-TW" sz="2400" b="1" spc="-90" dirty="0">
              <a:latin typeface="+mn-ea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A82B6F41-BB12-4101-9BD4-F587864E06D0}"/>
              </a:ext>
            </a:extLst>
          </p:cNvPr>
          <p:cNvSpPr/>
          <p:nvPr/>
        </p:nvSpPr>
        <p:spPr>
          <a:xfrm>
            <a:off x="535589" y="4761328"/>
            <a:ext cx="8212874" cy="16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42925" indent="-542925">
              <a:lnSpc>
                <a:spcPts val="3600"/>
              </a:lnSpc>
              <a:spcBef>
                <a:spcPts val="600"/>
              </a:spcBef>
            </a:pPr>
            <a:r>
              <a:rPr lang="en-US" altLang="zh-TW" sz="2400" b="1" spc="-40" dirty="0">
                <a:latin typeface="+mn-ea"/>
              </a:rPr>
              <a:t>(</a:t>
            </a:r>
            <a:r>
              <a:rPr lang="zh-TW" altLang="en-US" sz="2400" b="1" spc="-40" dirty="0">
                <a:latin typeface="+mn-ea"/>
              </a:rPr>
              <a:t>四</a:t>
            </a:r>
            <a:r>
              <a:rPr lang="en-US" altLang="zh-TW" sz="2400" b="1" spc="-40" dirty="0">
                <a:latin typeface="+mn-ea"/>
              </a:rPr>
              <a:t>)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本行將持續與外界進行學術交流，</a:t>
            </a:r>
            <a:r>
              <a:rPr lang="zh-TW" altLang="en-US" sz="2400" b="1" spc="-10" dirty="0">
                <a:solidFill>
                  <a:schemeClr val="tx1"/>
                </a:solidFill>
                <a:latin typeface="+mn-ea"/>
              </a:rPr>
              <a:t>包括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外部進修</a:t>
            </a:r>
            <a:r>
              <a:rPr lang="zh-TW" altLang="en-US" sz="2400" b="1" spc="-10" dirty="0">
                <a:solidFill>
                  <a:schemeClr val="tx1"/>
                </a:solidFill>
                <a:latin typeface="+mn-ea"/>
              </a:rPr>
              <a:t>與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延攬更多優秀人才</a:t>
            </a:r>
            <a:r>
              <a:rPr lang="zh-TW" altLang="en-US" sz="2400" b="1" spc="-10" dirty="0">
                <a:solidFill>
                  <a:schemeClr val="tx1"/>
                </a:solidFill>
                <a:latin typeface="+mn-ea"/>
              </a:rPr>
              <a:t>；與主要學術單位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建立長期學術合作關係</a:t>
            </a:r>
            <a:r>
              <a:rPr lang="zh-TW" altLang="en-US" sz="2400" b="1" spc="-10" dirty="0">
                <a:latin typeface="+mn-ea"/>
              </a:rPr>
              <a:t>。同時，</a:t>
            </a:r>
            <a:r>
              <a:rPr lang="zh-TW" altLang="en-US" sz="2400" b="1" spc="-10" dirty="0">
                <a:solidFill>
                  <a:srgbClr val="0000FF"/>
                </a:solidFill>
                <a:latin typeface="+mn-ea"/>
              </a:rPr>
              <a:t>增加與外界之溝通</a:t>
            </a:r>
            <a:r>
              <a:rPr lang="zh-TW" altLang="en-US" sz="2400" b="1" spc="-10" dirty="0">
                <a:latin typeface="+mn-ea"/>
              </a:rPr>
              <a:t>。</a:t>
            </a:r>
            <a:endParaRPr lang="en-US" altLang="zh-TW" sz="2400" b="1" spc="-1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6078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908720"/>
            <a:ext cx="8496944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TW" altLang="en-US" dirty="0"/>
              <a:t>感謝聆聽</a:t>
            </a:r>
            <a:endParaRPr lang="en-US" altLang="zh-TW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TW" altLang="en-US" dirty="0"/>
              <a:t>希望各位繼續對本行支持與指教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TW" altLang="en-US" dirty="0"/>
              <a:t>敬祝大家 </a:t>
            </a:r>
            <a:endParaRPr lang="en-US" altLang="zh-TW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TW" altLang="en-US" dirty="0"/>
              <a:t>身體健康、萬事如意！</a:t>
            </a:r>
            <a:endParaRPr lang="en-US" altLang="zh-TW" dirty="0"/>
          </a:p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謝謝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637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0134" y="241653"/>
            <a:ext cx="7848872" cy="648000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</a:rPr>
              <a:t>前言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6000" y="777375"/>
            <a:ext cx="8352464" cy="5733352"/>
          </a:xfrm>
        </p:spPr>
        <p:txBody>
          <a:bodyPr>
            <a:noAutofit/>
          </a:bodyPr>
          <a:lstStyle/>
          <a:p>
            <a:pPr marL="630238" indent="-630238">
              <a:lnSpc>
                <a:spcPts val="3600"/>
              </a:lnSpc>
              <a:spcBef>
                <a:spcPts val="600"/>
              </a:spcBef>
              <a:buNone/>
            </a:pPr>
            <a:endParaRPr lang="en-US" altLang="zh-TW" sz="2200" dirty="0">
              <a:latin typeface="微軟正黑體" panose="020B0604030504040204" pitchFamily="34" charset="-120"/>
            </a:endParaRPr>
          </a:p>
          <a:p>
            <a:pPr marL="630238" indent="-630238">
              <a:lnSpc>
                <a:spcPts val="3600"/>
              </a:lnSpc>
              <a:spcBef>
                <a:spcPts val="600"/>
              </a:spcBef>
              <a:buNone/>
            </a:pPr>
            <a:endParaRPr lang="en-US" altLang="zh-TW" sz="2200" dirty="0">
              <a:latin typeface="微軟正黑體" panose="020B0604030504040204" pitchFamily="34" charset="-120"/>
            </a:endParaRPr>
          </a:p>
          <a:p>
            <a:pPr marL="630238" indent="-630238">
              <a:lnSpc>
                <a:spcPts val="3600"/>
              </a:lnSpc>
              <a:spcBef>
                <a:spcPts val="600"/>
              </a:spcBef>
              <a:buNone/>
            </a:pPr>
            <a:endParaRPr lang="en-US" altLang="zh-TW" sz="2200" dirty="0">
              <a:latin typeface="微軟正黑體" panose="020B0604030504040204" pitchFamily="34" charset="-120"/>
            </a:endParaRPr>
          </a:p>
          <a:p>
            <a:pPr marL="627063" indent="-627063">
              <a:lnSpc>
                <a:spcPts val="3400"/>
              </a:lnSpc>
              <a:spcBef>
                <a:spcPts val="2400"/>
              </a:spcBef>
              <a:buNone/>
            </a:pPr>
            <a:r>
              <a:rPr lang="zh-TW" altLang="en-US" dirty="0">
                <a:latin typeface="微軟正黑體" panose="020B0604030504040204" pitchFamily="34" charset="-120"/>
              </a:rPr>
              <a:t>一</a:t>
            </a:r>
            <a:r>
              <a:rPr lang="zh-TW" altLang="zh-TW" dirty="0">
                <a:latin typeface="微軟正黑體" panose="020B0604030504040204" pitchFamily="34" charset="-120"/>
              </a:rPr>
              <a:t>、</a:t>
            </a:r>
            <a:r>
              <a:rPr lang="zh-TW" altLang="en-US" dirty="0">
                <a:solidFill>
                  <a:srgbClr val="0000FF"/>
                </a:solidFill>
              </a:rPr>
              <a:t>總體經濟指標及預測</a:t>
            </a:r>
            <a:r>
              <a:rPr lang="zh-TW" altLang="en-US" dirty="0">
                <a:latin typeface="微軟正黑體" panose="020B0604030504040204" pitchFamily="34" charset="-120"/>
              </a:rPr>
              <a:t>係制訂與施行</a:t>
            </a:r>
            <a:r>
              <a:rPr lang="zh-TW" altLang="en-US" dirty="0">
                <a:solidFill>
                  <a:srgbClr val="0000FF"/>
                </a:solidFill>
              </a:rPr>
              <a:t>貨幣政策</a:t>
            </a:r>
            <a:r>
              <a:rPr lang="zh-TW" altLang="en-US" dirty="0">
                <a:latin typeface="微軟正黑體" panose="020B0604030504040204" pitchFamily="34" charset="-120"/>
              </a:rPr>
              <a:t>的</a:t>
            </a:r>
            <a:r>
              <a:rPr lang="zh-TW" altLang="en-US" dirty="0">
                <a:solidFill>
                  <a:srgbClr val="0000FF"/>
                </a:solidFill>
              </a:rPr>
              <a:t>重要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參考依據</a:t>
            </a:r>
            <a:r>
              <a:rPr lang="zh-TW" altLang="en-US" dirty="0">
                <a:latin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</a:endParaRPr>
          </a:p>
          <a:p>
            <a:pPr marL="627063" indent="-627063">
              <a:lnSpc>
                <a:spcPts val="3400"/>
              </a:lnSpc>
              <a:spcBef>
                <a:spcPts val="900"/>
              </a:spcBef>
              <a:buNone/>
            </a:pPr>
            <a:r>
              <a:rPr lang="zh-TW" altLang="en-US" dirty="0">
                <a:latin typeface="微軟正黑體" panose="020B0604030504040204" pitchFamily="34" charset="-120"/>
              </a:rPr>
              <a:t>二、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全球化與金融科技</a:t>
            </a:r>
            <a:r>
              <a:rPr lang="zh-TW" altLang="en-US" dirty="0">
                <a:latin typeface="微軟正黑體" panose="020B0604030504040204" pitchFamily="34" charset="-120"/>
              </a:rPr>
              <a:t>加速發展、全球經濟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長期停滯</a:t>
            </a:r>
            <a:r>
              <a:rPr lang="zh-TW" altLang="en-US" dirty="0">
                <a:latin typeface="微軟正黑體" panose="020B0604030504040204" pitchFamily="34" charset="-120"/>
              </a:rPr>
              <a:t>、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跨境資本移動</a:t>
            </a:r>
            <a:r>
              <a:rPr lang="zh-TW" altLang="en-US" dirty="0">
                <a:latin typeface="微軟正黑體" panose="020B0604030504040204" pitchFamily="34" charset="-120"/>
              </a:rPr>
              <a:t>益加頻繁與加劇，指引貨幣政策的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指標更難掌握</a:t>
            </a:r>
            <a:r>
              <a:rPr lang="zh-TW" altLang="en-US" dirty="0">
                <a:latin typeface="微軟正黑體" panose="020B0604030504040204" pitchFamily="34" charset="-120"/>
              </a:rPr>
              <a:t>，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經濟預測更困難</a:t>
            </a:r>
            <a:r>
              <a:rPr lang="zh-TW" altLang="en-US" dirty="0">
                <a:latin typeface="微軟正黑體" panose="020B0604030504040204" pitchFamily="34" charset="-120"/>
              </a:rPr>
              <a:t>，成為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貨幣政策新挑戰</a:t>
            </a:r>
            <a:r>
              <a:rPr lang="zh-TW" altLang="en-US" dirty="0">
                <a:latin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</a:endParaRPr>
          </a:p>
          <a:p>
            <a:pPr marL="627063" indent="-627063">
              <a:lnSpc>
                <a:spcPts val="3400"/>
              </a:lnSpc>
              <a:spcBef>
                <a:spcPts val="900"/>
              </a:spcBef>
              <a:buNone/>
            </a:pPr>
            <a:r>
              <a:rPr lang="zh-TW" altLang="en-US" dirty="0">
                <a:latin typeface="微軟正黑體" panose="020B0604030504040204" pitchFamily="34" charset="-120"/>
              </a:rPr>
              <a:t>三、面對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高度不確定性</a:t>
            </a:r>
            <a:r>
              <a:rPr lang="zh-TW" altLang="en-US" dirty="0">
                <a:latin typeface="微軟正黑體" panose="020B0604030504040204" pitchFamily="34" charset="-120"/>
              </a:rPr>
              <a:t>，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本行即時</a:t>
            </a:r>
            <a:r>
              <a:rPr lang="zh-TW" altLang="en-US" dirty="0">
                <a:latin typeface="微軟正黑體" panose="020B0604030504040204" pitchFamily="34" charset="-120"/>
              </a:rPr>
              <a:t>檢視範圍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較廣</a:t>
            </a:r>
            <a:r>
              <a:rPr lang="zh-TW" altLang="en-US" dirty="0">
                <a:latin typeface="微軟正黑體" panose="020B0604030504040204" pitchFamily="34" charset="-120"/>
              </a:rPr>
              <a:t>的經濟金融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指標</a:t>
            </a:r>
            <a:r>
              <a:rPr lang="zh-TW" altLang="en-US" dirty="0">
                <a:latin typeface="微軟正黑體" panose="020B0604030504040204" pitchFamily="34" charset="-120"/>
              </a:rPr>
              <a:t>，並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善用大數據</a:t>
            </a:r>
            <a:r>
              <a:rPr lang="zh-TW" altLang="en-US" dirty="0">
                <a:latin typeface="微軟正黑體" panose="020B0604030504040204" pitchFamily="34" charset="-120"/>
              </a:rPr>
              <a:t>分析方法，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改善總體經濟預測</a:t>
            </a:r>
            <a:r>
              <a:rPr lang="zh-TW" altLang="en-US" dirty="0">
                <a:latin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39552" y="980728"/>
            <a:ext cx="8208912" cy="16561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71463" indent="-271463">
              <a:lnSpc>
                <a:spcPts val="3000"/>
              </a:lnSpc>
              <a:spcBef>
                <a:spcPts val="600"/>
              </a:spcBef>
            </a:pPr>
            <a:r>
              <a:rPr lang="en-US" altLang="zh-TW" sz="2200" dirty="0">
                <a:latin typeface="+mn-ea"/>
              </a:rPr>
              <a:t>~</a:t>
            </a:r>
            <a:r>
              <a:rPr lang="zh-TW" altLang="en-US" sz="2200" dirty="0">
                <a:latin typeface="+mn-ea"/>
              </a:rPr>
              <a:t> 英格蘭銀行首席經濟學家</a:t>
            </a:r>
            <a:r>
              <a:rPr lang="en-US" altLang="zh-TW" sz="2200" dirty="0">
                <a:latin typeface="+mn-ea"/>
              </a:rPr>
              <a:t>Andy Haldane</a:t>
            </a:r>
            <a:r>
              <a:rPr lang="zh-TW" altLang="en-US" sz="2200" dirty="0">
                <a:latin typeface="+mn-ea"/>
              </a:rPr>
              <a:t>「</a:t>
            </a:r>
            <a:r>
              <a:rPr lang="zh-TW" altLang="en-US" sz="2200" b="1" dirty="0">
                <a:solidFill>
                  <a:srgbClr val="0000FF"/>
                </a:solidFill>
              </a:rPr>
              <a:t>經濟預測的困難</a:t>
            </a:r>
            <a:r>
              <a:rPr lang="zh-TW" altLang="en-US" sz="2200" dirty="0">
                <a:latin typeface="+mn-ea"/>
              </a:rPr>
              <a:t>，有如氣象預測的失誤」</a:t>
            </a:r>
            <a:endParaRPr lang="en-US" altLang="zh-TW" sz="2200" dirty="0">
              <a:latin typeface="+mn-ea"/>
            </a:endParaRPr>
          </a:p>
          <a:p>
            <a:pPr marL="271463" indent="-271463">
              <a:lnSpc>
                <a:spcPts val="3000"/>
              </a:lnSpc>
              <a:spcBef>
                <a:spcPts val="600"/>
              </a:spcBef>
            </a:pPr>
            <a:r>
              <a:rPr lang="en-US" altLang="zh-TW" sz="2200" dirty="0">
                <a:latin typeface="+mn-ea"/>
              </a:rPr>
              <a:t>~</a:t>
            </a:r>
            <a:r>
              <a:rPr lang="zh-TW" altLang="en-US" sz="2200" dirty="0">
                <a:latin typeface="+mn-ea"/>
              </a:rPr>
              <a:t> </a:t>
            </a:r>
            <a:r>
              <a:rPr lang="zh-TW" altLang="en-US" sz="2200" spc="-30" dirty="0">
                <a:latin typeface="+mn-ea"/>
              </a:rPr>
              <a:t>經濟學家無法預測到全球金融危機，係經濟學家的</a:t>
            </a:r>
            <a:r>
              <a:rPr lang="zh-TW" altLang="en-US" sz="2200" b="1" spc="-30" dirty="0">
                <a:solidFill>
                  <a:srgbClr val="0000FF"/>
                </a:solidFill>
              </a:rPr>
              <a:t>麥克費希時刻</a:t>
            </a:r>
            <a:r>
              <a:rPr lang="en-US" altLang="zh-TW" sz="2200" dirty="0">
                <a:latin typeface="+mn-ea"/>
              </a:rPr>
              <a:t>(Michael Fish moment)</a:t>
            </a:r>
          </a:p>
        </p:txBody>
      </p:sp>
    </p:spTree>
    <p:extLst>
      <p:ext uri="{BB962C8B-B14F-4D97-AF65-F5344CB8AC3E}">
        <p14:creationId xmlns:p14="http://schemas.microsoft.com/office/powerpoint/2010/main" val="64066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204595"/>
            <a:ext cx="8158110" cy="834423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40768"/>
            <a:ext cx="8280920" cy="4815200"/>
          </a:xfrm>
        </p:spPr>
        <p:txBody>
          <a:bodyPr>
            <a:noAutofit/>
          </a:bodyPr>
          <a:lstStyle/>
          <a:p>
            <a:pPr marL="0">
              <a:lnSpc>
                <a:spcPts val="4000"/>
              </a:lnSpc>
              <a:spcBef>
                <a:spcPts val="600"/>
              </a:spcBef>
              <a:buNone/>
            </a:pPr>
            <a:r>
              <a:rPr lang="en-US" altLang="zh-TW" spc="-40" dirty="0">
                <a:latin typeface="+mn-ea"/>
              </a:rPr>
              <a:t>(</a:t>
            </a:r>
            <a:r>
              <a:rPr lang="zh-TW" altLang="en-US" spc="-40" dirty="0">
                <a:latin typeface="+mn-ea"/>
              </a:rPr>
              <a:t>一</a:t>
            </a:r>
            <a:r>
              <a:rPr lang="en-US" altLang="zh-TW" spc="-40" dirty="0">
                <a:latin typeface="+mn-ea"/>
              </a:rPr>
              <a:t>)</a:t>
            </a:r>
            <a:r>
              <a:rPr lang="zh-TW" altLang="en-US" spc="-40" dirty="0">
                <a:latin typeface="+mn-ea"/>
              </a:rPr>
              <a:t>本行法定經營目標與貨幣政策架構</a:t>
            </a:r>
            <a:endParaRPr lang="en-US" altLang="zh-TW" spc="-40" dirty="0">
              <a:latin typeface="+mn-ea"/>
            </a:endParaRPr>
          </a:p>
          <a:p>
            <a:pPr marL="342900" indent="-342900">
              <a:lnSpc>
                <a:spcPts val="4000"/>
              </a:lnSpc>
              <a:spcBef>
                <a:spcPts val="600"/>
              </a:spcBef>
            </a:pPr>
            <a:r>
              <a:rPr lang="zh-TW" altLang="en-US" spc="-10" dirty="0">
                <a:latin typeface="+mn-ea"/>
              </a:rPr>
              <a:t>根據中央銀行法，本行的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法定經營目標</a:t>
            </a:r>
            <a:r>
              <a:rPr lang="zh-TW" altLang="en-US" spc="-10" dirty="0">
                <a:latin typeface="+mn-ea"/>
              </a:rPr>
              <a:t>為：</a:t>
            </a:r>
            <a:endParaRPr lang="en-US" altLang="zh-TW" spc="-10" dirty="0">
              <a:latin typeface="+mn-ea"/>
            </a:endParaRPr>
          </a:p>
          <a:p>
            <a:pPr marL="396000" lvl="1" indent="0">
              <a:lnSpc>
                <a:spcPts val="4000"/>
              </a:lnSpc>
              <a:buNone/>
            </a:pPr>
            <a:r>
              <a:rPr lang="en-US" altLang="zh-TW" b="1" spc="-10" dirty="0">
                <a:latin typeface="+mn-ea"/>
                <a:sym typeface="Wingdings" panose="05000000000000000000" pitchFamily="2" charset="2"/>
              </a:rPr>
              <a:t>(1)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促進金融穩定；</a:t>
            </a:r>
            <a:endParaRPr lang="en-US" altLang="zh-TW" b="1" spc="-10" dirty="0">
              <a:latin typeface="+mn-ea"/>
              <a:sym typeface="Wingdings" panose="05000000000000000000" pitchFamily="2" charset="2"/>
            </a:endParaRPr>
          </a:p>
          <a:p>
            <a:pPr marL="396000" lvl="1" indent="0">
              <a:lnSpc>
                <a:spcPts val="4000"/>
              </a:lnSpc>
              <a:buNone/>
            </a:pPr>
            <a:r>
              <a:rPr lang="en-US" altLang="zh-TW" b="1" spc="-10" dirty="0">
                <a:latin typeface="+mn-ea"/>
                <a:sym typeface="Wingdings" panose="05000000000000000000" pitchFamily="2" charset="2"/>
              </a:rPr>
              <a:t>(2)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健全銀行業務；</a:t>
            </a:r>
            <a:endParaRPr lang="en-US" altLang="zh-TW" b="1" spc="-10" dirty="0">
              <a:latin typeface="+mn-ea"/>
              <a:sym typeface="Wingdings" panose="05000000000000000000" pitchFamily="2" charset="2"/>
            </a:endParaRPr>
          </a:p>
          <a:p>
            <a:pPr marL="396000" lvl="1" indent="0">
              <a:lnSpc>
                <a:spcPts val="4000"/>
              </a:lnSpc>
              <a:buNone/>
            </a:pPr>
            <a:r>
              <a:rPr lang="en-US" altLang="zh-TW" b="1" spc="-10" dirty="0">
                <a:latin typeface="+mn-ea"/>
                <a:sym typeface="Wingdings" panose="05000000000000000000" pitchFamily="2" charset="2"/>
              </a:rPr>
              <a:t>(3)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維護對內及對外幣值之穩定；</a:t>
            </a:r>
            <a:endParaRPr lang="en-US" altLang="zh-TW" b="1" spc="-10" dirty="0">
              <a:latin typeface="+mn-ea"/>
              <a:sym typeface="Wingdings" panose="05000000000000000000" pitchFamily="2" charset="2"/>
            </a:endParaRPr>
          </a:p>
          <a:p>
            <a:pPr marL="396000" lvl="1" indent="0">
              <a:lnSpc>
                <a:spcPts val="4000"/>
              </a:lnSpc>
              <a:buNone/>
            </a:pPr>
            <a:r>
              <a:rPr lang="en-US" altLang="zh-TW" b="1" spc="-10" dirty="0">
                <a:latin typeface="+mn-ea"/>
                <a:sym typeface="Wingdings" panose="05000000000000000000" pitchFamily="2" charset="2"/>
              </a:rPr>
              <a:t>(4)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並在上述目標範圍內，協助經濟之發展。</a:t>
            </a:r>
            <a:endParaRPr lang="en-US" altLang="zh-TW" b="1" spc="-10" dirty="0">
              <a:latin typeface="+mn-ea"/>
              <a:sym typeface="Wingdings" panose="05000000000000000000" pitchFamily="2" charset="2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223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94055" y="1143794"/>
            <a:ext cx="8064432" cy="5223870"/>
          </a:xfrm>
        </p:spPr>
        <p:txBody>
          <a:bodyPr>
            <a:noAutofit/>
          </a:bodyPr>
          <a:lstStyle/>
          <a:p>
            <a:pPr marL="342900" lvl="1" indent="-342900">
              <a:lnSpc>
                <a:spcPts val="3800"/>
              </a:lnSpc>
              <a:spcBef>
                <a:spcPts val="1200"/>
              </a:spcBef>
              <a:buSzPct val="80000"/>
              <a:buFont typeface="Wingdings 2"/>
              <a:buChar char=""/>
            </a:pP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本行採</a:t>
            </a:r>
            <a:r>
              <a:rPr lang="zh-TW" altLang="en-US" b="1" spc="-1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彈性的貨幣目標化</a:t>
            </a:r>
            <a:r>
              <a:rPr lang="en-US" altLang="zh-TW" b="1" spc="-10" dirty="0">
                <a:latin typeface="+mn-ea"/>
                <a:sym typeface="Wingdings" panose="05000000000000000000" pitchFamily="2" charset="2"/>
              </a:rPr>
              <a:t>(flexible monetary targeting)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機制，以</a:t>
            </a:r>
            <a:r>
              <a:rPr lang="zh-TW" altLang="en-US" b="1" spc="-1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貨幣總計數</a:t>
            </a:r>
            <a:r>
              <a:rPr lang="en-US" altLang="zh-TW" b="1" spc="-1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M2</a:t>
            </a:r>
            <a:r>
              <a:rPr lang="zh-TW" altLang="en-US" b="1" spc="-1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為中間目標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，並</a:t>
            </a:r>
            <a:r>
              <a:rPr lang="zh-TW" altLang="en-US" b="1" spc="-1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考量其他重要的總體經濟金融變數</a:t>
            </a:r>
            <a:r>
              <a:rPr lang="zh-TW" altLang="en-US" b="1" spc="-10" dirty="0">
                <a:latin typeface="+mn-ea"/>
                <a:sym typeface="Wingdings" panose="05000000000000000000" pitchFamily="2" charset="2"/>
              </a:rPr>
              <a:t>，達成法定目標。</a:t>
            </a:r>
            <a:endParaRPr lang="en-US" altLang="zh-TW" b="1" spc="-10" dirty="0">
              <a:latin typeface="+mn-ea"/>
              <a:sym typeface="Wingdings" panose="05000000000000000000" pitchFamily="2" charset="2"/>
            </a:endParaRPr>
          </a:p>
          <a:p>
            <a:pPr marL="432000" indent="-432000">
              <a:lnSpc>
                <a:spcPts val="4000"/>
              </a:lnSpc>
              <a:spcBef>
                <a:spcPts val="600"/>
              </a:spcBef>
              <a:buNone/>
            </a:pPr>
            <a:endParaRPr lang="en-US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5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825365" y="188640"/>
            <a:ext cx="8102203" cy="864096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1067933" y="3149435"/>
            <a:ext cx="2052000" cy="1728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wrap="none"/>
          <a:lstStyle/>
          <a:p>
            <a:pPr>
              <a:lnSpc>
                <a:spcPct val="120000"/>
              </a:lnSpc>
              <a:defRPr/>
            </a:pPr>
            <a:r>
              <a:rPr lang="zh-TW" altLang="en-US" sz="1200" b="1" u="sng" dirty="0">
                <a:solidFill>
                  <a:srgbClr val="0000FF"/>
                </a:solidFill>
                <a:latin typeface="+mj-ea"/>
                <a:ea typeface="+mj-ea"/>
              </a:rPr>
              <a:t>操作工具</a:t>
            </a:r>
            <a:endParaRPr lang="en-US" altLang="zh-TW" sz="1200" b="1" u="sng" dirty="0">
              <a:solidFill>
                <a:srgbClr val="0000FF"/>
              </a:solidFill>
              <a:latin typeface="+mj-ea"/>
              <a:ea typeface="+mj-ea"/>
            </a:endParaRPr>
          </a:p>
          <a:p>
            <a:pPr marL="179388" indent="-179388">
              <a:lnSpc>
                <a:spcPct val="120000"/>
              </a:lnSpc>
              <a:spcBef>
                <a:spcPts val="2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貨幣政策工具</a:t>
            </a:r>
            <a:endParaRPr lang="en-US" altLang="zh-TW" sz="1200" b="1" dirty="0">
              <a:latin typeface="+mj-ea"/>
              <a:ea typeface="+mj-ea"/>
            </a:endParaRP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1200" dirty="0">
                <a:latin typeface="+mj-ea"/>
                <a:ea typeface="+mj-ea"/>
              </a:rPr>
              <a:t>公開市場操作</a:t>
            </a:r>
            <a:endParaRPr lang="en-US" altLang="zh-TW" sz="1200" dirty="0">
              <a:latin typeface="+mj-ea"/>
              <a:ea typeface="+mj-ea"/>
            </a:endParaRP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1200" dirty="0">
                <a:latin typeface="+mj-ea"/>
                <a:ea typeface="+mj-ea"/>
              </a:rPr>
              <a:t>貼現窗口政策</a:t>
            </a:r>
            <a:endParaRPr lang="en-US" altLang="zh-TW" sz="1200" dirty="0">
              <a:latin typeface="+mj-ea"/>
              <a:ea typeface="+mj-ea"/>
            </a:endParaRP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1200" dirty="0">
                <a:latin typeface="+mj-ea"/>
                <a:ea typeface="+mj-ea"/>
              </a:rPr>
              <a:t>準備金政策</a:t>
            </a:r>
            <a:endParaRPr lang="en-US" altLang="zh-TW" sz="1200" dirty="0">
              <a:latin typeface="+mj-ea"/>
              <a:ea typeface="+mj-ea"/>
            </a:endParaRP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總體審慎工具</a:t>
            </a:r>
            <a:endParaRPr lang="en-US" altLang="zh-TW" sz="1200" b="1" dirty="0">
              <a:latin typeface="+mj-ea"/>
              <a:ea typeface="+mj-ea"/>
            </a:endParaRP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1200" dirty="0">
                <a:latin typeface="+mj-ea"/>
                <a:ea typeface="+mj-ea"/>
              </a:rPr>
              <a:t>房貸成數限制</a:t>
            </a:r>
            <a:endParaRPr lang="en-US" altLang="zh-TW" sz="1200" dirty="0">
              <a:latin typeface="+mj-ea"/>
              <a:ea typeface="+mj-ea"/>
            </a:endParaRPr>
          </a:p>
        </p:txBody>
      </p:sp>
      <p:sp>
        <p:nvSpPr>
          <p:cNvPr id="8" name="向右箭號 5"/>
          <p:cNvSpPr>
            <a:spLocks noChangeArrowheads="1"/>
          </p:cNvSpPr>
          <p:nvPr/>
        </p:nvSpPr>
        <p:spPr bwMode="auto">
          <a:xfrm>
            <a:off x="3119933" y="3630542"/>
            <a:ext cx="476994" cy="576263"/>
          </a:xfrm>
          <a:prstGeom prst="rightArrow">
            <a:avLst>
              <a:gd name="adj1" fmla="val 34889"/>
              <a:gd name="adj2" fmla="val 50000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/>
            <a:endParaRPr lang="zh-TW" altLang="en-US" sz="1400">
              <a:latin typeface="+mj-ea"/>
              <a:ea typeface="+mj-ea"/>
            </a:endParaRPr>
          </a:p>
        </p:txBody>
      </p:sp>
      <p:sp>
        <p:nvSpPr>
          <p:cNvPr id="19" name="圓角矩形 18"/>
          <p:cNvSpPr/>
          <p:nvPr/>
        </p:nvSpPr>
        <p:spPr bwMode="auto">
          <a:xfrm>
            <a:off x="3600271" y="3140968"/>
            <a:ext cx="2052000" cy="1728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wrap="none"/>
          <a:lstStyle/>
          <a:p>
            <a:pPr>
              <a:lnSpc>
                <a:spcPct val="120000"/>
              </a:lnSpc>
              <a:defRPr/>
            </a:pPr>
            <a:r>
              <a:rPr lang="zh-TW" altLang="en-US" sz="1200" b="1" u="sng" dirty="0">
                <a:solidFill>
                  <a:srgbClr val="0000FF"/>
                </a:solidFill>
                <a:latin typeface="+mj-ea"/>
                <a:ea typeface="+mj-ea"/>
              </a:rPr>
              <a:t>操作目標、中間目標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操作目標</a:t>
            </a:r>
            <a:endParaRPr lang="en-US" altLang="zh-TW" sz="1200" b="1" dirty="0">
              <a:latin typeface="+mj-ea"/>
              <a:ea typeface="+mj-ea"/>
            </a:endParaRP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1200" dirty="0">
                <a:latin typeface="+mj-ea"/>
                <a:ea typeface="+mj-ea"/>
              </a:rPr>
              <a:t>準備貨幣</a:t>
            </a: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1200" dirty="0">
                <a:latin typeface="+mj-ea"/>
                <a:ea typeface="+mj-ea"/>
              </a:rPr>
              <a:t>短期</a:t>
            </a:r>
            <a:r>
              <a:rPr lang="en-US" altLang="zh-TW" sz="1200" dirty="0">
                <a:latin typeface="+mj-ea"/>
                <a:ea typeface="+mj-ea"/>
              </a:rPr>
              <a:t>(</a:t>
            </a:r>
            <a:r>
              <a:rPr lang="zh-TW" altLang="en-US" sz="1200" dirty="0">
                <a:latin typeface="+mj-ea"/>
                <a:ea typeface="+mj-ea"/>
              </a:rPr>
              <a:t>本行</a:t>
            </a:r>
            <a:r>
              <a:rPr lang="en-US" altLang="zh-TW" sz="1200" dirty="0">
                <a:latin typeface="+mj-ea"/>
                <a:ea typeface="+mj-ea"/>
              </a:rPr>
              <a:t>NCD)</a:t>
            </a:r>
            <a:r>
              <a:rPr lang="zh-TW" altLang="en-US" sz="1200" dirty="0">
                <a:latin typeface="+mj-ea"/>
                <a:ea typeface="+mj-ea"/>
              </a:rPr>
              <a:t>利率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中間目標</a:t>
            </a:r>
            <a:endParaRPr lang="en-US" altLang="zh-TW" sz="1200" b="1" dirty="0">
              <a:latin typeface="+mj-ea"/>
              <a:ea typeface="+mj-ea"/>
            </a:endParaRPr>
          </a:p>
          <a:p>
            <a:pPr marL="466725" indent="-19685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zh-TW" sz="1200" dirty="0">
                <a:solidFill>
                  <a:srgbClr val="0000FF"/>
                </a:solidFill>
                <a:latin typeface="+mj-ea"/>
                <a:ea typeface="+mj-ea"/>
              </a:rPr>
              <a:t>M2</a:t>
            </a:r>
          </a:p>
        </p:txBody>
      </p:sp>
      <p:sp>
        <p:nvSpPr>
          <p:cNvPr id="20" name="圓角矩形 19"/>
          <p:cNvSpPr/>
          <p:nvPr/>
        </p:nvSpPr>
        <p:spPr bwMode="auto">
          <a:xfrm>
            <a:off x="6201027" y="3149435"/>
            <a:ext cx="2052000" cy="1728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wrap="none"/>
          <a:lstStyle/>
          <a:p>
            <a:pPr>
              <a:lnSpc>
                <a:spcPct val="120000"/>
              </a:lnSpc>
              <a:defRPr/>
            </a:pPr>
            <a:r>
              <a:rPr lang="zh-TW" altLang="en-US" sz="1200" b="1" u="sng" dirty="0">
                <a:solidFill>
                  <a:srgbClr val="0000FF"/>
                </a:solidFill>
                <a:latin typeface="+mj-ea"/>
                <a:ea typeface="+mj-ea"/>
              </a:rPr>
              <a:t>最終目標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促進金融穩定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健全銀行業務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維護對內及對外幣值</a:t>
            </a:r>
            <a:r>
              <a:rPr lang="en-US" altLang="zh-TW" sz="1200" b="1" dirty="0">
                <a:latin typeface="+mj-ea"/>
                <a:ea typeface="+mj-ea"/>
              </a:rPr>
              <a:t/>
            </a:r>
            <a:br>
              <a:rPr lang="en-US" altLang="zh-TW" sz="1200" b="1" dirty="0">
                <a:latin typeface="+mj-ea"/>
                <a:ea typeface="+mj-ea"/>
              </a:rPr>
            </a:br>
            <a:r>
              <a:rPr lang="zh-TW" altLang="en-US" sz="1200" b="1" dirty="0">
                <a:latin typeface="+mj-ea"/>
                <a:ea typeface="+mj-ea"/>
              </a:rPr>
              <a:t>之穩定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於上述目標範圍內，</a:t>
            </a:r>
            <a:r>
              <a:rPr lang="en-US" altLang="zh-TW" sz="1200" b="1" dirty="0">
                <a:latin typeface="+mj-ea"/>
                <a:ea typeface="+mj-ea"/>
              </a:rPr>
              <a:t/>
            </a:r>
            <a:br>
              <a:rPr lang="en-US" altLang="zh-TW" sz="1200" b="1" dirty="0">
                <a:latin typeface="+mj-ea"/>
                <a:ea typeface="+mj-ea"/>
              </a:rPr>
            </a:br>
            <a:r>
              <a:rPr lang="zh-TW" altLang="en-US" sz="1200" b="1" dirty="0">
                <a:latin typeface="+mj-ea"/>
                <a:ea typeface="+mj-ea"/>
              </a:rPr>
              <a:t>協助經濟之發展</a:t>
            </a:r>
          </a:p>
          <a:p>
            <a:pPr marL="179388" indent="-179388">
              <a:buFont typeface="Wingdings" panose="05000000000000000000" pitchFamily="2" charset="2"/>
              <a:buChar char="l"/>
              <a:defRPr/>
            </a:pPr>
            <a:endParaRPr lang="en-US" altLang="zh-TW" sz="1200" b="1" dirty="0">
              <a:latin typeface="+mj-ea"/>
              <a:ea typeface="+mj-ea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3709580" y="5240248"/>
            <a:ext cx="3432777" cy="1260000"/>
            <a:chOff x="4283968" y="5708606"/>
            <a:chExt cx="4018358" cy="1051951"/>
          </a:xfrm>
        </p:grpSpPr>
        <p:sp>
          <p:nvSpPr>
            <p:cNvPr id="21" name="圓角矩形 20"/>
            <p:cNvSpPr/>
            <p:nvPr/>
          </p:nvSpPr>
          <p:spPr bwMode="auto">
            <a:xfrm>
              <a:off x="4283968" y="5708606"/>
              <a:ext cx="4018358" cy="1051951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solidFill>
                <a:schemeClr val="accent3">
                  <a:lumMod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/>
          </p:spPr>
          <p:txBody>
            <a:bodyPr wrap="none"/>
            <a:lstStyle/>
            <a:p>
              <a:pPr>
                <a:lnSpc>
                  <a:spcPct val="120000"/>
                </a:lnSpc>
                <a:defRPr/>
              </a:pPr>
              <a:r>
                <a:rPr lang="zh-TW" altLang="en-US" sz="1200" b="1" u="sng" dirty="0">
                  <a:solidFill>
                    <a:srgbClr val="0000FF"/>
                  </a:solidFill>
                  <a:latin typeface="+mj-ea"/>
                  <a:ea typeface="+mj-ea"/>
                </a:rPr>
                <a:t>國內訊息變數</a:t>
              </a:r>
            </a:p>
            <a:p>
              <a:pPr marL="179388" indent="-179388">
                <a:lnSpc>
                  <a:spcPct val="120000"/>
                </a:lnSpc>
                <a:buFont typeface="Wingdings" panose="05000000000000000000" pitchFamily="2" charset="2"/>
                <a:buChar char="l"/>
                <a:defRPr/>
              </a:pPr>
              <a:r>
                <a:rPr lang="zh-TW" altLang="en-US" sz="1200" b="1" dirty="0">
                  <a:latin typeface="+mj-ea"/>
                  <a:ea typeface="+mj-ea"/>
                </a:rPr>
                <a:t>經濟成長與通膨預期</a:t>
              </a:r>
            </a:p>
            <a:p>
              <a:pPr marL="179388" indent="-179388">
                <a:lnSpc>
                  <a:spcPct val="120000"/>
                </a:lnSpc>
                <a:buFont typeface="Wingdings" panose="05000000000000000000" pitchFamily="2" charset="2"/>
                <a:buChar char="l"/>
                <a:defRPr/>
              </a:pPr>
              <a:r>
                <a:rPr lang="zh-TW" altLang="en-US" sz="1200" b="1" dirty="0">
                  <a:latin typeface="+mj-ea"/>
                  <a:ea typeface="+mj-ea"/>
                </a:rPr>
                <a:t>產出缺口</a:t>
              </a:r>
            </a:p>
            <a:p>
              <a:pPr marL="179388" indent="-179388">
                <a:lnSpc>
                  <a:spcPct val="120000"/>
                </a:lnSpc>
                <a:buFont typeface="Wingdings" panose="05000000000000000000" pitchFamily="2" charset="2"/>
                <a:buChar char="l"/>
                <a:defRPr/>
              </a:pPr>
              <a:r>
                <a:rPr lang="zh-TW" altLang="en-US" sz="1200" b="1" dirty="0">
                  <a:latin typeface="+mj-ea"/>
                  <a:ea typeface="+mj-ea"/>
                </a:rPr>
                <a:t>匯率</a:t>
              </a:r>
              <a:endParaRPr lang="en-US" altLang="zh-TW" sz="1200" b="1" dirty="0">
                <a:latin typeface="+mj-ea"/>
                <a:ea typeface="+mj-ea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zh-TW" altLang="en-US" sz="1200" b="1" u="sng" dirty="0">
                  <a:solidFill>
                    <a:srgbClr val="0000FF"/>
                  </a:solidFill>
                  <a:latin typeface="+mj-ea"/>
                </a:rPr>
                <a:t>國外經濟金融情勢</a:t>
              </a:r>
            </a:p>
          </p:txBody>
        </p:sp>
        <p:sp>
          <p:nvSpPr>
            <p:cNvPr id="2" name="文字方塊 1"/>
            <p:cNvSpPr txBox="1"/>
            <p:nvPr/>
          </p:nvSpPr>
          <p:spPr>
            <a:xfrm>
              <a:off x="6264186" y="5949358"/>
              <a:ext cx="2038139" cy="6321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9388" indent="-179388">
                <a:lnSpc>
                  <a:spcPct val="120000"/>
                </a:lnSpc>
                <a:buFont typeface="Wingdings" panose="05000000000000000000" pitchFamily="2" charset="2"/>
                <a:buChar char="l"/>
                <a:defRPr/>
              </a:pPr>
              <a:r>
                <a:rPr lang="zh-TW" altLang="en-US" sz="1200" b="1" dirty="0">
                  <a:latin typeface="+mj-ea"/>
                </a:rPr>
                <a:t>銀行信用</a:t>
              </a:r>
            </a:p>
            <a:p>
              <a:pPr marL="179388" indent="-179388">
                <a:lnSpc>
                  <a:spcPct val="120000"/>
                </a:lnSpc>
                <a:buFont typeface="Wingdings" panose="05000000000000000000" pitchFamily="2" charset="2"/>
                <a:buChar char="l"/>
                <a:defRPr/>
              </a:pPr>
              <a:r>
                <a:rPr lang="zh-TW" altLang="en-US" sz="1200" b="1" dirty="0">
                  <a:latin typeface="+mj-ea"/>
                </a:rPr>
                <a:t>資產價格</a:t>
              </a:r>
            </a:p>
            <a:p>
              <a:pPr marL="179388" indent="-179388">
                <a:lnSpc>
                  <a:spcPct val="120000"/>
                </a:lnSpc>
                <a:buFont typeface="Wingdings" panose="05000000000000000000" pitchFamily="2" charset="2"/>
                <a:buChar char="l"/>
                <a:defRPr/>
              </a:pPr>
              <a:r>
                <a:rPr lang="zh-TW" altLang="en-US" sz="1200" b="1" dirty="0">
                  <a:latin typeface="+mj-ea"/>
                </a:rPr>
                <a:t>其他經濟金融指標</a:t>
              </a:r>
            </a:p>
          </p:txBody>
        </p:sp>
      </p:grpSp>
      <p:sp>
        <p:nvSpPr>
          <p:cNvPr id="22" name="圓角矩形 21"/>
          <p:cNvSpPr/>
          <p:nvPr/>
        </p:nvSpPr>
        <p:spPr bwMode="auto">
          <a:xfrm>
            <a:off x="1087985" y="5259699"/>
            <a:ext cx="2088000" cy="12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solidFill>
              <a:schemeClr val="accent3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wrap="none"/>
          <a:lstStyle/>
          <a:p>
            <a:pPr>
              <a:lnSpc>
                <a:spcPct val="120000"/>
              </a:lnSpc>
              <a:defRPr/>
            </a:pPr>
            <a:r>
              <a:rPr lang="zh-TW" altLang="en-US" sz="1200" b="1" u="sng" dirty="0">
                <a:solidFill>
                  <a:srgbClr val="0000FF"/>
                </a:solidFill>
                <a:latin typeface="+mj-ea"/>
                <a:ea typeface="+mj-ea"/>
              </a:rPr>
              <a:t>政策決定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根據國內外經濟金融情勢</a:t>
            </a:r>
          </a:p>
          <a:p>
            <a:pPr marL="179388" indent="-179388">
              <a:lnSpc>
                <a:spcPct val="120000"/>
              </a:lnSpc>
              <a:buFont typeface="Wingdings" panose="05000000000000000000" pitchFamily="2" charset="2"/>
              <a:buChar char="l"/>
              <a:defRPr/>
            </a:pPr>
            <a:r>
              <a:rPr lang="zh-TW" altLang="en-US" sz="1200" b="1" dirty="0">
                <a:latin typeface="+mj-ea"/>
                <a:ea typeface="+mj-ea"/>
              </a:rPr>
              <a:t>理事會決議</a:t>
            </a:r>
          </a:p>
        </p:txBody>
      </p:sp>
      <p:sp>
        <p:nvSpPr>
          <p:cNvPr id="23" name="TextBox 8">
            <a:extLst>
              <a:ext uri="{FF2B5EF4-FFF2-40B4-BE49-F238E27FC236}">
                <a16:creationId xmlns="" xmlns:a16="http://schemas.microsoft.com/office/drawing/2014/main" id="{D56588D4-3FFB-47E6-9C1D-D31506F37FC4}"/>
              </a:ext>
            </a:extLst>
          </p:cNvPr>
          <p:cNvSpPr txBox="1"/>
          <p:nvPr/>
        </p:nvSpPr>
        <p:spPr>
          <a:xfrm>
            <a:off x="1398110" y="2757045"/>
            <a:ext cx="645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zh-TW" altLang="en-US" b="1" dirty="0"/>
              <a:t>本行的貨幣政策架構</a:t>
            </a:r>
            <a:endParaRPr lang="en-US" altLang="zh-TW" b="1" dirty="0"/>
          </a:p>
        </p:txBody>
      </p:sp>
      <p:sp>
        <p:nvSpPr>
          <p:cNvPr id="24" name="向右箭號 5"/>
          <p:cNvSpPr>
            <a:spLocks noChangeArrowheads="1"/>
          </p:cNvSpPr>
          <p:nvPr/>
        </p:nvSpPr>
        <p:spPr bwMode="auto">
          <a:xfrm>
            <a:off x="5681698" y="3657227"/>
            <a:ext cx="476994" cy="576263"/>
          </a:xfrm>
          <a:prstGeom prst="rightArrow">
            <a:avLst>
              <a:gd name="adj1" fmla="val 34889"/>
              <a:gd name="adj2" fmla="val 50000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/>
            <a:endParaRPr lang="zh-TW" altLang="en-US" sz="1400">
              <a:latin typeface="+mj-ea"/>
              <a:ea typeface="+mj-ea"/>
            </a:endParaRPr>
          </a:p>
        </p:txBody>
      </p:sp>
      <p:sp>
        <p:nvSpPr>
          <p:cNvPr id="25" name="向右箭號 5"/>
          <p:cNvSpPr>
            <a:spLocks noChangeArrowheads="1"/>
          </p:cNvSpPr>
          <p:nvPr/>
        </p:nvSpPr>
        <p:spPr bwMode="auto">
          <a:xfrm rot="10800000">
            <a:off x="3150583" y="5517033"/>
            <a:ext cx="485313" cy="576263"/>
          </a:xfrm>
          <a:prstGeom prst="rightArrow">
            <a:avLst>
              <a:gd name="adj1" fmla="val 34889"/>
              <a:gd name="adj2" fmla="val 55991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/>
            <a:endParaRPr lang="zh-TW" altLang="en-US" sz="1400">
              <a:latin typeface="+mj-ea"/>
              <a:ea typeface="+mj-ea"/>
            </a:endParaRPr>
          </a:p>
        </p:txBody>
      </p:sp>
      <p:sp>
        <p:nvSpPr>
          <p:cNvPr id="27" name="弧形箭號 (左彎) 12">
            <a:extLst>
              <a:ext uri="{FF2B5EF4-FFF2-40B4-BE49-F238E27FC236}">
                <a16:creationId xmlns="" xmlns:a16="http://schemas.microsoft.com/office/drawing/2014/main" id="{6CEEC7DD-37B3-465F-8007-268F3D841B9F}"/>
              </a:ext>
            </a:extLst>
          </p:cNvPr>
          <p:cNvSpPr/>
          <p:nvPr/>
        </p:nvSpPr>
        <p:spPr>
          <a:xfrm rot="10800000">
            <a:off x="582800" y="3717032"/>
            <a:ext cx="485131" cy="1847707"/>
          </a:xfrm>
          <a:prstGeom prst="curvedLeftArrow">
            <a:avLst>
              <a:gd name="adj1" fmla="val 56246"/>
              <a:gd name="adj2" fmla="val 89620"/>
              <a:gd name="adj3" fmla="val 319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zh-TW" altLang="en-US" sz="1400">
              <a:latin typeface="+mj-ea"/>
              <a:ea typeface="+mj-ea"/>
            </a:endParaRPr>
          </a:p>
        </p:txBody>
      </p:sp>
      <p:sp>
        <p:nvSpPr>
          <p:cNvPr id="10" name="上-下雙向箭號 9"/>
          <p:cNvSpPr/>
          <p:nvPr/>
        </p:nvSpPr>
        <p:spPr>
          <a:xfrm>
            <a:off x="4398921" y="4865346"/>
            <a:ext cx="454699" cy="396601"/>
          </a:xfrm>
          <a:prstGeom prst="upDownArrow">
            <a:avLst>
              <a:gd name="adj1" fmla="val 50000"/>
              <a:gd name="adj2" fmla="val 33242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3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399059"/>
            <a:ext cx="8064432" cy="5175240"/>
          </a:xfrm>
        </p:spPr>
        <p:txBody>
          <a:bodyPr>
            <a:noAutofit/>
          </a:bodyPr>
          <a:lstStyle/>
          <a:p>
            <a:pPr marL="342900" indent="-342900">
              <a:lnSpc>
                <a:spcPts val="4000"/>
              </a:lnSpc>
              <a:spcBef>
                <a:spcPts val="600"/>
              </a:spcBef>
            </a:pPr>
            <a:r>
              <a:rPr lang="zh-TW" altLang="en-US" u="sng" dirty="0">
                <a:latin typeface="+mn-ea"/>
              </a:rPr>
              <a:t>貨幣數量及利率在本行貨幣政策扮演的角色</a:t>
            </a:r>
            <a:endParaRPr lang="en-US" altLang="zh-TW" u="sng" dirty="0">
              <a:latin typeface="+mn-ea"/>
            </a:endParaRPr>
          </a:p>
          <a:p>
            <a:pPr marL="432000" indent="-432000" algn="l">
              <a:lnSpc>
                <a:spcPts val="45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(1)</a:t>
            </a:r>
            <a:r>
              <a:rPr lang="zh-TW" altLang="en-US" spc="-10" dirty="0">
                <a:latin typeface="+mn-ea"/>
              </a:rPr>
              <a:t>以</a:t>
            </a:r>
            <a:r>
              <a:rPr lang="en-US" altLang="zh-TW" spc="-1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為中間目標</a:t>
            </a:r>
            <a:r>
              <a:rPr lang="zh-TW" altLang="en-US" spc="-10" dirty="0">
                <a:latin typeface="+mn-ea"/>
              </a:rPr>
              <a:t>之彈性的貨幣目標化機制：</a:t>
            </a:r>
            <a:r>
              <a:rPr lang="en-US" altLang="zh-TW" spc="-10" dirty="0">
                <a:latin typeface="+mn-ea"/>
              </a:rPr>
              <a:t/>
            </a:r>
            <a:br>
              <a:rPr lang="en-US" altLang="zh-TW" spc="-10" dirty="0">
                <a:latin typeface="+mn-ea"/>
              </a:rPr>
            </a:br>
            <a:r>
              <a:rPr lang="zh-TW" altLang="en-US" spc="-10" dirty="0">
                <a:latin typeface="+mn-ea"/>
              </a:rPr>
              <a:t>貨幣數量成長攸關經濟活動所需，本行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每年底</a:t>
            </a:r>
            <a:r>
              <a:rPr lang="zh-TW" altLang="en-US" spc="-10" dirty="0">
                <a:latin typeface="+mn-ea"/>
              </a:rPr>
              <a:t>訂定</a:t>
            </a:r>
            <a:r>
              <a:rPr lang="en-US" altLang="zh-TW" spc="-10" dirty="0">
                <a:solidFill>
                  <a:srgbClr val="0000FF"/>
                </a:solidFill>
                <a:latin typeface="+mn-ea"/>
              </a:rPr>
              <a:t>M2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成長目標區</a:t>
            </a:r>
            <a:r>
              <a:rPr lang="zh-TW" altLang="en-US" spc="-10" dirty="0">
                <a:latin typeface="+mn-ea"/>
              </a:rPr>
              <a:t>，主要考量</a:t>
            </a:r>
            <a:r>
              <a:rPr lang="en-US" altLang="zh-TW" spc="-10" dirty="0">
                <a:latin typeface="+mn-ea"/>
              </a:rPr>
              <a:t>︰</a:t>
            </a:r>
          </a:p>
          <a:p>
            <a:pPr marL="720000" indent="-288000">
              <a:lnSpc>
                <a:spcPts val="4500"/>
              </a:lnSpc>
              <a:spcBef>
                <a:spcPts val="600"/>
              </a:spcBef>
              <a:buNone/>
            </a:pPr>
            <a:r>
              <a:rPr lang="zh-TW" altLang="en-US" spc="-10" dirty="0">
                <a:latin typeface="標楷體"/>
                <a:ea typeface="標楷體"/>
              </a:rPr>
              <a:t>－</a:t>
            </a:r>
            <a:r>
              <a:rPr lang="zh-TW" altLang="en-US" spc="-10" dirty="0">
                <a:latin typeface="+mn-ea"/>
              </a:rPr>
              <a:t>依次年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經濟成長率與物價年增率預測值</a:t>
            </a:r>
            <a:r>
              <a:rPr lang="zh-TW" altLang="en-US" spc="-10" dirty="0">
                <a:latin typeface="+mn-ea"/>
              </a:rPr>
              <a:t>等變數，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推估</a:t>
            </a:r>
            <a:r>
              <a:rPr lang="en-US" altLang="zh-TW" spc="-60" dirty="0">
                <a:latin typeface="+mn-ea"/>
              </a:rPr>
              <a:t>M2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貨幣需求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720000" indent="-288000">
              <a:lnSpc>
                <a:spcPts val="4500"/>
              </a:lnSpc>
              <a:spcBef>
                <a:spcPts val="600"/>
              </a:spcBef>
              <a:buNone/>
            </a:pPr>
            <a:r>
              <a:rPr lang="zh-TW" altLang="en-US" spc="-10" dirty="0">
                <a:latin typeface="標楷體"/>
                <a:ea typeface="標楷體"/>
              </a:rPr>
              <a:t>－</a:t>
            </a:r>
            <a:r>
              <a:rPr lang="zh-TW" altLang="en-US" spc="-60" dirty="0">
                <a:latin typeface="+mn-ea"/>
              </a:rPr>
              <a:t>其他影響</a:t>
            </a:r>
            <a:r>
              <a:rPr lang="en-US" altLang="zh-TW" spc="-60" dirty="0">
                <a:latin typeface="+mn-ea"/>
              </a:rPr>
              <a:t>M2</a:t>
            </a:r>
            <a:r>
              <a:rPr lang="zh-TW" altLang="en-US" spc="-60" dirty="0">
                <a:latin typeface="+mn-ea"/>
              </a:rPr>
              <a:t>成長的</a:t>
            </a:r>
            <a:r>
              <a:rPr lang="zh-TW" altLang="en-US" spc="-60" dirty="0">
                <a:solidFill>
                  <a:srgbClr val="0000FF"/>
                </a:solidFill>
                <a:latin typeface="+mn-ea"/>
              </a:rPr>
              <a:t>不確定因素</a:t>
            </a:r>
            <a:r>
              <a:rPr lang="zh-TW" altLang="en-US" spc="-60" dirty="0">
                <a:latin typeface="+mn-ea"/>
              </a:rPr>
              <a:t>，如</a:t>
            </a:r>
            <a:r>
              <a:rPr lang="zh-TW" altLang="en-US" spc="-60" dirty="0">
                <a:solidFill>
                  <a:srgbClr val="0000FF"/>
                </a:solidFill>
                <a:latin typeface="+mn-ea"/>
              </a:rPr>
              <a:t>跨境短期資本移動</a:t>
            </a:r>
            <a:r>
              <a:rPr lang="zh-TW" altLang="en-US" spc="-60" dirty="0">
                <a:latin typeface="+mn-ea"/>
              </a:rPr>
              <a:t>。</a:t>
            </a:r>
            <a:endParaRPr lang="en-US" altLang="zh-TW" spc="-60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6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737667" y="265981"/>
            <a:ext cx="8064896" cy="936104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023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432" cy="4680520"/>
          </a:xfrm>
        </p:spPr>
        <p:txBody>
          <a:bodyPr>
            <a:noAutofit/>
          </a:bodyPr>
          <a:lstStyle/>
          <a:p>
            <a:pPr marL="342900" indent="-342900">
              <a:lnSpc>
                <a:spcPts val="4000"/>
              </a:lnSpc>
              <a:spcBef>
                <a:spcPts val="600"/>
              </a:spcBef>
            </a:pPr>
            <a:r>
              <a:rPr lang="zh-TW" altLang="en-US" u="sng" dirty="0">
                <a:latin typeface="+mn-ea"/>
              </a:rPr>
              <a:t>貨幣數量及利率在本行貨幣政策扮演的角色</a:t>
            </a:r>
            <a:endParaRPr lang="en-US" altLang="zh-TW" u="sng" dirty="0">
              <a:latin typeface="+mn-ea"/>
            </a:endParaRPr>
          </a:p>
          <a:p>
            <a:pPr marL="432000" indent="-432000" algn="l">
              <a:lnSpc>
                <a:spcPts val="45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(2)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利率</a:t>
            </a:r>
            <a:r>
              <a:rPr lang="zh-TW" altLang="en-US" spc="-10" dirty="0">
                <a:latin typeface="+mn-ea"/>
              </a:rPr>
              <a:t>政策：</a:t>
            </a:r>
            <a:r>
              <a:rPr lang="en-US" altLang="zh-TW" spc="-10" dirty="0">
                <a:latin typeface="+mn-ea"/>
              </a:rPr>
              <a:t/>
            </a:r>
            <a:br>
              <a:rPr lang="en-US" altLang="zh-TW" spc="-10" dirty="0">
                <a:latin typeface="+mn-ea"/>
              </a:rPr>
            </a:br>
            <a:r>
              <a:rPr lang="zh-TW" altLang="en-US" spc="-50" dirty="0">
                <a:latin typeface="+mn-ea"/>
              </a:rPr>
              <a:t>本行</a:t>
            </a:r>
            <a:r>
              <a:rPr lang="zh-TW" altLang="en-US" spc="-50" dirty="0">
                <a:solidFill>
                  <a:srgbClr val="0000FF"/>
                </a:solidFill>
                <a:latin typeface="+mn-ea"/>
              </a:rPr>
              <a:t>每季</a:t>
            </a:r>
            <a:r>
              <a:rPr lang="zh-TW" altLang="en-US" spc="-50" dirty="0">
                <a:latin typeface="+mn-ea"/>
              </a:rPr>
              <a:t>理事會經綜合考量</a:t>
            </a:r>
            <a:r>
              <a:rPr lang="zh-TW" altLang="en-US" spc="-50" dirty="0">
                <a:solidFill>
                  <a:srgbClr val="0000FF"/>
                </a:solidFill>
                <a:latin typeface="+mn-ea"/>
              </a:rPr>
              <a:t>當前物價、通膨展望及產出缺口</a:t>
            </a:r>
            <a:r>
              <a:rPr lang="zh-TW" altLang="en-US" spc="-50" dirty="0">
                <a:latin typeface="+mn-ea"/>
              </a:rPr>
              <a:t>等國內外經濟金融情勢變化後，訂定政策利率水準。</a:t>
            </a:r>
            <a:endParaRPr lang="en-US" altLang="zh-TW" spc="-50" dirty="0">
              <a:latin typeface="+mn-ea"/>
            </a:endParaRPr>
          </a:p>
          <a:p>
            <a:pPr marL="720000" indent="-288000">
              <a:lnSpc>
                <a:spcPts val="4500"/>
              </a:lnSpc>
              <a:spcBef>
                <a:spcPts val="600"/>
              </a:spcBef>
              <a:buNone/>
            </a:pPr>
            <a:r>
              <a:rPr lang="zh-TW" altLang="en-US" spc="-60" dirty="0">
                <a:latin typeface="標楷體"/>
                <a:ea typeface="標楷體"/>
              </a:rPr>
              <a:t>－</a:t>
            </a:r>
            <a:r>
              <a:rPr lang="zh-TW" altLang="en-US" spc="-60" dirty="0">
                <a:latin typeface="+mn-ea"/>
              </a:rPr>
              <a:t>以</a:t>
            </a:r>
            <a:r>
              <a:rPr lang="zh-TW" altLang="en-US" spc="-60" dirty="0">
                <a:solidFill>
                  <a:srgbClr val="0000FF"/>
                </a:solidFill>
                <a:latin typeface="+mn-ea"/>
              </a:rPr>
              <a:t>引導市場利率</a:t>
            </a:r>
            <a:r>
              <a:rPr lang="zh-TW" altLang="en-US" spc="-60" dirty="0">
                <a:latin typeface="+mn-ea"/>
              </a:rPr>
              <a:t>與</a:t>
            </a:r>
            <a:r>
              <a:rPr lang="zh-TW" altLang="en-US" spc="-60" dirty="0">
                <a:solidFill>
                  <a:srgbClr val="0000FF"/>
                </a:solidFill>
                <a:latin typeface="+mn-ea"/>
              </a:rPr>
              <a:t>調控貨幣數量</a:t>
            </a:r>
            <a:r>
              <a:rPr lang="zh-TW" altLang="en-US" spc="-60" dirty="0">
                <a:latin typeface="+mn-ea"/>
              </a:rPr>
              <a:t>。</a:t>
            </a:r>
            <a:endParaRPr lang="en-US" altLang="zh-TW" spc="-60" dirty="0">
              <a:latin typeface="+mn-ea"/>
            </a:endParaRPr>
          </a:p>
          <a:p>
            <a:pPr marL="720000" indent="-288000">
              <a:lnSpc>
                <a:spcPts val="4500"/>
              </a:lnSpc>
              <a:spcBef>
                <a:spcPts val="600"/>
              </a:spcBef>
              <a:buNone/>
            </a:pPr>
            <a:r>
              <a:rPr lang="zh-TW" altLang="en-US" spc="-60" dirty="0">
                <a:latin typeface="標楷體"/>
                <a:ea typeface="標楷體"/>
              </a:rPr>
              <a:t>－</a:t>
            </a:r>
            <a:r>
              <a:rPr lang="zh-TW" altLang="en-US" spc="-60" dirty="0">
                <a:latin typeface="+mn-ea"/>
              </a:rPr>
              <a:t>達成本行維持物價與金融穩定、協助經濟發展之目標。</a:t>
            </a:r>
          </a:p>
          <a:p>
            <a:pPr marL="0">
              <a:lnSpc>
                <a:spcPts val="3600"/>
              </a:lnSpc>
              <a:buNone/>
            </a:pPr>
            <a:endParaRPr lang="zh-TW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7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630610" y="251123"/>
            <a:ext cx="8352928" cy="864096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50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32" cy="5040560"/>
          </a:xfrm>
        </p:spPr>
        <p:txBody>
          <a:bodyPr>
            <a:noAutofit/>
          </a:bodyPr>
          <a:lstStyle/>
          <a:p>
            <a:pPr marL="342900" indent="-342900">
              <a:lnSpc>
                <a:spcPts val="4000"/>
              </a:lnSpc>
              <a:spcBef>
                <a:spcPts val="600"/>
              </a:spcBef>
            </a:pPr>
            <a:r>
              <a:rPr lang="zh-TW" altLang="en-US" u="sng" dirty="0">
                <a:latin typeface="+mn-ea"/>
              </a:rPr>
              <a:t>匯率在本行貨幣政策扮演的角色</a:t>
            </a:r>
            <a:endParaRPr lang="en-US" altLang="zh-TW" u="sng" dirty="0">
              <a:latin typeface="+mn-ea"/>
            </a:endParaRPr>
          </a:p>
          <a:p>
            <a:pPr marL="432000" indent="-43200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altLang="zh-TW" spc="-10" dirty="0">
                <a:latin typeface="+mn-ea"/>
              </a:rPr>
              <a:t>(1)</a:t>
            </a:r>
            <a:r>
              <a:rPr lang="zh-TW" altLang="en-US" spc="-100" dirty="0">
                <a:latin typeface="+mn-ea"/>
              </a:rPr>
              <a:t>「</a:t>
            </a:r>
            <a:r>
              <a:rPr lang="zh-TW" altLang="en-US" spc="-100" dirty="0">
                <a:solidFill>
                  <a:srgbClr val="0000FF"/>
                </a:solidFill>
                <a:latin typeface="+mn-ea"/>
              </a:rPr>
              <a:t>不可能的三位一體</a:t>
            </a:r>
            <a:r>
              <a:rPr lang="zh-TW" altLang="en-US" spc="-100" dirty="0">
                <a:latin typeface="+mn-ea"/>
              </a:rPr>
              <a:t>」</a:t>
            </a:r>
            <a:r>
              <a:rPr lang="en-US" altLang="zh-TW" spc="-100" dirty="0">
                <a:latin typeface="+mn-ea"/>
              </a:rPr>
              <a:t>:</a:t>
            </a:r>
            <a:r>
              <a:rPr lang="zh-TW" altLang="en-US" spc="-100" dirty="0">
                <a:latin typeface="+mn-ea"/>
              </a:rPr>
              <a:t>固定匯率、資本自由移動與貨幣政策自主性等政策目標不可能同時達成，只能三者擇其二。</a:t>
            </a:r>
            <a:endParaRPr lang="en-US" altLang="zh-TW" spc="-100" dirty="0">
              <a:latin typeface="+mn-ea"/>
            </a:endParaRPr>
          </a:p>
          <a:p>
            <a:pPr marL="432000" indent="-43200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altLang="zh-TW" spc="-10" dirty="0">
                <a:latin typeface="+mn-ea"/>
              </a:rPr>
              <a:t>(2)</a:t>
            </a:r>
            <a:r>
              <a:rPr lang="zh-TW" altLang="en-US" spc="-10" dirty="0">
                <a:latin typeface="+mn-ea"/>
              </a:rPr>
              <a:t>全球金融高度整合，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大國貨幣政策</a:t>
            </a:r>
            <a:r>
              <a:rPr lang="zh-TW" altLang="en-US" spc="-10" dirty="0">
                <a:latin typeface="+mn-ea"/>
              </a:rPr>
              <a:t>造成的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全球金融循環</a:t>
            </a:r>
            <a:r>
              <a:rPr lang="zh-TW" altLang="en-US" spc="-10" dirty="0">
                <a:latin typeface="+mn-ea"/>
              </a:rPr>
              <a:t>會透過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跨境資本移動外溢</a:t>
            </a:r>
            <a:r>
              <a:rPr lang="zh-TW" altLang="en-US" spc="-10" dirty="0">
                <a:latin typeface="+mn-ea"/>
              </a:rPr>
              <a:t>至他國貨幣與信用情勢，因此一國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即使採自由浮動匯率</a:t>
            </a:r>
            <a:r>
              <a:rPr lang="zh-TW" altLang="en-US" spc="-10" dirty="0">
                <a:latin typeface="+mn-ea"/>
              </a:rPr>
              <a:t>，亦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難確保貨幣政策自主性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432000" indent="-43200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altLang="zh-TW" spc="-10" dirty="0">
                <a:latin typeface="+mn-ea"/>
              </a:rPr>
              <a:t>(3)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面對外部衝擊</a:t>
            </a:r>
            <a:r>
              <a:rPr lang="zh-TW" altLang="en-US" spc="-10" dirty="0">
                <a:latin typeface="+mn-ea"/>
              </a:rPr>
              <a:t>，學者建議仍須採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針對性資本管制、總體審慎措施</a:t>
            </a:r>
            <a:r>
              <a:rPr lang="zh-TW" altLang="en-US" spc="-10" dirty="0">
                <a:latin typeface="+mn-ea"/>
              </a:rPr>
              <a:t>，以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確保貨幣政策自主性</a:t>
            </a:r>
            <a:r>
              <a:rPr lang="zh-TW" altLang="en-US" dirty="0">
                <a:latin typeface="+mn-ea"/>
              </a:rPr>
              <a:t>。</a:t>
            </a:r>
            <a:endParaRPr lang="en-US" altLang="zh-TW" dirty="0">
              <a:solidFill>
                <a:srgbClr val="0000FF"/>
              </a:solidFill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743000" y="265981"/>
            <a:ext cx="8064896" cy="936104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84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32" cy="5256584"/>
          </a:xfrm>
        </p:spPr>
        <p:txBody>
          <a:bodyPr>
            <a:noAutofit/>
          </a:bodyPr>
          <a:lstStyle/>
          <a:p>
            <a:pPr marL="342900" indent="-342900">
              <a:lnSpc>
                <a:spcPts val="4000"/>
              </a:lnSpc>
              <a:spcBef>
                <a:spcPts val="600"/>
              </a:spcBef>
            </a:pPr>
            <a:r>
              <a:rPr lang="zh-TW" altLang="en-US" u="sng" dirty="0">
                <a:latin typeface="+mn-ea"/>
              </a:rPr>
              <a:t>匯率在本行貨幣政策扮演的角色</a:t>
            </a:r>
            <a:endParaRPr lang="en-US" altLang="zh-TW" u="sng" dirty="0">
              <a:latin typeface="+mn-ea"/>
            </a:endParaRPr>
          </a:p>
          <a:p>
            <a:pPr marL="432000" indent="-43200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TW" spc="-10" dirty="0">
                <a:latin typeface="+mn-ea"/>
              </a:rPr>
              <a:t>(4)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台灣貿易依存度高</a:t>
            </a:r>
            <a:r>
              <a:rPr lang="zh-TW" altLang="en-US" spc="-10" dirty="0">
                <a:latin typeface="+mn-ea"/>
              </a:rPr>
              <a:t>且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經濟規模小</a:t>
            </a:r>
            <a:r>
              <a:rPr lang="zh-TW" altLang="en-US" spc="-10" dirty="0">
                <a:latin typeface="+mn-ea"/>
              </a:rPr>
              <a:t>，易面臨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全球金融循環衍生的風險</a:t>
            </a:r>
            <a:r>
              <a:rPr lang="zh-TW" altLang="en-US" spc="-10" dirty="0">
                <a:latin typeface="+mn-ea"/>
              </a:rPr>
              <a:t>，匯率波動幅度不宜過大，</a:t>
            </a:r>
            <a:r>
              <a:rPr lang="zh-TW" altLang="en-US" spc="-10" dirty="0">
                <a:solidFill>
                  <a:srgbClr val="0000FF"/>
                </a:solidFill>
                <a:latin typeface="+mn-ea"/>
              </a:rPr>
              <a:t>適合採行管理浮動匯率制度</a:t>
            </a:r>
            <a:r>
              <a:rPr lang="zh-TW" altLang="en-US" spc="-10" dirty="0">
                <a:latin typeface="+mn-ea"/>
              </a:rPr>
              <a:t>。</a:t>
            </a:r>
            <a:endParaRPr lang="en-US" altLang="zh-TW" spc="-10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zh-TW" dirty="0">
              <a:latin typeface="+mn-ea"/>
            </a:endParaRPr>
          </a:p>
          <a:p>
            <a:pPr marL="0">
              <a:lnSpc>
                <a:spcPts val="3600"/>
              </a:lnSpc>
              <a:buNone/>
            </a:pPr>
            <a:endParaRPr lang="zh-TW" altLang="en-US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央行貨幣政策與總體經濟預測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611560" y="275506"/>
            <a:ext cx="8496944" cy="936104"/>
          </a:xfrm>
        </p:spPr>
        <p:txBody>
          <a:bodyPr>
            <a:noAutofit/>
          </a:bodyPr>
          <a:lstStyle/>
          <a:p>
            <a:r>
              <a:rPr lang="zh-TW" altLang="en-US" sz="2800" spc="-100" dirty="0">
                <a:solidFill>
                  <a:srgbClr val="002060"/>
                </a:solidFill>
              </a:rPr>
              <a:t>一、總體經濟指標及預測係制訂與施行貨幣政策的</a:t>
            </a:r>
            <a:r>
              <a:rPr lang="en-US" altLang="zh-TW" sz="2800" spc="-100" dirty="0">
                <a:solidFill>
                  <a:srgbClr val="002060"/>
                </a:solidFill>
              </a:rPr>
              <a:t/>
            </a:r>
            <a:br>
              <a:rPr lang="en-US" altLang="zh-TW" sz="2800" spc="-100" dirty="0">
                <a:solidFill>
                  <a:srgbClr val="002060"/>
                </a:solidFill>
              </a:rPr>
            </a:br>
            <a:r>
              <a:rPr lang="zh-TW" altLang="en-US" sz="2800" spc="-100" dirty="0">
                <a:solidFill>
                  <a:srgbClr val="002060"/>
                </a:solidFill>
              </a:rPr>
              <a:t>      重要參考依據</a:t>
            </a:r>
            <a:endParaRPr lang="zh-TW" altLang="en-US" sz="2800" spc="-50" dirty="0">
              <a:solidFill>
                <a:srgbClr val="002060"/>
              </a:solidFill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="" xmlns:a16="http://schemas.microsoft.com/office/drawing/2014/main" id="{D56588D4-3FFB-47E6-9C1D-D31506F37FC4}"/>
              </a:ext>
            </a:extLst>
          </p:cNvPr>
          <p:cNvSpPr txBox="1"/>
          <p:nvPr/>
        </p:nvSpPr>
        <p:spPr>
          <a:xfrm>
            <a:off x="1381134" y="3573016"/>
            <a:ext cx="6336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zh-TW" altLang="en-US" b="1" dirty="0"/>
              <a:t>台灣與主要國家貿易開放程度</a:t>
            </a:r>
            <a:endParaRPr lang="en-US" altLang="zh-TW" b="1" dirty="0"/>
          </a:p>
          <a:p>
            <a:pPr algn="ctr" fontAlgn="ctr"/>
            <a:r>
              <a:rPr lang="en-US" altLang="zh-TW" b="1" dirty="0"/>
              <a:t>(2018</a:t>
            </a:r>
            <a:r>
              <a:rPr lang="zh-TW" altLang="en-US" b="1" dirty="0"/>
              <a:t>年</a:t>
            </a:r>
            <a:r>
              <a:rPr lang="en-US" altLang="zh-TW" b="1" dirty="0"/>
              <a:t>)</a:t>
            </a:r>
          </a:p>
          <a:p>
            <a:pPr algn="r" fontAlgn="ctr"/>
            <a:r>
              <a:rPr lang="zh-TW" altLang="en-US" sz="1200" dirty="0"/>
              <a:t>單位：</a:t>
            </a:r>
            <a:r>
              <a:rPr lang="en-US" altLang="zh-TW" sz="1200" dirty="0"/>
              <a:t>%</a:t>
            </a:r>
            <a:endParaRPr lang="en-US" altLang="zh-TW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" name="Table 9">
            <a:extLst>
              <a:ext uri="{FF2B5EF4-FFF2-40B4-BE49-F238E27FC236}">
                <a16:creationId xmlns="" xmlns:a16="http://schemas.microsoft.com/office/drawing/2014/main" id="{8384F6B6-01BC-487B-ADB6-5760F7946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65280"/>
              </p:ext>
            </p:extLst>
          </p:nvPr>
        </p:nvGraphicFramePr>
        <p:xfrm>
          <a:off x="1331641" y="4404013"/>
          <a:ext cx="6408710" cy="164200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="" xmlns:a16="http://schemas.microsoft.com/office/drawing/2014/main" val="1908045424"/>
                    </a:ext>
                  </a:extLst>
                </a:gridCol>
                <a:gridCol w="804089">
                  <a:extLst>
                    <a:ext uri="{9D8B030D-6E8A-4147-A177-3AD203B41FA5}">
                      <a16:colId xmlns="" xmlns:a16="http://schemas.microsoft.com/office/drawing/2014/main" val="3090626867"/>
                    </a:ext>
                  </a:extLst>
                </a:gridCol>
                <a:gridCol w="804089">
                  <a:extLst>
                    <a:ext uri="{9D8B030D-6E8A-4147-A177-3AD203B41FA5}">
                      <a16:colId xmlns="" xmlns:a16="http://schemas.microsoft.com/office/drawing/2014/main" val="449178055"/>
                    </a:ext>
                  </a:extLst>
                </a:gridCol>
                <a:gridCol w="804089">
                  <a:extLst>
                    <a:ext uri="{9D8B030D-6E8A-4147-A177-3AD203B41FA5}">
                      <a16:colId xmlns="" xmlns:a16="http://schemas.microsoft.com/office/drawing/2014/main" val="1198520086"/>
                    </a:ext>
                  </a:extLst>
                </a:gridCol>
                <a:gridCol w="804089">
                  <a:extLst>
                    <a:ext uri="{9D8B030D-6E8A-4147-A177-3AD203B41FA5}">
                      <a16:colId xmlns="" xmlns:a16="http://schemas.microsoft.com/office/drawing/2014/main" val="3083009026"/>
                    </a:ext>
                  </a:extLst>
                </a:gridCol>
                <a:gridCol w="804089">
                  <a:extLst>
                    <a:ext uri="{9D8B030D-6E8A-4147-A177-3AD203B41FA5}">
                      <a16:colId xmlns="" xmlns:a16="http://schemas.microsoft.com/office/drawing/2014/main" val="1958661435"/>
                    </a:ext>
                  </a:extLst>
                </a:gridCol>
                <a:gridCol w="804089">
                  <a:extLst>
                    <a:ext uri="{9D8B030D-6E8A-4147-A177-3AD203B41FA5}">
                      <a16:colId xmlns="" xmlns:a16="http://schemas.microsoft.com/office/drawing/2014/main" val="4035536925"/>
                    </a:ext>
                  </a:extLst>
                </a:gridCol>
              </a:tblGrid>
              <a:tr h="5044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台灣</a:t>
                      </a:r>
                      <a:endParaRPr lang="zh-TW" alt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u="none" strike="noStrike" dirty="0">
                          <a:effectLst/>
                        </a:rPr>
                        <a:t>南韓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u="none" strike="noStrike" dirty="0">
                          <a:effectLst/>
                        </a:rPr>
                        <a:t>新加坡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u="none" strike="noStrike" dirty="0">
                          <a:effectLst/>
                        </a:rPr>
                        <a:t>中國大陸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u="none" strike="noStrike" dirty="0">
                          <a:effectLst/>
                        </a:rPr>
                        <a:t>日本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u="none" strike="noStrike" dirty="0">
                          <a:effectLst/>
                        </a:rPr>
                        <a:t>美國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80702430"/>
                  </a:ext>
                </a:extLst>
              </a:tr>
              <a:tr h="479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dirty="0">
                          <a:effectLst/>
                        </a:rPr>
                        <a:t>輸出入</a:t>
                      </a:r>
                      <a:r>
                        <a:rPr lang="en-US" altLang="zh-TW" sz="1400" u="none" strike="noStrike" dirty="0">
                          <a:effectLst/>
                        </a:rPr>
                        <a:t>/</a:t>
                      </a:r>
                      <a:r>
                        <a:rPr lang="en-US" sz="1400" u="none" strike="noStrike" dirty="0">
                          <a:effectLst/>
                        </a:rPr>
                        <a:t>GDP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147</a:t>
                      </a: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106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377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32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8970426"/>
                  </a:ext>
                </a:extLst>
              </a:tr>
              <a:tr h="657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u="none" strike="noStrike" dirty="0">
                          <a:effectLst/>
                        </a:rPr>
                        <a:t>各國名目</a:t>
                      </a:r>
                      <a:r>
                        <a:rPr lang="en-US" altLang="zh-TW" sz="1400" u="none" strike="noStrike" dirty="0">
                          <a:effectLst/>
                        </a:rPr>
                        <a:t>GDP</a:t>
                      </a:r>
                      <a:r>
                        <a:rPr lang="zh-TW" altLang="en-US" sz="1400" u="none" strike="noStrike" dirty="0">
                          <a:effectLst/>
                        </a:rPr>
                        <a:t>相對台灣的規模</a:t>
                      </a:r>
                      <a:r>
                        <a:rPr lang="en-US" altLang="zh-TW" sz="1400" u="none" strike="noStrike" dirty="0">
                          <a:effectLst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</a:rPr>
                        <a:t>倍數</a:t>
                      </a:r>
                      <a:r>
                        <a:rPr lang="en-US" altLang="zh-TW" sz="1400" u="none" strike="noStrike" dirty="0">
                          <a:effectLst/>
                        </a:rPr>
                        <a:t>)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FF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2.7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0.6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23.1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8.4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34.8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17442317"/>
                  </a:ext>
                </a:extLst>
              </a:tr>
            </a:tbl>
          </a:graphicData>
        </a:graphic>
      </p:graphicFrame>
      <p:sp>
        <p:nvSpPr>
          <p:cNvPr id="10" name="TextBox 10">
            <a:extLst>
              <a:ext uri="{FF2B5EF4-FFF2-40B4-BE49-F238E27FC236}">
                <a16:creationId xmlns="" xmlns:a16="http://schemas.microsoft.com/office/drawing/2014/main" id="{0F75BE1E-EBD3-4B0B-B26C-E9965B6E31E1}"/>
              </a:ext>
            </a:extLst>
          </p:cNvPr>
          <p:cNvSpPr txBox="1"/>
          <p:nvPr/>
        </p:nvSpPr>
        <p:spPr>
          <a:xfrm>
            <a:off x="1314459" y="6074245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資料來源：主計總處、</a:t>
            </a:r>
            <a:r>
              <a:rPr lang="en-US" altLang="zh-TW" sz="1100" dirty="0"/>
              <a:t>IMF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20529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13225</TotalTime>
  <Words>2696</Words>
  <Application>Microsoft Office PowerPoint</Application>
  <PresentationFormat>如螢幕大小 (4:3)</PresentationFormat>
  <Paragraphs>292</Paragraphs>
  <Slides>24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24</vt:i4>
      </vt:variant>
    </vt:vector>
  </HeadingPairs>
  <TitlesOfParts>
    <vt:vector size="26" baseType="lpstr">
      <vt:lpstr>觀點</vt:lpstr>
      <vt:lpstr>Custom Design</vt:lpstr>
      <vt:lpstr>央行貨幣政策與總體經濟預測</vt:lpstr>
      <vt:lpstr>簡報大綱</vt:lpstr>
      <vt:lpstr>前言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一、總體經濟指標及預測係制訂與施行貨幣政策的       重要參考依據</vt:lpstr>
      <vt:lpstr>二、全球經濟新變局對貨幣政策的挑戰</vt:lpstr>
      <vt:lpstr>二、全球經濟新變局對貨幣政策的挑戰</vt:lpstr>
      <vt:lpstr>三、央行回應貨幣政策挑戰的對策與本行在總體       經濟預測的努力</vt:lpstr>
      <vt:lpstr>三、央行回應貨幣政策挑戰的對策與本行在總體       經濟預測的努力</vt:lpstr>
      <vt:lpstr>三、央行回應貨幣政策挑戰的對策與本行在總體       經濟預測的努力</vt:lpstr>
      <vt:lpstr>三、央行回應貨幣政策挑戰的對策與本行在總體       經濟預測的努力</vt:lpstr>
      <vt:lpstr>三、央行回應貨幣政策挑戰的對策與本行在總體       經濟預測的努力</vt:lpstr>
      <vt:lpstr>四、結語</vt:lpstr>
      <vt:lpstr>四、結語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美國調整對外經貿政策 對全球及臺灣經濟之影響</dc:title>
  <dc:creator>許碧純</dc:creator>
  <cp:lastModifiedBy>李佳盈</cp:lastModifiedBy>
  <cp:revision>1025</cp:revision>
  <cp:lastPrinted>2019-10-24T23:34:56Z</cp:lastPrinted>
  <dcterms:created xsi:type="dcterms:W3CDTF">2018-12-25T08:03:40Z</dcterms:created>
  <dcterms:modified xsi:type="dcterms:W3CDTF">2019-10-25T02:12:45Z</dcterms:modified>
</cp:coreProperties>
</file>