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theme/themeOverride3.xml" ContentType="application/vnd.openxmlformats-officedocument.themeOverride+xml"/>
  <Override PartName="/ppt/charts/chart14.xml" ContentType="application/vnd.openxmlformats-officedocument.drawingml.chart+xml"/>
  <Override PartName="/ppt/drawings/drawing10.xml" ContentType="application/vnd.openxmlformats-officedocument.drawingml.chartshapes+xml"/>
  <Override PartName="/ppt/charts/chart15.xml" ContentType="application/vnd.openxmlformats-officedocument.drawingml.chart+xml"/>
  <Override PartName="/ppt/drawings/drawing11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12.xml" ContentType="application/vnd.openxmlformats-officedocument.drawingml.chartshapes+xml"/>
  <Override PartName="/ppt/charts/chart18.xml" ContentType="application/vnd.openxmlformats-officedocument.drawingml.chart+xml"/>
  <Override PartName="/ppt/drawings/drawing13.xml" ContentType="application/vnd.openxmlformats-officedocument.drawingml.chartshapes+xml"/>
  <Override PartName="/ppt/charts/chart19.xml" ContentType="application/vnd.openxmlformats-officedocument.drawingml.chart+xml"/>
  <Override PartName="/ppt/drawings/drawing14.xml" ContentType="application/vnd.openxmlformats-officedocument.drawingml.chartshapes+xml"/>
  <Override PartName="/ppt/charts/chart20.xml" ContentType="application/vnd.openxmlformats-officedocument.drawingml.chart+xml"/>
  <Override PartName="/ppt/drawings/drawing15.xml" ContentType="application/vnd.openxmlformats-officedocument.drawingml.chartshapes+xml"/>
  <Override PartName="/ppt/charts/chart21.xml" ContentType="application/vnd.openxmlformats-officedocument.drawingml.chart+xml"/>
  <Override PartName="/ppt/theme/themeOverride4.xml" ContentType="application/vnd.openxmlformats-officedocument.themeOverride+xml"/>
  <Override PartName="/ppt/drawings/drawing1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308" r:id="rId4"/>
    <p:sldId id="293" r:id="rId5"/>
    <p:sldId id="307" r:id="rId6"/>
    <p:sldId id="296" r:id="rId7"/>
    <p:sldId id="316" r:id="rId8"/>
    <p:sldId id="299" r:id="rId9"/>
    <p:sldId id="304" r:id="rId10"/>
    <p:sldId id="267" r:id="rId11"/>
    <p:sldId id="319" r:id="rId12"/>
    <p:sldId id="285" r:id="rId13"/>
    <p:sldId id="291" r:id="rId14"/>
    <p:sldId id="300" r:id="rId15"/>
    <p:sldId id="275" r:id="rId16"/>
    <p:sldId id="301" r:id="rId17"/>
    <p:sldId id="306" r:id="rId18"/>
    <p:sldId id="295" r:id="rId19"/>
    <p:sldId id="315" r:id="rId20"/>
    <p:sldId id="290" r:id="rId21"/>
    <p:sldId id="269" r:id="rId22"/>
    <p:sldId id="282" r:id="rId23"/>
    <p:sldId id="317" r:id="rId24"/>
    <p:sldId id="313" r:id="rId25"/>
    <p:sldId id="318" r:id="rId26"/>
    <p:sldId id="288" r:id="rId27"/>
    <p:sldId id="283" r:id="rId28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60153B9-9C56-4F04-BF43-972F24DD7118}">
          <p14:sldIdLst>
            <p14:sldId id="256"/>
          </p14:sldIdLst>
        </p14:section>
        <p14:section name="大綱" id="{67DF863E-E47A-44E7-84BA-B040E299B69A}">
          <p14:sldIdLst>
            <p14:sldId id="257"/>
          </p14:sldIdLst>
        </p14:section>
        <p14:section name="內文" id="{5A560A9E-C116-495C-A982-6E4C5BF0959E}">
          <p14:sldIdLst>
            <p14:sldId id="308"/>
            <p14:sldId id="293"/>
            <p14:sldId id="307"/>
            <p14:sldId id="296"/>
            <p14:sldId id="316"/>
            <p14:sldId id="299"/>
            <p14:sldId id="304"/>
            <p14:sldId id="267"/>
            <p14:sldId id="319"/>
            <p14:sldId id="285"/>
            <p14:sldId id="291"/>
            <p14:sldId id="300"/>
            <p14:sldId id="275"/>
            <p14:sldId id="301"/>
            <p14:sldId id="306"/>
            <p14:sldId id="295"/>
            <p14:sldId id="315"/>
            <p14:sldId id="290"/>
            <p14:sldId id="269"/>
            <p14:sldId id="282"/>
            <p14:sldId id="317"/>
            <p14:sldId id="313"/>
            <p14:sldId id="318"/>
            <p14:sldId id="288"/>
            <p14:sldId id="28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CC3300"/>
    <a:srgbClr val="0000FF"/>
    <a:srgbClr val="33CCFF"/>
    <a:srgbClr val="006666"/>
    <a:srgbClr val="D60093"/>
    <a:srgbClr val="9900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4723" autoAdjust="0"/>
  </p:normalViewPr>
  <p:slideViewPr>
    <p:cSldViewPr>
      <p:cViewPr>
        <p:scale>
          <a:sx n="80" d="100"/>
          <a:sy n="80" d="100"/>
        </p:scale>
        <p:origin x="-2514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6725"/>
    </p:cViewPr>
  </p:sorterViewPr>
  <p:notesViewPr>
    <p:cSldViewPr>
      <p:cViewPr varScale="1">
        <p:scale>
          <a:sx n="55" d="100"/>
          <a:sy n="55" d="100"/>
        </p:scale>
        <p:origin x="-3355" y="-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econb\bp$\BP\division\&#22283;&#38555;&#25237;&#36039;&#37096;&#20301;&#32113;&#35336;IIP\IIP&#32232;&#35069;%20Account\&#26032;&#32862;&#31295;\2018\IIP-&#20013;&#26032;&#32862;&#31295;&#38468;&#34920;2018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econb\bp$\BP-15220\&#20126;&#27954;&#21508;&#22283;&#21443;&#33287;&#20013;&#22283;&#20379;&#25033;&#37832;&#30340;&#27604;&#37325;.xl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cAY.xls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Book1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\\econb\bp$\BP\division\TRADE\&#38263;&#23448;&#20132;&#36774;&#20107;&#38917;\108\20190308%20&#29702;&#20107;&#26371;-&#36229;&#38989;&#20786;&#33988;&#33287;&#25237;&#36039;&#21488;&#28771;\&#22294;7%20&#25237;&#23529;&#26371;2019-01-&#32113;&#35336;&#26376;&#22577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&#35079;&#26412;%20&#21488;&#21830;&#22238;&#21488;&#21517;&#21934;&#32113;&#35336;20190610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Laubach_Williams_current_estimates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Laubach_Williams_current_estimates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C:\Users\hsupichun.CBC_DOM\AppData\Local\Microsoft\Windows\Temporary%20Internet%20Files\Content.Outlook\2IZ0397S\&#22294;2%20&#27511;&#24180;&#26032;&#21488;&#24163;&#22806;&#21295;&#20132;&#26131;&#37329;&#38989;&#20043;&#32080;&#27083;&#35722;&#21270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&#65297;&#65302;.%20&#22283;&#27665;&#20786;&#33988;&#33287;&#22283;&#20839;&#25237;&#36039;.xls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96141621571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\\econb\bp$\BP\division\TRADE\&#38263;&#23448;&#20132;&#36774;&#20107;&#38917;\108\20190620%20&#29702;&#20107;&#26371;Q&amp;A(&#19971;)\&#38651;&#23376;&#29986;&#21697;&#29986;&#26989;VA-EX-Market%20share-20190528.xlsx" TargetMode="External"/><Relationship Id="rId1" Type="http://schemas.openxmlformats.org/officeDocument/2006/relationships/themeOverride" Target="../theme/themeOverride4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cAY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&#21488;&#28771;&#36229;&#38989;&#20786;&#33988;&#33287;&#32147;&#24120;&#24115;&#38918;&#24046;&#22294;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&#23565;&#20013;&#22283;&#22823;&#38520;&#20986;&#20837;&#36229;-&#22294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WPP2019_POP_F07_1_POPULATION_BY_AGE_BOTH_SEXE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&#65297;&#65302;.%20&#22283;&#27665;&#20786;&#33988;&#33287;&#22283;&#20839;&#25237;&#36039;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cmtsai\AppData\Local\Microsoft\Windows\Temporary%20Internet%20Files\Content.Outlook\HC80NSM0\&#21488;&#28771;&#20225;&#26989;&#30340;&#36229;&#38989;&#20786;&#33988;&#29575;(&#22294;)-p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econb\bp$\BP\division\BOP\&#30740;&#31350;&#22577;&#21578;\20190702%20&#32317;&#35009;%20&#30740;&#35347;&#38498;%20&#21488;&#28771;&#36039;&#37329;&#36939;&#29992;&#30340;&#25136;&#30053;&#24605;&#32771;\&#25237;&#24433;&#29255;\table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2018</a:t>
            </a:r>
            <a:r>
              <a:rPr lang="zh-TW" sz="1800" dirty="0"/>
              <a:t>年底全球國際投資部位淨資產排名</a:t>
            </a:r>
          </a:p>
        </c:rich>
      </c:tx>
      <c:layout>
        <c:manualLayout>
          <c:xMode val="edge"/>
          <c:yMode val="edge"/>
          <c:x val="0.24633308563199477"/>
          <c:y val="2.2984201748573012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3792072163720472E-2"/>
          <c:y val="0.14399314668999708"/>
          <c:w val="0.8837211510911801"/>
          <c:h val="0.6113466025080198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'2'!$B$4:$B$13</c:f>
              <c:strCache>
                <c:ptCount val="10"/>
                <c:pt idx="0">
                  <c:v>日本</c:v>
                </c:pt>
                <c:pt idx="1">
                  <c:v>德國</c:v>
                </c:pt>
                <c:pt idx="2">
                  <c:v>中國大陸</c:v>
                </c:pt>
                <c:pt idx="3">
                  <c:v>香港</c:v>
                </c:pt>
                <c:pt idx="4">
                  <c:v>台灣</c:v>
                </c:pt>
                <c:pt idx="5">
                  <c:v>瑞士</c:v>
                </c:pt>
                <c:pt idx="6">
                  <c:v>新加坡</c:v>
                </c:pt>
                <c:pt idx="7">
                  <c:v>挪威</c:v>
                </c:pt>
                <c:pt idx="8">
                  <c:v>沙烏地
阿拉伯</c:v>
                </c:pt>
                <c:pt idx="9">
                  <c:v>荷蘭</c:v>
                </c:pt>
              </c:strCache>
            </c:strRef>
          </c:cat>
          <c:val>
            <c:numRef>
              <c:f>'2'!$C$4:$C$13</c:f>
              <c:numCache>
                <c:formatCode>#,##0_ </c:formatCode>
                <c:ptCount val="10"/>
                <c:pt idx="0">
                  <c:v>31021.354304885397</c:v>
                </c:pt>
                <c:pt idx="1">
                  <c:v>23484.255880590208</c:v>
                </c:pt>
                <c:pt idx="2">
                  <c:v>21300.901086981401</c:v>
                </c:pt>
                <c:pt idx="3">
                  <c:v>12943.393910238898</c:v>
                </c:pt>
                <c:pt idx="4">
                  <c:v>12805.019999999999</c:v>
                </c:pt>
                <c:pt idx="5">
                  <c:v>8978.9971683973999</c:v>
                </c:pt>
                <c:pt idx="6">
                  <c:v>8119.9704749979974</c:v>
                </c:pt>
                <c:pt idx="7">
                  <c:v>8107.6201557837594</c:v>
                </c:pt>
                <c:pt idx="8">
                  <c:v>6692.9505711431111</c:v>
                </c:pt>
                <c:pt idx="9">
                  <c:v>6102.2416994516971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51-4C87-A85C-A1EEA51CE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266240"/>
        <c:axId val="66267776"/>
      </c:barChart>
      <c:catAx>
        <c:axId val="66266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0" vert="eaVert"/>
          <a:lstStyle/>
          <a:p>
            <a:pPr>
              <a:defRPr/>
            </a:pPr>
            <a:endParaRPr lang="zh-TW"/>
          </a:p>
        </c:txPr>
        <c:crossAx val="66267776"/>
        <c:crosses val="autoZero"/>
        <c:auto val="1"/>
        <c:lblAlgn val="ctr"/>
        <c:lblOffset val="100"/>
        <c:noMultiLvlLbl val="0"/>
      </c:catAx>
      <c:valAx>
        <c:axId val="66267776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zh-TW"/>
                  <a:t>億美元</a:t>
                </a:r>
              </a:p>
            </c:rich>
          </c:tx>
          <c:layout>
            <c:manualLayout>
              <c:xMode val="edge"/>
              <c:yMode val="edge"/>
              <c:x val="0"/>
              <c:y val="5.0266715727101854E-2"/>
            </c:manualLayout>
          </c:layout>
          <c:overlay val="0"/>
        </c:title>
        <c:numFmt formatCode="#,##0_ " sourceLinked="1"/>
        <c:majorTickMark val="out"/>
        <c:minorTickMark val="none"/>
        <c:tickLblPos val="nextTo"/>
        <c:crossAx val="66266240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/>
      </a:pPr>
      <a:endParaRPr lang="zh-TW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3032201619958798E-2"/>
          <c:y val="0.12325491277060686"/>
          <c:w val="0.90090264254602581"/>
          <c:h val="0.77091248297159209"/>
        </c:manualLayout>
      </c:layout>
      <c:lineChart>
        <c:grouping val="standard"/>
        <c:varyColors val="0"/>
        <c:ser>
          <c:idx val="0"/>
          <c:order val="0"/>
          <c:tx>
            <c:strRef>
              <c:f>'[201906台灣與全球經濟成長率(中英文版) (2).xlsx]圖'!$B$1</c:f>
              <c:strCache>
                <c:ptCount val="1"/>
                <c:pt idx="0">
                  <c:v>全球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'[201906台灣與全球經濟成長率(中英文版) (2).xlsx]圖'!$A$4:$A$22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'[201906台灣與全球經濟成長率(中英文版) (2).xlsx]圖'!$B$2:$B$22</c:f>
              <c:numCache>
                <c:formatCode>0.00</c:formatCode>
                <c:ptCount val="19"/>
                <c:pt idx="0">
                  <c:v>4.2378804309999998</c:v>
                </c:pt>
                <c:pt idx="1">
                  <c:v>1.731888935</c:v>
                </c:pt>
                <c:pt idx="2">
                  <c:v>2.071719436</c:v>
                </c:pt>
                <c:pt idx="3">
                  <c:v>2.8859438009999998</c:v>
                </c:pt>
                <c:pt idx="4">
                  <c:v>3.8972139399999999</c:v>
                </c:pt>
                <c:pt idx="5">
                  <c:v>3.6362929209999999</c:v>
                </c:pt>
                <c:pt idx="6">
                  <c:v>4.1075801030000001</c:v>
                </c:pt>
                <c:pt idx="7">
                  <c:v>3.9794158529999999</c:v>
                </c:pt>
                <c:pt idx="8">
                  <c:v>1.6747102650000001</c:v>
                </c:pt>
                <c:pt idx="9">
                  <c:v>-1.7281958559999999</c:v>
                </c:pt>
                <c:pt idx="10">
                  <c:v>4.2168055500000001</c:v>
                </c:pt>
                <c:pt idx="11">
                  <c:v>3.1627511990000001</c:v>
                </c:pt>
                <c:pt idx="12">
                  <c:v>2.608154104</c:v>
                </c:pt>
                <c:pt idx="13">
                  <c:v>2.740934379</c:v>
                </c:pt>
                <c:pt idx="14">
                  <c:v>2.9449461879999999</c:v>
                </c:pt>
                <c:pt idx="15">
                  <c:v>2.970814249</c:v>
                </c:pt>
                <c:pt idx="16">
                  <c:v>2.7451145050000001</c:v>
                </c:pt>
                <c:pt idx="17">
                  <c:v>3.3259760059999999</c:v>
                </c:pt>
                <c:pt idx="18">
                  <c:v>3.17724121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'[201906台灣與全球經濟成長率(中英文版) (2).xlsx]圖'!$C$1</c:f>
              <c:strCache>
                <c:ptCount val="1"/>
                <c:pt idx="0">
                  <c:v>台灣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'[201906台灣與全球經濟成長率(中英文版) (2).xlsx]圖'!$A$4:$A$22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'[201906台灣與全球經濟成長率(中英文版) (2).xlsx]圖'!$C$2:$C$22</c:f>
              <c:numCache>
                <c:formatCode>General</c:formatCode>
                <c:ptCount val="19"/>
                <c:pt idx="0">
                  <c:v>6.42</c:v>
                </c:pt>
                <c:pt idx="1">
                  <c:v>-1.26</c:v>
                </c:pt>
                <c:pt idx="2">
                  <c:v>5.57</c:v>
                </c:pt>
                <c:pt idx="3">
                  <c:v>4.12</c:v>
                </c:pt>
                <c:pt idx="4">
                  <c:v>6.51</c:v>
                </c:pt>
                <c:pt idx="5">
                  <c:v>5.42</c:v>
                </c:pt>
                <c:pt idx="6">
                  <c:v>5.62</c:v>
                </c:pt>
                <c:pt idx="7">
                  <c:v>6.52</c:v>
                </c:pt>
                <c:pt idx="8">
                  <c:v>0.7</c:v>
                </c:pt>
                <c:pt idx="9">
                  <c:v>-1.57</c:v>
                </c:pt>
                <c:pt idx="10">
                  <c:v>10.63</c:v>
                </c:pt>
                <c:pt idx="11">
                  <c:v>3.8</c:v>
                </c:pt>
                <c:pt idx="12">
                  <c:v>2.06</c:v>
                </c:pt>
                <c:pt idx="13">
                  <c:v>2.2000000000000002</c:v>
                </c:pt>
                <c:pt idx="14">
                  <c:v>4.0199999999999996</c:v>
                </c:pt>
                <c:pt idx="15">
                  <c:v>0.81</c:v>
                </c:pt>
                <c:pt idx="16">
                  <c:v>1.51</c:v>
                </c:pt>
                <c:pt idx="17">
                  <c:v>3.08</c:v>
                </c:pt>
                <c:pt idx="18">
                  <c:v>2.63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916160"/>
        <c:axId val="111917696"/>
      </c:lineChart>
      <c:catAx>
        <c:axId val="11191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b="0"/>
            </a:pPr>
            <a:endParaRPr lang="zh-TW"/>
          </a:p>
        </c:txPr>
        <c:crossAx val="111917696"/>
        <c:crosses val="autoZero"/>
        <c:auto val="1"/>
        <c:lblAlgn val="ctr"/>
        <c:lblOffset val="100"/>
        <c:tickLblSkip val="2"/>
        <c:noMultiLvlLbl val="0"/>
      </c:catAx>
      <c:valAx>
        <c:axId val="1119176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b="0"/>
                  <a:t>%</a:t>
                </a:r>
                <a:endParaRPr lang="zh-TW" b="0"/>
              </a:p>
            </c:rich>
          </c:tx>
          <c:layout>
            <c:manualLayout>
              <c:xMode val="edge"/>
              <c:yMode val="edge"/>
              <c:x val="4.862463428630559E-3"/>
              <c:y val="1.3236416224227679E-2"/>
            </c:manualLayout>
          </c:layout>
          <c:overlay val="0"/>
        </c:title>
        <c:numFmt formatCode="#,##0_ " sourceLinked="0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zh-TW"/>
          </a:p>
        </c:txPr>
        <c:crossAx val="1119161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zh-TW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lnSpc>
                <a:spcPts val="2100"/>
              </a:lnSpc>
              <a:defRPr sz="1800"/>
            </a:pPr>
            <a:r>
              <a:rPr lang="zh-TW" sz="1800" dirty="0"/>
              <a:t>台灣製造業固定資本形成中內含國外附加價值比重</a:t>
            </a:r>
          </a:p>
        </c:rich>
      </c:tx>
      <c:layout>
        <c:manualLayout>
          <c:xMode val="edge"/>
          <c:yMode val="edge"/>
          <c:x val="0.11555984520238494"/>
          <c:y val="2.023891481169841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34164504597529E-2"/>
          <c:y val="0.23813669291338582"/>
          <c:w val="0.88120131259925372"/>
          <c:h val="0.6631952181037322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工作表5!$D$26:$F$26</c:f>
              <c:strCache>
                <c:ptCount val="3"/>
                <c:pt idx="0">
                  <c:v>2005-2008</c:v>
                </c:pt>
                <c:pt idx="1">
                  <c:v>2009-2011</c:v>
                </c:pt>
                <c:pt idx="2">
                  <c:v>2012-2015</c:v>
                </c:pt>
              </c:strCache>
            </c:strRef>
          </c:cat>
          <c:val>
            <c:numRef>
              <c:f>工作表5!$D$27:$F$27</c:f>
              <c:numCache>
                <c:formatCode>0.00_ </c:formatCode>
                <c:ptCount val="3"/>
                <c:pt idx="0">
                  <c:v>63.133762302317244</c:v>
                </c:pt>
                <c:pt idx="1">
                  <c:v>58.70774549733099</c:v>
                </c:pt>
                <c:pt idx="2">
                  <c:v>51.186338409022035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4A1-4E82-8457-E81EA9BFF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0"/>
        <c:axId val="111950848"/>
        <c:axId val="111973120"/>
      </c:barChart>
      <c:catAx>
        <c:axId val="111950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1973120"/>
        <c:crosses val="autoZero"/>
        <c:auto val="1"/>
        <c:lblAlgn val="ctr"/>
        <c:lblOffset val="100"/>
        <c:noMultiLvlLbl val="0"/>
      </c:catAx>
      <c:valAx>
        <c:axId val="11197312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b="0" dirty="0"/>
                  <a:t>%</a:t>
                </a:r>
                <a:endParaRPr lang="zh-TW" b="0"/>
              </a:p>
            </c:rich>
          </c:tx>
          <c:layout>
            <c:manualLayout>
              <c:xMode val="edge"/>
              <c:yMode val="edge"/>
              <c:x val="1.5838926393799385E-2"/>
              <c:y val="0.13463466180525394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119508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zh-TW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台灣超額儲蓄率</a:t>
            </a:r>
          </a:p>
        </c:rich>
      </c:tx>
      <c:layout>
        <c:manualLayout>
          <c:xMode val="edge"/>
          <c:yMode val="edge"/>
          <c:x val="0.30849956065487671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1988407699037624E-2"/>
          <c:y val="0.16714129483814524"/>
          <c:w val="0.85635030451162009"/>
          <c:h val="0.7168788276465442"/>
        </c:manualLayout>
      </c:layout>
      <c:lineChart>
        <c:grouping val="standard"/>
        <c:varyColors val="0"/>
        <c:ser>
          <c:idx val="0"/>
          <c:order val="0"/>
          <c:tx>
            <c:strRef>
              <c:f>工作表3!$B$1</c:f>
              <c:strCache>
                <c:ptCount val="1"/>
                <c:pt idx="0">
                  <c:v>超額儲蓄率</c:v>
                </c:pt>
              </c:strCache>
            </c:strRef>
          </c:tx>
          <c:marker>
            <c:symbol val="square"/>
            <c:size val="3"/>
            <c:spPr>
              <a:solidFill>
                <a:schemeClr val="accent1"/>
              </a:solidFill>
            </c:spPr>
          </c:marker>
          <c:dLbls>
            <c:dLbl>
              <c:idx val="12"/>
              <c:layout>
                <c:manualLayout>
                  <c:x val="-1.9444444444444344E-2"/>
                  <c:y val="-4.1666666666666664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altLang="en-US" sz="1200" dirty="0" smtClean="0"/>
                      <a:t>14.</a:t>
                    </a:r>
                    <a:r>
                      <a:rPr lang="en-US" altLang="zh-TW" sz="1200" dirty="0" smtClean="0"/>
                      <a:t>57</a:t>
                    </a:r>
                    <a:r>
                      <a:rPr lang="en-US" altLang="en-US" sz="1200" dirty="0" smtClean="0"/>
                      <a:t> </a:t>
                    </a:r>
                    <a:endParaRPr lang="en-US" altLang="en-US" sz="12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DC-48AE-96C1-35B76742C3ED}"/>
                </c:ext>
              </c:extLst>
            </c:dLbl>
            <c:dLbl>
              <c:idx val="13"/>
              <c:layout>
                <c:manualLayout>
                  <c:x val="0"/>
                  <c:y val="4.6296296296296294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altLang="en-US" dirty="0" smtClean="0"/>
                      <a:t>12.</a:t>
                    </a:r>
                    <a:r>
                      <a:rPr lang="en-US" altLang="zh-TW" dirty="0" smtClean="0"/>
                      <a:t>04</a:t>
                    </a:r>
                    <a:r>
                      <a:rPr lang="en-US" altLang="en-US" dirty="0" smtClean="0"/>
                      <a:t> </a:t>
                    </a:r>
                    <a:endParaRPr lang="en-US" alt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工作表3!$A$15:$A$28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工作表3!$B$15:$B$28</c:f>
              <c:numCache>
                <c:formatCode>#,##0.00_ </c:formatCode>
                <c:ptCount val="14"/>
                <c:pt idx="0">
                  <c:v>5.7318995535858495</c:v>
                </c:pt>
                <c:pt idx="1">
                  <c:v>7.0345327875649044</c:v>
                </c:pt>
                <c:pt idx="2">
                  <c:v>8.0130915758188532</c:v>
                </c:pt>
                <c:pt idx="3">
                  <c:v>5.7245516648501855</c:v>
                </c:pt>
                <c:pt idx="4">
                  <c:v>10.003162463132632</c:v>
                </c:pt>
                <c:pt idx="5">
                  <c:v>8.9159612043616914</c:v>
                </c:pt>
                <c:pt idx="6">
                  <c:v>8.4488753226745192</c:v>
                </c:pt>
                <c:pt idx="7">
                  <c:v>8.6312045327197993</c:v>
                </c:pt>
                <c:pt idx="8">
                  <c:v>10.53140459525348</c:v>
                </c:pt>
                <c:pt idx="9">
                  <c:v>12.349999894466455</c:v>
                </c:pt>
                <c:pt idx="10">
                  <c:v>14.565355618393127</c:v>
                </c:pt>
                <c:pt idx="11">
                  <c:v>14.167688072186175</c:v>
                </c:pt>
                <c:pt idx="12">
                  <c:v>14.572099784334783</c:v>
                </c:pt>
                <c:pt idx="13">
                  <c:v>12.040932624509965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0DC-48AE-96C1-35B76742C3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336256"/>
        <c:axId val="112346240"/>
      </c:lineChart>
      <c:catAx>
        <c:axId val="11233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346240"/>
        <c:crosses val="autoZero"/>
        <c:auto val="1"/>
        <c:lblAlgn val="ctr"/>
        <c:lblOffset val="100"/>
        <c:tickLblSkip val="2"/>
        <c:noMultiLvlLbl val="0"/>
      </c:catAx>
      <c:valAx>
        <c:axId val="11234624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/>
                </a:pPr>
                <a:r>
                  <a:rPr lang="en-US" altLang="zh-TW" sz="1200" b="0" dirty="0"/>
                  <a:t>%</a:t>
                </a:r>
                <a:endParaRPr lang="zh-TW" altLang="en-US" sz="1200" b="0"/>
              </a:p>
            </c:rich>
          </c:tx>
          <c:layout>
            <c:manualLayout>
              <c:xMode val="edge"/>
              <c:yMode val="edge"/>
              <c:x val="2.0427023260041852E-4"/>
              <c:y val="4.9290544564450985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33625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0.12062544314662087"/>
          <c:w val="0.89745603674540686"/>
          <c:h val="0.76339440982199513"/>
        </c:manualLayout>
      </c:layout>
      <c:lineChart>
        <c:grouping val="standard"/>
        <c:varyColors val="0"/>
        <c:ser>
          <c:idx val="0"/>
          <c:order val="0"/>
          <c:tx>
            <c:strRef>
              <c:f>工作表1!$E$3</c:f>
              <c:strCache>
                <c:ptCount val="1"/>
                <c:pt idx="0">
                  <c:v>台灣</c:v>
                </c:pt>
              </c:strCache>
            </c:strRef>
          </c:tx>
          <c:spPr>
            <a:ln w="25400">
              <a:solidFill>
                <a:srgbClr val="D60093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50A2-43D7-B409-65A40E39E381}"/>
              </c:ext>
            </c:extLst>
          </c:dPt>
          <c:dPt>
            <c:idx val="8"/>
            <c:marker>
              <c:symbol val="circle"/>
              <c:size val="5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50A2-43D7-B409-65A40E39E381}"/>
              </c:ext>
            </c:extLst>
          </c:dPt>
          <c:dLbls>
            <c:dLbl>
              <c:idx val="0"/>
              <c:layout>
                <c:manualLayout>
                  <c:x val="-4.4444663167104111E-2"/>
                  <c:y val="-7.1090047393364927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b="1">
                        <a:solidFill>
                          <a:srgbClr val="D60093"/>
                        </a:solidFill>
                      </a:rPr>
                      <a:t>49.6</a:t>
                    </a:r>
                  </a:p>
                  <a:p>
                    <a:r>
                      <a:rPr lang="en-US" altLang="en-US" b="1">
                        <a:solidFill>
                          <a:srgbClr val="D60093"/>
                        </a:solidFill>
                      </a:rPr>
                      <a:t>(2010)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A2-43D7-B409-65A40E39E381}"/>
                </c:ext>
              </c:extLst>
            </c:dLbl>
            <c:dLbl>
              <c:idx val="8"/>
              <c:layout>
                <c:manualLayout>
                  <c:x val="-3.8654111650670335E-2"/>
                  <c:y val="-0.11650856439153637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D60093"/>
                        </a:solidFill>
                      </a:defRPr>
                    </a:pPr>
                    <a:r>
                      <a:rPr lang="en-US" b="1">
                        <a:solidFill>
                          <a:srgbClr val="D60093"/>
                        </a:solidFill>
                      </a:rPr>
                      <a:t>47.9</a:t>
                    </a:r>
                  </a:p>
                  <a:p>
                    <a:pPr>
                      <a:defRPr b="1">
                        <a:solidFill>
                          <a:srgbClr val="D60093"/>
                        </a:solidFill>
                      </a:defRPr>
                    </a:pPr>
                    <a:r>
                      <a:rPr lang="en-US" b="1">
                        <a:solidFill>
                          <a:srgbClr val="D60093"/>
                        </a:solidFill>
                      </a:rPr>
                      <a:t>(2018)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A2-43D7-B409-65A40E39E3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D60093"/>
                    </a:solidFill>
                  </a:defRPr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工作表1!$D$4:$D$12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工作表1!$E$4:$E$12</c:f>
              <c:numCache>
                <c:formatCode>General</c:formatCode>
                <c:ptCount val="9"/>
                <c:pt idx="0">
                  <c:v>49.6</c:v>
                </c:pt>
                <c:pt idx="1">
                  <c:v>49.5</c:v>
                </c:pt>
                <c:pt idx="2">
                  <c:v>49.1</c:v>
                </c:pt>
                <c:pt idx="3">
                  <c:v>48.5</c:v>
                </c:pt>
                <c:pt idx="4">
                  <c:v>47.4</c:v>
                </c:pt>
                <c:pt idx="5">
                  <c:v>44.9</c:v>
                </c:pt>
                <c:pt idx="6">
                  <c:v>45.8</c:v>
                </c:pt>
                <c:pt idx="7">
                  <c:v>46.8</c:v>
                </c:pt>
                <c:pt idx="8">
                  <c:v>47.9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0A2-43D7-B409-65A40E39E381}"/>
            </c:ext>
          </c:extLst>
        </c:ser>
        <c:ser>
          <c:idx val="1"/>
          <c:order val="1"/>
          <c:tx>
            <c:strRef>
              <c:f>工作表1!$F$3</c:f>
              <c:strCache>
                <c:ptCount val="1"/>
                <c:pt idx="0">
                  <c:v>中國大陸</c:v>
                </c:pt>
              </c:strCache>
            </c:strRef>
          </c:tx>
          <c:spPr>
            <a:ln w="25400">
              <a:solidFill>
                <a:srgbClr val="727CA3">
                  <a:lumMod val="50000"/>
                </a:srgbClr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50A2-43D7-B409-65A40E39E381}"/>
              </c:ext>
            </c:extLst>
          </c:dPt>
          <c:dPt>
            <c:idx val="6"/>
            <c:marker>
              <c:symbol val="circle"/>
              <c:size val="5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50A2-43D7-B409-65A40E39E381}"/>
              </c:ext>
            </c:extLst>
          </c:dPt>
          <c:dPt>
            <c:idx val="8"/>
            <c:marker>
              <c:symbol val="circle"/>
              <c:size val="5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50A2-43D7-B409-65A40E39E381}"/>
              </c:ext>
            </c:extLst>
          </c:dPt>
          <c:dLbls>
            <c:dLbl>
              <c:idx val="0"/>
              <c:layout>
                <c:manualLayout>
                  <c:x val="-5.0000218722659667E-2"/>
                  <c:y val="8.530805687203792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b="1"/>
                      <a:t>43.8</a:t>
                    </a:r>
                  </a:p>
                  <a:p>
                    <a:r>
                      <a:rPr lang="en-US" altLang="en-US" b="1"/>
                      <a:t>(2010)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A2-43D7-B409-65A40E39E381}"/>
                </c:ext>
              </c:extLst>
            </c:dLbl>
            <c:dLbl>
              <c:idx val="6"/>
              <c:layout>
                <c:manualLayout>
                  <c:x val="-4.7222222222222221E-2"/>
                  <c:y val="-9.4786729857819899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b="1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49.4</a:t>
                    </a:r>
                  </a:p>
                  <a:p>
                    <a:r>
                      <a:rPr lang="en-US" altLang="en-US" b="1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(2016)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A2-43D7-B409-65A40E39E381}"/>
                </c:ext>
              </c:extLst>
            </c:dLbl>
            <c:dLbl>
              <c:idx val="8"/>
              <c:layout>
                <c:manualLayout>
                  <c:x val="-3.6111087752379416E-2"/>
                  <c:y val="9.00473933649289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b="1"/>
                      <a:t>46.7</a:t>
                    </a:r>
                  </a:p>
                  <a:p>
                    <a:r>
                      <a:rPr lang="en-US" altLang="en-US" b="1"/>
                      <a:t>(2018)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A2-43D7-B409-65A40E39E381}"/>
                </c:ext>
              </c:extLst>
            </c:dLbl>
            <c:spPr>
              <a:solidFill>
                <a:sysClr val="window" lastClr="FFFFFF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工作表1!$D$4:$D$12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工作表1!$F$4:$F$12</c:f>
              <c:numCache>
                <c:formatCode>General</c:formatCode>
                <c:ptCount val="9"/>
                <c:pt idx="0">
                  <c:v>43.8</c:v>
                </c:pt>
                <c:pt idx="1">
                  <c:v>46.8</c:v>
                </c:pt>
                <c:pt idx="2">
                  <c:v>47.4</c:v>
                </c:pt>
                <c:pt idx="3">
                  <c:v>47.1</c:v>
                </c:pt>
                <c:pt idx="4">
                  <c:v>47.4</c:v>
                </c:pt>
                <c:pt idx="5">
                  <c:v>48.6</c:v>
                </c:pt>
                <c:pt idx="6">
                  <c:v>49.4</c:v>
                </c:pt>
                <c:pt idx="7">
                  <c:v>47.9</c:v>
                </c:pt>
                <c:pt idx="8">
                  <c:v>46.7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50A2-43D7-B409-65A40E39E3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425600"/>
        <c:axId val="112439680"/>
      </c:lineChart>
      <c:catAx>
        <c:axId val="11242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439680"/>
        <c:crosses val="autoZero"/>
        <c:auto val="1"/>
        <c:lblAlgn val="ctr"/>
        <c:lblOffset val="100"/>
        <c:noMultiLvlLbl val="0"/>
      </c:catAx>
      <c:valAx>
        <c:axId val="112439680"/>
        <c:scaling>
          <c:orientation val="minMax"/>
          <c:max val="60"/>
          <c:min val="3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  <a:endParaRPr lang="zh-TW"/>
              </a:p>
            </c:rich>
          </c:tx>
          <c:layout>
            <c:manualLayout>
              <c:xMode val="edge"/>
              <c:yMode val="edge"/>
              <c:x val="1.5705311956961013E-2"/>
              <c:y val="2.836511549800350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solid"/>
          </a:ln>
        </c:spPr>
        <c:crossAx val="11242560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29228698526767538"/>
          <c:y val="1.3724297495988351E-2"/>
          <c:w val="0.47499999999999998"/>
          <c:h val="0.1396566054243219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+mn-lt"/>
        </a:defRPr>
      </a:pPr>
      <a:endParaRPr lang="zh-TW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928604129777621E-2"/>
          <c:y val="0.15044647208233064"/>
          <c:w val="0.73502606358268641"/>
          <c:h val="0.466363459615598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Sheet1!$D$4</c:f>
              <c:strCache>
                <c:ptCount val="1"/>
                <c:pt idx="0">
                  <c:v>台灣</c:v>
                </c:pt>
              </c:strCache>
            </c:strRef>
          </c:tx>
          <c:spPr>
            <a:solidFill>
              <a:schemeClr val="accent2">
                <a:alpha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FF"/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Sheet1!$A$5:$A$13</c:f>
              <c:strCache>
                <c:ptCount val="9"/>
                <c:pt idx="0">
                  <c:v>合計</c:v>
                </c:pt>
                <c:pt idx="1">
                  <c:v>資訊通信產品</c:v>
                </c:pt>
                <c:pt idx="2">
                  <c:v>電機產品</c:v>
                </c:pt>
                <c:pt idx="3">
                  <c:v>光學器材</c:v>
                </c:pt>
                <c:pt idx="4">
                  <c:v>電子產品</c:v>
                </c:pt>
                <c:pt idx="5">
                  <c:v>機械</c:v>
                </c:pt>
                <c:pt idx="6">
                  <c:v>基本金屬及其製品</c:v>
                </c:pt>
                <c:pt idx="7">
                  <c:v>化學品</c:v>
                </c:pt>
                <c:pt idx="8">
                  <c:v>塑橡膠及其製品</c:v>
                </c:pt>
              </c:strCache>
            </c:strRef>
          </c:cat>
          <c:val>
            <c:numRef>
              <c:f>Sheet1!$D$5:$D$13</c:f>
              <c:numCache>
                <c:formatCode>[&gt;0]#,##0.0;[&lt;=0]" - ";</c:formatCode>
                <c:ptCount val="9"/>
                <c:pt idx="0">
                  <c:v>47.87</c:v>
                </c:pt>
                <c:pt idx="1">
                  <c:v>6.05</c:v>
                </c:pt>
                <c:pt idx="2">
                  <c:v>25.69</c:v>
                </c:pt>
                <c:pt idx="3">
                  <c:v>56.87</c:v>
                </c:pt>
                <c:pt idx="4">
                  <c:v>55.37</c:v>
                </c:pt>
                <c:pt idx="5">
                  <c:v>85.98</c:v>
                </c:pt>
                <c:pt idx="6">
                  <c:v>91.18</c:v>
                </c:pt>
                <c:pt idx="7">
                  <c:v>85.22</c:v>
                </c:pt>
                <c:pt idx="8">
                  <c:v>91.6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3B-46C3-933A-0F09FA35C675}"/>
            </c:ext>
          </c:extLst>
        </c:ser>
        <c:ser>
          <c:idx val="1"/>
          <c:order val="1"/>
          <c:tx>
            <c:strRef>
              <c:f>Sheet1!$E$4</c:f>
              <c:strCache>
                <c:ptCount val="1"/>
                <c:pt idx="0">
                  <c:v>中國大陸</c:v>
                </c:pt>
              </c:strCache>
            </c:strRef>
          </c:tx>
          <c:spPr>
            <a:solidFill>
              <a:srgbClr val="FF66CC">
                <a:alpha val="2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Sheet1!$A$5:$A$13</c:f>
              <c:strCache>
                <c:ptCount val="9"/>
                <c:pt idx="0">
                  <c:v>合計</c:v>
                </c:pt>
                <c:pt idx="1">
                  <c:v>資訊通信產品</c:v>
                </c:pt>
                <c:pt idx="2">
                  <c:v>電機產品</c:v>
                </c:pt>
                <c:pt idx="3">
                  <c:v>光學器材</c:v>
                </c:pt>
                <c:pt idx="4">
                  <c:v>電子產品</c:v>
                </c:pt>
                <c:pt idx="5">
                  <c:v>機械</c:v>
                </c:pt>
                <c:pt idx="6">
                  <c:v>基本金屬及其製品</c:v>
                </c:pt>
                <c:pt idx="7">
                  <c:v>化學品</c:v>
                </c:pt>
                <c:pt idx="8">
                  <c:v>塑橡膠及其製品</c:v>
                </c:pt>
              </c:strCache>
            </c:strRef>
          </c:cat>
          <c:val>
            <c:numRef>
              <c:f>Sheet1!$E$5:$E$13</c:f>
              <c:numCache>
                <c:formatCode>[&gt;0]#,##0.0;[&lt;=0]" - ";</c:formatCode>
                <c:ptCount val="9"/>
                <c:pt idx="0">
                  <c:v>46.655581830293457</c:v>
                </c:pt>
                <c:pt idx="1">
                  <c:v>89.70234271017739</c:v>
                </c:pt>
                <c:pt idx="2">
                  <c:v>71.952039005159634</c:v>
                </c:pt>
                <c:pt idx="3">
                  <c:v>40.131451599891449</c:v>
                </c:pt>
                <c:pt idx="4">
                  <c:v>32.978636392230349</c:v>
                </c:pt>
                <c:pt idx="5">
                  <c:v>10.2798409677081</c:v>
                </c:pt>
                <c:pt idx="6">
                  <c:v>6.9260358431757414</c:v>
                </c:pt>
                <c:pt idx="7">
                  <c:v>6.5719068937613931</c:v>
                </c:pt>
                <c:pt idx="8">
                  <c:v>5.936328629684744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3B-46C3-933A-0F09FA35C675}"/>
            </c:ext>
          </c:extLst>
        </c:ser>
        <c:ser>
          <c:idx val="2"/>
          <c:order val="2"/>
          <c:tx>
            <c:strRef>
              <c:f>Sheet1!$F$4</c:f>
              <c:strCache>
                <c:ptCount val="1"/>
                <c:pt idx="0">
                  <c:v>東協國家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Sheet1!$A$5:$A$13</c:f>
              <c:strCache>
                <c:ptCount val="9"/>
                <c:pt idx="0">
                  <c:v>合計</c:v>
                </c:pt>
                <c:pt idx="1">
                  <c:v>資訊通信產品</c:v>
                </c:pt>
                <c:pt idx="2">
                  <c:v>電機產品</c:v>
                </c:pt>
                <c:pt idx="3">
                  <c:v>光學器材</c:v>
                </c:pt>
                <c:pt idx="4">
                  <c:v>電子產品</c:v>
                </c:pt>
                <c:pt idx="5">
                  <c:v>機械</c:v>
                </c:pt>
                <c:pt idx="6">
                  <c:v>基本金屬及其製品</c:v>
                </c:pt>
                <c:pt idx="7">
                  <c:v>化學品</c:v>
                </c:pt>
                <c:pt idx="8">
                  <c:v>塑橡膠及其製品</c:v>
                </c:pt>
              </c:strCache>
            </c:strRef>
          </c:cat>
          <c:val>
            <c:numRef>
              <c:f>Sheet1!$F$5:$F$13</c:f>
              <c:numCache>
                <c:formatCode>[&gt;0]#,##0.0;[&lt;=0]" - ";</c:formatCode>
                <c:ptCount val="9"/>
                <c:pt idx="0">
                  <c:v>1.5645031042557096</c:v>
                </c:pt>
                <c:pt idx="1">
                  <c:v>7.2562243616784067E-2</c:v>
                </c:pt>
                <c:pt idx="2">
                  <c:v>1.412746650906038</c:v>
                </c:pt>
                <c:pt idx="3">
                  <c:v>0.17092411630662196</c:v>
                </c:pt>
                <c:pt idx="4">
                  <c:v>3.0519955939875749</c:v>
                </c:pt>
                <c:pt idx="5">
                  <c:v>1.9309822601098214</c:v>
                </c:pt>
                <c:pt idx="6">
                  <c:v>1.2925426453851829</c:v>
                </c:pt>
                <c:pt idx="7">
                  <c:v>1.1211291802387555</c:v>
                </c:pt>
                <c:pt idx="8">
                  <c:v>1.5042311434925646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3B-46C3-933A-0F09FA35C675}"/>
            </c:ext>
          </c:extLst>
        </c:ser>
        <c:ser>
          <c:idx val="3"/>
          <c:order val="3"/>
          <c:tx>
            <c:strRef>
              <c:f>Sheet1!$K$4</c:f>
              <c:strCache>
                <c:ptCount val="1"/>
                <c:pt idx="0">
                  <c:v>歐美地區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Sheet1!$A$5:$A$13</c:f>
              <c:strCache>
                <c:ptCount val="9"/>
                <c:pt idx="0">
                  <c:v>合計</c:v>
                </c:pt>
                <c:pt idx="1">
                  <c:v>資訊通信產品</c:v>
                </c:pt>
                <c:pt idx="2">
                  <c:v>電機產品</c:v>
                </c:pt>
                <c:pt idx="3">
                  <c:v>光學器材</c:v>
                </c:pt>
                <c:pt idx="4">
                  <c:v>電子產品</c:v>
                </c:pt>
                <c:pt idx="5">
                  <c:v>機械</c:v>
                </c:pt>
                <c:pt idx="6">
                  <c:v>基本金屬及其製品</c:v>
                </c:pt>
                <c:pt idx="7">
                  <c:v>化學品</c:v>
                </c:pt>
                <c:pt idx="8">
                  <c:v>塑橡膠及其製品</c:v>
                </c:pt>
              </c:strCache>
            </c:strRef>
          </c:cat>
          <c:val>
            <c:numRef>
              <c:f>Sheet1!$K$5:$K$13</c:f>
              <c:numCache>
                <c:formatCode>_(* #,##0.00_);_(* \(#,##0.00\);_(* "-"??_);_(@_)</c:formatCode>
                <c:ptCount val="9"/>
                <c:pt idx="0">
                  <c:v>1.6009581965586239</c:v>
                </c:pt>
                <c:pt idx="1">
                  <c:v>2.8910721421498051</c:v>
                </c:pt>
                <c:pt idx="2">
                  <c:v>5.4466899760094126E-2</c:v>
                </c:pt>
                <c:pt idx="3">
                  <c:v>0.24102454745089996</c:v>
                </c:pt>
                <c:pt idx="4">
                  <c:v>2.1902447240443763</c:v>
                </c:pt>
                <c:pt idx="5">
                  <c:v>1.0429644720964679</c:v>
                </c:pt>
                <c:pt idx="6">
                  <c:v>0.31026639628819302</c:v>
                </c:pt>
                <c:pt idx="7">
                  <c:v>1.9196891305195325</c:v>
                </c:pt>
                <c:pt idx="8">
                  <c:v>0.16259350638624104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3B-46C3-933A-0F09FA35C675}"/>
            </c:ext>
          </c:extLst>
        </c:ser>
        <c:ser>
          <c:idx val="4"/>
          <c:order val="4"/>
          <c:tx>
            <c:strRef>
              <c:f>Sheet1!$L$4</c:f>
              <c:strCache>
                <c:ptCount val="1"/>
                <c:pt idx="0">
                  <c:v>其他地區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Sheet1!$A$5:$A$13</c:f>
              <c:strCache>
                <c:ptCount val="9"/>
                <c:pt idx="0">
                  <c:v>合計</c:v>
                </c:pt>
                <c:pt idx="1">
                  <c:v>資訊通信產品</c:v>
                </c:pt>
                <c:pt idx="2">
                  <c:v>電機產品</c:v>
                </c:pt>
                <c:pt idx="3">
                  <c:v>光學器材</c:v>
                </c:pt>
                <c:pt idx="4">
                  <c:v>電子產品</c:v>
                </c:pt>
                <c:pt idx="5">
                  <c:v>機械</c:v>
                </c:pt>
                <c:pt idx="6">
                  <c:v>基本金屬及其製品</c:v>
                </c:pt>
                <c:pt idx="7">
                  <c:v>化學品</c:v>
                </c:pt>
                <c:pt idx="8">
                  <c:v>塑橡膠及其製品</c:v>
                </c:pt>
              </c:strCache>
            </c:strRef>
          </c:cat>
          <c:val>
            <c:numRef>
              <c:f>Sheet1!$L$5:$L$13</c:f>
              <c:numCache>
                <c:formatCode>#,##0.00</c:formatCode>
                <c:ptCount val="9"/>
                <c:pt idx="0">
                  <c:v>2.3089568688923205</c:v>
                </c:pt>
                <c:pt idx="1">
                  <c:v>1.2840229040561078</c:v>
                </c:pt>
                <c:pt idx="2">
                  <c:v>0.89074744417405349</c:v>
                </c:pt>
                <c:pt idx="3">
                  <c:v>2.5865997363509261</c:v>
                </c:pt>
                <c:pt idx="4">
                  <c:v>6.4091232897371118</c:v>
                </c:pt>
                <c:pt idx="5">
                  <c:v>0.7662123000854355</c:v>
                </c:pt>
                <c:pt idx="6">
                  <c:v>0.29115511515078996</c:v>
                </c:pt>
                <c:pt idx="7">
                  <c:v>5.1672747954798419</c:v>
                </c:pt>
                <c:pt idx="8">
                  <c:v>0.79684672043649385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73B-46C3-933A-0F09FA35C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781952"/>
        <c:axId val="112804224"/>
      </c:barChart>
      <c:catAx>
        <c:axId val="11278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2804224"/>
        <c:crosses val="autoZero"/>
        <c:auto val="1"/>
        <c:lblAlgn val="ctr"/>
        <c:lblOffset val="100"/>
        <c:noMultiLvlLbl val="0"/>
      </c:catAx>
      <c:valAx>
        <c:axId val="112804224"/>
        <c:scaling>
          <c:orientation val="minMax"/>
          <c:max val="10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278195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727781574216817"/>
          <c:y val="0.20310342414095578"/>
          <c:w val="0.17936217860244663"/>
          <c:h val="0.42448862250067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zh-TW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465223097112866E-2"/>
          <c:y val="9.8505817017806627E-2"/>
          <c:w val="0.68027045959111887"/>
          <c:h val="0.79262811643484699"/>
        </c:manualLayout>
      </c:layout>
      <c:lineChart>
        <c:grouping val="standard"/>
        <c:varyColors val="0"/>
        <c:ser>
          <c:idx val="0"/>
          <c:order val="0"/>
          <c:tx>
            <c:strRef>
              <c:f>'彙整表 (修正新南向)'!$D$22</c:f>
              <c:strCache>
                <c:ptCount val="1"/>
                <c:pt idx="0">
                  <c:v>中 國 大 陸</c:v>
                </c:pt>
              </c:strCache>
            </c:strRef>
          </c:tx>
          <c:spPr>
            <a:ln w="15875">
              <a:solidFill>
                <a:srgbClr val="7030A0"/>
              </a:solidFill>
            </a:ln>
          </c:spPr>
          <c:marker>
            <c:symbol val="diamond"/>
            <c:size val="4"/>
            <c:spPr>
              <a:solidFill>
                <a:srgbClr val="7030A0"/>
              </a:solidFill>
            </c:spPr>
          </c:marker>
          <c:dLbls>
            <c:dLbl>
              <c:idx val="8"/>
              <c:layout>
                <c:manualLayout>
                  <c:x val="-6.7078705002645664E-2"/>
                  <c:y val="-7.8268018290150926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rgbClr val="7030A0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70-4D46-AE13-0D5DEB36DA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'彙整表 (修正新南向)'!$A$33:$A$41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'彙整表 (修正新南向)'!$D$33:$D$41</c:f>
              <c:numCache>
                <c:formatCode>0.0</c:formatCode>
                <c:ptCount val="9"/>
                <c:pt idx="0">
                  <c:v>83.811714498060326</c:v>
                </c:pt>
                <c:pt idx="1">
                  <c:v>79.545539284513396</c:v>
                </c:pt>
                <c:pt idx="2">
                  <c:v>61.233304347161358</c:v>
                </c:pt>
                <c:pt idx="3">
                  <c:v>63.721143598942412</c:v>
                </c:pt>
                <c:pt idx="4">
                  <c:v>58.488456595824786</c:v>
                </c:pt>
                <c:pt idx="5">
                  <c:v>50.507332347341269</c:v>
                </c:pt>
                <c:pt idx="6">
                  <c:v>44.37372111349417</c:v>
                </c:pt>
                <c:pt idx="7">
                  <c:v>44.418551983446982</c:v>
                </c:pt>
                <c:pt idx="8">
                  <c:v>37.283348317482464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E70-4D46-AE13-0D5DEB36DA6F}"/>
            </c:ext>
          </c:extLst>
        </c:ser>
        <c:ser>
          <c:idx val="1"/>
          <c:order val="1"/>
          <c:tx>
            <c:strRef>
              <c:f>'彙整表 (修正新南向)'!$E$22</c:f>
              <c:strCache>
                <c:ptCount val="1"/>
                <c:pt idx="0">
                  <c:v>加勒比海英國屬地</c:v>
                </c:pt>
              </c:strCache>
            </c:strRef>
          </c:tx>
          <c:spPr>
            <a:ln w="19050">
              <a:solidFill>
                <a:schemeClr val="tx1">
                  <a:lumMod val="95000"/>
                  <a:lumOff val="5000"/>
                </a:schemeClr>
              </a:solidFill>
            </a:ln>
          </c:spPr>
          <c:marker>
            <c:symbol val="none"/>
          </c:marker>
          <c:cat>
            <c:strRef>
              <c:f>'彙整表 (修正新南向)'!$A$33:$A$41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'彙整表 (修正新南向)'!$E$33:$E$41</c:f>
              <c:numCache>
                <c:formatCode>0.0</c:formatCode>
                <c:ptCount val="9"/>
                <c:pt idx="0">
                  <c:v>3.2548835738371125</c:v>
                </c:pt>
                <c:pt idx="1">
                  <c:v>4.4289276596158906</c:v>
                </c:pt>
                <c:pt idx="2">
                  <c:v>0.84168824974542489</c:v>
                </c:pt>
                <c:pt idx="3">
                  <c:v>1.6161220378362557</c:v>
                </c:pt>
                <c:pt idx="4">
                  <c:v>17.552117268762199</c:v>
                </c:pt>
                <c:pt idx="5">
                  <c:v>13.345989903721195</c:v>
                </c:pt>
                <c:pt idx="6">
                  <c:v>12.474682289968156</c:v>
                </c:pt>
                <c:pt idx="7">
                  <c:v>28.432876707058753</c:v>
                </c:pt>
                <c:pt idx="8">
                  <c:v>25.94851231568888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E70-4D46-AE13-0D5DEB36DA6F}"/>
            </c:ext>
          </c:extLst>
        </c:ser>
        <c:ser>
          <c:idx val="2"/>
          <c:order val="2"/>
          <c:tx>
            <c:strRef>
              <c:f>'彙整表 (修正新南向)'!$F$22</c:f>
              <c:strCache>
                <c:ptCount val="1"/>
                <c:pt idx="0">
                  <c:v>新南向國家</c:v>
                </c:pt>
              </c:strCache>
            </c:strRef>
          </c:tx>
          <c:spPr>
            <a:ln w="19050">
              <a:solidFill>
                <a:schemeClr val="accent3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'彙整表 (修正新南向)'!$A$33:$A$41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'彙整表 (修正新南向)'!$F$33:$F$41</c:f>
              <c:numCache>
                <c:formatCode>0.0</c:formatCode>
                <c:ptCount val="9"/>
                <c:pt idx="0">
                  <c:v>6.3068061944958229</c:v>
                </c:pt>
                <c:pt idx="1">
                  <c:v>6.8394668040821127</c:v>
                </c:pt>
                <c:pt idx="2">
                  <c:v>29.149439073338556</c:v>
                </c:pt>
                <c:pt idx="3">
                  <c:v>24.831756611407233</c:v>
                </c:pt>
                <c:pt idx="4">
                  <c:v>7.738510168503181</c:v>
                </c:pt>
                <c:pt idx="5">
                  <c:v>16.261120423429968</c:v>
                </c:pt>
                <c:pt idx="6">
                  <c:v>10.927957545886887</c:v>
                </c:pt>
                <c:pt idx="7">
                  <c:v>17.672679208187471</c:v>
                </c:pt>
                <c:pt idx="8">
                  <c:v>10.542590974547601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2E70-4D46-AE13-0D5DEB36DA6F}"/>
            </c:ext>
          </c:extLst>
        </c:ser>
        <c:ser>
          <c:idx val="3"/>
          <c:order val="3"/>
          <c:tx>
            <c:strRef>
              <c:f>'彙整表 (修正新南向)'!$G$22</c:f>
              <c:strCache>
                <c:ptCount val="1"/>
                <c:pt idx="0">
                  <c:v>美國</c:v>
                </c:pt>
              </c:strCache>
            </c:strRef>
          </c:tx>
          <c:spPr>
            <a:ln w="19050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3.9072635997130262E-2"/>
                  <c:y val="4.62976335962670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zh-TW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E70-4D46-AE13-0D5DEB36DA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'彙整表 (修正新南向)'!$A$33:$A$41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'彙整表 (修正新南向)'!$G$33:$G$41</c:f>
              <c:numCache>
                <c:formatCode>0.0</c:formatCode>
                <c:ptCount val="9"/>
                <c:pt idx="0">
                  <c:v>2.8136024672227995</c:v>
                </c:pt>
                <c:pt idx="1">
                  <c:v>4.0394554163247882</c:v>
                </c:pt>
                <c:pt idx="2">
                  <c:v>0.68995951764463326</c:v>
                </c:pt>
                <c:pt idx="3">
                  <c:v>2.8845689820633851</c:v>
                </c:pt>
                <c:pt idx="4">
                  <c:v>1.6066547616153888</c:v>
                </c:pt>
                <c:pt idx="5">
                  <c:v>1.6695905516432872</c:v>
                </c:pt>
                <c:pt idx="6">
                  <c:v>1.4672422225182953</c:v>
                </c:pt>
                <c:pt idx="7">
                  <c:v>4.0180489965920021</c:v>
                </c:pt>
                <c:pt idx="8">
                  <c:v>8.9458988000064164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2E70-4D46-AE13-0D5DEB36DA6F}"/>
            </c:ext>
          </c:extLst>
        </c:ser>
        <c:ser>
          <c:idx val="4"/>
          <c:order val="4"/>
          <c:tx>
            <c:strRef>
              <c:f>'彙整表 (修正新南向)'!$H$22</c:f>
              <c:strCache>
                <c:ptCount val="1"/>
                <c:pt idx="0">
                  <c:v>歐洲</c:v>
                </c:pt>
              </c:strCache>
            </c:strRef>
          </c:tx>
          <c:spPr>
            <a:ln w="19050">
              <a:solidFill>
                <a:srgbClr val="0070C0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3.8860795128224927E-2"/>
                  <c:y val="3.48325186090434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zh-TW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E70-4D46-AE13-0D5DEB36DA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'彙整表 (修正新南向)'!$A$33:$A$41</c:f>
              <c:strCach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strCache>
            </c:strRef>
          </c:cat>
          <c:val>
            <c:numRef>
              <c:f>'彙整表 (修正新南向)'!$H$33:$H$41</c:f>
              <c:numCache>
                <c:formatCode>0.0</c:formatCode>
                <c:ptCount val="9"/>
                <c:pt idx="0">
                  <c:v>0.29013048598178048</c:v>
                </c:pt>
                <c:pt idx="1">
                  <c:v>0.21717737557026764</c:v>
                </c:pt>
                <c:pt idx="2">
                  <c:v>0.34220162792357622</c:v>
                </c:pt>
                <c:pt idx="3">
                  <c:v>1.1711121510584441</c:v>
                </c:pt>
                <c:pt idx="4">
                  <c:v>5.3288649059806232</c:v>
                </c:pt>
                <c:pt idx="5">
                  <c:v>11.567404575280788</c:v>
                </c:pt>
                <c:pt idx="6">
                  <c:v>5.2169255224306186</c:v>
                </c:pt>
                <c:pt idx="7">
                  <c:v>1.1176358098850574</c:v>
                </c:pt>
                <c:pt idx="8">
                  <c:v>5.6485045226063759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2E70-4D46-AE13-0D5DEB36D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498944"/>
        <c:axId val="112508928"/>
      </c:lineChart>
      <c:catAx>
        <c:axId val="112498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2508928"/>
        <c:crosses val="autoZero"/>
        <c:auto val="1"/>
        <c:lblAlgn val="ctr"/>
        <c:lblOffset val="100"/>
        <c:tickLblSkip val="2"/>
        <c:noMultiLvlLbl val="0"/>
      </c:catAx>
      <c:valAx>
        <c:axId val="112508928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b="0" dirty="0"/>
                  <a:t>%</a:t>
                </a:r>
                <a:endParaRPr lang="zh-TW" b="0"/>
              </a:p>
            </c:rich>
          </c:tx>
          <c:layout>
            <c:manualLayout>
              <c:xMode val="edge"/>
              <c:yMode val="edge"/>
              <c:x val="1.3578999696832199E-3"/>
              <c:y val="5.775744065980826E-3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124989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zh-TW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604236434047013"/>
          <c:y val="7.957128695102253E-2"/>
          <c:w val="0.66724431412382756"/>
          <c:h val="0.71857079982566041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2.8149473231240233E-2"/>
                  <c:y val="-7.4617777511900393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dirty="0"/>
                      <a:t>自由</a:t>
                    </a:r>
                    <a:r>
                      <a:rPr lang="zh-TW" altLang="en-US" dirty="0" smtClean="0"/>
                      <a:t>運用上限為</a:t>
                    </a:r>
                    <a:endParaRPr lang="en-US" altLang="zh-TW" dirty="0" smtClean="0"/>
                  </a:p>
                  <a:p>
                    <a:r>
                      <a:rPr lang="en-US" altLang="zh-TW" dirty="0" smtClean="0"/>
                      <a:t> </a:t>
                    </a:r>
                    <a:r>
                      <a:rPr lang="en-US" altLang="zh-TW" dirty="0"/>
                      <a:t>5%</a:t>
                    </a:r>
                    <a:endParaRPr lang="zh-TW" alt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3F-49F9-8AE4-82905AF433A0}"/>
                </c:ext>
              </c:extLst>
            </c:dLbl>
            <c:dLbl>
              <c:idx val="1"/>
              <c:layout>
                <c:manualLayout>
                  <c:x val="8.2185828147690002E-2"/>
                  <c:y val="-0.13969307897413108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dirty="0" smtClean="0"/>
                      <a:t>投資</a:t>
                    </a:r>
                    <a:r>
                      <a:rPr lang="zh-TW" altLang="en-US" dirty="0"/>
                      <a:t>指定</a:t>
                    </a:r>
                    <a:r>
                      <a:rPr lang="zh-TW" altLang="en-US" dirty="0" smtClean="0"/>
                      <a:t>金融商品上限為</a:t>
                    </a:r>
                    <a:r>
                      <a:rPr lang="en-US" altLang="zh-TW" dirty="0"/>
                      <a:t>
25%</a:t>
                    </a:r>
                    <a:endParaRPr lang="zh-TW" alt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7859738094997873"/>
                  <c:y val="9.0798137813747196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500" dirty="0" smtClean="0">
                        <a:latin typeface="+mn-ea"/>
                        <a:ea typeface="+mn-ea"/>
                      </a:rPr>
                      <a:t>以導入</a:t>
                    </a:r>
                    <a:r>
                      <a:rPr lang="zh-TW" altLang="en-US" sz="1500" dirty="0">
                        <a:latin typeface="+mn-ea"/>
                        <a:ea typeface="+mn-ea"/>
                      </a:rPr>
                      <a:t>實質</a:t>
                    </a:r>
                    <a:r>
                      <a:rPr lang="zh-TW" altLang="en-US" sz="1500" dirty="0" smtClean="0">
                        <a:latin typeface="+mn-ea"/>
                        <a:ea typeface="+mn-ea"/>
                      </a:rPr>
                      <a:t>投資為主，無金額限制</a:t>
                    </a:r>
                    <a:endParaRPr lang="en-US" altLang="zh-TW" dirty="0">
                      <a:latin typeface="+mn-ea"/>
                      <a:ea typeface="+mn-ea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3F-49F9-8AE4-82905AF433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/>
                </a:pPr>
                <a:endParaRPr lang="zh-TW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境外資金!$A$1:$A$3</c:f>
              <c:strCache>
                <c:ptCount val="3"/>
                <c:pt idx="0">
                  <c:v>自由運用
(限制不可購置房地產)</c:v>
                </c:pt>
                <c:pt idx="1">
                  <c:v>金融商品
(投資指定金融商品)</c:v>
                </c:pt>
                <c:pt idx="2">
                  <c:v>導入實質投資</c:v>
                </c:pt>
              </c:strCache>
            </c:strRef>
          </c:cat>
          <c:val>
            <c:numRef>
              <c:f>境外資金!$B$1:$B$3</c:f>
              <c:numCache>
                <c:formatCode>0%</c:formatCode>
                <c:ptCount val="3"/>
                <c:pt idx="0">
                  <c:v>0.05</c:v>
                </c:pt>
                <c:pt idx="1">
                  <c:v>0.25</c:v>
                </c:pt>
                <c:pt idx="2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A3F-49F9-8AE4-82905AF433A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204"/>
      </c:pie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/>
      </a:pPr>
      <a:endParaRPr lang="zh-TW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全球貨幣政策利率趨勢</a:t>
            </a:r>
          </a:p>
        </c:rich>
      </c:tx>
      <c:layout>
        <c:manualLayout>
          <c:xMode val="edge"/>
          <c:yMode val="edge"/>
          <c:x val="0.21958423156915069"/>
          <c:y val="2.0176552671797836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8043963254593191E-2"/>
          <c:y val="0.18565981335666376"/>
          <c:w val="0.91140048118985129"/>
          <c:h val="0.68291591484669567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[Laubach_Williams_current_estimates.xlsx]工作表1!$D$4:$D$79</c:f>
              <c:strCache>
                <c:ptCount val="76"/>
                <c:pt idx="0">
                  <c:v>2000Q1</c:v>
                </c:pt>
                <c:pt idx="1">
                  <c:v>2000Q2</c:v>
                </c:pt>
                <c:pt idx="2">
                  <c:v>2000Q3</c:v>
                </c:pt>
                <c:pt idx="3">
                  <c:v>2000Q4</c:v>
                </c:pt>
                <c:pt idx="4">
                  <c:v>2001Q1</c:v>
                </c:pt>
                <c:pt idx="5">
                  <c:v>2001Q2</c:v>
                </c:pt>
                <c:pt idx="6">
                  <c:v>2001Q3</c:v>
                </c:pt>
                <c:pt idx="7">
                  <c:v>2001Q4</c:v>
                </c:pt>
                <c:pt idx="8">
                  <c:v>2002Q1</c:v>
                </c:pt>
                <c:pt idx="9">
                  <c:v>2002Q2</c:v>
                </c:pt>
                <c:pt idx="10">
                  <c:v>2002Q3</c:v>
                </c:pt>
                <c:pt idx="11">
                  <c:v>2002Q4</c:v>
                </c:pt>
                <c:pt idx="12">
                  <c:v>2003Q1</c:v>
                </c:pt>
                <c:pt idx="13">
                  <c:v>2003Q2</c:v>
                </c:pt>
                <c:pt idx="14">
                  <c:v>2003Q3</c:v>
                </c:pt>
                <c:pt idx="15">
                  <c:v>2003Q4</c:v>
                </c:pt>
                <c:pt idx="16">
                  <c:v>2004Q1</c:v>
                </c:pt>
                <c:pt idx="17">
                  <c:v>2004Q2</c:v>
                </c:pt>
                <c:pt idx="18">
                  <c:v>2004Q3</c:v>
                </c:pt>
                <c:pt idx="19">
                  <c:v>2004Q4</c:v>
                </c:pt>
                <c:pt idx="20">
                  <c:v>2005Q1</c:v>
                </c:pt>
                <c:pt idx="21">
                  <c:v>2005Q2</c:v>
                </c:pt>
                <c:pt idx="22">
                  <c:v>2005Q3</c:v>
                </c:pt>
                <c:pt idx="23">
                  <c:v>2005Q4</c:v>
                </c:pt>
                <c:pt idx="24">
                  <c:v>2006Q1</c:v>
                </c:pt>
                <c:pt idx="25">
                  <c:v>2006Q2</c:v>
                </c:pt>
                <c:pt idx="26">
                  <c:v>2006Q3</c:v>
                </c:pt>
                <c:pt idx="27">
                  <c:v>2006Q4</c:v>
                </c:pt>
                <c:pt idx="28">
                  <c:v>2007Q1</c:v>
                </c:pt>
                <c:pt idx="29">
                  <c:v>2007Q2</c:v>
                </c:pt>
                <c:pt idx="30">
                  <c:v>2007Q3</c:v>
                </c:pt>
                <c:pt idx="31">
                  <c:v>2007Q4</c:v>
                </c:pt>
                <c:pt idx="32">
                  <c:v>2008Q1</c:v>
                </c:pt>
                <c:pt idx="33">
                  <c:v>2008Q2</c:v>
                </c:pt>
                <c:pt idx="34">
                  <c:v>2008Q3</c:v>
                </c:pt>
                <c:pt idx="35">
                  <c:v>2008Q4</c:v>
                </c:pt>
                <c:pt idx="36">
                  <c:v>2009Q1</c:v>
                </c:pt>
                <c:pt idx="37">
                  <c:v>2009Q2</c:v>
                </c:pt>
                <c:pt idx="38">
                  <c:v>2009Q3</c:v>
                </c:pt>
                <c:pt idx="39">
                  <c:v>2009Q4</c:v>
                </c:pt>
                <c:pt idx="40">
                  <c:v>2010Q1</c:v>
                </c:pt>
                <c:pt idx="41">
                  <c:v>2010Q2</c:v>
                </c:pt>
                <c:pt idx="42">
                  <c:v>2010Q3</c:v>
                </c:pt>
                <c:pt idx="43">
                  <c:v>2010Q4</c:v>
                </c:pt>
                <c:pt idx="44">
                  <c:v>2011Q1</c:v>
                </c:pt>
                <c:pt idx="45">
                  <c:v>2011Q2</c:v>
                </c:pt>
                <c:pt idx="46">
                  <c:v>2011Q3</c:v>
                </c:pt>
                <c:pt idx="47">
                  <c:v>2011Q4</c:v>
                </c:pt>
                <c:pt idx="48">
                  <c:v>2012Q1</c:v>
                </c:pt>
                <c:pt idx="49">
                  <c:v>2012Q2</c:v>
                </c:pt>
                <c:pt idx="50">
                  <c:v>2012Q3</c:v>
                </c:pt>
                <c:pt idx="51">
                  <c:v>2012Q4</c:v>
                </c:pt>
                <c:pt idx="52">
                  <c:v>2013Q1</c:v>
                </c:pt>
                <c:pt idx="53">
                  <c:v>2013Q2</c:v>
                </c:pt>
                <c:pt idx="54">
                  <c:v>2013Q3</c:v>
                </c:pt>
                <c:pt idx="55">
                  <c:v>2013Q4</c:v>
                </c:pt>
                <c:pt idx="56">
                  <c:v>2014Q1</c:v>
                </c:pt>
                <c:pt idx="57">
                  <c:v>2014Q2</c:v>
                </c:pt>
                <c:pt idx="58">
                  <c:v>2014Q3</c:v>
                </c:pt>
                <c:pt idx="59">
                  <c:v>2014Q4</c:v>
                </c:pt>
                <c:pt idx="60">
                  <c:v>2015Q1</c:v>
                </c:pt>
                <c:pt idx="61">
                  <c:v>2015Q2</c:v>
                </c:pt>
                <c:pt idx="62">
                  <c:v>2015Q3</c:v>
                </c:pt>
                <c:pt idx="63">
                  <c:v>2015Q4</c:v>
                </c:pt>
                <c:pt idx="64">
                  <c:v>2016Q1</c:v>
                </c:pt>
                <c:pt idx="65">
                  <c:v>2016Q2</c:v>
                </c:pt>
                <c:pt idx="66">
                  <c:v>2016Q3</c:v>
                </c:pt>
                <c:pt idx="67">
                  <c:v>2016Q4</c:v>
                </c:pt>
                <c:pt idx="68">
                  <c:v>2017Q1</c:v>
                </c:pt>
                <c:pt idx="69">
                  <c:v>2017Q2</c:v>
                </c:pt>
                <c:pt idx="70">
                  <c:v>2017Q3</c:v>
                </c:pt>
                <c:pt idx="71">
                  <c:v>2017Q4</c:v>
                </c:pt>
                <c:pt idx="72">
                  <c:v>2018Q1</c:v>
                </c:pt>
                <c:pt idx="73">
                  <c:v>2018Q2</c:v>
                </c:pt>
                <c:pt idx="74">
                  <c:v>2018Q3</c:v>
                </c:pt>
                <c:pt idx="75">
                  <c:v>2018Q4</c:v>
                </c:pt>
              </c:strCache>
            </c:strRef>
          </c:cat>
          <c:val>
            <c:numRef>
              <c:f>[Laubach_Williams_current_estimates.xlsx]工作表1!$E$4:$E$79</c:f>
              <c:numCache>
                <c:formatCode>General</c:formatCode>
                <c:ptCount val="76"/>
                <c:pt idx="0">
                  <c:v>5.0633333333333299</c:v>
                </c:pt>
                <c:pt idx="1">
                  <c:v>5.4166666666666599</c:v>
                </c:pt>
                <c:pt idx="2">
                  <c:v>5.6899999999999897</c:v>
                </c:pt>
                <c:pt idx="3">
                  <c:v>5.7433333333333296</c:v>
                </c:pt>
                <c:pt idx="4">
                  <c:v>5.38</c:v>
                </c:pt>
                <c:pt idx="5">
                  <c:v>4.8033333333333301</c:v>
                </c:pt>
                <c:pt idx="6">
                  <c:v>4.4000000000000004</c:v>
                </c:pt>
                <c:pt idx="7">
                  <c:v>3.6133333333333302</c:v>
                </c:pt>
                <c:pt idx="8">
                  <c:v>3.4033333333333302</c:v>
                </c:pt>
                <c:pt idx="9">
                  <c:v>3.37333333333333</c:v>
                </c:pt>
                <c:pt idx="10">
                  <c:v>3.30666666666666</c:v>
                </c:pt>
                <c:pt idx="11">
                  <c:v>3.19</c:v>
                </c:pt>
                <c:pt idx="12">
                  <c:v>3.04</c:v>
                </c:pt>
                <c:pt idx="13">
                  <c:v>2.98</c:v>
                </c:pt>
                <c:pt idx="14">
                  <c:v>2.6666666666666599</c:v>
                </c:pt>
                <c:pt idx="15">
                  <c:v>2.5866666666666598</c:v>
                </c:pt>
                <c:pt idx="16">
                  <c:v>2.55666666666666</c:v>
                </c:pt>
                <c:pt idx="17">
                  <c:v>2.5233333333333299</c:v>
                </c:pt>
                <c:pt idx="18">
                  <c:v>2.7233333333333301</c:v>
                </c:pt>
                <c:pt idx="19">
                  <c:v>2.97</c:v>
                </c:pt>
                <c:pt idx="20">
                  <c:v>3.19</c:v>
                </c:pt>
                <c:pt idx="21">
                  <c:v>3.4266666666666601</c:v>
                </c:pt>
                <c:pt idx="22">
                  <c:v>3.66333333333333</c:v>
                </c:pt>
                <c:pt idx="23">
                  <c:v>3.9633333333333298</c:v>
                </c:pt>
                <c:pt idx="24">
                  <c:v>4.14333333333333</c:v>
                </c:pt>
                <c:pt idx="25">
                  <c:v>4.3466666666666596</c:v>
                </c:pt>
                <c:pt idx="26">
                  <c:v>4.6333333333333302</c:v>
                </c:pt>
                <c:pt idx="27">
                  <c:v>4.7633333333333301</c:v>
                </c:pt>
                <c:pt idx="28">
                  <c:v>4.8733333333333304</c:v>
                </c:pt>
                <c:pt idx="29">
                  <c:v>4.99</c:v>
                </c:pt>
                <c:pt idx="30">
                  <c:v>5.0033333333333303</c:v>
                </c:pt>
                <c:pt idx="31">
                  <c:v>4.8966666666666603</c:v>
                </c:pt>
                <c:pt idx="32">
                  <c:v>4.5999999999999996</c:v>
                </c:pt>
                <c:pt idx="33">
                  <c:v>4.41</c:v>
                </c:pt>
                <c:pt idx="34">
                  <c:v>4.5733333333333297</c:v>
                </c:pt>
                <c:pt idx="35">
                  <c:v>3.4666666666666601</c:v>
                </c:pt>
                <c:pt idx="36">
                  <c:v>2.52</c:v>
                </c:pt>
                <c:pt idx="37">
                  <c:v>2.0933333333333302</c:v>
                </c:pt>
                <c:pt idx="38">
                  <c:v>1.94</c:v>
                </c:pt>
                <c:pt idx="39">
                  <c:v>1.9366666666666601</c:v>
                </c:pt>
                <c:pt idx="40">
                  <c:v>1.9833333333333301</c:v>
                </c:pt>
                <c:pt idx="41">
                  <c:v>2.11666666666666</c:v>
                </c:pt>
                <c:pt idx="42">
                  <c:v>2.23</c:v>
                </c:pt>
                <c:pt idx="43">
                  <c:v>2.3033333333333301</c:v>
                </c:pt>
                <c:pt idx="44">
                  <c:v>2.4166666666666599</c:v>
                </c:pt>
                <c:pt idx="45">
                  <c:v>2.59666666666666</c:v>
                </c:pt>
                <c:pt idx="46">
                  <c:v>2.6733333333333298</c:v>
                </c:pt>
                <c:pt idx="47">
                  <c:v>2.57666666666666</c:v>
                </c:pt>
                <c:pt idx="48">
                  <c:v>2.50999999999999</c:v>
                </c:pt>
                <c:pt idx="49">
                  <c:v>2.39333333333333</c:v>
                </c:pt>
                <c:pt idx="50">
                  <c:v>2.2833333333333301</c:v>
                </c:pt>
                <c:pt idx="51">
                  <c:v>2.25999999999999</c:v>
                </c:pt>
                <c:pt idx="52">
                  <c:v>2.27</c:v>
                </c:pt>
                <c:pt idx="53">
                  <c:v>2.19</c:v>
                </c:pt>
                <c:pt idx="54">
                  <c:v>2.1133333333333302</c:v>
                </c:pt>
                <c:pt idx="55">
                  <c:v>2.0499999999999998</c:v>
                </c:pt>
                <c:pt idx="56">
                  <c:v>2.11666666666666</c:v>
                </c:pt>
                <c:pt idx="57">
                  <c:v>2.2400000000000002</c:v>
                </c:pt>
                <c:pt idx="58">
                  <c:v>2.2133333333333298</c:v>
                </c:pt>
                <c:pt idx="59">
                  <c:v>2.2833333333333301</c:v>
                </c:pt>
                <c:pt idx="60">
                  <c:v>2.3233333333333301</c:v>
                </c:pt>
                <c:pt idx="61">
                  <c:v>2.2666666666666599</c:v>
                </c:pt>
                <c:pt idx="62">
                  <c:v>2.21</c:v>
                </c:pt>
                <c:pt idx="63">
                  <c:v>2.1933333333333298</c:v>
                </c:pt>
                <c:pt idx="64">
                  <c:v>2.2266666666666599</c:v>
                </c:pt>
                <c:pt idx="65">
                  <c:v>2.30666666666666</c:v>
                </c:pt>
                <c:pt idx="66">
                  <c:v>2.27</c:v>
                </c:pt>
                <c:pt idx="67">
                  <c:v>2.27</c:v>
                </c:pt>
                <c:pt idx="68">
                  <c:v>2.3566666666666598</c:v>
                </c:pt>
                <c:pt idx="69">
                  <c:v>2.3833333333333302</c:v>
                </c:pt>
                <c:pt idx="70">
                  <c:v>2.34666666666666</c:v>
                </c:pt>
                <c:pt idx="71">
                  <c:v>2.3366666666666598</c:v>
                </c:pt>
                <c:pt idx="72">
                  <c:v>2.3566666666666598</c:v>
                </c:pt>
                <c:pt idx="73">
                  <c:v>2.5166666666666599</c:v>
                </c:pt>
                <c:pt idx="74">
                  <c:v>2.7533333333333299</c:v>
                </c:pt>
                <c:pt idx="75">
                  <c:v>3.05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4D2-4279-B0EB-1ACCF38EF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55808"/>
        <c:axId val="112057344"/>
      </c:lineChart>
      <c:catAx>
        <c:axId val="112055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2057344"/>
        <c:crosses val="autoZero"/>
        <c:auto val="1"/>
        <c:lblAlgn val="ctr"/>
        <c:lblOffset val="100"/>
        <c:tickLblSkip val="15"/>
        <c:tickMarkSkip val="4"/>
        <c:noMultiLvlLbl val="0"/>
      </c:catAx>
      <c:valAx>
        <c:axId val="11205734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 dirty="0"/>
                  <a:t>%</a:t>
                </a:r>
                <a:endParaRPr lang="zh-TW" altLang="en-US" b="0"/>
              </a:p>
            </c:rich>
          </c:tx>
          <c:layout>
            <c:manualLayout>
              <c:xMode val="edge"/>
              <c:yMode val="edge"/>
              <c:x val="2.5000000000000001E-2"/>
              <c:y val="6.05690434529017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12055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 dirty="0" smtClean="0"/>
              <a:t>美國實質中性利率</a:t>
            </a:r>
            <a:endParaRPr lang="zh-TW" altLang="en-US" dirty="0"/>
          </a:p>
        </c:rich>
      </c:tx>
      <c:layout>
        <c:manualLayout>
          <c:xMode val="edge"/>
          <c:yMode val="edge"/>
          <c:x val="0.28247787282894493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386461689441914"/>
          <c:y val="0.13936356287999827"/>
          <c:w val="0.82540759360071103"/>
          <c:h val="0.73034856435335749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[Laubach_Williams_current_estimates.xlsx]data!$A$163:$A$239</c:f>
              <c:strCache>
                <c:ptCount val="77"/>
                <c:pt idx="0">
                  <c:v>2000Q1</c:v>
                </c:pt>
                <c:pt idx="1">
                  <c:v>2000Q2</c:v>
                </c:pt>
                <c:pt idx="2">
                  <c:v>2000Q3</c:v>
                </c:pt>
                <c:pt idx="3">
                  <c:v>2000Q4</c:v>
                </c:pt>
                <c:pt idx="4">
                  <c:v>2001Q1</c:v>
                </c:pt>
                <c:pt idx="5">
                  <c:v>2001Q2</c:v>
                </c:pt>
                <c:pt idx="6">
                  <c:v>2001Q3</c:v>
                </c:pt>
                <c:pt idx="7">
                  <c:v>2001Q4</c:v>
                </c:pt>
                <c:pt idx="8">
                  <c:v>2002Q1</c:v>
                </c:pt>
                <c:pt idx="9">
                  <c:v>2002Q2</c:v>
                </c:pt>
                <c:pt idx="10">
                  <c:v>2002Q3</c:v>
                </c:pt>
                <c:pt idx="11">
                  <c:v>2002Q4</c:v>
                </c:pt>
                <c:pt idx="12">
                  <c:v>2003Q1</c:v>
                </c:pt>
                <c:pt idx="13">
                  <c:v>2003Q2</c:v>
                </c:pt>
                <c:pt idx="14">
                  <c:v>2003Q3</c:v>
                </c:pt>
                <c:pt idx="15">
                  <c:v>2003Q4</c:v>
                </c:pt>
                <c:pt idx="16">
                  <c:v>2004Q1</c:v>
                </c:pt>
                <c:pt idx="17">
                  <c:v>2004Q2</c:v>
                </c:pt>
                <c:pt idx="18">
                  <c:v>2004Q3</c:v>
                </c:pt>
                <c:pt idx="19">
                  <c:v>2004Q4</c:v>
                </c:pt>
                <c:pt idx="20">
                  <c:v>2005Q1</c:v>
                </c:pt>
                <c:pt idx="21">
                  <c:v>2005Q2</c:v>
                </c:pt>
                <c:pt idx="22">
                  <c:v>2005Q3</c:v>
                </c:pt>
                <c:pt idx="23">
                  <c:v>2005Q4</c:v>
                </c:pt>
                <c:pt idx="24">
                  <c:v>2006Q1</c:v>
                </c:pt>
                <c:pt idx="25">
                  <c:v>2006Q2</c:v>
                </c:pt>
                <c:pt idx="26">
                  <c:v>2006Q3</c:v>
                </c:pt>
                <c:pt idx="27">
                  <c:v>2006Q4</c:v>
                </c:pt>
                <c:pt idx="28">
                  <c:v>2007Q1</c:v>
                </c:pt>
                <c:pt idx="29">
                  <c:v>2007Q2</c:v>
                </c:pt>
                <c:pt idx="30">
                  <c:v>2007Q3</c:v>
                </c:pt>
                <c:pt idx="31">
                  <c:v>2007Q4</c:v>
                </c:pt>
                <c:pt idx="32">
                  <c:v>2008Q1</c:v>
                </c:pt>
                <c:pt idx="33">
                  <c:v>2008Q2</c:v>
                </c:pt>
                <c:pt idx="34">
                  <c:v>2008Q3</c:v>
                </c:pt>
                <c:pt idx="35">
                  <c:v>2008Q4</c:v>
                </c:pt>
                <c:pt idx="36">
                  <c:v>2009Q1</c:v>
                </c:pt>
                <c:pt idx="37">
                  <c:v>2009Q2</c:v>
                </c:pt>
                <c:pt idx="38">
                  <c:v>2009Q3</c:v>
                </c:pt>
                <c:pt idx="39">
                  <c:v>2009Q4</c:v>
                </c:pt>
                <c:pt idx="40">
                  <c:v>2010Q1</c:v>
                </c:pt>
                <c:pt idx="41">
                  <c:v>2010Q2</c:v>
                </c:pt>
                <c:pt idx="42">
                  <c:v>2010Q3</c:v>
                </c:pt>
                <c:pt idx="43">
                  <c:v>2010Q4</c:v>
                </c:pt>
                <c:pt idx="44">
                  <c:v>2011Q1</c:v>
                </c:pt>
                <c:pt idx="45">
                  <c:v>2011Q2</c:v>
                </c:pt>
                <c:pt idx="46">
                  <c:v>2011Q3</c:v>
                </c:pt>
                <c:pt idx="47">
                  <c:v>2011Q4</c:v>
                </c:pt>
                <c:pt idx="48">
                  <c:v>2012Q1</c:v>
                </c:pt>
                <c:pt idx="49">
                  <c:v>2012Q2</c:v>
                </c:pt>
                <c:pt idx="50">
                  <c:v>2012Q3</c:v>
                </c:pt>
                <c:pt idx="51">
                  <c:v>2012Q4</c:v>
                </c:pt>
                <c:pt idx="52">
                  <c:v>2013Q1</c:v>
                </c:pt>
                <c:pt idx="53">
                  <c:v>2013Q2</c:v>
                </c:pt>
                <c:pt idx="54">
                  <c:v>2013Q3</c:v>
                </c:pt>
                <c:pt idx="55">
                  <c:v>2013Q4</c:v>
                </c:pt>
                <c:pt idx="56">
                  <c:v>2014Q1</c:v>
                </c:pt>
                <c:pt idx="57">
                  <c:v>2014Q2</c:v>
                </c:pt>
                <c:pt idx="58">
                  <c:v>2014Q3</c:v>
                </c:pt>
                <c:pt idx="59">
                  <c:v>2014Q4</c:v>
                </c:pt>
                <c:pt idx="60">
                  <c:v>2015Q1</c:v>
                </c:pt>
                <c:pt idx="61">
                  <c:v>2015Q2</c:v>
                </c:pt>
                <c:pt idx="62">
                  <c:v>2015Q3</c:v>
                </c:pt>
                <c:pt idx="63">
                  <c:v>2015Q4</c:v>
                </c:pt>
                <c:pt idx="64">
                  <c:v>2016Q1</c:v>
                </c:pt>
                <c:pt idx="65">
                  <c:v>2016Q2</c:v>
                </c:pt>
                <c:pt idx="66">
                  <c:v>2016Q3</c:v>
                </c:pt>
                <c:pt idx="67">
                  <c:v>2016Q4</c:v>
                </c:pt>
                <c:pt idx="68">
                  <c:v>2017Q1</c:v>
                </c:pt>
                <c:pt idx="69">
                  <c:v>2017Q2</c:v>
                </c:pt>
                <c:pt idx="70">
                  <c:v>2017Q3</c:v>
                </c:pt>
                <c:pt idx="71">
                  <c:v>2017Q4</c:v>
                </c:pt>
                <c:pt idx="72">
                  <c:v>2018Q1</c:v>
                </c:pt>
                <c:pt idx="73">
                  <c:v>2018Q2</c:v>
                </c:pt>
                <c:pt idx="74">
                  <c:v>2018Q3</c:v>
                </c:pt>
                <c:pt idx="75">
                  <c:v>2018Q4</c:v>
                </c:pt>
                <c:pt idx="76">
                  <c:v>2019Q1</c:v>
                </c:pt>
              </c:strCache>
            </c:strRef>
          </c:cat>
          <c:val>
            <c:numRef>
              <c:f>[Laubach_Williams_current_estimates.xlsx]data!$G$163:$G$239</c:f>
              <c:numCache>
                <c:formatCode>General</c:formatCode>
                <c:ptCount val="77"/>
                <c:pt idx="0">
                  <c:v>3.1943725814066801</c:v>
                </c:pt>
                <c:pt idx="1">
                  <c:v>3.1274844085549001</c:v>
                </c:pt>
                <c:pt idx="2">
                  <c:v>3.10493478655177</c:v>
                </c:pt>
                <c:pt idx="3">
                  <c:v>3.15143913282192</c:v>
                </c:pt>
                <c:pt idx="4">
                  <c:v>3.1202531575934498</c:v>
                </c:pt>
                <c:pt idx="5">
                  <c:v>3.10266476357164</c:v>
                </c:pt>
                <c:pt idx="6">
                  <c:v>2.8573648045526299</c:v>
                </c:pt>
                <c:pt idx="7">
                  <c:v>3.06074871717952</c:v>
                </c:pt>
                <c:pt idx="8">
                  <c:v>2.9916218323315098</c:v>
                </c:pt>
                <c:pt idx="9">
                  <c:v>3.1944447129165501</c:v>
                </c:pt>
                <c:pt idx="10">
                  <c:v>3.0691301681465202</c:v>
                </c:pt>
                <c:pt idx="11">
                  <c:v>2.7938540066316802</c:v>
                </c:pt>
                <c:pt idx="12">
                  <c:v>2.54177680865148</c:v>
                </c:pt>
                <c:pt idx="13">
                  <c:v>2.4540161164672001</c:v>
                </c:pt>
                <c:pt idx="14">
                  <c:v>2.7191397146358298</c:v>
                </c:pt>
                <c:pt idx="15">
                  <c:v>2.75681208164039</c:v>
                </c:pt>
                <c:pt idx="16">
                  <c:v>2.8556598541598599</c:v>
                </c:pt>
                <c:pt idx="17">
                  <c:v>2.8304430390550599</c:v>
                </c:pt>
                <c:pt idx="18">
                  <c:v>2.6042282516078501</c:v>
                </c:pt>
                <c:pt idx="19">
                  <c:v>2.6719834469788002</c:v>
                </c:pt>
                <c:pt idx="20">
                  <c:v>2.8205153556346501</c:v>
                </c:pt>
                <c:pt idx="21">
                  <c:v>2.5508226104761</c:v>
                </c:pt>
                <c:pt idx="22">
                  <c:v>2.4032546289068599</c:v>
                </c:pt>
                <c:pt idx="23">
                  <c:v>2.51218388464242</c:v>
                </c:pt>
                <c:pt idx="24">
                  <c:v>2.6027565366913601</c:v>
                </c:pt>
                <c:pt idx="25">
                  <c:v>2.6962539275465698</c:v>
                </c:pt>
                <c:pt idx="26">
                  <c:v>2.47229198778833</c:v>
                </c:pt>
                <c:pt idx="27">
                  <c:v>2.36121876328379</c:v>
                </c:pt>
                <c:pt idx="28">
                  <c:v>2.5806397609133702</c:v>
                </c:pt>
                <c:pt idx="29">
                  <c:v>2.2652688010671498</c:v>
                </c:pt>
                <c:pt idx="30">
                  <c:v>2.2941171549115298</c:v>
                </c:pt>
                <c:pt idx="31">
                  <c:v>2.4389801820810999</c:v>
                </c:pt>
                <c:pt idx="32">
                  <c:v>2.0803343657397</c:v>
                </c:pt>
                <c:pt idx="33">
                  <c:v>1.8903251888135899</c:v>
                </c:pt>
                <c:pt idx="34">
                  <c:v>1.5976151150393401</c:v>
                </c:pt>
                <c:pt idx="35">
                  <c:v>0.77020384674051701</c:v>
                </c:pt>
                <c:pt idx="36">
                  <c:v>0.67092857571786002</c:v>
                </c:pt>
                <c:pt idx="37">
                  <c:v>1.07443438630729</c:v>
                </c:pt>
                <c:pt idx="38">
                  <c:v>1.0026384752148301</c:v>
                </c:pt>
                <c:pt idx="39">
                  <c:v>1.3505025347164099</c:v>
                </c:pt>
                <c:pt idx="40">
                  <c:v>0.98626390875130798</c:v>
                </c:pt>
                <c:pt idx="41">
                  <c:v>0.82710196856000995</c:v>
                </c:pt>
                <c:pt idx="42">
                  <c:v>0.63772781117443</c:v>
                </c:pt>
                <c:pt idx="43">
                  <c:v>0.596553357869538</c:v>
                </c:pt>
                <c:pt idx="44">
                  <c:v>0.56518236329915394</c:v>
                </c:pt>
                <c:pt idx="45">
                  <c:v>0.72385975287006099</c:v>
                </c:pt>
                <c:pt idx="46">
                  <c:v>0.58829782059088298</c:v>
                </c:pt>
                <c:pt idx="47">
                  <c:v>0.62060921858849005</c:v>
                </c:pt>
                <c:pt idx="48">
                  <c:v>0.90868092331380301</c:v>
                </c:pt>
                <c:pt idx="49">
                  <c:v>0.66002737195077799</c:v>
                </c:pt>
                <c:pt idx="50">
                  <c:v>0.42397486241794402</c:v>
                </c:pt>
                <c:pt idx="51">
                  <c:v>0.43607979920471701</c:v>
                </c:pt>
                <c:pt idx="52">
                  <c:v>0.42402275724838201</c:v>
                </c:pt>
                <c:pt idx="53">
                  <c:v>0.26362241363323902</c:v>
                </c:pt>
                <c:pt idx="54">
                  <c:v>0.41232014004080397</c:v>
                </c:pt>
                <c:pt idx="55">
                  <c:v>0.53919502141093201</c:v>
                </c:pt>
                <c:pt idx="56">
                  <c:v>0.23835103884762701</c:v>
                </c:pt>
                <c:pt idx="57">
                  <c:v>0.52367637062955497</c:v>
                </c:pt>
                <c:pt idx="58">
                  <c:v>0.56492760604992398</c:v>
                </c:pt>
                <c:pt idx="59">
                  <c:v>0.393025722207892</c:v>
                </c:pt>
                <c:pt idx="60">
                  <c:v>0.33134218228512802</c:v>
                </c:pt>
                <c:pt idx="61">
                  <c:v>0.66703733250614095</c:v>
                </c:pt>
                <c:pt idx="62">
                  <c:v>0.62022125220953495</c:v>
                </c:pt>
                <c:pt idx="63">
                  <c:v>0.505323357613228</c:v>
                </c:pt>
                <c:pt idx="64">
                  <c:v>0.72501619966309505</c:v>
                </c:pt>
                <c:pt idx="65">
                  <c:v>0.92323769102840303</c:v>
                </c:pt>
                <c:pt idx="66">
                  <c:v>0.93605956792981804</c:v>
                </c:pt>
                <c:pt idx="67">
                  <c:v>0.78790868258325297</c:v>
                </c:pt>
                <c:pt idx="68">
                  <c:v>0.74882614810569903</c:v>
                </c:pt>
                <c:pt idx="69">
                  <c:v>0.61369212590686495</c:v>
                </c:pt>
                <c:pt idx="70">
                  <c:v>0.62003887760229304</c:v>
                </c:pt>
                <c:pt idx="71">
                  <c:v>0.772804038527243</c:v>
                </c:pt>
                <c:pt idx="72">
                  <c:v>0.809630066908131</c:v>
                </c:pt>
                <c:pt idx="73">
                  <c:v>0.90038835625576996</c:v>
                </c:pt>
                <c:pt idx="74">
                  <c:v>0.83589016574862895</c:v>
                </c:pt>
                <c:pt idx="75">
                  <c:v>0.80528736409373802</c:v>
                </c:pt>
                <c:pt idx="76">
                  <c:v>0.64933934265466797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C1A-423D-99BB-D5DBF58E69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611328"/>
        <c:axId val="112612864"/>
      </c:lineChart>
      <c:catAx>
        <c:axId val="112611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2612864"/>
        <c:crosses val="autoZero"/>
        <c:auto val="1"/>
        <c:lblAlgn val="ctr"/>
        <c:lblOffset val="100"/>
        <c:tickLblSkip val="15"/>
        <c:tickMarkSkip val="4"/>
        <c:noMultiLvlLbl val="0"/>
      </c:catAx>
      <c:valAx>
        <c:axId val="112612864"/>
        <c:scaling>
          <c:orientation val="minMax"/>
          <c:max val="3.5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 dirty="0"/>
                  <a:t>%</a:t>
                </a:r>
                <a:endParaRPr lang="zh-TW" altLang="en-US" b="0" dirty="0"/>
              </a:p>
            </c:rich>
          </c:tx>
          <c:layout>
            <c:manualLayout>
              <c:xMode val="edge"/>
              <c:yMode val="edge"/>
              <c:x val="8.8184646150427735E-3"/>
              <c:y val="4.3277899881860926E-2"/>
            </c:manualLayout>
          </c:layout>
          <c:overlay val="0"/>
        </c:title>
        <c:numFmt formatCode="#,##0.0_ " sourceLinked="0"/>
        <c:majorTickMark val="out"/>
        <c:minorTickMark val="none"/>
        <c:tickLblPos val="nextTo"/>
        <c:crossAx val="112611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57769074464208"/>
          <c:y val="7.7468475133579948E-2"/>
          <c:w val="0.76626221177916887"/>
          <c:h val="0.8372154370667062"/>
        </c:manualLayout>
      </c:layout>
      <c:barChart>
        <c:barDir val="col"/>
        <c:grouping val="stacked"/>
        <c:varyColors val="0"/>
        <c:ser>
          <c:idx val="0"/>
          <c:order val="1"/>
          <c:tx>
            <c:v>商品貿易(左軸)</c:v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numRef>
              <c:f>'[圖2 歷年新台幣外匯交易金額之結構變化.xlsx]Data'!$D$24:$CJ$24</c:f>
              <c:numCache>
                <c:formatCode>_-* #,##0_-;\-* #,##0_-;_-* "-"??_-;_-@_-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 formatCode="0_ ">
                  <c:v>1994</c:v>
                </c:pt>
                <c:pt idx="5" formatCode="0_ ">
                  <c:v>1995</c:v>
                </c:pt>
                <c:pt idx="6" formatCode="0_ ">
                  <c:v>1996</c:v>
                </c:pt>
                <c:pt idx="7" formatCode="0_ ">
                  <c:v>1997</c:v>
                </c:pt>
                <c:pt idx="8" formatCode="0_ ">
                  <c:v>1998</c:v>
                </c:pt>
                <c:pt idx="9" formatCode="0_ ">
                  <c:v>1999</c:v>
                </c:pt>
                <c:pt idx="10" formatCode="0_ ">
                  <c:v>2000</c:v>
                </c:pt>
                <c:pt idx="11" formatCode="0_ ">
                  <c:v>2001</c:v>
                </c:pt>
                <c:pt idx="12" formatCode="0_ ">
                  <c:v>2002</c:v>
                </c:pt>
                <c:pt idx="13" formatCode="0_ ">
                  <c:v>2003</c:v>
                </c:pt>
                <c:pt idx="14" formatCode="0_ ">
                  <c:v>2004</c:v>
                </c:pt>
                <c:pt idx="15" formatCode="0_ ">
                  <c:v>2005</c:v>
                </c:pt>
                <c:pt idx="16" formatCode="0_ ">
                  <c:v>2006</c:v>
                </c:pt>
                <c:pt idx="17" formatCode="0_ ">
                  <c:v>2007</c:v>
                </c:pt>
                <c:pt idx="18" formatCode="0_ ">
                  <c:v>2008</c:v>
                </c:pt>
                <c:pt idx="19" formatCode="0_ ">
                  <c:v>2009</c:v>
                </c:pt>
                <c:pt idx="20" formatCode="0_ ">
                  <c:v>2010</c:v>
                </c:pt>
                <c:pt idx="21" formatCode="0_ ">
                  <c:v>2011</c:v>
                </c:pt>
                <c:pt idx="22" formatCode="0_ ">
                  <c:v>2012</c:v>
                </c:pt>
                <c:pt idx="23" formatCode="0_ ">
                  <c:v>2013</c:v>
                </c:pt>
                <c:pt idx="24" formatCode="0_ ">
                  <c:v>2014</c:v>
                </c:pt>
                <c:pt idx="25" formatCode="0_ ">
                  <c:v>2015</c:v>
                </c:pt>
                <c:pt idx="26" formatCode="0_ ">
                  <c:v>2016</c:v>
                </c:pt>
                <c:pt idx="27" formatCode="0_ ">
                  <c:v>2017</c:v>
                </c:pt>
                <c:pt idx="28" formatCode="0_ ">
                  <c:v>2018</c:v>
                </c:pt>
              </c:numCache>
            </c:numRef>
          </c:cat>
          <c:val>
            <c:numRef>
              <c:f>'[圖2 歷年新台幣外匯交易金額之結構變化.xlsx]Data'!$D$25:$CJ$25</c:f>
              <c:numCache>
                <c:formatCode>_-* #,##0_-;\-* #,##0_-;_-* "-"??_-;_-@_-</c:formatCode>
                <c:ptCount val="29"/>
                <c:pt idx="0">
                  <c:v>34664595930.549995</c:v>
                </c:pt>
                <c:pt idx="1">
                  <c:v>32828735605.77</c:v>
                </c:pt>
                <c:pt idx="2">
                  <c:v>37609931354.670006</c:v>
                </c:pt>
                <c:pt idx="3">
                  <c:v>33879832416.659996</c:v>
                </c:pt>
                <c:pt idx="4" formatCode="#,##0_);\(#,##0\)">
                  <c:v>39267166705.079994</c:v>
                </c:pt>
                <c:pt idx="5" formatCode="#,##0_);\(#,##0\)">
                  <c:v>45060544325.320107</c:v>
                </c:pt>
                <c:pt idx="6" formatCode="#,##0_);\(#,##0\)">
                  <c:v>43514529986.479904</c:v>
                </c:pt>
                <c:pt idx="7" formatCode="#,##0_);\(#,##0\)">
                  <c:v>43639955812.529999</c:v>
                </c:pt>
                <c:pt idx="8" formatCode="#,##0_);\(#,##0\)">
                  <c:v>37129573507.790001</c:v>
                </c:pt>
                <c:pt idx="9" formatCode="#,##0_);\(#,##0\)">
                  <c:v>40233473309.870201</c:v>
                </c:pt>
                <c:pt idx="10" formatCode="#,##0_);\(#,##0\)">
                  <c:v>45570016810.259811</c:v>
                </c:pt>
                <c:pt idx="11" formatCode="#,##0_);\(#,##0\)">
                  <c:v>36246353202.260002</c:v>
                </c:pt>
                <c:pt idx="12" formatCode="#,##0_);\(#,##0\)">
                  <c:v>36890396721.760002</c:v>
                </c:pt>
                <c:pt idx="13" formatCode="#,##0_);\(#,##0\)">
                  <c:v>39184551536.939796</c:v>
                </c:pt>
                <c:pt idx="14" formatCode="#,##0_);\(#,##0\)">
                  <c:v>46787921850.980003</c:v>
                </c:pt>
                <c:pt idx="15" formatCode="#,##0_);\(#,##0\)">
                  <c:v>48163667313.869904</c:v>
                </c:pt>
                <c:pt idx="16" formatCode="#,##0_);\(#,##0\)">
                  <c:v>48886765980.690002</c:v>
                </c:pt>
                <c:pt idx="17" formatCode="#,##0_);\(#,##0\)">
                  <c:v>69793672484.519989</c:v>
                </c:pt>
                <c:pt idx="18" formatCode="#,##0_);\(#,##0\)">
                  <c:v>81843687697.830002</c:v>
                </c:pt>
                <c:pt idx="19" formatCode="#,##0_);\(#,##0\)">
                  <c:v>57877624831.869896</c:v>
                </c:pt>
                <c:pt idx="20" formatCode="#,##0_);\(#,##0\)">
                  <c:v>70929699644.059998</c:v>
                </c:pt>
                <c:pt idx="21" formatCode="#,##0_);\(#,##0\)">
                  <c:v>80418977859.389893</c:v>
                </c:pt>
                <c:pt idx="22" formatCode="#,##0_);\(#,##0\)">
                  <c:v>75440356944.96991</c:v>
                </c:pt>
                <c:pt idx="23" formatCode="#,##0_);\(#,##0\)">
                  <c:v>69548381645.099899</c:v>
                </c:pt>
                <c:pt idx="24" formatCode="#,##0_);\(#,##0\)">
                  <c:v>72654471133.510193</c:v>
                </c:pt>
                <c:pt idx="25" formatCode="#,##0_);\(#,##0\)">
                  <c:v>65397850714.409988</c:v>
                </c:pt>
                <c:pt idx="26" formatCode="#,##0_);\(#,##0\)">
                  <c:v>61135723502.959999</c:v>
                </c:pt>
                <c:pt idx="27" formatCode="#,##0_);\(#,##0\)">
                  <c:v>63744519970.889915</c:v>
                </c:pt>
                <c:pt idx="28" formatCode="#,##0_);\(#,##0\)">
                  <c:v>68616041540.180016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26-4000-9446-00E1372BAFFC}"/>
            </c:ext>
          </c:extLst>
        </c:ser>
        <c:ser>
          <c:idx val="6"/>
          <c:order val="2"/>
          <c:tx>
            <c:v>本國資金進出(左軸)</c:v>
          </c:tx>
          <c:spPr>
            <a:solidFill>
              <a:schemeClr val="accent3"/>
            </a:solidFill>
          </c:spPr>
          <c:invertIfNegative val="0"/>
          <c:cat>
            <c:numRef>
              <c:f>'[圖2 歷年新台幣外匯交易金額之結構變化.xlsx]Data'!$D$24:$CJ$24</c:f>
              <c:numCache>
                <c:formatCode>_-* #,##0_-;\-* #,##0_-;_-* "-"??_-;_-@_-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 formatCode="0_ ">
                  <c:v>1994</c:v>
                </c:pt>
                <c:pt idx="5" formatCode="0_ ">
                  <c:v>1995</c:v>
                </c:pt>
                <c:pt idx="6" formatCode="0_ ">
                  <c:v>1996</c:v>
                </c:pt>
                <c:pt idx="7" formatCode="0_ ">
                  <c:v>1997</c:v>
                </c:pt>
                <c:pt idx="8" formatCode="0_ ">
                  <c:v>1998</c:v>
                </c:pt>
                <c:pt idx="9" formatCode="0_ ">
                  <c:v>1999</c:v>
                </c:pt>
                <c:pt idx="10" formatCode="0_ ">
                  <c:v>2000</c:v>
                </c:pt>
                <c:pt idx="11" formatCode="0_ ">
                  <c:v>2001</c:v>
                </c:pt>
                <c:pt idx="12" formatCode="0_ ">
                  <c:v>2002</c:v>
                </c:pt>
                <c:pt idx="13" formatCode="0_ ">
                  <c:v>2003</c:v>
                </c:pt>
                <c:pt idx="14" formatCode="0_ ">
                  <c:v>2004</c:v>
                </c:pt>
                <c:pt idx="15" formatCode="0_ ">
                  <c:v>2005</c:v>
                </c:pt>
                <c:pt idx="16" formatCode="0_ ">
                  <c:v>2006</c:v>
                </c:pt>
                <c:pt idx="17" formatCode="0_ ">
                  <c:v>2007</c:v>
                </c:pt>
                <c:pt idx="18" formatCode="0_ ">
                  <c:v>2008</c:v>
                </c:pt>
                <c:pt idx="19" formatCode="0_ ">
                  <c:v>2009</c:v>
                </c:pt>
                <c:pt idx="20" formatCode="0_ ">
                  <c:v>2010</c:v>
                </c:pt>
                <c:pt idx="21" formatCode="0_ ">
                  <c:v>2011</c:v>
                </c:pt>
                <c:pt idx="22" formatCode="0_ ">
                  <c:v>2012</c:v>
                </c:pt>
                <c:pt idx="23" formatCode="0_ ">
                  <c:v>2013</c:v>
                </c:pt>
                <c:pt idx="24" formatCode="0_ ">
                  <c:v>2014</c:v>
                </c:pt>
                <c:pt idx="25" formatCode="0_ ">
                  <c:v>2015</c:v>
                </c:pt>
                <c:pt idx="26" formatCode="0_ ">
                  <c:v>2016</c:v>
                </c:pt>
                <c:pt idx="27" formatCode="0_ ">
                  <c:v>2017</c:v>
                </c:pt>
                <c:pt idx="28" formatCode="0_ ">
                  <c:v>2018</c:v>
                </c:pt>
              </c:numCache>
            </c:numRef>
          </c:cat>
          <c:val>
            <c:numRef>
              <c:f>'[圖2 歷年新台幣外匯交易金額之結構變化.xlsx]Data'!$D$90:$CJ$90</c:f>
              <c:numCache>
                <c:formatCode>_-* #,##0_-;\-* #,##0_-;_-* "-"??_-;_-@_-</c:formatCode>
                <c:ptCount val="29"/>
                <c:pt idx="0">
                  <c:v>14787178701.159998</c:v>
                </c:pt>
                <c:pt idx="1">
                  <c:v>10086834306.09</c:v>
                </c:pt>
                <c:pt idx="2">
                  <c:v>13135817342.200003</c:v>
                </c:pt>
                <c:pt idx="3">
                  <c:v>13035997024.300001</c:v>
                </c:pt>
                <c:pt idx="4" formatCode="#,##0_);\(#,##0\)">
                  <c:v>13452381697.900002</c:v>
                </c:pt>
                <c:pt idx="5" formatCode="#,##0_);\(#,##0\)">
                  <c:v>16459925683.549999</c:v>
                </c:pt>
                <c:pt idx="6" formatCode="#,##0_);\(#,##0\)">
                  <c:v>19615188264.119999</c:v>
                </c:pt>
                <c:pt idx="7" formatCode="#,##0_);\(#,##0\)">
                  <c:v>21586412571.029995</c:v>
                </c:pt>
                <c:pt idx="8" formatCode="#,##0_);\(#,##0\)">
                  <c:v>15676402192.84</c:v>
                </c:pt>
                <c:pt idx="9" formatCode="#,##0_);\(#,##0\)">
                  <c:v>18635320489.470001</c:v>
                </c:pt>
                <c:pt idx="10" formatCode="#,##0_);\(#,##0\)">
                  <c:v>27579779915.5</c:v>
                </c:pt>
                <c:pt idx="11" formatCode="#,##0_);\(#,##0\)">
                  <c:v>20045268147.850006</c:v>
                </c:pt>
                <c:pt idx="12" formatCode="#,##0_);\(#,##0\)">
                  <c:v>23726857391.609993</c:v>
                </c:pt>
                <c:pt idx="13" formatCode="#,##0_);\(#,##0\)">
                  <c:v>44563990388.57</c:v>
                </c:pt>
                <c:pt idx="14" formatCode="#,##0_);\(#,##0\)">
                  <c:v>51143884176.009972</c:v>
                </c:pt>
                <c:pt idx="15" formatCode="#,##0_);\(#,##0\)">
                  <c:v>75317745453.830017</c:v>
                </c:pt>
                <c:pt idx="16" formatCode="#,##0_);\(#,##0\)">
                  <c:v>79047070516.5</c:v>
                </c:pt>
                <c:pt idx="17" formatCode="#,##0_);\(#,##0\)">
                  <c:v>114183170537.06999</c:v>
                </c:pt>
                <c:pt idx="18" formatCode="#,##0_);\(#,##0\)">
                  <c:v>95631718502.059998</c:v>
                </c:pt>
                <c:pt idx="19" formatCode="#,##0_);\(#,##0\)">
                  <c:v>95732991169.050003</c:v>
                </c:pt>
                <c:pt idx="20" formatCode="#,##0_);\(#,##0\)">
                  <c:v>115388284759.03999</c:v>
                </c:pt>
                <c:pt idx="21" formatCode="#,##0_);\(#,##0\)">
                  <c:v>170845817339.96002</c:v>
                </c:pt>
                <c:pt idx="22" formatCode="#,##0_);\(#,##0\)">
                  <c:v>206187447272.41998</c:v>
                </c:pt>
                <c:pt idx="23" formatCode="#,##0_);\(#,##0\)">
                  <c:v>183668412700.97003</c:v>
                </c:pt>
                <c:pt idx="24" formatCode="#,##0_);\(#,##0\)">
                  <c:v>235519453128.64005</c:v>
                </c:pt>
                <c:pt idx="25" formatCode="#,##0_);\(#,##0\)">
                  <c:v>234995644437.22006</c:v>
                </c:pt>
                <c:pt idx="26" formatCode="#,##0_);\(#,##0\)">
                  <c:v>266302728978.42996</c:v>
                </c:pt>
                <c:pt idx="27" formatCode="#,##0_);\(#,##0\)">
                  <c:v>263090912672.06</c:v>
                </c:pt>
                <c:pt idx="28" formatCode="#,##0_);\(#,##0\)">
                  <c:v>257106480736.73001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26-4000-9446-00E1372BAFFC}"/>
            </c:ext>
          </c:extLst>
        </c:ser>
        <c:ser>
          <c:idx val="9"/>
          <c:order val="3"/>
          <c:tx>
            <c:v>外資資金進出(左軸)</c:v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numRef>
              <c:f>'[圖2 歷年新台幣外匯交易金額之結構變化.xlsx]Data'!$D$24:$CJ$24</c:f>
              <c:numCache>
                <c:formatCode>_-* #,##0_-;\-* #,##0_-;_-* "-"??_-;_-@_-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 formatCode="0_ ">
                  <c:v>1994</c:v>
                </c:pt>
                <c:pt idx="5" formatCode="0_ ">
                  <c:v>1995</c:v>
                </c:pt>
                <c:pt idx="6" formatCode="0_ ">
                  <c:v>1996</c:v>
                </c:pt>
                <c:pt idx="7" formatCode="0_ ">
                  <c:v>1997</c:v>
                </c:pt>
                <c:pt idx="8" formatCode="0_ ">
                  <c:v>1998</c:v>
                </c:pt>
                <c:pt idx="9" formatCode="0_ ">
                  <c:v>1999</c:v>
                </c:pt>
                <c:pt idx="10" formatCode="0_ ">
                  <c:v>2000</c:v>
                </c:pt>
                <c:pt idx="11" formatCode="0_ ">
                  <c:v>2001</c:v>
                </c:pt>
                <c:pt idx="12" formatCode="0_ ">
                  <c:v>2002</c:v>
                </c:pt>
                <c:pt idx="13" formatCode="0_ ">
                  <c:v>2003</c:v>
                </c:pt>
                <c:pt idx="14" formatCode="0_ ">
                  <c:v>2004</c:v>
                </c:pt>
                <c:pt idx="15" formatCode="0_ ">
                  <c:v>2005</c:v>
                </c:pt>
                <c:pt idx="16" formatCode="0_ ">
                  <c:v>2006</c:v>
                </c:pt>
                <c:pt idx="17" formatCode="0_ ">
                  <c:v>2007</c:v>
                </c:pt>
                <c:pt idx="18" formatCode="0_ ">
                  <c:v>2008</c:v>
                </c:pt>
                <c:pt idx="19" formatCode="0_ ">
                  <c:v>2009</c:v>
                </c:pt>
                <c:pt idx="20" formatCode="0_ ">
                  <c:v>2010</c:v>
                </c:pt>
                <c:pt idx="21" formatCode="0_ ">
                  <c:v>2011</c:v>
                </c:pt>
                <c:pt idx="22" formatCode="0_ ">
                  <c:v>2012</c:v>
                </c:pt>
                <c:pt idx="23" formatCode="0_ ">
                  <c:v>2013</c:v>
                </c:pt>
                <c:pt idx="24" formatCode="0_ ">
                  <c:v>2014</c:v>
                </c:pt>
                <c:pt idx="25" formatCode="0_ ">
                  <c:v>2015</c:v>
                </c:pt>
                <c:pt idx="26" formatCode="0_ ">
                  <c:v>2016</c:v>
                </c:pt>
                <c:pt idx="27" formatCode="0_ ">
                  <c:v>2017</c:v>
                </c:pt>
                <c:pt idx="28" formatCode="0_ ">
                  <c:v>2018</c:v>
                </c:pt>
              </c:numCache>
            </c:numRef>
          </c:cat>
          <c:val>
            <c:numRef>
              <c:f>'[圖2 歷年新台幣外匯交易金額之結構變化.xlsx]Data'!$D$106:$CJ$106</c:f>
              <c:numCache>
                <c:formatCode>_-* #,##0_-;\-* #,##0_-;_-* "-"??_-;_-@_-</c:formatCode>
                <c:ptCount val="29"/>
                <c:pt idx="0">
                  <c:v>4893104797.0900002</c:v>
                </c:pt>
                <c:pt idx="1">
                  <c:v>4658261300.4400005</c:v>
                </c:pt>
                <c:pt idx="2">
                  <c:v>5782629786.6300001</c:v>
                </c:pt>
                <c:pt idx="3">
                  <c:v>8286227432.5600004</c:v>
                </c:pt>
                <c:pt idx="4" formatCode="#,##0_);\(#,##0\)">
                  <c:v>9476894509.7000008</c:v>
                </c:pt>
                <c:pt idx="5" formatCode="#,##0_);\(#,##0\)">
                  <c:v>13742462419.930002</c:v>
                </c:pt>
                <c:pt idx="6" formatCode="#,##0_);\(#,##0\)">
                  <c:v>20185259600.730003</c:v>
                </c:pt>
                <c:pt idx="7" formatCode="#,##0_);\(#,##0\)">
                  <c:v>40088240892.049988</c:v>
                </c:pt>
                <c:pt idx="8" formatCode="#,##0_);\(#,##0\)">
                  <c:v>33116435695.190002</c:v>
                </c:pt>
                <c:pt idx="9" formatCode="#,##0_);\(#,##0\)">
                  <c:v>44059745564.32</c:v>
                </c:pt>
                <c:pt idx="10" formatCode="#,##0_);\(#,##0\)">
                  <c:v>73512367084.440002</c:v>
                </c:pt>
                <c:pt idx="11" formatCode="#,##0_);\(#,##0\)">
                  <c:v>67636715880.799988</c:v>
                </c:pt>
                <c:pt idx="12" formatCode="#,##0_);\(#,##0\)">
                  <c:v>72290519546.270081</c:v>
                </c:pt>
                <c:pt idx="13" formatCode="#,##0_);\(#,##0\)">
                  <c:v>88953889034.199997</c:v>
                </c:pt>
                <c:pt idx="14" formatCode="#,##0_);\(#,##0\)">
                  <c:v>122695194631.54001</c:v>
                </c:pt>
                <c:pt idx="15" formatCode="#,##0_);\(#,##0\)">
                  <c:v>164052843935.59</c:v>
                </c:pt>
                <c:pt idx="16" formatCode="#,##0_);\(#,##0\)">
                  <c:v>219950854664.61996</c:v>
                </c:pt>
                <c:pt idx="17" formatCode="#,##0_);\(#,##0\)">
                  <c:v>319542581299.38007</c:v>
                </c:pt>
                <c:pt idx="18" formatCode="#,##0_);\(#,##0\)">
                  <c:v>362904740891.14001</c:v>
                </c:pt>
                <c:pt idx="19" formatCode="#,##0_);\(#,##0\)">
                  <c:v>243001553517.40005</c:v>
                </c:pt>
                <c:pt idx="20" formatCode="#,##0_);\(#,##0\)">
                  <c:v>259427625468.98999</c:v>
                </c:pt>
                <c:pt idx="21" formatCode="#,##0_);\(#,##0\)">
                  <c:v>300422172407.47998</c:v>
                </c:pt>
                <c:pt idx="22" formatCode="#,##0_);\(#,##0\)">
                  <c:v>235917224823.76999</c:v>
                </c:pt>
                <c:pt idx="23" formatCode="#,##0_);\(#,##0\)">
                  <c:v>252116072529.10001</c:v>
                </c:pt>
                <c:pt idx="24" formatCode="#,##0_);\(#,##0\)">
                  <c:v>268033215725.58005</c:v>
                </c:pt>
                <c:pt idx="25" formatCode="#,##0_);\(#,##0\)">
                  <c:v>301153064779.56006</c:v>
                </c:pt>
                <c:pt idx="26" formatCode="#,##0_);\(#,##0\)">
                  <c:v>274114959315.16995</c:v>
                </c:pt>
                <c:pt idx="27" formatCode="#,##0_);\(#,##0\)">
                  <c:v>331002628261.08002</c:v>
                </c:pt>
                <c:pt idx="28" formatCode="#,##0_);\(#,##0\)">
                  <c:v>410349701003.56897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226-4000-9446-00E1372BAF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224320"/>
        <c:axId val="112656768"/>
      </c:barChart>
      <c:lineChart>
        <c:grouping val="standard"/>
        <c:varyColors val="0"/>
        <c:ser>
          <c:idx val="12"/>
          <c:order val="0"/>
          <c:tx>
            <c:v>外資及本國資金進出/商品貿易(右軸)</c:v>
          </c:tx>
          <c:spPr>
            <a:ln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dPt>
            <c:idx val="1"/>
            <c:marker>
              <c:symbol val="circle"/>
              <c:size val="5"/>
              <c:spPr>
                <a:solidFill>
                  <a:srgbClr val="FF0000"/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F226-4000-9446-00E1372BAFFC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F226-4000-9446-00E1372BAFFC}"/>
              </c:ext>
            </c:extLst>
          </c:dPt>
          <c:dPt>
            <c:idx val="1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F226-4000-9446-00E1372BAFFC}"/>
              </c:ext>
            </c:extLst>
          </c:dPt>
          <c:dPt>
            <c:idx val="13"/>
            <c:marker>
              <c:symbol val="circle"/>
              <c:size val="5"/>
              <c:spPr>
                <a:solidFill>
                  <a:srgbClr val="FF0000"/>
                </a:solidFill>
                <a:ln>
                  <a:noFill/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F226-4000-9446-00E1372BAFFC}"/>
              </c:ext>
            </c:extLst>
          </c:dPt>
          <c:dPt>
            <c:idx val="1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F226-4000-9446-00E1372BAFFC}"/>
              </c:ext>
            </c:extLst>
          </c:dPt>
          <c:dPt>
            <c:idx val="17"/>
            <c:marker>
              <c:symbol val="circle"/>
              <c:size val="5"/>
              <c:spPr>
                <a:solidFill>
                  <a:srgbClr val="FF0000"/>
                </a:solidFill>
                <a:ln>
                  <a:noFill/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F226-4000-9446-00E1372BAFFC}"/>
              </c:ext>
            </c:extLst>
          </c:dPt>
          <c:dPt>
            <c:idx val="2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F226-4000-9446-00E1372BAFFC}"/>
              </c:ext>
            </c:extLst>
          </c:dPt>
          <c:dPt>
            <c:idx val="24"/>
            <c:marker>
              <c:symbol val="circle"/>
              <c:size val="5"/>
              <c:spPr>
                <a:solidFill>
                  <a:srgbClr val="FF0000"/>
                </a:solidFill>
                <a:ln>
                  <a:noFill/>
                </a:ln>
              </c:spPr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F226-4000-9446-00E1372BAFFC}"/>
              </c:ext>
            </c:extLst>
          </c:dPt>
          <c:dPt>
            <c:idx val="2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F226-4000-9446-00E1372BAFFC}"/>
              </c:ext>
            </c:extLst>
          </c:dPt>
          <c:cat>
            <c:numRef>
              <c:f>'[圖2 歷年新台幣外匯交易金額之結構變化.xlsx]Data'!$D$24:$CJ$24</c:f>
              <c:numCache>
                <c:formatCode>_-* #,##0_-;\-* #,##0_-;_-* "-"??_-;_-@_-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 formatCode="0_ ">
                  <c:v>1994</c:v>
                </c:pt>
                <c:pt idx="5" formatCode="0_ ">
                  <c:v>1995</c:v>
                </c:pt>
                <c:pt idx="6" formatCode="0_ ">
                  <c:v>1996</c:v>
                </c:pt>
                <c:pt idx="7" formatCode="0_ ">
                  <c:v>1997</c:v>
                </c:pt>
                <c:pt idx="8" formatCode="0_ ">
                  <c:v>1998</c:v>
                </c:pt>
                <c:pt idx="9" formatCode="0_ ">
                  <c:v>1999</c:v>
                </c:pt>
                <c:pt idx="10" formatCode="0_ ">
                  <c:v>2000</c:v>
                </c:pt>
                <c:pt idx="11" formatCode="0_ ">
                  <c:v>2001</c:v>
                </c:pt>
                <c:pt idx="12" formatCode="0_ ">
                  <c:v>2002</c:v>
                </c:pt>
                <c:pt idx="13" formatCode="0_ ">
                  <c:v>2003</c:v>
                </c:pt>
                <c:pt idx="14" formatCode="0_ ">
                  <c:v>2004</c:v>
                </c:pt>
                <c:pt idx="15" formatCode="0_ ">
                  <c:v>2005</c:v>
                </c:pt>
                <c:pt idx="16" formatCode="0_ ">
                  <c:v>2006</c:v>
                </c:pt>
                <c:pt idx="17" formatCode="0_ ">
                  <c:v>2007</c:v>
                </c:pt>
                <c:pt idx="18" formatCode="0_ ">
                  <c:v>2008</c:v>
                </c:pt>
                <c:pt idx="19" formatCode="0_ ">
                  <c:v>2009</c:v>
                </c:pt>
                <c:pt idx="20" formatCode="0_ ">
                  <c:v>2010</c:v>
                </c:pt>
                <c:pt idx="21" formatCode="0_ ">
                  <c:v>2011</c:v>
                </c:pt>
                <c:pt idx="22" formatCode="0_ ">
                  <c:v>2012</c:v>
                </c:pt>
                <c:pt idx="23" formatCode="0_ ">
                  <c:v>2013</c:v>
                </c:pt>
                <c:pt idx="24" formatCode="0_ ">
                  <c:v>2014</c:v>
                </c:pt>
                <c:pt idx="25" formatCode="0_ ">
                  <c:v>2015</c:v>
                </c:pt>
                <c:pt idx="26" formatCode="0_ ">
                  <c:v>2016</c:v>
                </c:pt>
                <c:pt idx="27" formatCode="0_ ">
                  <c:v>2017</c:v>
                </c:pt>
                <c:pt idx="28" formatCode="0_ ">
                  <c:v>2018</c:v>
                </c:pt>
              </c:numCache>
            </c:numRef>
          </c:cat>
          <c:val>
            <c:numRef>
              <c:f>'[圖2 歷年新台幣外匯交易金額之結構變化.xlsx]Data'!$D$113:$CJ$113</c:f>
              <c:numCache>
                <c:formatCode>0.00%</c:formatCode>
                <c:ptCount val="29"/>
                <c:pt idx="0">
                  <c:v>0.56773439787612578</c:v>
                </c:pt>
                <c:pt idx="1">
                  <c:v>0.44915210209735867</c:v>
                </c:pt>
                <c:pt idx="2">
                  <c:v>0.50301732673811195</c:v>
                </c:pt>
                <c:pt idx="3">
                  <c:v>0.62934858102707303</c:v>
                </c:pt>
                <c:pt idx="4">
                  <c:v>0.58392998862924428</c:v>
                </c:pt>
                <c:pt idx="5">
                  <c:v>0.67026238931847271</c:v>
                </c:pt>
                <c:pt idx="6">
                  <c:v>0.91464731153516132</c:v>
                </c:pt>
                <c:pt idx="7">
                  <c:v>1.4132611345443165</c:v>
                </c:pt>
                <c:pt idx="8">
                  <c:v>1.3141233059893074</c:v>
                </c:pt>
                <c:pt idx="9">
                  <c:v>1.5582812244651383</c:v>
                </c:pt>
                <c:pt idx="10">
                  <c:v>2.218391698665771</c:v>
                </c:pt>
                <c:pt idx="11">
                  <c:v>2.4190567128056051</c:v>
                </c:pt>
                <c:pt idx="12">
                  <c:v>2.6027743117558746</c:v>
                </c:pt>
                <c:pt idx="13">
                  <c:v>3.4074111910378995</c:v>
                </c:pt>
                <c:pt idx="14">
                  <c:v>3.7154691195994811</c:v>
                </c:pt>
                <c:pt idx="15">
                  <c:v>4.9699410933454278</c:v>
                </c:pt>
                <c:pt idx="16">
                  <c:v>6.1161322329896501</c:v>
                </c:pt>
                <c:pt idx="17">
                  <c:v>6.2143993344475321</c:v>
                </c:pt>
                <c:pt idx="18">
                  <c:v>5.6025879611648737</c:v>
                </c:pt>
                <c:pt idx="19">
                  <c:v>5.8525992673411906</c:v>
                </c:pt>
                <c:pt idx="20">
                  <c:v>5.2843295842070992</c:v>
                </c:pt>
                <c:pt idx="21">
                  <c:v>5.8601589113882744</c:v>
                </c:pt>
                <c:pt idx="22">
                  <c:v>5.8603205233862283</c:v>
                </c:pt>
                <c:pt idx="23">
                  <c:v>6.2659184142320541</c:v>
                </c:pt>
                <c:pt idx="24">
                  <c:v>6.9307870664819706</c:v>
                </c:pt>
                <c:pt idx="25">
                  <c:v>8.1982619208408227</c:v>
                </c:pt>
                <c:pt idx="26">
                  <c:v>8.8396383869970006</c:v>
                </c:pt>
                <c:pt idx="27">
                  <c:v>9.3199155190821656</c:v>
                </c:pt>
                <c:pt idx="28">
                  <c:v>9.7274072761753754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F226-4000-9446-00E1372BAF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659840"/>
        <c:axId val="112658304"/>
      </c:lineChart>
      <c:catAx>
        <c:axId val="113224320"/>
        <c:scaling>
          <c:orientation val="minMax"/>
        </c:scaling>
        <c:delete val="0"/>
        <c:axPos val="b"/>
        <c:numFmt formatCode="0_);[Red]\(0\)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656768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2656768"/>
        <c:scaling>
          <c:orientation val="minMax"/>
          <c:max val="1200000000000"/>
        </c:scaling>
        <c:delete val="0"/>
        <c:axPos val="l"/>
        <c:majorGridlines>
          <c:spPr>
            <a:ln>
              <a:noFill/>
            </a:ln>
          </c:spPr>
        </c:majorGridlines>
        <c:numFmt formatCode="#,##0_);[Red]\(#,##0\)" sourceLinked="0"/>
        <c:majorTickMark val="out"/>
        <c:minorTickMark val="none"/>
        <c:tickLblPos val="nextTo"/>
        <c:crossAx val="113224320"/>
        <c:crosses val="autoZero"/>
        <c:crossBetween val="midCat"/>
        <c:majorUnit val="200000000000"/>
      </c:valAx>
      <c:valAx>
        <c:axId val="112658304"/>
        <c:scaling>
          <c:orientation val="minMax"/>
          <c:max val="10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zh-TW"/>
          </a:p>
        </c:txPr>
        <c:crossAx val="112659840"/>
        <c:crosses val="max"/>
        <c:crossBetween val="between"/>
        <c:majorUnit val="2"/>
      </c:valAx>
      <c:catAx>
        <c:axId val="112659840"/>
        <c:scaling>
          <c:orientation val="minMax"/>
        </c:scaling>
        <c:delete val="1"/>
        <c:axPos val="b"/>
        <c:numFmt formatCode="_-* #,##0_-;\-* #,##0_-;_-* &quot;-&quot;??_-;_-@_-" sourceLinked="1"/>
        <c:majorTickMark val="out"/>
        <c:minorTickMark val="none"/>
        <c:tickLblPos val="nextTo"/>
        <c:crossAx val="11265830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6576091753045091"/>
          <c:y val="5.2818011654827475E-2"/>
          <c:w val="0.6778582234372712"/>
          <c:h val="0.106811314599842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Calibri" panose="020F0502020204030204" pitchFamily="34" charset="0"/>
        </a:defRPr>
      </a:pPr>
      <a:endParaRPr lang="zh-TW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台灣儲蓄率、投資率與超額儲蓄率</a:t>
            </a:r>
          </a:p>
        </c:rich>
      </c:tx>
      <c:layout>
        <c:manualLayout>
          <c:xMode val="edge"/>
          <c:yMode val="edge"/>
          <c:x val="0.11062549487446721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1988407699037624E-2"/>
          <c:y val="0.16251166520851559"/>
          <c:w val="0.85856714785651789"/>
          <c:h val="0.74465660542432199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工作表1!$H$8</c:f>
              <c:strCache>
                <c:ptCount val="1"/>
                <c:pt idx="0">
                  <c:v>超額儲蓄率</c:v>
                </c:pt>
              </c:strCache>
            </c:strRef>
          </c:tx>
          <c:invertIfNegative val="0"/>
          <c:dLbls>
            <c:dLbl>
              <c:idx val="17"/>
              <c:layout/>
              <c:spPr/>
              <c:txPr>
                <a:bodyPr/>
                <a:lstStyle/>
                <a:p>
                  <a:pPr>
                    <a:defRPr b="1">
                      <a:solidFill>
                        <a:schemeClr val="accent3">
                          <a:lumMod val="50000"/>
                        </a:schemeClr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A7-44C2-9103-EC7B7FB0181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工作表1!$B$52:$B$70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工作表1!$H$52:$H$70</c:f>
              <c:numCache>
                <c:formatCode>0.0</c:formatCode>
                <c:ptCount val="19"/>
                <c:pt idx="0">
                  <c:v>2.77</c:v>
                </c:pt>
                <c:pt idx="1">
                  <c:v>6.07</c:v>
                </c:pt>
                <c:pt idx="2">
                  <c:v>7.91</c:v>
                </c:pt>
                <c:pt idx="3">
                  <c:v>9.19</c:v>
                </c:pt>
                <c:pt idx="4">
                  <c:v>5.94</c:v>
                </c:pt>
                <c:pt idx="5">
                  <c:v>5.73</c:v>
                </c:pt>
                <c:pt idx="6">
                  <c:v>7.03</c:v>
                </c:pt>
                <c:pt idx="7">
                  <c:v>8.01</c:v>
                </c:pt>
                <c:pt idx="8">
                  <c:v>5.72</c:v>
                </c:pt>
                <c:pt idx="9">
                  <c:v>10</c:v>
                </c:pt>
                <c:pt idx="10">
                  <c:v>8.92</c:v>
                </c:pt>
                <c:pt idx="11">
                  <c:v>8.4499999999999993</c:v>
                </c:pt>
                <c:pt idx="12">
                  <c:v>8.6300000000000008</c:v>
                </c:pt>
                <c:pt idx="13">
                  <c:v>10.53</c:v>
                </c:pt>
                <c:pt idx="14">
                  <c:v>12.35</c:v>
                </c:pt>
                <c:pt idx="15">
                  <c:v>14.57</c:v>
                </c:pt>
                <c:pt idx="16">
                  <c:v>14.17</c:v>
                </c:pt>
                <c:pt idx="17">
                  <c:v>14.57</c:v>
                </c:pt>
                <c:pt idx="18" formatCode="0.00">
                  <c:v>12.04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8A7-44C2-9103-EC7B7FB018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669248"/>
        <c:axId val="111670784"/>
      </c:barChart>
      <c:lineChart>
        <c:grouping val="standard"/>
        <c:varyColors val="0"/>
        <c:ser>
          <c:idx val="0"/>
          <c:order val="0"/>
          <c:tx>
            <c:strRef>
              <c:f>工作表1!$D$8</c:f>
              <c:strCache>
                <c:ptCount val="1"/>
                <c:pt idx="0">
                  <c:v>儲蓄率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工作表1!$B$52:$B$70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工作表1!$D$52:$D$70</c:f>
              <c:numCache>
                <c:formatCode>0.0</c:formatCode>
                <c:ptCount val="19"/>
                <c:pt idx="0">
                  <c:v>29.6</c:v>
                </c:pt>
                <c:pt idx="1">
                  <c:v>27.1</c:v>
                </c:pt>
                <c:pt idx="2">
                  <c:v>28.44</c:v>
                </c:pt>
                <c:pt idx="3">
                  <c:v>30.24</c:v>
                </c:pt>
                <c:pt idx="4">
                  <c:v>30.52</c:v>
                </c:pt>
                <c:pt idx="5">
                  <c:v>29.62</c:v>
                </c:pt>
                <c:pt idx="6">
                  <c:v>31.05</c:v>
                </c:pt>
                <c:pt idx="7">
                  <c:v>31.46</c:v>
                </c:pt>
                <c:pt idx="8">
                  <c:v>29.62</c:v>
                </c:pt>
                <c:pt idx="9">
                  <c:v>29.29</c:v>
                </c:pt>
                <c:pt idx="10">
                  <c:v>33.14</c:v>
                </c:pt>
                <c:pt idx="11">
                  <c:v>31.46</c:v>
                </c:pt>
                <c:pt idx="12">
                  <c:v>30.45</c:v>
                </c:pt>
                <c:pt idx="13">
                  <c:v>32</c:v>
                </c:pt>
                <c:pt idx="14">
                  <c:v>33.58</c:v>
                </c:pt>
                <c:pt idx="15">
                  <c:v>34.869999999999997</c:v>
                </c:pt>
                <c:pt idx="16">
                  <c:v>34.29</c:v>
                </c:pt>
                <c:pt idx="17">
                  <c:v>34.29</c:v>
                </c:pt>
                <c:pt idx="18" formatCode="0.00">
                  <c:v>32.97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8A7-44C2-9103-EC7B7FB01811}"/>
            </c:ext>
          </c:extLst>
        </c:ser>
        <c:ser>
          <c:idx val="1"/>
          <c:order val="1"/>
          <c:tx>
            <c:strRef>
              <c:f>工作表1!$F$8</c:f>
              <c:strCache>
                <c:ptCount val="1"/>
                <c:pt idx="0">
                  <c:v>投資率</c:v>
                </c:pt>
              </c:strCache>
            </c:strRef>
          </c:tx>
          <c:marker>
            <c:symbol val="none"/>
          </c:marker>
          <c:cat>
            <c:numRef>
              <c:f>工作表1!$B$52:$B$70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工作表1!$F$52:$F$70</c:f>
              <c:numCache>
                <c:formatCode>0.0</c:formatCode>
                <c:ptCount val="19"/>
                <c:pt idx="0">
                  <c:v>26.83</c:v>
                </c:pt>
                <c:pt idx="1">
                  <c:v>21.02</c:v>
                </c:pt>
                <c:pt idx="2">
                  <c:v>20.52</c:v>
                </c:pt>
                <c:pt idx="3">
                  <c:v>21.05</c:v>
                </c:pt>
                <c:pt idx="4">
                  <c:v>24.57</c:v>
                </c:pt>
                <c:pt idx="5">
                  <c:v>23.89</c:v>
                </c:pt>
                <c:pt idx="6">
                  <c:v>24.02</c:v>
                </c:pt>
                <c:pt idx="7">
                  <c:v>23.45</c:v>
                </c:pt>
                <c:pt idx="8">
                  <c:v>23.89</c:v>
                </c:pt>
                <c:pt idx="9">
                  <c:v>19.29</c:v>
                </c:pt>
                <c:pt idx="10">
                  <c:v>24.23</c:v>
                </c:pt>
                <c:pt idx="11">
                  <c:v>23.01</c:v>
                </c:pt>
                <c:pt idx="12">
                  <c:v>21.82</c:v>
                </c:pt>
                <c:pt idx="13">
                  <c:v>21.46</c:v>
                </c:pt>
                <c:pt idx="14">
                  <c:v>21.23</c:v>
                </c:pt>
                <c:pt idx="15">
                  <c:v>20.309999999999999</c:v>
                </c:pt>
                <c:pt idx="16">
                  <c:v>20.12</c:v>
                </c:pt>
                <c:pt idx="17">
                  <c:v>19.72</c:v>
                </c:pt>
                <c:pt idx="18" formatCode="0.00">
                  <c:v>20.93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A8A7-44C2-9103-EC7B7FB01811}"/>
            </c:ext>
          </c:extLst>
        </c:ser>
        <c:ser>
          <c:idx val="3"/>
          <c:order val="3"/>
          <c:spPr>
            <a:ln>
              <a:solidFill>
                <a:srgbClr val="7030A0"/>
              </a:solidFill>
              <a:prstDash val="sysDash"/>
            </a:ln>
          </c:spPr>
          <c:marker>
            <c:symbol val="none"/>
          </c:marker>
          <c:dLbls>
            <c:dLbl>
              <c:idx val="15"/>
              <c:layout>
                <c:manualLayout>
                  <c:x val="0.15277755905511811"/>
                  <c:y val="7.733536225535193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A7-44C2-9103-EC7B7FB0181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工作表1!$P$52:$P$70</c:f>
              <c:numCache>
                <c:formatCode>General</c:formatCode>
                <c:ptCount val="19"/>
                <c:pt idx="9" formatCode="0.0_ ">
                  <c:v>32.634</c:v>
                </c:pt>
                <c:pt idx="10" formatCode="0.0_ ">
                  <c:v>32.634</c:v>
                </c:pt>
                <c:pt idx="11" formatCode="0.0_ ">
                  <c:v>32.634</c:v>
                </c:pt>
                <c:pt idx="12" formatCode="0.0_ ">
                  <c:v>32.634</c:v>
                </c:pt>
                <c:pt idx="13" formatCode="0.0_ ">
                  <c:v>32.634</c:v>
                </c:pt>
                <c:pt idx="14" formatCode="0.0_ ">
                  <c:v>32.634</c:v>
                </c:pt>
                <c:pt idx="15" formatCode="0.0_ ">
                  <c:v>32.634</c:v>
                </c:pt>
                <c:pt idx="16" formatCode="0.0_ ">
                  <c:v>32.634</c:v>
                </c:pt>
                <c:pt idx="17" formatCode="0.0_ ">
                  <c:v>32.634</c:v>
                </c:pt>
                <c:pt idx="18" formatCode="0.0_ ">
                  <c:v>32.634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A8A7-44C2-9103-EC7B7FB01811}"/>
            </c:ext>
          </c:extLst>
        </c:ser>
        <c:ser>
          <c:idx val="4"/>
          <c:order val="4"/>
          <c:spPr>
            <a:ln>
              <a:solidFill>
                <a:schemeClr val="bg2">
                  <a:lumMod val="50000"/>
                </a:schemeClr>
              </a:solidFill>
              <a:prstDash val="sysDash"/>
            </a:ln>
          </c:spPr>
          <c:marker>
            <c:symbol val="none"/>
          </c:marker>
          <c:dLbls>
            <c:dLbl>
              <c:idx val="16"/>
              <c:layout>
                <c:manualLayout>
                  <c:x val="0.10833333333333343"/>
                  <c:y val="8.3153594514559954E-3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A7-44C2-9103-EC7B7FB0181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工作表1!$Q$52:$Q$70</c:f>
              <c:numCache>
                <c:formatCode>General</c:formatCode>
                <c:ptCount val="19"/>
                <c:pt idx="9" formatCode="0.0_ ">
                  <c:v>21.212</c:v>
                </c:pt>
                <c:pt idx="10" formatCode="0.0_ ">
                  <c:v>21.212</c:v>
                </c:pt>
                <c:pt idx="11" formatCode="0.0_ ">
                  <c:v>21.212</c:v>
                </c:pt>
                <c:pt idx="12" formatCode="0.0_ ">
                  <c:v>21.212</c:v>
                </c:pt>
                <c:pt idx="13" formatCode="0.0_ ">
                  <c:v>21.212</c:v>
                </c:pt>
                <c:pt idx="14" formatCode="0.0_ ">
                  <c:v>21.212</c:v>
                </c:pt>
                <c:pt idx="15" formatCode="0.0_ ">
                  <c:v>21.212</c:v>
                </c:pt>
                <c:pt idx="16" formatCode="0.0_ ">
                  <c:v>21.212</c:v>
                </c:pt>
                <c:pt idx="17" formatCode="0.0_ ">
                  <c:v>21.212</c:v>
                </c:pt>
                <c:pt idx="18" formatCode="0.0_ ">
                  <c:v>21.212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A8A7-44C2-9103-EC7B7FB01811}"/>
            </c:ext>
          </c:extLst>
        </c:ser>
        <c:ser>
          <c:idx val="5"/>
          <c:order val="5"/>
          <c:spPr>
            <a:ln>
              <a:solidFill>
                <a:schemeClr val="accent3">
                  <a:lumMod val="50000"/>
                </a:schemeClr>
              </a:solidFill>
              <a:prstDash val="sysDash"/>
            </a:ln>
          </c:spPr>
          <c:marker>
            <c:symbol val="none"/>
          </c:marker>
          <c:dLbls>
            <c:dLbl>
              <c:idx val="12"/>
              <c:layout>
                <c:manualLayout>
                  <c:x val="0.27911592300962379"/>
                  <c:y val="-7.5287273365330157E-3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altLang="en-US" b="1" dirty="0"/>
                      <a:t>11.4 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A7-44C2-9103-EC7B7FB0181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工作表1!$R$52:$R$70</c:f>
              <c:numCache>
                <c:formatCode>General</c:formatCode>
                <c:ptCount val="19"/>
                <c:pt idx="9" formatCode="0.00_ ">
                  <c:v>11.422999999999998</c:v>
                </c:pt>
                <c:pt idx="10" formatCode="0.00_ ">
                  <c:v>11.422999999999998</c:v>
                </c:pt>
                <c:pt idx="11" formatCode="0.00_ ">
                  <c:v>11.422999999999998</c:v>
                </c:pt>
                <c:pt idx="12" formatCode="0.00_ ">
                  <c:v>11.422999999999998</c:v>
                </c:pt>
                <c:pt idx="13" formatCode="0.00_ ">
                  <c:v>11.422999999999998</c:v>
                </c:pt>
                <c:pt idx="14" formatCode="0.00_ ">
                  <c:v>11.422999999999998</c:v>
                </c:pt>
                <c:pt idx="15" formatCode="0.00_ ">
                  <c:v>11.422999999999998</c:v>
                </c:pt>
                <c:pt idx="16" formatCode="0.00_ ">
                  <c:v>11.422999999999998</c:v>
                </c:pt>
                <c:pt idx="17" formatCode="0.00_ ">
                  <c:v>11.422999999999998</c:v>
                </c:pt>
                <c:pt idx="18" formatCode="0.00_ ">
                  <c:v>11.422999999999998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A8A7-44C2-9103-EC7B7FB018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669248"/>
        <c:axId val="111670784"/>
      </c:lineChart>
      <c:catAx>
        <c:axId val="11166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1670784"/>
        <c:crosses val="autoZero"/>
        <c:auto val="1"/>
        <c:lblAlgn val="ctr"/>
        <c:lblOffset val="100"/>
        <c:tickLblSkip val="2"/>
        <c:noMultiLvlLbl val="0"/>
      </c:catAx>
      <c:valAx>
        <c:axId val="1116707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 dirty="0"/>
                  <a:t>%</a:t>
                </a:r>
                <a:endParaRPr lang="zh-TW" altLang="en-US" b="0" dirty="0"/>
              </a:p>
            </c:rich>
          </c:tx>
          <c:layout>
            <c:manualLayout>
              <c:xMode val="edge"/>
              <c:yMode val="edge"/>
              <c:x val="1.9444444444444445E-2"/>
              <c:y val="6.7531211125953908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116692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469991251093614"/>
          <c:y val="0.12886925042021391"/>
          <c:w val="0.78888888888888886"/>
          <c:h val="0.1268997061837168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zh-TW" sz="1800" dirty="0"/>
              <a:t>台灣國際投資</a:t>
            </a:r>
            <a:r>
              <a:rPr lang="zh-TW" sz="1800" dirty="0" smtClean="0"/>
              <a:t>部位</a:t>
            </a:r>
            <a:r>
              <a:rPr lang="en-US" altLang="zh-TW" sz="1800" dirty="0" smtClean="0"/>
              <a:t>(2018</a:t>
            </a:r>
            <a:r>
              <a:rPr lang="zh-TW" altLang="en-US" sz="1800" dirty="0" smtClean="0"/>
              <a:t>年底</a:t>
            </a:r>
            <a:r>
              <a:rPr lang="en-US" altLang="zh-TW" sz="1800" dirty="0" smtClean="0"/>
              <a:t>)</a:t>
            </a:r>
            <a:endParaRPr lang="zh-TW" sz="1800" dirty="0"/>
          </a:p>
        </c:rich>
      </c:tx>
      <c:layout>
        <c:manualLayout>
          <c:xMode val="edge"/>
          <c:yMode val="edge"/>
          <c:x val="0.37124038687059463"/>
          <c:y val="2.750898554659126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423840769903762"/>
          <c:y val="0.25510425780110818"/>
          <c:w val="0.8447491251093614"/>
          <c:h val="0.62891586468358118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彙整表!$A$8</c:f>
              <c:strCache>
                <c:ptCount val="1"/>
                <c:pt idx="0">
                  <c:v>   其他投資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(彙整表!$A$4,彙整表!$E$4)</c:f>
              <c:strCache>
                <c:ptCount val="2"/>
                <c:pt idx="0">
                  <c:v>資產</c:v>
                </c:pt>
                <c:pt idx="1">
                  <c:v>負債</c:v>
                </c:pt>
              </c:strCache>
            </c:strRef>
          </c:cat>
          <c:val>
            <c:numRef>
              <c:f>(彙整表!$C$8,彙整表!$G$8)</c:f>
              <c:numCache>
                <c:formatCode>0.0</c:formatCode>
                <c:ptCount val="2"/>
                <c:pt idx="0">
                  <c:v>3878.47</c:v>
                </c:pt>
                <c:pt idx="1">
                  <c:v>3062.95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61B-4F4C-89AF-2B744176FEC4}"/>
            </c:ext>
          </c:extLst>
        </c:ser>
        <c:ser>
          <c:idx val="0"/>
          <c:order val="1"/>
          <c:tx>
            <c:strRef>
              <c:f>彙整表!$A$5</c:f>
              <c:strCache>
                <c:ptCount val="1"/>
                <c:pt idx="0">
                  <c:v>   直接投資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(彙整表!$A$4,彙整表!$E$4)</c:f>
              <c:strCache>
                <c:ptCount val="2"/>
                <c:pt idx="0">
                  <c:v>資產</c:v>
                </c:pt>
                <c:pt idx="1">
                  <c:v>負債</c:v>
                </c:pt>
              </c:strCache>
            </c:strRef>
          </c:cat>
          <c:val>
            <c:numRef>
              <c:f>(彙整表!$C$5,彙整表!$G$5)</c:f>
              <c:numCache>
                <c:formatCode>0.0</c:formatCode>
                <c:ptCount val="2"/>
                <c:pt idx="0">
                  <c:v>3505.92</c:v>
                </c:pt>
                <c:pt idx="1">
                  <c:v>923.87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61B-4F4C-89AF-2B744176FEC4}"/>
            </c:ext>
          </c:extLst>
        </c:ser>
        <c:ser>
          <c:idx val="1"/>
          <c:order val="2"/>
          <c:tx>
            <c:strRef>
              <c:f>彙整表!$A$6</c:f>
              <c:strCache>
                <c:ptCount val="1"/>
                <c:pt idx="0">
                  <c:v>   證券投資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(彙整表!$A$4,彙整表!$E$4)</c:f>
              <c:strCache>
                <c:ptCount val="2"/>
                <c:pt idx="0">
                  <c:v>資產</c:v>
                </c:pt>
                <c:pt idx="1">
                  <c:v>負債</c:v>
                </c:pt>
              </c:strCache>
            </c:strRef>
          </c:cat>
          <c:val>
            <c:numRef>
              <c:f>(彙整表!$C$6,彙整表!$G$6)</c:f>
              <c:numCache>
                <c:formatCode>0.0</c:formatCode>
                <c:ptCount val="2"/>
                <c:pt idx="0">
                  <c:v>8397.9599999999991</c:v>
                </c:pt>
                <c:pt idx="1">
                  <c:v>3639.75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61B-4F4C-89AF-2B744176FEC4}"/>
            </c:ext>
          </c:extLst>
        </c:ser>
        <c:ser>
          <c:idx val="2"/>
          <c:order val="3"/>
          <c:tx>
            <c:strRef>
              <c:f>彙整表!$A$7</c:f>
              <c:strCache>
                <c:ptCount val="1"/>
                <c:pt idx="0">
                  <c:v>   衍生金融商品</c:v>
                </c:pt>
              </c:strCache>
            </c:strRef>
          </c:tx>
          <c:invertIfNegative val="0"/>
          <c:cat>
            <c:strRef>
              <c:f>(彙整表!$A$4,彙整表!$E$4)</c:f>
              <c:strCache>
                <c:ptCount val="2"/>
                <c:pt idx="0">
                  <c:v>資產</c:v>
                </c:pt>
                <c:pt idx="1">
                  <c:v>負債</c:v>
                </c:pt>
              </c:strCache>
            </c:strRef>
          </c:cat>
          <c:val>
            <c:numRef>
              <c:f>(彙整表!$C$7,彙整表!$G$7)</c:f>
              <c:numCache>
                <c:formatCode>0.0</c:formatCode>
                <c:ptCount val="2"/>
                <c:pt idx="0">
                  <c:v>38.4</c:v>
                </c:pt>
                <c:pt idx="1">
                  <c:v>57.08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61B-4F4C-89AF-2B744176FEC4}"/>
            </c:ext>
          </c:extLst>
        </c:ser>
        <c:ser>
          <c:idx val="4"/>
          <c:order val="4"/>
          <c:tx>
            <c:strRef>
              <c:f>彙整表!$A$9</c:f>
              <c:strCache>
                <c:ptCount val="1"/>
                <c:pt idx="0">
                  <c:v>   準備資產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彙整表!$C$9</c:f>
              <c:numCache>
                <c:formatCode>0.0</c:formatCode>
                <c:ptCount val="1"/>
                <c:pt idx="0">
                  <c:v>4667.92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61B-4F4C-89AF-2B744176FE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037696"/>
        <c:axId val="113039232"/>
      </c:barChart>
      <c:catAx>
        <c:axId val="113037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3039232"/>
        <c:crosses val="autoZero"/>
        <c:auto val="1"/>
        <c:lblAlgn val="ctr"/>
        <c:lblOffset val="100"/>
        <c:noMultiLvlLbl val="0"/>
      </c:catAx>
      <c:valAx>
        <c:axId val="11303923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zh-TW"/>
                  <a:t>億美元</a:t>
                </a:r>
              </a:p>
            </c:rich>
          </c:tx>
          <c:layout>
            <c:manualLayout>
              <c:xMode val="edge"/>
              <c:yMode val="edge"/>
              <c:x val="1.8654444377975098E-2"/>
              <c:y val="0.14129818909010111"/>
            </c:manualLayout>
          </c:layout>
          <c:overlay val="0"/>
        </c:title>
        <c:numFmt formatCode="#,##0_);[Red]\(#,##0\)" sourceLinked="0"/>
        <c:majorTickMark val="out"/>
        <c:minorTickMark val="none"/>
        <c:tickLblPos val="nextTo"/>
        <c:crossAx val="113037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282707904249956"/>
          <c:y val="0.14109348961226531"/>
          <c:w val="0.82462601053372997"/>
          <c:h val="8.3717191601049873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/>
      </a:pPr>
      <a:endParaRPr lang="zh-TW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 sz="1800"/>
            </a:pPr>
            <a:r>
              <a:rPr lang="zh-TW" sz="1800" dirty="0"/>
              <a:t>主要</a:t>
            </a:r>
            <a:r>
              <a:rPr lang="zh-TW" sz="1800" dirty="0" smtClean="0"/>
              <a:t>國家</a:t>
            </a:r>
            <a:r>
              <a:rPr lang="zh-TW" altLang="zh-TW" sz="1800" b="1" i="0" u="none" strike="noStrike" baseline="0" dirty="0" smtClean="0">
                <a:effectLst/>
              </a:rPr>
              <a:t>資通訊</a:t>
            </a:r>
            <a:r>
              <a:rPr lang="zh-TW" sz="1800" dirty="0" smtClean="0"/>
              <a:t>及</a:t>
            </a:r>
            <a:r>
              <a:rPr lang="zh-TW" altLang="zh-TW" sz="1800" b="1" i="0" u="none" strike="noStrike" baseline="0" dirty="0" smtClean="0">
                <a:effectLst/>
              </a:rPr>
              <a:t>電子</a:t>
            </a:r>
            <a:r>
              <a:rPr lang="zh-TW" sz="1800" dirty="0" smtClean="0"/>
              <a:t>產品</a:t>
            </a:r>
            <a:r>
              <a:rPr lang="en-US" sz="1800" dirty="0"/>
              <a:t>/</a:t>
            </a:r>
            <a:r>
              <a:rPr lang="zh-TW" sz="1800" dirty="0"/>
              <a:t>產業的出口與產出</a:t>
            </a:r>
          </a:p>
        </c:rich>
      </c:tx>
      <c:layout>
        <c:manualLayout>
          <c:xMode val="edge"/>
          <c:yMode val="edge"/>
          <c:x val="0.12931831103733571"/>
          <c:y val="3.453706329991034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598466183495952"/>
          <c:y val="0.18232224494174795"/>
          <c:w val="0.83470144356955422"/>
          <c:h val="0.64469465836725626"/>
        </c:manualLayout>
      </c:layout>
      <c:bubbleChart>
        <c:varyColors val="0"/>
        <c:ser>
          <c:idx val="0"/>
          <c:order val="0"/>
          <c:tx>
            <c:strRef>
              <c:f>彙整表!$D$1</c:f>
              <c:strCache>
                <c:ptCount val="1"/>
                <c:pt idx="0">
                  <c:v>電子產出占全球比重</c:v>
                </c:pt>
              </c:strCache>
            </c:strRef>
          </c:tx>
          <c:spPr>
            <a:gradFill>
              <a:gsLst>
                <a:gs pos="0">
                  <a:schemeClr val="accent1">
                    <a:alpha val="75000"/>
                  </a:schemeClr>
                </a:gs>
                <a:gs pos="100000">
                  <a:schemeClr val="accent1">
                    <a:lumMod val="75000"/>
                    <a:alpha val="75000"/>
                  </a:schemeClr>
                </a:gs>
              </a:gsLst>
              <a:lin ang="2700000" scaled="1"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D6E-47CE-A07B-5831111C381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D6E-47CE-A07B-5831111C3819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D6E-47CE-A07B-5831111C3819}"/>
              </c:ext>
            </c:extLst>
          </c:dPt>
          <c:dLbls>
            <c:dLbl>
              <c:idx val="0"/>
              <c:layout>
                <c:manualLayout>
                  <c:x val="-9.7222222222222265E-2"/>
                  <c:y val="-6.8900734302424563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 德國</a:t>
                    </a:r>
                    <a:r>
                      <a:rPr lang="en-US" altLang="zh-TW" sz="1200" dirty="0"/>
                      <a:t>, 5.65 </a:t>
                    </a:r>
                    <a:endParaRPr lang="zh-TW" altLang="en-US" sz="120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D6E-47CE-A07B-5831111C3819}"/>
                </c:ext>
              </c:extLst>
            </c:dLbl>
            <c:dLbl>
              <c:idx val="1"/>
              <c:layout>
                <c:manualLayout>
                  <c:x val="-2.5000000000000001E-2"/>
                  <c:y val="2.0062691963035666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日本</a:t>
                    </a:r>
                    <a:r>
                      <a:rPr lang="en-US" altLang="zh-TW" sz="1200" dirty="0"/>
                      <a:t>, 8.09 </a:t>
                    </a:r>
                    <a:endParaRPr lang="zh-TW" alt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D6E-47CE-A07B-5831111C3819}"/>
                </c:ext>
              </c:extLst>
            </c:dLbl>
            <c:dLbl>
              <c:idx val="2"/>
              <c:layout>
                <c:manualLayout>
                  <c:x val="-0.10555555555555558"/>
                  <c:y val="-6.9645953606654987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 南韓</a:t>
                    </a:r>
                    <a:r>
                      <a:rPr lang="en-US" altLang="zh-TW" sz="1200" dirty="0"/>
                      <a:t>, 6.76 </a:t>
                    </a:r>
                    <a:endParaRPr lang="zh-TW" altLang="en-US" sz="120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D6E-47CE-A07B-5831111C3819}"/>
                </c:ext>
              </c:extLst>
            </c:dLbl>
            <c:dLbl>
              <c:idx val="3"/>
              <c:layout>
                <c:manualLayout>
                  <c:x val="-3.6111111111111122E-2"/>
                  <c:y val="4.0124988991190186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墨西哥</a:t>
                    </a:r>
                    <a:r>
                      <a:rPr lang="en-US" altLang="zh-TW" sz="1200" dirty="0"/>
                      <a:t>, 1.63 </a:t>
                    </a:r>
                    <a:endParaRPr lang="zh-TW" alt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D6E-47CE-A07B-5831111C3819}"/>
                </c:ext>
              </c:extLst>
            </c:dLbl>
            <c:dLbl>
              <c:idx val="4"/>
              <c:layout>
                <c:manualLayout>
                  <c:x val="-3.0555555555555561E-2"/>
                  <c:y val="4.1787572163993009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zh-TW" altLang="en-US" sz="1200"/>
                      <a:t> 美國</a:t>
                    </a:r>
                    <a:r>
                      <a:rPr lang="en-US" altLang="zh-TW" sz="1200" dirty="0"/>
                      <a:t>, 20.06 </a:t>
                    </a:r>
                    <a:endParaRPr lang="zh-TW" altLang="en-US"/>
                  </a:p>
                </c:rich>
              </c:tx>
              <c:spPr/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6E-47CE-A07B-5831111C3819}"/>
                </c:ext>
              </c:extLst>
            </c:dLbl>
            <c:dLbl>
              <c:idx val="5"/>
              <c:layout>
                <c:manualLayout>
                  <c:x val="-2.7777777777777801E-2"/>
                  <c:y val="6.5002524437321046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zh-TW" altLang="en-US" sz="1200"/>
                      <a:t>中國大陸</a:t>
                    </a:r>
                    <a:r>
                      <a:rPr lang="en-US" altLang="zh-TW" sz="1200" dirty="0"/>
                      <a:t>, 26.42 </a:t>
                    </a:r>
                    <a:endParaRPr lang="zh-TW" altLang="en-US"/>
                  </a:p>
                </c:rich>
              </c:tx>
              <c:spPr/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6E-47CE-A07B-5831111C3819}"/>
                </c:ext>
              </c:extLst>
            </c:dLbl>
            <c:dLbl>
              <c:idx val="6"/>
              <c:layout>
                <c:manualLayout>
                  <c:x val="-2.5000000000000001E-2"/>
                  <c:y val="-7.7956196192590799E-3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 馬來西亞</a:t>
                    </a:r>
                    <a:r>
                      <a:rPr lang="en-US" altLang="zh-TW" sz="1200" dirty="0"/>
                      <a:t>, 1.23 </a:t>
                    </a:r>
                    <a:endParaRPr lang="zh-TW" alt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D6E-47CE-A07B-5831111C3819}"/>
                </c:ext>
              </c:extLst>
            </c:dLbl>
            <c:dLbl>
              <c:idx val="7"/>
              <c:layout>
                <c:manualLayout>
                  <c:x val="-0.1166666666666667"/>
                  <c:y val="2.7686514908989237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 菲律賓</a:t>
                    </a:r>
                    <a:r>
                      <a:rPr lang="en-US" altLang="zh-TW" sz="1200" dirty="0"/>
                      <a:t>,</a:t>
                    </a:r>
                  </a:p>
                  <a:p>
                    <a:r>
                      <a:rPr lang="en-US" altLang="zh-TW" sz="1200" dirty="0"/>
                      <a:t>0.91 </a:t>
                    </a:r>
                    <a:endParaRPr lang="zh-TW" alt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D6E-47CE-A07B-5831111C3819}"/>
                </c:ext>
              </c:extLst>
            </c:dLbl>
            <c:dLbl>
              <c:idx val="8"/>
              <c:layout>
                <c:manualLayout>
                  <c:x val="-0.10277777777777777"/>
                  <c:y val="-4.0125383926071366E-2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新加坡</a:t>
                    </a:r>
                    <a:r>
                      <a:rPr lang="en-US" altLang="zh-TW" sz="1200" dirty="0"/>
                      <a:t>,</a:t>
                    </a:r>
                    <a:r>
                      <a:rPr lang="zh-TW" altLang="en-US" sz="1200" baseline="0"/>
                      <a:t> </a:t>
                    </a:r>
                    <a:r>
                      <a:rPr lang="en-US" altLang="zh-TW" sz="1200" dirty="0"/>
                      <a:t>1.01 </a:t>
                    </a:r>
                    <a:endParaRPr lang="zh-TW" altLang="en-US" sz="120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D6E-47CE-A07B-5831111C3819}"/>
                </c:ext>
              </c:extLst>
            </c:dLbl>
            <c:dLbl>
              <c:idx val="9"/>
              <c:layout>
                <c:manualLayout>
                  <c:x val="-1.66668853893263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台灣</a:t>
                    </a:r>
                    <a:r>
                      <a:rPr lang="en-US" altLang="zh-TW" sz="1200" dirty="0"/>
                      <a:t>, 4.72 </a:t>
                    </a:r>
                    <a:endParaRPr lang="zh-TW" altLang="en-US" sz="120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D6E-47CE-A07B-5831111C3819}"/>
                </c:ext>
              </c:extLst>
            </c:dLbl>
            <c:dLbl>
              <c:idx val="10"/>
              <c:layout>
                <c:manualLayout>
                  <c:x val="-3.5478084134442579E-3"/>
                  <c:y val="-1.9600654179042377E-3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sz="1200"/>
                      <a:t>泰國</a:t>
                    </a:r>
                    <a:r>
                      <a:rPr lang="en-US" altLang="zh-TW" sz="1200" dirty="0"/>
                      <a:t>, 1.05 </a:t>
                    </a:r>
                    <a:endParaRPr lang="zh-TW" altLang="en-US" sz="120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D6E-47CE-A07B-5831111C3819}"/>
                </c:ext>
              </c:extLst>
            </c:dLbl>
            <c:dLbl>
              <c:idx val="1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D6E-47CE-A07B-5831111C38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zh-TW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彙整表!$B$3:$B$14</c:f>
              <c:numCache>
                <c:formatCode>_(* #,##0.00_);_(* \(#,##0.00\);_(* "-"??_);_(@_)</c:formatCode>
                <c:ptCount val="11"/>
                <c:pt idx="0">
                  <c:v>8.0513962394299536</c:v>
                </c:pt>
                <c:pt idx="1">
                  <c:v>13.696465253363986</c:v>
                </c:pt>
                <c:pt idx="2">
                  <c:v>28.948572390765744</c:v>
                </c:pt>
                <c:pt idx="3">
                  <c:v>22.472833861310935</c:v>
                </c:pt>
                <c:pt idx="4">
                  <c:v>5.0952846582534645</c:v>
                </c:pt>
                <c:pt idx="5">
                  <c:v>32.0293895795553</c:v>
                </c:pt>
                <c:pt idx="6">
                  <c:v>30.731458938102829</c:v>
                </c:pt>
                <c:pt idx="7">
                  <c:v>29.785701137262684</c:v>
                </c:pt>
                <c:pt idx="8">
                  <c:v>18.166800429368315</c:v>
                </c:pt>
                <c:pt idx="9">
                  <c:v>39.556707910772701</c:v>
                </c:pt>
                <c:pt idx="10">
                  <c:v>16.442520081477134</c:v>
                </c:pt>
              </c:numCache>
            </c:numRef>
          </c:xVal>
          <c:yVal>
            <c:numRef>
              <c:f>彙整表!$C$3:$C$14</c:f>
              <c:numCache>
                <c:formatCode>_(* #,##0.00_);_(* \(#,##0.00\);_(* "-"??_);_(@_)</c:formatCode>
                <c:ptCount val="11"/>
                <c:pt idx="0">
                  <c:v>2.9674228011892487</c:v>
                </c:pt>
                <c:pt idx="1">
                  <c:v>3.1154386850561337</c:v>
                </c:pt>
                <c:pt idx="2">
                  <c:v>8.543367652369831</c:v>
                </c:pt>
                <c:pt idx="3">
                  <c:v>2.4254051368414467</c:v>
                </c:pt>
                <c:pt idx="4">
                  <c:v>1.9037720091541719</c:v>
                </c:pt>
                <c:pt idx="5">
                  <c:v>4.2230744804061588</c:v>
                </c:pt>
                <c:pt idx="6">
                  <c:v>7.0140381133811891</c:v>
                </c:pt>
                <c:pt idx="7">
                  <c:v>5.2855847026187144</c:v>
                </c:pt>
                <c:pt idx="8">
                  <c:v>5.8990412287713889</c:v>
                </c:pt>
                <c:pt idx="9">
                  <c:v>15.359141725891792</c:v>
                </c:pt>
                <c:pt idx="10">
                  <c:v>4.5197479181314462</c:v>
                </c:pt>
              </c:numCache>
            </c:numRef>
          </c:yVal>
          <c:bubbleSize>
            <c:numRef>
              <c:f>彙整表!$D$3:$D$14</c:f>
              <c:numCache>
                <c:formatCode>_(* #,##0.00_);_(* \(#,##0.00\);_(* "-"??_);_(@_)</c:formatCode>
                <c:ptCount val="11"/>
                <c:pt idx="0">
                  <c:v>5.6533897844955403</c:v>
                </c:pt>
                <c:pt idx="1">
                  <c:v>8.0889797920193089</c:v>
                </c:pt>
                <c:pt idx="2">
                  <c:v>6.7565859854977957</c:v>
                </c:pt>
                <c:pt idx="3">
                  <c:v>1.629907978479983</c:v>
                </c:pt>
                <c:pt idx="4">
                  <c:v>20.062475350845837</c:v>
                </c:pt>
                <c:pt idx="5">
                  <c:v>26.42080856982102</c:v>
                </c:pt>
                <c:pt idx="6">
                  <c:v>1.2341551806331781</c:v>
                </c:pt>
                <c:pt idx="7">
                  <c:v>0.90707097345439014</c:v>
                </c:pt>
                <c:pt idx="8">
                  <c:v>1.0065208013503411</c:v>
                </c:pt>
                <c:pt idx="9">
                  <c:v>4.723467068730046</c:v>
                </c:pt>
                <c:pt idx="10">
                  <c:v>1.0451718683715781</c:v>
                </c:pt>
              </c:numCache>
            </c:numRef>
          </c:bubbleSize>
          <c:bubble3D val="0"/>
          <c:extLst xmlns:c16r2="http://schemas.microsoft.com/office/drawing/2015/06/chart">
            <c:ext xmlns:c16="http://schemas.microsoft.com/office/drawing/2014/chart" uri="{C3380CC4-5D6E-409C-BE32-E72D297353CC}">
              <c16:uniqueId val="{0000000F-ED6E-47CE-A07B-5831111C38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bubbleScale val="75"/>
        <c:showNegBubbles val="0"/>
        <c:axId val="113112960"/>
        <c:axId val="113410048"/>
      </c:bubbleChart>
      <c:valAx>
        <c:axId val="113112960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zh-TW" dirty="0" smtClean="0"/>
                  <a:t>資通訊</a:t>
                </a:r>
                <a:r>
                  <a:rPr lang="zh-TW" altLang="en-US" dirty="0" smtClean="0"/>
                  <a:t>及電子</a:t>
                </a:r>
                <a:r>
                  <a:rPr lang="zh-TW" dirty="0" smtClean="0"/>
                  <a:t>產品</a:t>
                </a:r>
                <a:r>
                  <a:rPr lang="zh-TW" dirty="0"/>
                  <a:t>出口比重</a:t>
                </a:r>
                <a:r>
                  <a:rPr lang="en-US" dirty="0"/>
                  <a:t>(% )</a:t>
                </a:r>
                <a:endParaRPr lang="zh-TW" dirty="0"/>
              </a:p>
            </c:rich>
          </c:tx>
          <c:layout>
            <c:manualLayout>
              <c:xMode val="edge"/>
              <c:yMode val="edge"/>
              <c:x val="0.33083186835449652"/>
              <c:y val="0.9179570701583726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dk1">
                <a:lumMod val="25000"/>
                <a:lumOff val="75000"/>
              </a:schemeClr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zh-TW"/>
          </a:p>
        </c:txPr>
        <c:crossAx val="113410048"/>
        <c:crossesAt val="0"/>
        <c:crossBetween val="midCat"/>
      </c:valAx>
      <c:valAx>
        <c:axId val="113410048"/>
        <c:scaling>
          <c:orientation val="minMax"/>
          <c:max val="18"/>
          <c:min val="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zh-TW" dirty="0" smtClean="0"/>
                  <a:t>資通訊</a:t>
                </a:r>
                <a:r>
                  <a:rPr lang="zh-TW" altLang="en-US" dirty="0" smtClean="0"/>
                  <a:t>及電子</a:t>
                </a:r>
                <a:r>
                  <a:rPr lang="zh-TW" dirty="0" smtClean="0"/>
                  <a:t>產業</a:t>
                </a:r>
                <a:r>
                  <a:rPr lang="zh-TW" dirty="0"/>
                  <a:t>產出比重</a:t>
                </a:r>
              </a:p>
            </c:rich>
          </c:tx>
          <c:layout>
            <c:manualLayout>
              <c:xMode val="edge"/>
              <c:yMode val="edge"/>
              <c:x val="2.3602279485285947E-2"/>
              <c:y val="0.11737924061428111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dk1">
                <a:lumMod val="25000"/>
                <a:lumOff val="75000"/>
              </a:schemeClr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zh-TW"/>
          </a:p>
        </c:txPr>
        <c:crossAx val="113112960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微軟正黑體" panose="020B0604030504040204" pitchFamily="34" charset="-120"/>
          <a:ea typeface="微軟正黑體" panose="020B0604030504040204" pitchFamily="34" charset="-120"/>
          <a:cs typeface="Times New Roman" panose="02020603050405020304" pitchFamily="18" charset="0"/>
        </a:defRPr>
      </a:pPr>
      <a:endParaRPr lang="zh-TW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台灣國際收支</a:t>
            </a:r>
          </a:p>
        </c:rich>
      </c:tx>
      <c:layout>
        <c:manualLayout>
          <c:xMode val="edge"/>
          <c:yMode val="edge"/>
          <c:x val="0.3399816687034774"/>
          <c:y val="1.992039371481776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8.4945074610428939E-2"/>
          <c:y val="0.19709083239595052"/>
          <c:w val="0.89309251280215851"/>
          <c:h val="0.713438976377952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'BOP簡表(年)'!$A$5</c:f>
              <c:strCache>
                <c:ptCount val="1"/>
                <c:pt idx="0">
                  <c:v>經常帳</c:v>
                </c:pt>
              </c:strCache>
            </c:strRef>
          </c:tx>
          <c:invertIfNegative val="0"/>
          <c:cat>
            <c:strRef>
              <c:f>'BOP簡表(年)'!$B$4:$O$4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2,014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strCache>
            </c:strRef>
          </c:cat>
          <c:val>
            <c:numRef>
              <c:f>'BOP簡表(年)'!$B$5:$O$5</c:f>
              <c:numCache>
                <c:formatCode>#,##0_ </c:formatCode>
                <c:ptCount val="14"/>
                <c:pt idx="0">
                  <c:v>149.26</c:v>
                </c:pt>
                <c:pt idx="1">
                  <c:v>231.37</c:v>
                </c:pt>
                <c:pt idx="2">
                  <c:v>320.13</c:v>
                </c:pt>
                <c:pt idx="3">
                  <c:v>248.01</c:v>
                </c:pt>
                <c:pt idx="4">
                  <c:v>406.5</c:v>
                </c:pt>
                <c:pt idx="5">
                  <c:v>368.32</c:v>
                </c:pt>
                <c:pt idx="6">
                  <c:v>378.78</c:v>
                </c:pt>
                <c:pt idx="7">
                  <c:v>431.68</c:v>
                </c:pt>
                <c:pt idx="8">
                  <c:v>498.72</c:v>
                </c:pt>
                <c:pt idx="9">
                  <c:v>605.25</c:v>
                </c:pt>
                <c:pt idx="10">
                  <c:v>731.43</c:v>
                </c:pt>
                <c:pt idx="11">
                  <c:v>715.94</c:v>
                </c:pt>
                <c:pt idx="12">
                  <c:v>835.21</c:v>
                </c:pt>
                <c:pt idx="13">
                  <c:v>718.73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F4-4D6C-A279-52DFEB573470}"/>
            </c:ext>
          </c:extLst>
        </c:ser>
        <c:ser>
          <c:idx val="1"/>
          <c:order val="1"/>
          <c:tx>
            <c:strRef>
              <c:f>'BOP簡表(年)'!$A$6</c:f>
              <c:strCache>
                <c:ptCount val="1"/>
                <c:pt idx="0">
                  <c:v>資本帳</c:v>
                </c:pt>
              </c:strCache>
            </c:strRef>
          </c:tx>
          <c:invertIfNegative val="0"/>
          <c:cat>
            <c:strRef>
              <c:f>'BOP簡表(年)'!$B$4:$O$4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2,014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strCache>
            </c:strRef>
          </c:cat>
          <c:val>
            <c:numRef>
              <c:f>'BOP簡表(年)'!$B$6:$O$6</c:f>
              <c:numCache>
                <c:formatCode>#,##0_ </c:formatCode>
                <c:ptCount val="14"/>
                <c:pt idx="0">
                  <c:v>-0.46</c:v>
                </c:pt>
                <c:pt idx="1">
                  <c:v>-0.63</c:v>
                </c:pt>
                <c:pt idx="2">
                  <c:v>-0.25</c:v>
                </c:pt>
                <c:pt idx="3">
                  <c:v>-2.7</c:v>
                </c:pt>
                <c:pt idx="4">
                  <c:v>-0.5</c:v>
                </c:pt>
                <c:pt idx="5">
                  <c:v>-0.49</c:v>
                </c:pt>
                <c:pt idx="6">
                  <c:v>-0.36</c:v>
                </c:pt>
                <c:pt idx="7">
                  <c:v>-0.24</c:v>
                </c:pt>
                <c:pt idx="8">
                  <c:v>0.67</c:v>
                </c:pt>
                <c:pt idx="9">
                  <c:v>-0.08</c:v>
                </c:pt>
                <c:pt idx="10">
                  <c:v>-0.05</c:v>
                </c:pt>
                <c:pt idx="11">
                  <c:v>-0.09</c:v>
                </c:pt>
                <c:pt idx="12">
                  <c:v>-0.12</c:v>
                </c:pt>
                <c:pt idx="13">
                  <c:v>0.63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8F4-4D6C-A279-52DFEB573470}"/>
            </c:ext>
          </c:extLst>
        </c:ser>
        <c:ser>
          <c:idx val="2"/>
          <c:order val="2"/>
          <c:tx>
            <c:strRef>
              <c:f>'BOP簡表(年)'!$A$7</c:f>
              <c:strCache>
                <c:ptCount val="1"/>
                <c:pt idx="0">
                  <c:v>金融帳</c:v>
                </c:pt>
              </c:strCache>
            </c:strRef>
          </c:tx>
          <c:invertIfNegative val="0"/>
          <c:cat>
            <c:strRef>
              <c:f>'BOP簡表(年)'!$B$4:$O$4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2,014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strCache>
            </c:strRef>
          </c:cat>
          <c:val>
            <c:numRef>
              <c:f>'BOP簡表(年)'!$B$19:$O$19</c:f>
              <c:numCache>
                <c:formatCode>#,##0;[Red]#,##0</c:formatCode>
                <c:ptCount val="14"/>
                <c:pt idx="0">
                  <c:v>23.4</c:v>
                </c:pt>
                <c:pt idx="1">
                  <c:v>-196.01</c:v>
                </c:pt>
                <c:pt idx="2">
                  <c:v>-389.32</c:v>
                </c:pt>
                <c:pt idx="3">
                  <c:v>-16.41</c:v>
                </c:pt>
                <c:pt idx="4">
                  <c:v>134.88</c:v>
                </c:pt>
                <c:pt idx="5">
                  <c:v>-3.39</c:v>
                </c:pt>
                <c:pt idx="6">
                  <c:v>-320.27</c:v>
                </c:pt>
                <c:pt idx="7">
                  <c:v>-315.01</c:v>
                </c:pt>
                <c:pt idx="8">
                  <c:v>-410.89</c:v>
                </c:pt>
                <c:pt idx="9">
                  <c:v>-505.56</c:v>
                </c:pt>
                <c:pt idx="10">
                  <c:v>-652.33000000000004</c:v>
                </c:pt>
                <c:pt idx="11">
                  <c:v>-585.65</c:v>
                </c:pt>
                <c:pt idx="12">
                  <c:v>-715.29</c:v>
                </c:pt>
                <c:pt idx="13" formatCode="0_ ">
                  <c:v>-552.34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8F4-4D6C-A279-52DFEB573470}"/>
            </c:ext>
          </c:extLst>
        </c:ser>
        <c:ser>
          <c:idx val="3"/>
          <c:order val="3"/>
          <c:tx>
            <c:strRef>
              <c:f>'BOP簡表(年)'!$A$15</c:f>
              <c:strCache>
                <c:ptCount val="1"/>
                <c:pt idx="0">
                  <c:v>誤差與遺漏淨額</c:v>
                </c:pt>
              </c:strCache>
            </c:strRef>
          </c:tx>
          <c:invertIfNegative val="0"/>
          <c:cat>
            <c:strRef>
              <c:f>'BOP簡表(年)'!$B$4:$O$4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2,014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strCache>
            </c:strRef>
          </c:cat>
          <c:val>
            <c:numRef>
              <c:f>'BOP簡表(年)'!$B$15:$O$15</c:f>
              <c:numCache>
                <c:formatCode>#,##0_ </c:formatCode>
                <c:ptCount val="14"/>
                <c:pt idx="0">
                  <c:v>28.36</c:v>
                </c:pt>
                <c:pt idx="1">
                  <c:v>26.13</c:v>
                </c:pt>
                <c:pt idx="2">
                  <c:v>29.24</c:v>
                </c:pt>
                <c:pt idx="3">
                  <c:v>33.840000000000003</c:v>
                </c:pt>
                <c:pt idx="4">
                  <c:v>0.38</c:v>
                </c:pt>
                <c:pt idx="5">
                  <c:v>37.29</c:v>
                </c:pt>
                <c:pt idx="6">
                  <c:v>4.24</c:v>
                </c:pt>
                <c:pt idx="7">
                  <c:v>38.409999999999997</c:v>
                </c:pt>
                <c:pt idx="8">
                  <c:v>24.68</c:v>
                </c:pt>
                <c:pt idx="9">
                  <c:v>30.54</c:v>
                </c:pt>
                <c:pt idx="10">
                  <c:v>71.06</c:v>
                </c:pt>
                <c:pt idx="11">
                  <c:v>-23.57</c:v>
                </c:pt>
                <c:pt idx="12">
                  <c:v>4.87</c:v>
                </c:pt>
                <c:pt idx="13">
                  <c:v>-42.03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8F4-4D6C-A279-52DFEB573470}"/>
            </c:ext>
          </c:extLst>
        </c:ser>
        <c:ser>
          <c:idx val="4"/>
          <c:order val="4"/>
          <c:tx>
            <c:strRef>
              <c:f>'BOP簡表(年)'!$A$17</c:f>
              <c:strCache>
                <c:ptCount val="1"/>
                <c:pt idx="0">
                  <c:v>準備資產</c:v>
                </c:pt>
              </c:strCache>
            </c:strRef>
          </c:tx>
          <c:invertIfNegative val="0"/>
          <c:cat>
            <c:strRef>
              <c:f>'BOP簡表(年)'!$B$4:$O$4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2,014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strCache>
            </c:strRef>
          </c:cat>
          <c:val>
            <c:numRef>
              <c:f>'BOP簡表(年)'!$B$20:$O$20</c:f>
              <c:numCache>
                <c:formatCode>#,##0;[Red]#,##0</c:formatCode>
                <c:ptCount val="14"/>
                <c:pt idx="0">
                  <c:v>-200.56</c:v>
                </c:pt>
                <c:pt idx="1">
                  <c:v>-60.86</c:v>
                </c:pt>
                <c:pt idx="2">
                  <c:v>40.200000000000003</c:v>
                </c:pt>
                <c:pt idx="3">
                  <c:v>-262.74</c:v>
                </c:pt>
                <c:pt idx="4">
                  <c:v>-541.26</c:v>
                </c:pt>
                <c:pt idx="5">
                  <c:v>-401.73</c:v>
                </c:pt>
                <c:pt idx="6">
                  <c:v>-62.39</c:v>
                </c:pt>
                <c:pt idx="7">
                  <c:v>-154.84</c:v>
                </c:pt>
                <c:pt idx="8">
                  <c:v>-113.18</c:v>
                </c:pt>
                <c:pt idx="9">
                  <c:v>-130.15</c:v>
                </c:pt>
                <c:pt idx="10">
                  <c:v>-150.11000000000001</c:v>
                </c:pt>
                <c:pt idx="11">
                  <c:v>-106.63</c:v>
                </c:pt>
                <c:pt idx="12">
                  <c:v>-124.67</c:v>
                </c:pt>
                <c:pt idx="13" formatCode="0_ ">
                  <c:v>-124.99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8F4-4D6C-A279-52DFEB5734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742592"/>
        <c:axId val="75748480"/>
      </c:barChart>
      <c:catAx>
        <c:axId val="75742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5748480"/>
        <c:crosses val="autoZero"/>
        <c:auto val="1"/>
        <c:lblAlgn val="ctr"/>
        <c:lblOffset val="100"/>
        <c:tickLblSkip val="3"/>
        <c:noMultiLvlLbl val="0"/>
      </c:catAx>
      <c:valAx>
        <c:axId val="7574848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zh-TW" altLang="en-US" b="0"/>
                  <a:t>億美元</a:t>
                </a:r>
              </a:p>
            </c:rich>
          </c:tx>
          <c:layout>
            <c:manualLayout>
              <c:xMode val="edge"/>
              <c:yMode val="edge"/>
              <c:x val="1.3208384832240863E-2"/>
              <c:y val="7.8792463442069735E-2"/>
            </c:manualLayout>
          </c:layout>
          <c:overlay val="0"/>
        </c:title>
        <c:numFmt formatCode="#,##0_ " sourceLinked="1"/>
        <c:majorTickMark val="out"/>
        <c:minorTickMark val="none"/>
        <c:tickLblPos val="nextTo"/>
        <c:crossAx val="757425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8541637987996257"/>
          <c:y val="0.12142857142857143"/>
          <c:w val="0.7649549355627151"/>
          <c:h val="0.1431532620922384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台灣超額儲蓄與經常帳順差</a:t>
            </a:r>
          </a:p>
        </c:rich>
      </c:tx>
      <c:layout>
        <c:manualLayout>
          <c:xMode val="edge"/>
          <c:yMode val="edge"/>
          <c:x val="0.20051306019693863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584951881014872"/>
          <c:y val="0.18752840697866122"/>
          <c:w val="0.86359492563429574"/>
          <c:h val="0.7196400112496484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台灣!$S$8</c:f>
              <c:strCache>
                <c:ptCount val="1"/>
                <c:pt idx="0">
                  <c:v>經常帳順差</c:v>
                </c:pt>
              </c:strCache>
            </c:strRef>
          </c:tx>
          <c:invertIfNegative val="0"/>
          <c:cat>
            <c:numRef>
              <c:f>台灣!$A$9:$A$35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台灣!$S$9:$S$35</c:f>
              <c:numCache>
                <c:formatCode>General</c:formatCode>
                <c:ptCount val="27"/>
                <c:pt idx="0">
                  <c:v>85.5</c:v>
                </c:pt>
                <c:pt idx="1">
                  <c:v>70.42</c:v>
                </c:pt>
                <c:pt idx="2">
                  <c:v>64.98</c:v>
                </c:pt>
                <c:pt idx="3">
                  <c:v>54.74</c:v>
                </c:pt>
                <c:pt idx="4">
                  <c:v>109.23</c:v>
                </c:pt>
                <c:pt idx="5">
                  <c:v>67.760000000000005</c:v>
                </c:pt>
                <c:pt idx="6">
                  <c:v>31.29</c:v>
                </c:pt>
                <c:pt idx="7">
                  <c:v>75.77</c:v>
                </c:pt>
                <c:pt idx="8">
                  <c:v>82.19</c:v>
                </c:pt>
                <c:pt idx="9">
                  <c:v>170.72</c:v>
                </c:pt>
                <c:pt idx="10">
                  <c:v>243.33</c:v>
                </c:pt>
                <c:pt idx="11">
                  <c:v>282.5</c:v>
                </c:pt>
                <c:pt idx="12">
                  <c:v>172.49</c:v>
                </c:pt>
                <c:pt idx="13">
                  <c:v>149.26</c:v>
                </c:pt>
                <c:pt idx="14">
                  <c:v>231.37</c:v>
                </c:pt>
                <c:pt idx="15">
                  <c:v>320.13</c:v>
                </c:pt>
                <c:pt idx="16">
                  <c:v>248.01</c:v>
                </c:pt>
                <c:pt idx="17">
                  <c:v>406.5</c:v>
                </c:pt>
                <c:pt idx="18">
                  <c:v>368.32</c:v>
                </c:pt>
                <c:pt idx="19">
                  <c:v>378.78</c:v>
                </c:pt>
                <c:pt idx="20">
                  <c:v>431.68</c:v>
                </c:pt>
                <c:pt idx="21">
                  <c:v>498.72</c:v>
                </c:pt>
                <c:pt idx="22">
                  <c:v>605.25</c:v>
                </c:pt>
                <c:pt idx="23">
                  <c:v>731.43</c:v>
                </c:pt>
                <c:pt idx="24">
                  <c:v>715.94</c:v>
                </c:pt>
                <c:pt idx="25">
                  <c:v>835.21</c:v>
                </c:pt>
                <c:pt idx="26">
                  <c:v>718.73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E0-4615-B590-FA6D3EA47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704320"/>
        <c:axId val="111706112"/>
      </c:barChart>
      <c:lineChart>
        <c:grouping val="standard"/>
        <c:varyColors val="0"/>
        <c:ser>
          <c:idx val="0"/>
          <c:order val="0"/>
          <c:tx>
            <c:strRef>
              <c:f>台灣!$R$8</c:f>
              <c:strCache>
                <c:ptCount val="1"/>
                <c:pt idx="0">
                  <c:v>超額儲蓄</c:v>
                </c:pt>
              </c:strCache>
            </c:strRef>
          </c:tx>
          <c:marker>
            <c:symbol val="none"/>
          </c:marker>
          <c:cat>
            <c:numRef>
              <c:f>台灣!$A$9:$A$35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台灣!$R$9:$R$35</c:f>
              <c:numCache>
                <c:formatCode>General</c:formatCode>
                <c:ptCount val="27"/>
                <c:pt idx="0">
                  <c:v>67.496989615664333</c:v>
                </c:pt>
                <c:pt idx="1">
                  <c:v>66.763450542324364</c:v>
                </c:pt>
                <c:pt idx="2">
                  <c:v>67.409505521874294</c:v>
                </c:pt>
                <c:pt idx="3">
                  <c:v>55.131646010659253</c:v>
                </c:pt>
                <c:pt idx="4">
                  <c:v>104.36751271643614</c:v>
                </c:pt>
                <c:pt idx="5">
                  <c:v>72.530110060568674</c:v>
                </c:pt>
                <c:pt idx="6">
                  <c:v>30.858371570780307</c:v>
                </c:pt>
                <c:pt idx="7">
                  <c:v>79.690482832300347</c:v>
                </c:pt>
                <c:pt idx="8">
                  <c:v>92.993730655586688</c:v>
                </c:pt>
                <c:pt idx="9">
                  <c:v>186.02356428553682</c:v>
                </c:pt>
                <c:pt idx="10">
                  <c:v>249.99139781991303</c:v>
                </c:pt>
                <c:pt idx="11">
                  <c:v>301.47071340475082</c:v>
                </c:pt>
                <c:pt idx="12">
                  <c:v>213.7120297569511</c:v>
                </c:pt>
                <c:pt idx="13">
                  <c:v>220.65673923162271</c:v>
                </c:pt>
                <c:pt idx="14">
                  <c:v>280.08328089011263</c:v>
                </c:pt>
                <c:pt idx="15">
                  <c:v>335.23925937800624</c:v>
                </c:pt>
                <c:pt idx="16">
                  <c:v>244.58293888045702</c:v>
                </c:pt>
                <c:pt idx="17">
                  <c:v>404.84387448534352</c:v>
                </c:pt>
                <c:pt idx="18">
                  <c:v>409.94893994725902</c:v>
                </c:pt>
                <c:pt idx="19">
                  <c:v>421.54634998868261</c:v>
                </c:pt>
                <c:pt idx="20">
                  <c:v>441.29864240399598</c:v>
                </c:pt>
                <c:pt idx="21">
                  <c:v>553.7977051937529</c:v>
                </c:pt>
                <c:pt idx="22">
                  <c:v>674.37551905272903</c:v>
                </c:pt>
                <c:pt idx="23">
                  <c:v>790.01327335431688</c:v>
                </c:pt>
                <c:pt idx="24">
                  <c:v>776.20381948450358</c:v>
                </c:pt>
                <c:pt idx="25">
                  <c:v>860.05476542573786</c:v>
                </c:pt>
                <c:pt idx="26">
                  <c:v>723.88106618982886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AE0-4615-B590-FA6D3EA47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704320"/>
        <c:axId val="111706112"/>
      </c:lineChart>
      <c:catAx>
        <c:axId val="111704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1706112"/>
        <c:crosses val="autoZero"/>
        <c:auto val="1"/>
        <c:lblAlgn val="ctr"/>
        <c:lblOffset val="100"/>
        <c:tickLblSkip val="3"/>
        <c:noMultiLvlLbl val="0"/>
      </c:catAx>
      <c:valAx>
        <c:axId val="11170611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zh-TW" altLang="en-US"/>
                  <a:t>億美元</a:t>
                </a:r>
              </a:p>
            </c:rich>
          </c:tx>
          <c:layout>
            <c:manualLayout>
              <c:xMode val="edge"/>
              <c:yMode val="edge"/>
              <c:x val="0"/>
              <c:y val="9.259204184351997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117043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7555555555555555"/>
          <c:y val="0.16666666666666666"/>
          <c:w val="0.46"/>
          <c:h val="8.3717191601049873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台灣對中國大陸貿易情況</a:t>
            </a:r>
          </a:p>
        </c:rich>
      </c:tx>
      <c:layout>
        <c:manualLayout>
          <c:xMode val="edge"/>
          <c:yMode val="edge"/>
          <c:x val="0.23580555555555555"/>
          <c:y val="4.6296296296296294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708573928258967"/>
          <c:y val="0.19028944298629338"/>
          <c:w val="0.84748403324584431"/>
          <c:h val="0.6937306794983960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'_w1080627163526399656321-i9111'!$K$4</c:f>
              <c:strCache>
                <c:ptCount val="1"/>
                <c:pt idx="0">
                  <c:v> 出(入)超</c:v>
                </c:pt>
              </c:strCache>
            </c:strRef>
          </c:tx>
          <c:invertIfNegative val="0"/>
          <c:cat>
            <c:numRef>
              <c:f>'_w1080627163526399656321-i9111'!$H$6:$H$32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'_w1080627163526399656321-i9111'!$K$6:$K$32</c:f>
              <c:numCache>
                <c:formatCode>#,##0</c:formatCode>
                <c:ptCount val="27"/>
                <c:pt idx="0">
                  <c:v>128.87567999999999</c:v>
                </c:pt>
                <c:pt idx="1">
                  <c:v>157.24569</c:v>
                </c:pt>
                <c:pt idx="2">
                  <c:v>180.02289000000002</c:v>
                </c:pt>
                <c:pt idx="3">
                  <c:v>215.48289999999997</c:v>
                </c:pt>
                <c:pt idx="4">
                  <c:v>226.46505000000002</c:v>
                </c:pt>
                <c:pt idx="5">
                  <c:v>234.03086999999999</c:v>
                </c:pt>
                <c:pt idx="6">
                  <c:v>201.23145</c:v>
                </c:pt>
                <c:pt idx="7">
                  <c:v>226.74863999999999</c:v>
                </c:pt>
                <c:pt idx="8">
                  <c:v>285.39695999999998</c:v>
                </c:pt>
                <c:pt idx="9">
                  <c:v>259.76717000000002</c:v>
                </c:pt>
                <c:pt idx="10">
                  <c:v>339.44614000000001</c:v>
                </c:pt>
                <c:pt idx="11">
                  <c:v>413.56037999999995</c:v>
                </c:pt>
                <c:pt idx="12">
                  <c:v>507.90282999999999</c:v>
                </c:pt>
                <c:pt idx="13">
                  <c:v>562.13783999999998</c:v>
                </c:pt>
                <c:pt idx="14">
                  <c:v>634.42236000000003</c:v>
                </c:pt>
                <c:pt idx="15">
                  <c:v>713.46066999999994</c:v>
                </c:pt>
                <c:pt idx="16">
                  <c:v>676.38105000000007</c:v>
                </c:pt>
                <c:pt idx="17">
                  <c:v>590.37938000000008</c:v>
                </c:pt>
                <c:pt idx="18">
                  <c:v>783.97952000000009</c:v>
                </c:pt>
                <c:pt idx="19">
                  <c:v>802.90052000000003</c:v>
                </c:pt>
                <c:pt idx="20">
                  <c:v>771.44747000000007</c:v>
                </c:pt>
                <c:pt idx="21">
                  <c:v>803.74581999999987</c:v>
                </c:pt>
                <c:pt idx="22">
                  <c:v>775.44200000000001</c:v>
                </c:pt>
                <c:pt idx="23">
                  <c:v>658.06195999999989</c:v>
                </c:pt>
                <c:pt idx="24">
                  <c:v>669.55329000000006</c:v>
                </c:pt>
                <c:pt idx="25">
                  <c:v>786.58187000000009</c:v>
                </c:pt>
                <c:pt idx="26">
                  <c:v>831.53803000000005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C6-44B7-BC08-B56351ED8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825280"/>
        <c:axId val="111826816"/>
      </c:barChart>
      <c:lineChart>
        <c:grouping val="standard"/>
        <c:varyColors val="0"/>
        <c:ser>
          <c:idx val="0"/>
          <c:order val="0"/>
          <c:tx>
            <c:strRef>
              <c:f>'_w1080627163526399656321-i9111'!$I$4</c:f>
              <c:strCache>
                <c:ptCount val="1"/>
                <c:pt idx="0">
                  <c:v>出口</c:v>
                </c:pt>
              </c:strCache>
            </c:strRef>
          </c:tx>
          <c:marker>
            <c:symbol val="none"/>
          </c:marker>
          <c:cat>
            <c:numRef>
              <c:f>'_w1080627163526399656321-i9111'!$H$6:$H$32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'_w1080627163526399656321-i9111'!$I$6:$I$32</c:f>
              <c:numCache>
                <c:formatCode>#,##0</c:formatCode>
                <c:ptCount val="27"/>
                <c:pt idx="0">
                  <c:v>154.16029</c:v>
                </c:pt>
                <c:pt idx="1">
                  <c:v>184.6883</c:v>
                </c:pt>
                <c:pt idx="2">
                  <c:v>213.93960000000001</c:v>
                </c:pt>
                <c:pt idx="3">
                  <c:v>264.82468999999998</c:v>
                </c:pt>
                <c:pt idx="4">
                  <c:v>274.11020000000002</c:v>
                </c:pt>
                <c:pt idx="5">
                  <c:v>293.14533</c:v>
                </c:pt>
                <c:pt idx="6">
                  <c:v>263.13119999999998</c:v>
                </c:pt>
                <c:pt idx="7">
                  <c:v>294.27355</c:v>
                </c:pt>
                <c:pt idx="8">
                  <c:v>371.33211999999997</c:v>
                </c:pt>
                <c:pt idx="9">
                  <c:v>338.10115000000002</c:v>
                </c:pt>
                <c:pt idx="10">
                  <c:v>437.39201000000003</c:v>
                </c:pt>
                <c:pt idx="11">
                  <c:v>541.92202999999995</c:v>
                </c:pt>
                <c:pt idx="12">
                  <c:v>697.91291000000001</c:v>
                </c:pt>
                <c:pt idx="13">
                  <c:v>782.76360999999997</c:v>
                </c:pt>
                <c:pt idx="14">
                  <c:v>900.45986000000005</c:v>
                </c:pt>
                <c:pt idx="15">
                  <c:v>1012.02681</c:v>
                </c:pt>
                <c:pt idx="16">
                  <c:v>1005.7051300000001</c:v>
                </c:pt>
                <c:pt idx="17">
                  <c:v>846.40223000000003</c:v>
                </c:pt>
                <c:pt idx="18">
                  <c:v>1162.1970200000001</c:v>
                </c:pt>
                <c:pt idx="19">
                  <c:v>1259.70721</c:v>
                </c:pt>
                <c:pt idx="20">
                  <c:v>1211.61085</c:v>
                </c:pt>
                <c:pt idx="21">
                  <c:v>1253.0548899999999</c:v>
                </c:pt>
                <c:pt idx="22">
                  <c:v>1285.33538</c:v>
                </c:pt>
                <c:pt idx="23">
                  <c:v>1125.3998999999999</c:v>
                </c:pt>
                <c:pt idx="24">
                  <c:v>1122.76665</c:v>
                </c:pt>
                <c:pt idx="25">
                  <c:v>1302.1277700000001</c:v>
                </c:pt>
                <c:pt idx="26">
                  <c:v>1383.4673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7C6-44B7-BC08-B56351ED898C}"/>
            </c:ext>
          </c:extLst>
        </c:ser>
        <c:ser>
          <c:idx val="1"/>
          <c:order val="1"/>
          <c:tx>
            <c:strRef>
              <c:f>'_w1080627163526399656321-i9111'!$J$4</c:f>
              <c:strCache>
                <c:ptCount val="1"/>
                <c:pt idx="0">
                  <c:v> 進口</c:v>
                </c:pt>
              </c:strCache>
            </c:strRef>
          </c:tx>
          <c:marker>
            <c:symbol val="none"/>
          </c:marker>
          <c:cat>
            <c:numRef>
              <c:f>'_w1080627163526399656321-i9111'!$H$6:$H$32</c:f>
              <c:numCache>
                <c:formatCode>General</c:formatCode>
                <c:ptCount val="27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</c:numCache>
            </c:numRef>
          </c:cat>
          <c:val>
            <c:numRef>
              <c:f>'_w1080627163526399656321-i9111'!$J$6:$J$32</c:f>
              <c:numCache>
                <c:formatCode>#,##0</c:formatCode>
                <c:ptCount val="27"/>
                <c:pt idx="0">
                  <c:v>25.284610000000001</c:v>
                </c:pt>
                <c:pt idx="1">
                  <c:v>27.442609999999998</c:v>
                </c:pt>
                <c:pt idx="2">
                  <c:v>33.916710000000002</c:v>
                </c:pt>
                <c:pt idx="3">
                  <c:v>49.341790000000003</c:v>
                </c:pt>
                <c:pt idx="4">
                  <c:v>47.645150000000001</c:v>
                </c:pt>
                <c:pt idx="5">
                  <c:v>59.114460000000001</c:v>
                </c:pt>
                <c:pt idx="6">
                  <c:v>61.899749999999997</c:v>
                </c:pt>
                <c:pt idx="7">
                  <c:v>67.524910000000006</c:v>
                </c:pt>
                <c:pt idx="8">
                  <c:v>85.935159999999996</c:v>
                </c:pt>
                <c:pt idx="9">
                  <c:v>78.333979999999997</c:v>
                </c:pt>
                <c:pt idx="10">
                  <c:v>97.945869999999999</c:v>
                </c:pt>
                <c:pt idx="11">
                  <c:v>128.36165</c:v>
                </c:pt>
                <c:pt idx="12">
                  <c:v>190.01007999999999</c:v>
                </c:pt>
                <c:pt idx="13">
                  <c:v>220.62576999999999</c:v>
                </c:pt>
                <c:pt idx="14">
                  <c:v>266.03750000000002</c:v>
                </c:pt>
                <c:pt idx="15">
                  <c:v>298.56614000000002</c:v>
                </c:pt>
                <c:pt idx="16">
                  <c:v>329.32407999999998</c:v>
                </c:pt>
                <c:pt idx="17">
                  <c:v>256.02285000000001</c:v>
                </c:pt>
                <c:pt idx="18">
                  <c:v>378.21749999999997</c:v>
                </c:pt>
                <c:pt idx="19">
                  <c:v>456.80669</c:v>
                </c:pt>
                <c:pt idx="20">
                  <c:v>440.16338000000002</c:v>
                </c:pt>
                <c:pt idx="21">
                  <c:v>449.30907000000002</c:v>
                </c:pt>
                <c:pt idx="22">
                  <c:v>509.89337999999998</c:v>
                </c:pt>
                <c:pt idx="23">
                  <c:v>467.33794</c:v>
                </c:pt>
                <c:pt idx="24">
                  <c:v>453.21336000000002</c:v>
                </c:pt>
                <c:pt idx="25">
                  <c:v>515.54589999999996</c:v>
                </c:pt>
                <c:pt idx="26">
                  <c:v>551.92926999999997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7C6-44B7-BC08-B56351ED8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825280"/>
        <c:axId val="111826816"/>
      </c:lineChart>
      <c:catAx>
        <c:axId val="11182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1826816"/>
        <c:crosses val="autoZero"/>
        <c:auto val="1"/>
        <c:lblAlgn val="ctr"/>
        <c:lblOffset val="100"/>
        <c:tickLblSkip val="3"/>
        <c:noMultiLvlLbl val="0"/>
      </c:catAx>
      <c:valAx>
        <c:axId val="111826816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zh-TW" altLang="en-US"/>
                  <a:t>億美元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9.268700787401575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118252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7347769028871394"/>
          <c:y val="0.13425925925925927"/>
          <c:w val="0.50859995625546806"/>
          <c:h val="8.3717191601049873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lang="zh-TW" altLang="en-US"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800" b="1" i="0" u="none" strike="noStrike" kern="1200" baseline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台灣人口結構變化</a:t>
            </a:r>
          </a:p>
        </c:rich>
      </c:tx>
      <c:layout>
        <c:manualLayout>
          <c:xMode val="edge"/>
          <c:yMode val="edge"/>
          <c:x val="0.30786173670297656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786388888888887E-2"/>
          <c:y val="0.19787598041476612"/>
          <c:w val="0.91044111111111115"/>
          <c:h val="0.68422785433907118"/>
        </c:manualLayout>
      </c:layout>
      <c:lineChart>
        <c:grouping val="standard"/>
        <c:varyColors val="0"/>
        <c:ser>
          <c:idx val="0"/>
          <c:order val="0"/>
          <c:tx>
            <c:strRef>
              <c:f>[WPP2019_POP_F07_1_POPULATION_BY_AGE_BOTH_SEXES.xlsx]Taiwan!$N$19</c:f>
              <c:strCache>
                <c:ptCount val="1"/>
                <c:pt idx="0">
                  <c:v>0-19歲</c:v>
                </c:pt>
              </c:strCache>
            </c:strRef>
          </c:tx>
          <c:spPr>
            <a:ln w="22225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[WPP2019_POP_F07_1_POPULATION_BY_AGE_BOTH_SEXES.xlsx]Taiwan!$H$20:$H$30</c:f>
              <c:numCache>
                <c:formatCode>General</c:formatCode>
                <c:ptCount val="11"/>
                <c:pt idx="0">
                  <c:v>1970</c:v>
                </c:pt>
                <c:pt idx="1">
                  <c:v>1975</c:v>
                </c:pt>
                <c:pt idx="2">
                  <c:v>1980</c:v>
                </c:pt>
                <c:pt idx="3">
                  <c:v>1985</c:v>
                </c:pt>
                <c:pt idx="4">
                  <c:v>1990</c:v>
                </c:pt>
                <c:pt idx="5">
                  <c:v>1995</c:v>
                </c:pt>
                <c:pt idx="6">
                  <c:v>2000</c:v>
                </c:pt>
                <c:pt idx="7">
                  <c:v>2005</c:v>
                </c:pt>
                <c:pt idx="8">
                  <c:v>2010</c:v>
                </c:pt>
                <c:pt idx="9">
                  <c:v>2015</c:v>
                </c:pt>
                <c:pt idx="10">
                  <c:v>2020</c:v>
                </c:pt>
              </c:numCache>
            </c:numRef>
          </c:cat>
          <c:val>
            <c:numRef>
              <c:f>[WPP2019_POP_F07_1_POPULATION_BY_AGE_BOTH_SEXES.xlsx]Taiwan!$N$20:$N$30</c:f>
              <c:numCache>
                <c:formatCode>0.0</c:formatCode>
                <c:ptCount val="11"/>
                <c:pt idx="0">
                  <c:v>52.559560801382702</c:v>
                </c:pt>
                <c:pt idx="1">
                  <c:v>48.162430358786281</c:v>
                </c:pt>
                <c:pt idx="2">
                  <c:v>43.321226410405139</c:v>
                </c:pt>
                <c:pt idx="3">
                  <c:v>39.586681188457746</c:v>
                </c:pt>
                <c:pt idx="4">
                  <c:v>35.90808808449048</c:v>
                </c:pt>
                <c:pt idx="5">
                  <c:v>33.422054554794897</c:v>
                </c:pt>
                <c:pt idx="6">
                  <c:v>29.777574761818293</c:v>
                </c:pt>
                <c:pt idx="7">
                  <c:v>26.006882056511504</c:v>
                </c:pt>
                <c:pt idx="8">
                  <c:v>22.790776826755014</c:v>
                </c:pt>
                <c:pt idx="9">
                  <c:v>20.012295883807933</c:v>
                </c:pt>
                <c:pt idx="10">
                  <c:v>17.809686659927717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D2E-4F26-BA88-C474ACB0578D}"/>
            </c:ext>
          </c:extLst>
        </c:ser>
        <c:ser>
          <c:idx val="1"/>
          <c:order val="1"/>
          <c:tx>
            <c:strRef>
              <c:f>[WPP2019_POP_F07_1_POPULATION_BY_AGE_BOTH_SEXES.xlsx]Taiwan!$O$19</c:f>
              <c:strCache>
                <c:ptCount val="1"/>
                <c:pt idx="0">
                  <c:v>20-39歲</c:v>
                </c:pt>
              </c:strCache>
            </c:strRef>
          </c:tx>
          <c:spPr>
            <a:ln w="22225">
              <a:solidFill>
                <a:srgbClr val="7030A0"/>
              </a:solidFill>
              <a:prstDash val="sysDash"/>
            </a:ln>
          </c:spPr>
          <c:marker>
            <c:symbol val="none"/>
          </c:marker>
          <c:cat>
            <c:numRef>
              <c:f>[WPP2019_POP_F07_1_POPULATION_BY_AGE_BOTH_SEXES.xlsx]Taiwan!$H$20:$H$30</c:f>
              <c:numCache>
                <c:formatCode>General</c:formatCode>
                <c:ptCount val="11"/>
                <c:pt idx="0">
                  <c:v>1970</c:v>
                </c:pt>
                <c:pt idx="1">
                  <c:v>1975</c:v>
                </c:pt>
                <c:pt idx="2">
                  <c:v>1980</c:v>
                </c:pt>
                <c:pt idx="3">
                  <c:v>1985</c:v>
                </c:pt>
                <c:pt idx="4">
                  <c:v>1990</c:v>
                </c:pt>
                <c:pt idx="5">
                  <c:v>1995</c:v>
                </c:pt>
                <c:pt idx="6">
                  <c:v>2000</c:v>
                </c:pt>
                <c:pt idx="7">
                  <c:v>2005</c:v>
                </c:pt>
                <c:pt idx="8">
                  <c:v>2010</c:v>
                </c:pt>
                <c:pt idx="9">
                  <c:v>2015</c:v>
                </c:pt>
                <c:pt idx="10">
                  <c:v>2020</c:v>
                </c:pt>
              </c:numCache>
            </c:numRef>
          </c:cat>
          <c:val>
            <c:numRef>
              <c:f>[WPP2019_POP_F07_1_POPULATION_BY_AGE_BOTH_SEXES.xlsx]Taiwan!$O$20:$O$30</c:f>
              <c:numCache>
                <c:formatCode>0.0</c:formatCode>
                <c:ptCount val="11"/>
                <c:pt idx="0">
                  <c:v>26.286045286075773</c:v>
                </c:pt>
                <c:pt idx="1">
                  <c:v>29.39251416055474</c:v>
                </c:pt>
                <c:pt idx="2">
                  <c:v>31.420369141074193</c:v>
                </c:pt>
                <c:pt idx="3">
                  <c:v>34.634637497096371</c:v>
                </c:pt>
                <c:pt idx="4">
                  <c:v>36.036896221015972</c:v>
                </c:pt>
                <c:pt idx="5">
                  <c:v>34.640323884122118</c:v>
                </c:pt>
                <c:pt idx="6">
                  <c:v>34.078732609847698</c:v>
                </c:pt>
                <c:pt idx="7">
                  <c:v>32.81325717452696</c:v>
                </c:pt>
                <c:pt idx="8">
                  <c:v>31.492049332851064</c:v>
                </c:pt>
                <c:pt idx="9">
                  <c:v>30.449012005827282</c:v>
                </c:pt>
                <c:pt idx="10">
                  <c:v>28.001016090549623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D2E-4F26-BA88-C474ACB0578D}"/>
            </c:ext>
          </c:extLst>
        </c:ser>
        <c:ser>
          <c:idx val="2"/>
          <c:order val="2"/>
          <c:tx>
            <c:strRef>
              <c:f>[WPP2019_POP_F07_1_POPULATION_BY_AGE_BOTH_SEXES.xlsx]Taiwan!$P$19</c:f>
              <c:strCache>
                <c:ptCount val="1"/>
                <c:pt idx="0">
                  <c:v>40-64歲</c:v>
                </c:pt>
              </c:strCache>
            </c:strRef>
          </c:tx>
          <c:spPr>
            <a:ln w="22225">
              <a:solidFill>
                <a:srgbClr val="CC3300"/>
              </a:solidFill>
            </a:ln>
          </c:spPr>
          <c:marker>
            <c:symbol val="none"/>
          </c:marker>
          <c:cat>
            <c:numRef>
              <c:f>[WPP2019_POP_F07_1_POPULATION_BY_AGE_BOTH_SEXES.xlsx]Taiwan!$H$20:$H$30</c:f>
              <c:numCache>
                <c:formatCode>General</c:formatCode>
                <c:ptCount val="11"/>
                <c:pt idx="0">
                  <c:v>1970</c:v>
                </c:pt>
                <c:pt idx="1">
                  <c:v>1975</c:v>
                </c:pt>
                <c:pt idx="2">
                  <c:v>1980</c:v>
                </c:pt>
                <c:pt idx="3">
                  <c:v>1985</c:v>
                </c:pt>
                <c:pt idx="4">
                  <c:v>1990</c:v>
                </c:pt>
                <c:pt idx="5">
                  <c:v>1995</c:v>
                </c:pt>
                <c:pt idx="6">
                  <c:v>2000</c:v>
                </c:pt>
                <c:pt idx="7">
                  <c:v>2005</c:v>
                </c:pt>
                <c:pt idx="8">
                  <c:v>2010</c:v>
                </c:pt>
                <c:pt idx="9">
                  <c:v>2015</c:v>
                </c:pt>
                <c:pt idx="10">
                  <c:v>2020</c:v>
                </c:pt>
              </c:numCache>
            </c:numRef>
          </c:cat>
          <c:val>
            <c:numRef>
              <c:f>[WPP2019_POP_F07_1_POPULATION_BY_AGE_BOTH_SEXES.xlsx]Taiwan!$P$20:$P$30</c:f>
              <c:numCache>
                <c:formatCode>0.0</c:formatCode>
                <c:ptCount val="11"/>
                <c:pt idx="0">
                  <c:v>18.229898512206972</c:v>
                </c:pt>
                <c:pt idx="1">
                  <c:v>19.061536076048196</c:v>
                </c:pt>
                <c:pt idx="2">
                  <c:v>20.530544373676452</c:v>
                </c:pt>
                <c:pt idx="3">
                  <c:v>20.259333535163019</c:v>
                </c:pt>
                <c:pt idx="4">
                  <c:v>21.386970347466512</c:v>
                </c:pt>
                <c:pt idx="5">
                  <c:v>24.159683589175952</c:v>
                </c:pt>
                <c:pt idx="6">
                  <c:v>27.410591578723398</c:v>
                </c:pt>
                <c:pt idx="7">
                  <c:v>31.438206763205368</c:v>
                </c:pt>
                <c:pt idx="8">
                  <c:v>35.007707368492689</c:v>
                </c:pt>
                <c:pt idx="9">
                  <c:v>37.024270468352782</c:v>
                </c:pt>
                <c:pt idx="10">
                  <c:v>38.34037983732054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D2E-4F26-BA88-C474ACB0578D}"/>
            </c:ext>
          </c:extLst>
        </c:ser>
        <c:ser>
          <c:idx val="3"/>
          <c:order val="3"/>
          <c:tx>
            <c:strRef>
              <c:f>[WPP2019_POP_F07_1_POPULATION_BY_AGE_BOTH_SEXES.xlsx]Taiwan!$Q$19</c:f>
              <c:strCache>
                <c:ptCount val="1"/>
                <c:pt idx="0">
                  <c:v>65歲以上</c:v>
                </c:pt>
              </c:strCache>
            </c:strRef>
          </c:tx>
          <c:spPr>
            <a:ln w="22225">
              <a:solidFill>
                <a:srgbClr val="FADA7A">
                  <a:lumMod val="50000"/>
                </a:srgbClr>
              </a:solidFill>
              <a:prstDash val="sysDash"/>
            </a:ln>
          </c:spPr>
          <c:marker>
            <c:symbol val="none"/>
          </c:marker>
          <c:cat>
            <c:numRef>
              <c:f>[WPP2019_POP_F07_1_POPULATION_BY_AGE_BOTH_SEXES.xlsx]Taiwan!$H$20:$H$30</c:f>
              <c:numCache>
                <c:formatCode>General</c:formatCode>
                <c:ptCount val="11"/>
                <c:pt idx="0">
                  <c:v>1970</c:v>
                </c:pt>
                <c:pt idx="1">
                  <c:v>1975</c:v>
                </c:pt>
                <c:pt idx="2">
                  <c:v>1980</c:v>
                </c:pt>
                <c:pt idx="3">
                  <c:v>1985</c:v>
                </c:pt>
                <c:pt idx="4">
                  <c:v>1990</c:v>
                </c:pt>
                <c:pt idx="5">
                  <c:v>1995</c:v>
                </c:pt>
                <c:pt idx="6">
                  <c:v>2000</c:v>
                </c:pt>
                <c:pt idx="7">
                  <c:v>2005</c:v>
                </c:pt>
                <c:pt idx="8">
                  <c:v>2010</c:v>
                </c:pt>
                <c:pt idx="9">
                  <c:v>2015</c:v>
                </c:pt>
                <c:pt idx="10">
                  <c:v>2020</c:v>
                </c:pt>
              </c:numCache>
            </c:numRef>
          </c:cat>
          <c:val>
            <c:numRef>
              <c:f>[WPP2019_POP_F07_1_POPULATION_BY_AGE_BOTH_SEXES.xlsx]Taiwan!$Q$20:$Q$30</c:f>
              <c:numCache>
                <c:formatCode>0.0</c:formatCode>
                <c:ptCount val="11"/>
                <c:pt idx="0">
                  <c:v>2.9244954003345516</c:v>
                </c:pt>
                <c:pt idx="1">
                  <c:v>3.3835194046107824</c:v>
                </c:pt>
                <c:pt idx="2">
                  <c:v>4.7278600748442177</c:v>
                </c:pt>
                <c:pt idx="3">
                  <c:v>5.5193477792828665</c:v>
                </c:pt>
                <c:pt idx="4">
                  <c:v>6.6680453470270313</c:v>
                </c:pt>
                <c:pt idx="5">
                  <c:v>7.7779379719070478</c:v>
                </c:pt>
                <c:pt idx="6">
                  <c:v>8.7331010496106192</c:v>
                </c:pt>
                <c:pt idx="7">
                  <c:v>9.7416540057561747</c:v>
                </c:pt>
                <c:pt idx="8">
                  <c:v>10.709466471901239</c:v>
                </c:pt>
                <c:pt idx="9">
                  <c:v>12.514421642012005</c:v>
                </c:pt>
                <c:pt idx="10">
                  <c:v>15.848917412202109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D2E-4F26-BA88-C474ACB05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71648"/>
        <c:axId val="112181632"/>
      </c:lineChart>
      <c:catAx>
        <c:axId val="11217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181632"/>
        <c:crosses val="autoZero"/>
        <c:auto val="1"/>
        <c:lblAlgn val="ctr"/>
        <c:lblOffset val="100"/>
        <c:tickLblSkip val="1"/>
        <c:noMultiLvlLbl val="0"/>
      </c:catAx>
      <c:valAx>
        <c:axId val="11218163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/>
                </a:pPr>
                <a:r>
                  <a:rPr lang="en-US" altLang="zh-TW" sz="1200" dirty="0"/>
                  <a:t>%</a:t>
                </a:r>
                <a:endParaRPr lang="zh-TW" altLang="en-US" sz="1200"/>
              </a:p>
            </c:rich>
          </c:tx>
          <c:layout>
            <c:manualLayout>
              <c:xMode val="edge"/>
              <c:yMode val="edge"/>
              <c:x val="5.5555555555555558E-3"/>
              <c:y val="9.9574584426946638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1716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8321671155312264E-2"/>
          <c:y val="0.14220747773356995"/>
          <c:w val="0.91274197502959442"/>
          <c:h val="0.10763638920134982"/>
        </c:manualLayout>
      </c:layout>
      <c:overlay val="0"/>
      <c:txPr>
        <a:bodyPr/>
        <a:lstStyle/>
        <a:p>
          <a:pPr>
            <a:defRPr sz="1200"/>
          </a:pPr>
          <a:endParaRPr lang="zh-TW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en-US"/>
              <a:t>台灣儲蓄率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3793963254593161E-2"/>
          <c:y val="0.15325240594925635"/>
          <c:w val="0.89843985126859138"/>
          <c:h val="0.76343112359985044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numRef>
              <c:f>'P41'!$A$50:$A$78</c:f>
              <c:numCache>
                <c:formatCode>General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numCache>
            </c:numRef>
          </c:cat>
          <c:val>
            <c:numRef>
              <c:f>'P41'!$E$50:$E$78</c:f>
              <c:numCache>
                <c:formatCode>0.00</c:formatCode>
                <c:ptCount val="29"/>
                <c:pt idx="0">
                  <c:v>31.3</c:v>
                </c:pt>
                <c:pt idx="1">
                  <c:v>31.58</c:v>
                </c:pt>
                <c:pt idx="2">
                  <c:v>30.57</c:v>
                </c:pt>
                <c:pt idx="3">
                  <c:v>30.94</c:v>
                </c:pt>
                <c:pt idx="4">
                  <c:v>30.13</c:v>
                </c:pt>
                <c:pt idx="5">
                  <c:v>29.55</c:v>
                </c:pt>
                <c:pt idx="6">
                  <c:v>28.61</c:v>
                </c:pt>
                <c:pt idx="7">
                  <c:v>28.67</c:v>
                </c:pt>
                <c:pt idx="8">
                  <c:v>28.3</c:v>
                </c:pt>
                <c:pt idx="9">
                  <c:v>28.82</c:v>
                </c:pt>
                <c:pt idx="10">
                  <c:v>29.6</c:v>
                </c:pt>
                <c:pt idx="11">
                  <c:v>27.1</c:v>
                </c:pt>
                <c:pt idx="12">
                  <c:v>28.44</c:v>
                </c:pt>
                <c:pt idx="13">
                  <c:v>30.24</c:v>
                </c:pt>
                <c:pt idx="14">
                  <c:v>30.52</c:v>
                </c:pt>
                <c:pt idx="15">
                  <c:v>29.62</c:v>
                </c:pt>
                <c:pt idx="16">
                  <c:v>31.05</c:v>
                </c:pt>
                <c:pt idx="17">
                  <c:v>31.46</c:v>
                </c:pt>
                <c:pt idx="18">
                  <c:v>29.62</c:v>
                </c:pt>
                <c:pt idx="19">
                  <c:v>29.29</c:v>
                </c:pt>
                <c:pt idx="20">
                  <c:v>33.14</c:v>
                </c:pt>
                <c:pt idx="21">
                  <c:v>31.46</c:v>
                </c:pt>
                <c:pt idx="22">
                  <c:v>30.45</c:v>
                </c:pt>
                <c:pt idx="23">
                  <c:v>32</c:v>
                </c:pt>
                <c:pt idx="24">
                  <c:v>33.58</c:v>
                </c:pt>
                <c:pt idx="25" formatCode="#,##0.00">
                  <c:v>34.869999999999997</c:v>
                </c:pt>
                <c:pt idx="26" formatCode="#,##0.00">
                  <c:v>34.29</c:v>
                </c:pt>
                <c:pt idx="27" formatCode="#,##0.00">
                  <c:v>34.29</c:v>
                </c:pt>
                <c:pt idx="28" formatCode="#,##0.00">
                  <c:v>32.97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26F-475E-9CD9-1290453A4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195072"/>
        <c:axId val="112196608"/>
      </c:lineChart>
      <c:catAx>
        <c:axId val="11219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196608"/>
        <c:crosses val="autoZero"/>
        <c:auto val="1"/>
        <c:lblAlgn val="ctr"/>
        <c:lblOffset val="100"/>
        <c:tickLblSkip val="5"/>
        <c:noMultiLvlLbl val="0"/>
      </c:catAx>
      <c:valAx>
        <c:axId val="112196608"/>
        <c:scaling>
          <c:orientation val="minMax"/>
          <c:min val="25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 dirty="0"/>
                  <a:t>%</a:t>
                </a:r>
                <a:endParaRPr lang="zh-TW" altLang="en-US" b="0"/>
              </a:p>
            </c:rich>
          </c:tx>
          <c:layout>
            <c:manualLayout>
              <c:xMode val="edge"/>
              <c:yMode val="edge"/>
              <c:x val="8.3333333333333332E-3"/>
              <c:y val="6.7767570720326631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12195072"/>
        <c:crosses val="autoZero"/>
        <c:crossBetween val="between"/>
        <c:maj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963562908257895E-2"/>
          <c:y val="0.21981645103045971"/>
          <c:w val="0.90382862685882115"/>
          <c:h val="0.6691723914429286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'[台灣企業的超額儲蓄率(圖)-p7.xlsx]備用_台灣_率'!$M$6</c:f>
              <c:strCache>
                <c:ptCount val="1"/>
                <c:pt idx="0">
                  <c:v>超額儲蓄率</c:v>
                </c:pt>
              </c:strCache>
            </c:strRef>
          </c:tx>
          <c:invertIfNegative val="0"/>
          <c:dLbls>
            <c:dLbl>
              <c:idx val="17"/>
              <c:layout>
                <c:manualLayout>
                  <c:x val="1.8457251519856967E-2"/>
                  <c:y val="-1.3862888024016138E-2"/>
                </c:manualLayout>
              </c:layout>
              <c:numFmt formatCode="#,##0.0_);[Red]\(#,##0.0\)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accent3">
                          <a:lumMod val="75000"/>
                        </a:schemeClr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);[Red]\(#,##0.0\)" sourceLinked="0"/>
            <c:showLegendKey val="0"/>
            <c:showVal val="0"/>
            <c:showCatName val="0"/>
            <c:showSerName val="0"/>
            <c:showPercent val="0"/>
            <c:showBubbleSize val="0"/>
          </c:dLbls>
          <c:val>
            <c:numRef>
              <c:f>'[台灣企業的超額儲蓄率(圖)-p7.xlsx]備用_台灣_率'!$N$17:$N$34</c:f>
              <c:numCache>
                <c:formatCode>#,##0.00_ </c:formatCode>
                <c:ptCount val="18"/>
                <c:pt idx="0">
                  <c:v>-6.1535239673398223</c:v>
                </c:pt>
                <c:pt idx="1">
                  <c:v>-0.77743177375813843</c:v>
                </c:pt>
                <c:pt idx="2">
                  <c:v>1.7222957901785918</c:v>
                </c:pt>
                <c:pt idx="3">
                  <c:v>2.6237967960127264</c:v>
                </c:pt>
                <c:pt idx="4">
                  <c:v>-6.1471946166879121E-2</c:v>
                </c:pt>
                <c:pt idx="5">
                  <c:v>-0.52550568838870859</c:v>
                </c:pt>
                <c:pt idx="6">
                  <c:v>-1.9560004700250211</c:v>
                </c:pt>
                <c:pt idx="7">
                  <c:v>-1.6135136480602235</c:v>
                </c:pt>
                <c:pt idx="8">
                  <c:v>-2.6496784843389065</c:v>
                </c:pt>
                <c:pt idx="9">
                  <c:v>4.9966169868380224</c:v>
                </c:pt>
                <c:pt idx="10">
                  <c:v>2.824985778946683</c:v>
                </c:pt>
                <c:pt idx="11">
                  <c:v>1.8220855623849204</c:v>
                </c:pt>
                <c:pt idx="12">
                  <c:v>2.585768491975621</c:v>
                </c:pt>
                <c:pt idx="13">
                  <c:v>5.105947214963436</c:v>
                </c:pt>
                <c:pt idx="14">
                  <c:v>4.1223212193888656</c:v>
                </c:pt>
                <c:pt idx="15">
                  <c:v>5.8854842762119155</c:v>
                </c:pt>
                <c:pt idx="16">
                  <c:v>6.861230157425787</c:v>
                </c:pt>
                <c:pt idx="17">
                  <c:v>7.3816951469621088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283648"/>
        <c:axId val="112285184"/>
      </c:barChart>
      <c:lineChart>
        <c:grouping val="standard"/>
        <c:varyColors val="0"/>
        <c:ser>
          <c:idx val="0"/>
          <c:order val="0"/>
          <c:tx>
            <c:strRef>
              <c:f>'[台灣企業的超額儲蓄率(圖)-p7.xlsx]備用_台灣_率'!$C$6</c:f>
              <c:strCache>
                <c:ptCount val="1"/>
                <c:pt idx="0">
                  <c:v>儲蓄率*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dLbls>
            <c:dLbl>
              <c:idx val="17"/>
              <c:layout>
                <c:manualLayout>
                  <c:x val="0"/>
                  <c:y val="-3.6182722749886931E-2"/>
                </c:manualLayout>
              </c:layout>
              <c:numFmt formatCode="#,##0.0_);[Red]\(#,##0.0\)" sourceLinked="0"/>
              <c:spPr/>
              <c:txPr>
                <a:bodyPr/>
                <a:lstStyle/>
                <a:p>
                  <a:pPr>
                    <a:defRPr b="1">
                      <a:solidFill>
                        <a:srgbClr val="7030A0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7030A0"/>
                    </a:solidFill>
                  </a:defRPr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'[台灣企業的超額儲蓄率(圖)-p7.xlsx]備用_台灣_率'!$A$17:$A$34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'[台灣企業的超額儲蓄率(圖)-p7.xlsx]備用_台灣_率'!$C$17:$C$34</c:f>
              <c:numCache>
                <c:formatCode>#,##0.00_ </c:formatCode>
                <c:ptCount val="18"/>
                <c:pt idx="0">
                  <c:v>15.309301905723654</c:v>
                </c:pt>
                <c:pt idx="1">
                  <c:v>15.267124904337901</c:v>
                </c:pt>
                <c:pt idx="2">
                  <c:v>17.919903033720772</c:v>
                </c:pt>
                <c:pt idx="3">
                  <c:v>19.458466459472856</c:v>
                </c:pt>
                <c:pt idx="4">
                  <c:v>20.481803638473753</c:v>
                </c:pt>
                <c:pt idx="5">
                  <c:v>19.333326334558659</c:v>
                </c:pt>
                <c:pt idx="6">
                  <c:v>18.339321622957478</c:v>
                </c:pt>
                <c:pt idx="7">
                  <c:v>18.237651883269571</c:v>
                </c:pt>
                <c:pt idx="8">
                  <c:v>17.204942135498495</c:v>
                </c:pt>
                <c:pt idx="9">
                  <c:v>19.840568495736655</c:v>
                </c:pt>
                <c:pt idx="10">
                  <c:v>23.002433456605374</c:v>
                </c:pt>
                <c:pt idx="11">
                  <c:v>20.966306617184692</c:v>
                </c:pt>
                <c:pt idx="12">
                  <c:v>21.033454090678173</c:v>
                </c:pt>
                <c:pt idx="13">
                  <c:v>23.424768508759222</c:v>
                </c:pt>
                <c:pt idx="14">
                  <c:v>22.569506654794647</c:v>
                </c:pt>
                <c:pt idx="15">
                  <c:v>23.653540809450242</c:v>
                </c:pt>
                <c:pt idx="16">
                  <c:v>24.475310451364663</c:v>
                </c:pt>
                <c:pt idx="17">
                  <c:v>24.466009419802401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'[台灣企業的超額儲蓄率(圖)-p7.xlsx]備用_台灣_率'!$J$6</c:f>
              <c:strCache>
                <c:ptCount val="1"/>
                <c:pt idx="0">
                  <c:v>投資率</c:v>
                </c:pt>
              </c:strCache>
            </c:strRef>
          </c:tx>
          <c:marker>
            <c:symbol val="none"/>
          </c:marker>
          <c:dLbls>
            <c:dLbl>
              <c:idx val="17"/>
              <c:layout>
                <c:manualLayout>
                  <c:x val="0"/>
                  <c:y val="3.1659882406151064E-2"/>
                </c:manualLayout>
              </c:layout>
              <c:numFmt formatCode="#,##0.0_);[Red]\(#,##0.0\)" sourceLinked="0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0070C0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ysClr val="window" lastClr="FFFFFF"/>
              </a:solidFill>
            </c:spPr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'[台灣企業的超額儲蓄率(圖)-p7.xlsx]備用_台灣_率'!$A$17:$A$34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'[台灣企業的超額儲蓄率(圖)-p7.xlsx]備用_台灣_率'!$K$17:$K$34</c:f>
              <c:numCache>
                <c:formatCode>#,##0.00_ </c:formatCode>
                <c:ptCount val="18"/>
                <c:pt idx="0">
                  <c:v>21.462825873063476</c:v>
                </c:pt>
                <c:pt idx="1">
                  <c:v>16.04455667809604</c:v>
                </c:pt>
                <c:pt idx="2">
                  <c:v>16.19760724354218</c:v>
                </c:pt>
                <c:pt idx="3">
                  <c:v>16.834669663460129</c:v>
                </c:pt>
                <c:pt idx="4">
                  <c:v>20.543275584640632</c:v>
                </c:pt>
                <c:pt idx="5">
                  <c:v>19.858832022947368</c:v>
                </c:pt>
                <c:pt idx="6">
                  <c:v>20.295322092982499</c:v>
                </c:pt>
                <c:pt idx="7">
                  <c:v>19.851165531329794</c:v>
                </c:pt>
                <c:pt idx="8">
                  <c:v>19.854620619837402</c:v>
                </c:pt>
                <c:pt idx="9">
                  <c:v>14.843951508898632</c:v>
                </c:pt>
                <c:pt idx="10">
                  <c:v>20.177447677658691</c:v>
                </c:pt>
                <c:pt idx="11">
                  <c:v>19.144221054799772</c:v>
                </c:pt>
                <c:pt idx="12">
                  <c:v>18.447685598702552</c:v>
                </c:pt>
                <c:pt idx="13">
                  <c:v>18.318821293795786</c:v>
                </c:pt>
                <c:pt idx="14">
                  <c:v>18.447185435405782</c:v>
                </c:pt>
                <c:pt idx="15">
                  <c:v>17.768056533238326</c:v>
                </c:pt>
                <c:pt idx="16">
                  <c:v>17.614080293938876</c:v>
                </c:pt>
                <c:pt idx="17">
                  <c:v>17.084314272840292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283648"/>
        <c:axId val="112285184"/>
      </c:lineChart>
      <c:catAx>
        <c:axId val="112283648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zh-TW"/>
          </a:p>
        </c:txPr>
        <c:crossAx val="11228518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2285184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/>
                  <a:t>%</a:t>
                </a:r>
                <a:endParaRPr lang="zh-TW" altLang="en-US" b="0"/>
              </a:p>
            </c:rich>
          </c:tx>
          <c:layout>
            <c:manualLayout>
              <c:xMode val="edge"/>
              <c:yMode val="edge"/>
              <c:x val="2.2042615723732551E-2"/>
              <c:y val="0.12266185476815399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zh-TW"/>
          </a:p>
        </c:txPr>
        <c:crossAx val="1122836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8139472843209466E-2"/>
          <c:y val="0.13155935350750164"/>
          <c:w val="0.80558325024925226"/>
          <c:h val="8.3717191601049873E-2"/>
        </c:manualLayout>
      </c:layout>
      <c:overlay val="0"/>
      <c:txPr>
        <a:bodyPr/>
        <a:lstStyle/>
        <a:p>
          <a:pPr>
            <a:defRPr sz="1400"/>
          </a:pPr>
          <a:endParaRPr lang="zh-TW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 altLang="zh-TW" sz="1800" b="1" dirty="0">
                <a:effectLst/>
              </a:rPr>
              <a:t>台灣工業及服務業</a:t>
            </a:r>
            <a:r>
              <a:rPr lang="en-US" altLang="zh-TW" sz="1800" b="1" dirty="0">
                <a:effectLst/>
              </a:rPr>
              <a:t>TFP</a:t>
            </a:r>
            <a:r>
              <a:rPr lang="zh-TW" altLang="zh-TW" sz="1800" b="1" dirty="0">
                <a:effectLst/>
              </a:rPr>
              <a:t>成長率</a:t>
            </a:r>
            <a:endParaRPr lang="zh-TW" altLang="zh-TW" dirty="0">
              <a:effectLst/>
            </a:endParaRPr>
          </a:p>
        </c:rich>
      </c:tx>
      <c:layout>
        <c:manualLayout>
          <c:xMode val="edge"/>
          <c:yMode val="edge"/>
          <c:x val="0.1886177364744257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786351706036745"/>
          <c:y val="0.18565981335666376"/>
          <c:w val="0.86158092738407699"/>
          <c:h val="0.71465319814357664"/>
        </c:manualLayout>
      </c:layout>
      <c:lineChart>
        <c:grouping val="standard"/>
        <c:varyColors val="0"/>
        <c:ser>
          <c:idx val="0"/>
          <c:order val="0"/>
          <c:marker>
            <c:symbol val="square"/>
            <c:size val="3"/>
          </c:marker>
          <c:dLbls>
            <c:dLbl>
              <c:idx val="14"/>
              <c:layout>
                <c:manualLayout>
                  <c:x val="-7.4615696381057625E-2"/>
                  <c:y val="-3.7037151904426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6BB-4909-9EA6-64A2A2F2C5D4}"/>
                </c:ext>
              </c:extLst>
            </c:dLbl>
            <c:dLbl>
              <c:idx val="15"/>
              <c:layout>
                <c:manualLayout>
                  <c:x val="0"/>
                  <c:y val="-5.0263608916636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BB-4909-9EA6-64A2A2F2C5D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[table11.xlsx]表11!$A$10:$A$25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[table11.xlsx]表11!$C$10:$C$25</c:f>
              <c:numCache>
                <c:formatCode>0.00_ </c:formatCode>
                <c:ptCount val="16"/>
                <c:pt idx="0">
                  <c:v>0.89393999999999996</c:v>
                </c:pt>
                <c:pt idx="1">
                  <c:v>0.52919000000000005</c:v>
                </c:pt>
                <c:pt idx="2">
                  <c:v>0.66718999999999995</c:v>
                </c:pt>
                <c:pt idx="3">
                  <c:v>0.49447000000000002</c:v>
                </c:pt>
                <c:pt idx="4">
                  <c:v>0.68733999999999995</c:v>
                </c:pt>
                <c:pt idx="5">
                  <c:v>1.6468100000000001</c:v>
                </c:pt>
                <c:pt idx="6">
                  <c:v>-0.84504999999999997</c:v>
                </c:pt>
                <c:pt idx="7">
                  <c:v>-0.50200999999999996</c:v>
                </c:pt>
                <c:pt idx="8">
                  <c:v>3.2886299999999999</c:v>
                </c:pt>
                <c:pt idx="9">
                  <c:v>1.1747099999999999</c:v>
                </c:pt>
                <c:pt idx="10">
                  <c:v>6.2939999999999996E-2</c:v>
                </c:pt>
                <c:pt idx="11">
                  <c:v>5.4260000000000003E-2</c:v>
                </c:pt>
                <c:pt idx="12">
                  <c:v>0.88795999999999997</c:v>
                </c:pt>
                <c:pt idx="13">
                  <c:v>-0.71631999999999996</c:v>
                </c:pt>
                <c:pt idx="14">
                  <c:v>0.31546000000000002</c:v>
                </c:pt>
                <c:pt idx="15">
                  <c:v>0.52478999999999998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6BB-4909-9EA6-64A2A2F2C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327296"/>
        <c:axId val="111874432"/>
      </c:lineChart>
      <c:catAx>
        <c:axId val="11232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111874432"/>
        <c:crosses val="autoZero"/>
        <c:auto val="1"/>
        <c:lblAlgn val="ctr"/>
        <c:lblOffset val="100"/>
        <c:tickLblSkip val="2"/>
        <c:noMultiLvlLbl val="0"/>
      </c:catAx>
      <c:valAx>
        <c:axId val="111874432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altLang="zh-TW" b="0" dirty="0"/>
                  <a:t>%</a:t>
                </a:r>
                <a:endParaRPr lang="zh-TW" altLang="en-US" b="0"/>
              </a:p>
            </c:rich>
          </c:tx>
          <c:layout>
            <c:manualLayout>
              <c:xMode val="edge"/>
              <c:yMode val="edge"/>
              <c:x val="4.3243243243243246E-2"/>
              <c:y val="7.4712015164771065E-2"/>
            </c:manualLayout>
          </c:layout>
          <c:overlay val="0"/>
        </c:title>
        <c:numFmt formatCode="#,##0.0_ " sourceLinked="0"/>
        <c:majorTickMark val="out"/>
        <c:minorTickMark val="none"/>
        <c:tickLblPos val="nextTo"/>
        <c:crossAx val="1123272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0.4491</cdr:x>
      <cdr:y>0.43043</cdr:y>
    </cdr:from>
    <cdr:to>
      <cdr:x>0.53385</cdr:x>
      <cdr:y>0.84708</cdr:y>
    </cdr:to>
    <cdr:sp macro="" textlink="">
      <cdr:nvSpPr>
        <cdr:cNvPr id="2" name="矩形 1"/>
        <cdr:cNvSpPr/>
      </cdr:nvSpPr>
      <cdr:spPr>
        <a:xfrm xmlns:a="http://schemas.openxmlformats.org/drawingml/2006/main">
          <a:off x="3815655" y="2231702"/>
          <a:ext cx="720080" cy="21602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1750">
          <a:solidFill>
            <a:srgbClr val="C00000"/>
          </a:solidFill>
          <a:prstDash val="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TW"/>
        </a:p>
      </cdr:txBody>
    </cdr:sp>
  </cdr:relSizeAnchor>
  <cdr:relSizeAnchor xmlns:cdr="http://schemas.openxmlformats.org/drawingml/2006/chartDrawing">
    <cdr:from>
      <cdr:x>0.11856</cdr:x>
      <cdr:y>0.09711</cdr:y>
    </cdr:from>
    <cdr:to>
      <cdr:x>0.16094</cdr:x>
      <cdr:y>0.15267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1007343" y="503510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400" b="1" i="1" dirty="0">
              <a:solidFill>
                <a:srgbClr val="D60093"/>
              </a:solidFill>
            </a:rPr>
            <a:t>1</a:t>
          </a:r>
          <a:endParaRPr lang="zh-TW" altLang="en-US" sz="1400" b="1" i="1" dirty="0">
            <a:solidFill>
              <a:srgbClr val="D60093"/>
            </a:solidFill>
          </a:endParaRPr>
        </a:p>
      </cdr:txBody>
    </cdr:sp>
  </cdr:relSizeAnchor>
  <cdr:relSizeAnchor xmlns:cdr="http://schemas.openxmlformats.org/drawingml/2006/chartDrawing">
    <cdr:from>
      <cdr:x>0.20331</cdr:x>
      <cdr:y>0.236</cdr:y>
    </cdr:from>
    <cdr:to>
      <cdr:x>0.24569</cdr:x>
      <cdr:y>0.29155</cdr:y>
    </cdr:to>
    <cdr:sp macro="" textlink="">
      <cdr:nvSpPr>
        <cdr:cNvPr id="4" name="文字方塊 1"/>
        <cdr:cNvSpPr txBox="1"/>
      </cdr:nvSpPr>
      <cdr:spPr>
        <a:xfrm xmlns:a="http://schemas.openxmlformats.org/drawingml/2006/main">
          <a:off x="1727423" y="1223590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400" b="1" i="1" dirty="0">
              <a:solidFill>
                <a:srgbClr val="D60093"/>
              </a:solidFill>
            </a:rPr>
            <a:t>2</a:t>
          </a:r>
          <a:endParaRPr lang="zh-TW" altLang="en-US" sz="1400" b="1" i="1" dirty="0">
            <a:solidFill>
              <a:srgbClr val="D60093"/>
            </a:solidFill>
          </a:endParaRPr>
        </a:p>
      </cdr:txBody>
    </cdr:sp>
  </cdr:relSizeAnchor>
  <cdr:relSizeAnchor xmlns:cdr="http://schemas.openxmlformats.org/drawingml/2006/chartDrawing">
    <cdr:from>
      <cdr:x>0.2923</cdr:x>
      <cdr:y>0.26377</cdr:y>
    </cdr:from>
    <cdr:to>
      <cdr:x>0.33468</cdr:x>
      <cdr:y>0.31933</cdr:y>
    </cdr:to>
    <cdr:sp macro="" textlink="">
      <cdr:nvSpPr>
        <cdr:cNvPr id="5" name="文字方塊 1"/>
        <cdr:cNvSpPr txBox="1"/>
      </cdr:nvSpPr>
      <cdr:spPr>
        <a:xfrm xmlns:a="http://schemas.openxmlformats.org/drawingml/2006/main">
          <a:off x="2483507" y="1367606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400" b="1" i="1" dirty="0">
              <a:solidFill>
                <a:srgbClr val="D60093"/>
              </a:solidFill>
            </a:rPr>
            <a:t>3</a:t>
          </a:r>
          <a:endParaRPr lang="zh-TW" altLang="en-US" sz="1400" b="1" i="1" dirty="0">
            <a:solidFill>
              <a:srgbClr val="D60093"/>
            </a:solidFill>
          </a:endParaRPr>
        </a:p>
      </cdr:txBody>
    </cdr:sp>
  </cdr:relSizeAnchor>
  <cdr:relSizeAnchor xmlns:cdr="http://schemas.openxmlformats.org/drawingml/2006/chartDrawing">
    <cdr:from>
      <cdr:x>0.38129</cdr:x>
      <cdr:y>0.41655</cdr:y>
    </cdr:from>
    <cdr:to>
      <cdr:x>0.42367</cdr:x>
      <cdr:y>0.4721</cdr:y>
    </cdr:to>
    <cdr:sp macro="" textlink="">
      <cdr:nvSpPr>
        <cdr:cNvPr id="6" name="文字方塊 1"/>
        <cdr:cNvSpPr txBox="1"/>
      </cdr:nvSpPr>
      <cdr:spPr>
        <a:xfrm xmlns:a="http://schemas.openxmlformats.org/drawingml/2006/main">
          <a:off x="3239591" y="2159694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400" b="1" i="1" dirty="0">
              <a:solidFill>
                <a:srgbClr val="D60093"/>
              </a:solidFill>
            </a:rPr>
            <a:t>4</a:t>
          </a:r>
          <a:endParaRPr lang="zh-TW" altLang="en-US" sz="1400" b="1" i="1" dirty="0">
            <a:solidFill>
              <a:srgbClr val="D60093"/>
            </a:solidFill>
          </a:endParaRPr>
        </a:p>
      </cdr:txBody>
    </cdr:sp>
  </cdr:relSizeAnchor>
  <cdr:relSizeAnchor xmlns:cdr="http://schemas.openxmlformats.org/drawingml/2006/chartDrawing">
    <cdr:from>
      <cdr:x>0.47028</cdr:x>
      <cdr:y>0.43043</cdr:y>
    </cdr:from>
    <cdr:to>
      <cdr:x>0.51266</cdr:x>
      <cdr:y>0.48599</cdr:y>
    </cdr:to>
    <cdr:sp macro="" textlink="">
      <cdr:nvSpPr>
        <cdr:cNvPr id="7" name="文字方塊 1"/>
        <cdr:cNvSpPr txBox="1"/>
      </cdr:nvSpPr>
      <cdr:spPr>
        <a:xfrm xmlns:a="http://schemas.openxmlformats.org/drawingml/2006/main">
          <a:off x="3995675" y="2231702"/>
          <a:ext cx="3600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TW" sz="1400" b="1" i="1" dirty="0">
              <a:solidFill>
                <a:srgbClr val="D60093"/>
              </a:solidFill>
            </a:rPr>
            <a:t>5</a:t>
          </a:r>
          <a:endParaRPr lang="zh-TW" altLang="en-US" sz="1400" b="1" i="1" dirty="0">
            <a:solidFill>
              <a:srgbClr val="D60093"/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0.01525</cdr:x>
      <cdr:y>0.03763</cdr:y>
    </cdr:from>
    <cdr:to>
      <cdr:x>0.07585</cdr:x>
      <cdr:y>0.12021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DE6C0D2D-ABAB-421F-AC83-9E7CA3BBB088}"/>
            </a:ext>
          </a:extLst>
        </cdr:cNvPr>
        <cdr:cNvSpPr txBox="1"/>
      </cdr:nvSpPr>
      <cdr:spPr>
        <a:xfrm xmlns:a="http://schemas.openxmlformats.org/drawingml/2006/main">
          <a:off x="72473" y="135488"/>
          <a:ext cx="288032" cy="297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100" dirty="0"/>
            <a:t>%</a:t>
          </a:r>
          <a:endParaRPr lang="en-US" sz="11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0.65031</cdr:x>
      <cdr:y>0.69407</cdr:y>
    </cdr:from>
    <cdr:to>
      <cdr:x>0.93844</cdr:x>
      <cdr:y>0.77407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2762815" y="2314975"/>
          <a:ext cx="1224136" cy="2668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 dirty="0"/>
            <a:t>新南向國家</a:t>
          </a:r>
          <a:r>
            <a:rPr lang="en-US" altLang="zh-TW" sz="1100" dirty="0"/>
            <a:t>10.5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0.71186</cdr:x>
      <cdr:y>0.56454</cdr:y>
    </cdr:from>
    <cdr:to>
      <cdr:x>1</cdr:x>
      <cdr:y>0.71566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3024336" y="1882927"/>
          <a:ext cx="1224136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100" dirty="0"/>
            <a:t>加勒比海</a:t>
          </a:r>
          <a:endParaRPr lang="en-US" altLang="zh-TW" sz="1100" dirty="0"/>
        </a:p>
        <a:p xmlns:a="http://schemas.openxmlformats.org/drawingml/2006/main">
          <a:r>
            <a:rPr lang="zh-TW" altLang="en-US" sz="1100" dirty="0"/>
            <a:t>英國屬地</a:t>
          </a:r>
          <a:r>
            <a:rPr lang="en-US" altLang="zh-TW" sz="1100" dirty="0"/>
            <a:t>25.9</a:t>
          </a:r>
          <a:endParaRPr lang="zh-TW" altLang="en-US" sz="110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0.06838</cdr:x>
      <cdr:y>0.42883</cdr:y>
    </cdr:from>
    <cdr:to>
      <cdr:x>0.82061</cdr:x>
      <cdr:y>0.65453</cdr:y>
    </cdr:to>
    <cdr:cxnSp macro="">
      <cdr:nvCxnSpPr>
        <cdr:cNvPr id="3" name="直線單箭頭接點 2"/>
        <cdr:cNvCxnSpPr/>
      </cdr:nvCxnSpPr>
      <cdr:spPr>
        <a:xfrm xmlns:a="http://schemas.openxmlformats.org/drawingml/2006/main">
          <a:off x="288032" y="1368152"/>
          <a:ext cx="3168352" cy="7200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prstDash val="sysDot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0.11122</cdr:x>
      <cdr:y>0.23091</cdr:y>
    </cdr:from>
    <cdr:to>
      <cdr:x>0.76071</cdr:x>
      <cdr:y>0.69273</cdr:y>
    </cdr:to>
    <cdr:cxnSp macro="">
      <cdr:nvCxnSpPr>
        <cdr:cNvPr id="3" name="直線單箭頭接點 2"/>
        <cdr:cNvCxnSpPr/>
      </cdr:nvCxnSpPr>
      <cdr:spPr>
        <a:xfrm xmlns:a="http://schemas.openxmlformats.org/drawingml/2006/main">
          <a:off x="468560" y="720080"/>
          <a:ext cx="2736304" cy="144016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prstDash val="sysDot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0.06542</cdr:x>
      <cdr:y>0</cdr:y>
    </cdr:from>
    <cdr:to>
      <cdr:x>0.16822</cdr:x>
      <cdr:y>0.08301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504056" y="0"/>
          <a:ext cx="792088" cy="3351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億美元</a:t>
          </a:r>
        </a:p>
      </cdr:txBody>
    </cdr:sp>
  </cdr:relSizeAnchor>
  <cdr:relSizeAnchor xmlns:cdr="http://schemas.openxmlformats.org/drawingml/2006/chartDrawing">
    <cdr:from>
      <cdr:x>0</cdr:x>
      <cdr:y>0.05351</cdr:y>
    </cdr:from>
    <cdr:to>
      <cdr:x>0.14019</cdr:x>
      <cdr:y>0.10701</cdr:y>
    </cdr:to>
    <cdr:sp macro="" textlink="">
      <cdr:nvSpPr>
        <cdr:cNvPr id="17" name="文字方塊 1"/>
        <cdr:cNvSpPr txBox="1"/>
      </cdr:nvSpPr>
      <cdr:spPr>
        <a:xfrm xmlns:a="http://schemas.openxmlformats.org/drawingml/2006/main">
          <a:off x="0" y="216024"/>
          <a:ext cx="1080120" cy="216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12,000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0.36449</cdr:x>
      <cdr:y>0.44589</cdr:y>
    </cdr:from>
    <cdr:to>
      <cdr:x>0.50624</cdr:x>
      <cdr:y>0.64418</cdr:y>
    </cdr:to>
    <cdr:sp macro="" textlink="">
      <cdr:nvSpPr>
        <cdr:cNvPr id="20" name="文字方塊 1"/>
        <cdr:cNvSpPr txBox="1"/>
      </cdr:nvSpPr>
      <cdr:spPr>
        <a:xfrm xmlns:a="http://schemas.openxmlformats.org/drawingml/2006/main">
          <a:off x="2808312" y="1800200"/>
          <a:ext cx="1092163" cy="800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2003.9.30</a:t>
          </a:r>
        </a:p>
        <a:p xmlns:a="http://schemas.openxmlformats.org/drawingml/2006/main">
          <a:pPr algn="ctr"/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廢除</a:t>
          </a:r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QFII</a:t>
          </a:r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制度</a:t>
          </a:r>
          <a:endParaRPr lang="en-US" altLang="zh-TW" sz="10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(</a:t>
          </a:r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外資投資國內證券改為登記制</a:t>
          </a:r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)</a:t>
          </a:r>
          <a:endParaRPr lang="zh-TW" altLang="en-US" sz="10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0.65326</cdr:x>
      <cdr:y>0.17836</cdr:y>
    </cdr:from>
    <cdr:to>
      <cdr:x>0.78505</cdr:x>
      <cdr:y>0.31921</cdr:y>
    </cdr:to>
    <cdr:sp macro="" textlink="">
      <cdr:nvSpPr>
        <cdr:cNvPr id="21" name="文字方塊 1"/>
        <cdr:cNvSpPr txBox="1"/>
      </cdr:nvSpPr>
      <cdr:spPr>
        <a:xfrm xmlns:a="http://schemas.openxmlformats.org/drawingml/2006/main">
          <a:off x="5033249" y="720080"/>
          <a:ext cx="1015423" cy="5686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2014.6.4</a:t>
          </a:r>
        </a:p>
        <a:p xmlns:a="http://schemas.openxmlformats.org/drawingml/2006/main">
          <a:pPr algn="ctr"/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放寬保險業投資國際債券免計入國外投資限額</a:t>
          </a:r>
          <a:endParaRPr lang="en-US" altLang="zh-TW" sz="10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0.51402</cdr:x>
      <cdr:y>0.2497</cdr:y>
    </cdr:from>
    <cdr:to>
      <cdr:x>0.65421</cdr:x>
      <cdr:y>0.40207</cdr:y>
    </cdr:to>
    <cdr:sp macro="" textlink="">
      <cdr:nvSpPr>
        <cdr:cNvPr id="22" name="文字方塊 1"/>
        <cdr:cNvSpPr txBox="1"/>
      </cdr:nvSpPr>
      <cdr:spPr>
        <a:xfrm xmlns:a="http://schemas.openxmlformats.org/drawingml/2006/main">
          <a:off x="3960440" y="1008112"/>
          <a:ext cx="1080120" cy="6151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2007.7.18</a:t>
          </a:r>
        </a:p>
        <a:p xmlns:a="http://schemas.openxmlformats.org/drawingml/2006/main">
          <a:pPr algn="ctr"/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保險業國外投資上限調高至</a:t>
          </a:r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45%</a:t>
          </a:r>
        </a:p>
      </cdr:txBody>
    </cdr:sp>
  </cdr:relSizeAnchor>
  <cdr:relSizeAnchor xmlns:cdr="http://schemas.openxmlformats.org/drawingml/2006/chartDrawing">
    <cdr:from>
      <cdr:x>0.14953</cdr:x>
      <cdr:y>0.62425</cdr:y>
    </cdr:from>
    <cdr:to>
      <cdr:x>0.28428</cdr:x>
      <cdr:y>0.83431</cdr:y>
    </cdr:to>
    <cdr:sp macro="" textlink="">
      <cdr:nvSpPr>
        <cdr:cNvPr id="23" name="文字方塊 1"/>
        <cdr:cNvSpPr txBox="1"/>
      </cdr:nvSpPr>
      <cdr:spPr>
        <a:xfrm xmlns:a="http://schemas.openxmlformats.org/drawingml/2006/main">
          <a:off x="1152128" y="2520280"/>
          <a:ext cx="1038229" cy="8480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1991.1.2</a:t>
          </a:r>
        </a:p>
        <a:p xmlns:a="http://schemas.openxmlformats.org/drawingml/2006/main">
          <a:pPr algn="ctr"/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開放符合資格之</a:t>
          </a:r>
          <a:r>
            <a:rPr lang="en-US" altLang="zh-TW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QFII</a:t>
          </a:r>
          <a:r>
            <a:rPr lang="zh-TW" altLang="en-US" sz="10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於核准額度內投資國內證券</a:t>
          </a:r>
          <a:endParaRPr lang="en-US" altLang="zh-TW" sz="10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0.32104</cdr:y>
    </cdr:from>
    <cdr:to>
      <cdr:x>0.14019</cdr:x>
      <cdr:y>0.39239</cdr:y>
    </cdr:to>
    <cdr:sp macro="" textlink="">
      <cdr:nvSpPr>
        <cdr:cNvPr id="28" name="文字方塊 1"/>
        <cdr:cNvSpPr txBox="1"/>
      </cdr:nvSpPr>
      <cdr:spPr>
        <a:xfrm xmlns:a="http://schemas.openxmlformats.org/drawingml/2006/main">
          <a:off x="0" y="1296144"/>
          <a:ext cx="1080119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8,000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0.46373</cdr:y>
    </cdr:from>
    <cdr:to>
      <cdr:x>0.14019</cdr:x>
      <cdr:y>0.53507</cdr:y>
    </cdr:to>
    <cdr:sp macro="" textlink="">
      <cdr:nvSpPr>
        <cdr:cNvPr id="29" name="文字方塊 1"/>
        <cdr:cNvSpPr txBox="1"/>
      </cdr:nvSpPr>
      <cdr:spPr>
        <a:xfrm xmlns:a="http://schemas.openxmlformats.org/drawingml/2006/main">
          <a:off x="0" y="1872208"/>
          <a:ext cx="1080119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6,000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0.60641</cdr:y>
    </cdr:from>
    <cdr:to>
      <cdr:x>0.14019</cdr:x>
      <cdr:y>0.67776</cdr:y>
    </cdr:to>
    <cdr:sp macro="" textlink="">
      <cdr:nvSpPr>
        <cdr:cNvPr id="30" name="文字方塊 1"/>
        <cdr:cNvSpPr txBox="1"/>
      </cdr:nvSpPr>
      <cdr:spPr>
        <a:xfrm xmlns:a="http://schemas.openxmlformats.org/drawingml/2006/main">
          <a:off x="-683568" y="2448272"/>
          <a:ext cx="1080119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4,000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0.73126</cdr:y>
    </cdr:from>
    <cdr:to>
      <cdr:x>0.14019</cdr:x>
      <cdr:y>0.80261</cdr:y>
    </cdr:to>
    <cdr:sp macro="" textlink="">
      <cdr:nvSpPr>
        <cdr:cNvPr id="31" name="文字方塊 1"/>
        <cdr:cNvSpPr txBox="1"/>
      </cdr:nvSpPr>
      <cdr:spPr>
        <a:xfrm xmlns:a="http://schemas.openxmlformats.org/drawingml/2006/main">
          <a:off x="-683568" y="2952328"/>
          <a:ext cx="1080119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2,000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</cdr:x>
      <cdr:y>0.19619</cdr:y>
    </cdr:from>
    <cdr:to>
      <cdr:x>0.14019</cdr:x>
      <cdr:y>0.2497</cdr:y>
    </cdr:to>
    <cdr:sp macro="" textlink="">
      <cdr:nvSpPr>
        <cdr:cNvPr id="32" name="文字方塊 1"/>
        <cdr:cNvSpPr txBox="1"/>
      </cdr:nvSpPr>
      <cdr:spPr>
        <a:xfrm xmlns:a="http://schemas.openxmlformats.org/drawingml/2006/main">
          <a:off x="0" y="792088"/>
          <a:ext cx="1080120" cy="216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10,000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0.92523</cdr:x>
      <cdr:y>0.05351</cdr:y>
    </cdr:from>
    <cdr:to>
      <cdr:x>1</cdr:x>
      <cdr:y>0.10701</cdr:y>
    </cdr:to>
    <cdr:sp macro="" textlink="">
      <cdr:nvSpPr>
        <cdr:cNvPr id="33" name="文字方塊 1"/>
        <cdr:cNvSpPr txBox="1"/>
      </cdr:nvSpPr>
      <cdr:spPr>
        <a:xfrm xmlns:a="http://schemas.openxmlformats.org/drawingml/2006/main">
          <a:off x="7128792" y="216024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10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0.89703</cdr:x>
      <cdr:y>0</cdr:y>
    </cdr:from>
    <cdr:to>
      <cdr:x>1</cdr:x>
      <cdr:y>0.06279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6911523" y="0"/>
          <a:ext cx="793333" cy="267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倍數</a:t>
          </a:r>
        </a:p>
      </cdr:txBody>
    </cdr:sp>
  </cdr:relSizeAnchor>
  <cdr:relSizeAnchor xmlns:cdr="http://schemas.openxmlformats.org/drawingml/2006/chartDrawing">
    <cdr:from>
      <cdr:x>0.92523</cdr:x>
      <cdr:y>0.21403</cdr:y>
    </cdr:from>
    <cdr:to>
      <cdr:x>1</cdr:x>
      <cdr:y>0.26753</cdr:y>
    </cdr:to>
    <cdr:sp macro="" textlink="">
      <cdr:nvSpPr>
        <cdr:cNvPr id="34" name="文字方塊 1"/>
        <cdr:cNvSpPr txBox="1"/>
      </cdr:nvSpPr>
      <cdr:spPr>
        <a:xfrm xmlns:a="http://schemas.openxmlformats.org/drawingml/2006/main">
          <a:off x="7128792" y="864096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8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0.92523</cdr:x>
      <cdr:y>0.37455</cdr:y>
    </cdr:from>
    <cdr:to>
      <cdr:x>1</cdr:x>
      <cdr:y>0.42805</cdr:y>
    </cdr:to>
    <cdr:sp macro="" textlink="">
      <cdr:nvSpPr>
        <cdr:cNvPr id="35" name="文字方塊 1"/>
        <cdr:cNvSpPr txBox="1"/>
      </cdr:nvSpPr>
      <cdr:spPr>
        <a:xfrm xmlns:a="http://schemas.openxmlformats.org/drawingml/2006/main">
          <a:off x="7128792" y="1512168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6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0.92523</cdr:x>
      <cdr:y>0.55291</cdr:y>
    </cdr:from>
    <cdr:to>
      <cdr:x>1</cdr:x>
      <cdr:y>0.60641</cdr:y>
    </cdr:to>
    <cdr:sp macro="" textlink="">
      <cdr:nvSpPr>
        <cdr:cNvPr id="36" name="文字方塊 1"/>
        <cdr:cNvSpPr txBox="1"/>
      </cdr:nvSpPr>
      <cdr:spPr>
        <a:xfrm xmlns:a="http://schemas.openxmlformats.org/drawingml/2006/main">
          <a:off x="7128792" y="2232248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4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0.92523</cdr:x>
      <cdr:y>0.71343</cdr:y>
    </cdr:from>
    <cdr:to>
      <cdr:x>1</cdr:x>
      <cdr:y>0.76693</cdr:y>
    </cdr:to>
    <cdr:sp macro="" textlink="">
      <cdr:nvSpPr>
        <cdr:cNvPr id="37" name="文字方塊 1"/>
        <cdr:cNvSpPr txBox="1"/>
      </cdr:nvSpPr>
      <cdr:spPr>
        <a:xfrm xmlns:a="http://schemas.openxmlformats.org/drawingml/2006/main">
          <a:off x="7128792" y="2880320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2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0.92523</cdr:x>
      <cdr:y>0.87395</cdr:y>
    </cdr:from>
    <cdr:to>
      <cdr:x>1</cdr:x>
      <cdr:y>0.92745</cdr:y>
    </cdr:to>
    <cdr:sp macro="" textlink="">
      <cdr:nvSpPr>
        <cdr:cNvPr id="38" name="文字方塊 1"/>
        <cdr:cNvSpPr txBox="1"/>
      </cdr:nvSpPr>
      <cdr:spPr>
        <a:xfrm xmlns:a="http://schemas.openxmlformats.org/drawingml/2006/main">
          <a:off x="7128792" y="3528392"/>
          <a:ext cx="576064" cy="216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zh-TW" sz="1200" dirty="0"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rPr>
            <a:t>0</a:t>
          </a:r>
          <a:endParaRPr lang="zh-TW" altLang="en-US" sz="1200" dirty="0">
            <a:latin typeface="Calibri" panose="020F0502020204030204" pitchFamily="34" charset="0"/>
            <a:ea typeface="標楷體" panose="03000509000000000000" pitchFamily="65" charset="-120"/>
            <a:cs typeface="Times New Roman" panose="02020603050405020304" pitchFamily="18" charset="0"/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0.26702</cdr:x>
      <cdr:y>0.27132</cdr:y>
    </cdr:from>
    <cdr:to>
      <cdr:x>0.39386</cdr:x>
      <cdr:y>0.35917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1524000" y="800100"/>
          <a:ext cx="723900" cy="259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100" dirty="0"/>
            <a:t>20,488.7</a:t>
          </a:r>
          <a:endParaRPr lang="zh-TW" altLang="en-US" sz="1100"/>
        </a:p>
      </cdr:txBody>
    </cdr:sp>
  </cdr:relSizeAnchor>
  <cdr:relSizeAnchor xmlns:cdr="http://schemas.openxmlformats.org/drawingml/2006/chartDrawing">
    <cdr:from>
      <cdr:x>0.6996</cdr:x>
      <cdr:y>0.59173</cdr:y>
    </cdr:from>
    <cdr:to>
      <cdr:x>0.82911</cdr:x>
      <cdr:y>0.66667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3992880" y="1744980"/>
          <a:ext cx="739140" cy="2209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100" dirty="0"/>
            <a:t>7,683.7</a:t>
          </a:r>
          <a:endParaRPr lang="zh-TW" altLang="en-US" sz="1100"/>
        </a:p>
      </cdr:txBody>
    </cdr:sp>
  </cdr:relSizeAnchor>
  <cdr:relSizeAnchor xmlns:cdr="http://schemas.openxmlformats.org/drawingml/2006/chartDrawing">
    <cdr:from>
      <cdr:x>0.41346</cdr:x>
      <cdr:y>0.4</cdr:y>
    </cdr:from>
    <cdr:to>
      <cdr:x>0.52962</cdr:x>
      <cdr:y>0.91938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3096344" y="1440160"/>
          <a:ext cx="869903" cy="18699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100" dirty="0"/>
            <a:t>22.85%</a:t>
          </a:r>
        </a:p>
        <a:p xmlns:a="http://schemas.openxmlformats.org/drawingml/2006/main">
          <a:endParaRPr lang="en-US" altLang="zh-TW" sz="2200" dirty="0"/>
        </a:p>
        <a:p xmlns:a="http://schemas.openxmlformats.org/drawingml/2006/main">
          <a:endParaRPr lang="en-US" altLang="zh-TW" sz="1100" dirty="0"/>
        </a:p>
        <a:p xmlns:a="http://schemas.openxmlformats.org/drawingml/2006/main">
          <a:r>
            <a:rPr lang="en-US" altLang="zh-TW" sz="1100" dirty="0"/>
            <a:t>41.0%</a:t>
          </a:r>
        </a:p>
        <a:p xmlns:a="http://schemas.openxmlformats.org/drawingml/2006/main">
          <a:endParaRPr lang="en-US" altLang="zh-TW" sz="1400" dirty="0"/>
        </a:p>
        <a:p xmlns:a="http://schemas.openxmlformats.org/drawingml/2006/main">
          <a:endParaRPr lang="en-US" altLang="zh-TW" sz="1400" dirty="0"/>
        </a:p>
        <a:p xmlns:a="http://schemas.openxmlformats.org/drawingml/2006/main">
          <a:r>
            <a:rPr lang="en-US" altLang="zh-TW" sz="1100" b="1" dirty="0">
              <a:solidFill>
                <a:srgbClr val="C00000"/>
              </a:solidFill>
            </a:rPr>
            <a:t>17.1%</a:t>
          </a:r>
        </a:p>
        <a:p xmlns:a="http://schemas.openxmlformats.org/drawingml/2006/main">
          <a:endParaRPr lang="en-US" altLang="zh-TW" sz="1600" dirty="0"/>
        </a:p>
        <a:p xmlns:a="http://schemas.openxmlformats.org/drawingml/2006/main">
          <a:r>
            <a:rPr lang="en-US" altLang="zh-TW" sz="1100" dirty="0"/>
            <a:t>18.9%</a:t>
          </a:r>
          <a:endParaRPr lang="zh-TW" altLang="en-US" sz="1100" dirty="0"/>
        </a:p>
      </cdr:txBody>
    </cdr:sp>
  </cdr:relSizeAnchor>
  <cdr:relSizeAnchor xmlns:cdr="http://schemas.openxmlformats.org/drawingml/2006/chartDrawing">
    <cdr:from>
      <cdr:x>0.83654</cdr:x>
      <cdr:y>0.7</cdr:y>
    </cdr:from>
    <cdr:to>
      <cdr:x>0.95192</cdr:x>
      <cdr:y>0.91705</cdr:y>
    </cdr:to>
    <cdr:sp macro="" textlink="">
      <cdr:nvSpPr>
        <cdr:cNvPr id="5" name="文字方塊 4"/>
        <cdr:cNvSpPr txBox="1"/>
      </cdr:nvSpPr>
      <cdr:spPr>
        <a:xfrm xmlns:a="http://schemas.openxmlformats.org/drawingml/2006/main">
          <a:off x="6264696" y="2908504"/>
          <a:ext cx="864096" cy="901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en-US" altLang="zh-TW" sz="1100" dirty="0"/>
            <a:t>47.4%</a:t>
          </a:r>
        </a:p>
        <a:p xmlns:a="http://schemas.openxmlformats.org/drawingml/2006/main">
          <a:pPr>
            <a:spcAft>
              <a:spcPts val="200"/>
            </a:spcAft>
          </a:pPr>
          <a:r>
            <a:rPr lang="en-US" altLang="zh-TW" sz="1100" b="1" dirty="0">
              <a:solidFill>
                <a:srgbClr val="C00000"/>
              </a:solidFill>
            </a:rPr>
            <a:t>12.0%</a:t>
          </a:r>
        </a:p>
        <a:p xmlns:a="http://schemas.openxmlformats.org/drawingml/2006/main">
          <a:r>
            <a:rPr lang="en-US" altLang="zh-TW" sz="1100" dirty="0"/>
            <a:t>39.9%</a:t>
          </a:r>
          <a:endParaRPr lang="zh-TW" altLang="en-US" sz="11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0.01176</cdr:x>
      <cdr:y>0.05875</cdr:y>
    </cdr:from>
    <cdr:to>
      <cdr:x>0.10203</cdr:x>
      <cdr:y>0.14001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72008" y="216024"/>
          <a:ext cx="552514" cy="298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(%)</a:t>
          </a:r>
          <a:endParaRPr lang="zh-TW" alt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0.12941</cdr:x>
      <cdr:y>0.13406</cdr:y>
    </cdr:from>
    <cdr:to>
      <cdr:x>0.97647</cdr:x>
      <cdr:y>0.26196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792088" y="492962"/>
          <a:ext cx="5184576" cy="4703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2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圖例中圓圈大小</a:t>
          </a:r>
          <a:r>
            <a:rPr lang="zh-TW" altLang="en-US" sz="1200" dirty="0" smtClean="0">
              <a:latin typeface="新細明體"/>
              <a:ea typeface="新細明體"/>
              <a:cs typeface="Times New Roman" panose="02020603050405020304" pitchFamily="18" charset="0"/>
            </a:rPr>
            <a:t>，</a:t>
          </a:r>
          <a:r>
            <a:rPr lang="zh-TW" altLang="en-US" sz="12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代表該國資通訊及電子產業</a:t>
          </a:r>
          <a:r>
            <a: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產出之全球比重 </a:t>
          </a:r>
          <a:r>
            <a: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rPr>
            <a:t>(%)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0.126</cdr:x>
      <cdr:y>0.19209</cdr:y>
    </cdr:from>
    <cdr:to>
      <cdr:x>0.88199</cdr:x>
      <cdr:y>0.25611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576064" y="648072"/>
          <a:ext cx="3456384" cy="216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0.43291</cdr:x>
      <cdr:y>0.32589</cdr:y>
    </cdr:from>
    <cdr:to>
      <cdr:x>0.43291</cdr:x>
      <cdr:y>0.90777</cdr:y>
    </cdr:to>
    <cdr:cxnSp macro="">
      <cdr:nvCxnSpPr>
        <cdr:cNvPr id="2" name="直線接點 1">
          <a:extLst xmlns:a="http://schemas.openxmlformats.org/drawingml/2006/main">
            <a:ext uri="{FF2B5EF4-FFF2-40B4-BE49-F238E27FC236}">
              <a16:creationId xmlns:a16="http://schemas.microsoft.com/office/drawing/2014/main" xmlns="" id="{6DA90956-B2F9-4087-99FA-9994E63FF777}"/>
            </a:ext>
          </a:extLst>
        </cdr:cNvPr>
        <cdr:cNvCxnSpPr/>
      </cdr:nvCxnSpPr>
      <cdr:spPr>
        <a:xfrm xmlns:a="http://schemas.openxmlformats.org/drawingml/2006/main" flipV="1">
          <a:off x="1944216" y="1008112"/>
          <a:ext cx="0" cy="18000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0.45892</cdr:x>
      <cdr:y>0.32589</cdr:y>
    </cdr:from>
    <cdr:to>
      <cdr:x>0.75359</cdr:x>
      <cdr:y>0.6285</cdr:y>
    </cdr:to>
    <cdr:cxnSp macro="">
      <cdr:nvCxnSpPr>
        <cdr:cNvPr id="3" name="直線單箭頭接點 2">
          <a:extLst xmlns:a="http://schemas.openxmlformats.org/drawingml/2006/main">
            <a:ext uri="{FF2B5EF4-FFF2-40B4-BE49-F238E27FC236}">
              <a16:creationId xmlns:a16="http://schemas.microsoft.com/office/drawing/2014/main" xmlns="" id="{4CFCF28C-3258-4251-B701-769DBB5A9AE8}"/>
            </a:ext>
          </a:extLst>
        </cdr:cNvPr>
        <cdr:cNvCxnSpPr/>
      </cdr:nvCxnSpPr>
      <cdr:spPr>
        <a:xfrm xmlns:a="http://schemas.openxmlformats.org/drawingml/2006/main" flipV="1">
          <a:off x="2061010" y="1008112"/>
          <a:ext cx="1323366" cy="93610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0.43938</cdr:x>
      <cdr:y>0.31818</cdr:y>
    </cdr:from>
    <cdr:to>
      <cdr:x>0.43938</cdr:x>
      <cdr:y>0.8863</cdr:y>
    </cdr:to>
    <cdr:cxnSp macro="">
      <cdr:nvCxnSpPr>
        <cdr:cNvPr id="10" name="直線接點 9">
          <a:extLst xmlns:a="http://schemas.openxmlformats.org/drawingml/2006/main">
            <a:ext uri="{FF2B5EF4-FFF2-40B4-BE49-F238E27FC236}">
              <a16:creationId xmlns:a16="http://schemas.microsoft.com/office/drawing/2014/main" xmlns="" id="{AD244D06-B584-43C4-B73B-81F4AE50E8D4}"/>
            </a:ext>
          </a:extLst>
        </cdr:cNvPr>
        <cdr:cNvCxnSpPr/>
      </cdr:nvCxnSpPr>
      <cdr:spPr>
        <a:xfrm xmlns:a="http://schemas.openxmlformats.org/drawingml/2006/main" flipV="1">
          <a:off x="1862361" y="1008111"/>
          <a:ext cx="0" cy="18000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0.47336</cdr:x>
      <cdr:y>0.29545</cdr:y>
    </cdr:from>
    <cdr:to>
      <cdr:x>0.67722</cdr:x>
      <cdr:y>0.52273</cdr:y>
    </cdr:to>
    <cdr:cxnSp macro="">
      <cdr:nvCxnSpPr>
        <cdr:cNvPr id="13" name="直線單箭頭接點 12">
          <a:extLst xmlns:a="http://schemas.openxmlformats.org/drawingml/2006/main">
            <a:ext uri="{FF2B5EF4-FFF2-40B4-BE49-F238E27FC236}">
              <a16:creationId xmlns:a16="http://schemas.microsoft.com/office/drawing/2014/main" xmlns="" id="{38AC0E1A-98E8-4DFB-80D6-381C12574E1C}"/>
            </a:ext>
          </a:extLst>
        </cdr:cNvPr>
        <cdr:cNvCxnSpPr/>
      </cdr:nvCxnSpPr>
      <cdr:spPr>
        <a:xfrm xmlns:a="http://schemas.openxmlformats.org/drawingml/2006/main" flipV="1">
          <a:off x="2006377" y="936103"/>
          <a:ext cx="864096" cy="7200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0.65517</cdr:x>
      <cdr:y>0.27269</cdr:y>
    </cdr:from>
    <cdr:to>
      <cdr:x>0.65517</cdr:x>
      <cdr:y>0.89237</cdr:y>
    </cdr:to>
    <cdr:cxnSp macro="">
      <cdr:nvCxnSpPr>
        <cdr:cNvPr id="3" name="直線接點 2">
          <a:extLst xmlns:a="http://schemas.openxmlformats.org/drawingml/2006/main">
            <a:ext uri="{FF2B5EF4-FFF2-40B4-BE49-F238E27FC236}">
              <a16:creationId xmlns:a16="http://schemas.microsoft.com/office/drawing/2014/main" xmlns="" id="{6E115698-DEFA-4660-916F-6DB25510B697}"/>
            </a:ext>
          </a:extLst>
        </cdr:cNvPr>
        <cdr:cNvCxnSpPr/>
      </cdr:nvCxnSpPr>
      <cdr:spPr>
        <a:xfrm xmlns:a="http://schemas.openxmlformats.org/drawingml/2006/main">
          <a:off x="2736304" y="792088"/>
          <a:ext cx="0" cy="18000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0.56082</cdr:x>
      <cdr:y>0.57143</cdr:y>
    </cdr:from>
    <cdr:to>
      <cdr:x>0.9534</cdr:x>
      <cdr:y>0.80952</cdr:y>
    </cdr:to>
    <cdr:cxnSp macro="">
      <cdr:nvCxnSpPr>
        <cdr:cNvPr id="3" name="直線單箭頭接點 2">
          <a:extLst xmlns:a="http://schemas.openxmlformats.org/drawingml/2006/main">
            <a:ext uri="{FF2B5EF4-FFF2-40B4-BE49-F238E27FC236}">
              <a16:creationId xmlns:a16="http://schemas.microsoft.com/office/drawing/2014/main" xmlns="" id="{CCFB8ADE-F051-48A9-BDBB-8A6088588CC1}"/>
            </a:ext>
          </a:extLst>
        </cdr:cNvPr>
        <cdr:cNvCxnSpPr/>
      </cdr:nvCxnSpPr>
      <cdr:spPr>
        <a:xfrm xmlns:a="http://schemas.openxmlformats.org/drawingml/2006/main" flipV="1">
          <a:off x="2160240" y="1728192"/>
          <a:ext cx="1512168" cy="7200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0.44866</cdr:x>
      <cdr:y>0.275</cdr:y>
    </cdr:from>
    <cdr:to>
      <cdr:x>0.44866</cdr:x>
      <cdr:y>0.91243</cdr:y>
    </cdr:to>
    <cdr:cxnSp macro="">
      <cdr:nvCxnSpPr>
        <cdr:cNvPr id="4" name="直線接點 3">
          <a:extLst xmlns:a="http://schemas.openxmlformats.org/drawingml/2006/main">
            <a:ext uri="{FF2B5EF4-FFF2-40B4-BE49-F238E27FC236}">
              <a16:creationId xmlns:a16="http://schemas.microsoft.com/office/drawing/2014/main" xmlns="" id="{BCBB7874-80CF-41E6-B10C-8114A3A39612}"/>
            </a:ext>
          </a:extLst>
        </cdr:cNvPr>
        <cdr:cNvCxnSpPr/>
      </cdr:nvCxnSpPr>
      <cdr:spPr>
        <a:xfrm xmlns:a="http://schemas.openxmlformats.org/drawingml/2006/main">
          <a:off x="1728192" y="792088"/>
          <a:ext cx="0" cy="18360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0.03908</cdr:x>
      <cdr:y>0</cdr:y>
    </cdr:from>
    <cdr:to>
      <cdr:x>0.99257</cdr:x>
      <cdr:y>0.11123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242028" y="0"/>
          <a:ext cx="5904656" cy="3604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zh-TW" sz="1800" b="1" i="0" baseline="0" dirty="0">
              <a:effectLst/>
              <a:latin typeface="+mn-lt"/>
              <a:ea typeface="+mn-ea"/>
              <a:cs typeface="+mn-cs"/>
            </a:rPr>
            <a:t>台灣</a:t>
          </a:r>
          <a:r>
            <a:rPr lang="zh-TW" altLang="zh-TW" sz="1800" b="1" i="0" baseline="0" dirty="0" smtClean="0">
              <a:effectLst/>
              <a:latin typeface="+mn-lt"/>
              <a:ea typeface="+mn-ea"/>
              <a:cs typeface="+mn-cs"/>
            </a:rPr>
            <a:t>企業</a:t>
          </a:r>
          <a:r>
            <a:rPr lang="zh-TW" altLang="en-US" sz="1800" b="1" i="0" baseline="0" dirty="0" smtClean="0">
              <a:effectLst/>
              <a:latin typeface="+mn-lt"/>
              <a:ea typeface="+mn-ea"/>
              <a:cs typeface="+mn-cs"/>
            </a:rPr>
            <a:t>之</a:t>
          </a:r>
          <a:r>
            <a:rPr lang="zh-TW" altLang="zh-TW" sz="1800" b="1" i="0" baseline="0" dirty="0" smtClean="0">
              <a:effectLst/>
              <a:latin typeface="+mn-lt"/>
              <a:ea typeface="+mn-ea"/>
              <a:cs typeface="+mn-cs"/>
            </a:rPr>
            <a:t>儲蓄</a:t>
          </a:r>
          <a:r>
            <a:rPr lang="zh-TW" altLang="zh-TW" sz="1800" b="1" i="0" baseline="0" dirty="0">
              <a:effectLst/>
              <a:latin typeface="+mn-lt"/>
              <a:ea typeface="+mn-ea"/>
              <a:cs typeface="+mn-cs"/>
            </a:rPr>
            <a:t>率、投資率與超額儲蓄率</a:t>
          </a:r>
          <a:endParaRPr lang="zh-TW" altLang="zh-TW" sz="1800" dirty="0">
            <a:effectLst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0.32975</cdr:x>
      <cdr:y>0.2755</cdr:y>
    </cdr:from>
    <cdr:to>
      <cdr:x>0.50717</cdr:x>
      <cdr:y>0.38798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1402074" y="689611"/>
          <a:ext cx="754383" cy="2815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200" b="1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rPr>
            <a:t>台灣</a:t>
          </a:r>
        </a:p>
      </cdr:txBody>
    </cdr:sp>
  </cdr:relSizeAnchor>
  <cdr:relSizeAnchor xmlns:cdr="http://schemas.openxmlformats.org/drawingml/2006/chartDrawing">
    <cdr:from>
      <cdr:x>0.28136</cdr:x>
      <cdr:y>0.5439</cdr:y>
    </cdr:from>
    <cdr:to>
      <cdr:x>0.5233</cdr:x>
      <cdr:y>0.6621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1196345" y="1361468"/>
          <a:ext cx="1028719" cy="2958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zh-TW" altLang="en-US" sz="1200" b="1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全球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0.07865</cdr:x>
      <cdr:y>0.41831</cdr:y>
    </cdr:from>
    <cdr:to>
      <cdr:x>0.87553</cdr:x>
      <cdr:y>0.41831</cdr:y>
    </cdr:to>
    <cdr:cxnSp macro="">
      <cdr:nvCxnSpPr>
        <cdr:cNvPr id="3" name="直線接點 2">
          <a:extLst xmlns:a="http://schemas.openxmlformats.org/drawingml/2006/main">
            <a:ext uri="{FF2B5EF4-FFF2-40B4-BE49-F238E27FC236}">
              <a16:creationId xmlns:a16="http://schemas.microsoft.com/office/drawing/2014/main" xmlns="" id="{136B80A7-3905-4282-9645-A4EB30A44740}"/>
            </a:ext>
          </a:extLst>
        </cdr:cNvPr>
        <cdr:cNvCxnSpPr/>
      </cdr:nvCxnSpPr>
      <cdr:spPr>
        <a:xfrm xmlns:a="http://schemas.openxmlformats.org/drawingml/2006/main">
          <a:off x="504056" y="1312442"/>
          <a:ext cx="5106974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3CE08-71E0-40F2-9188-EAC621A8D7D2}" type="datetimeFigureOut">
              <a:rPr lang="zh-TW" altLang="en-US" smtClean="0"/>
              <a:t>2019/7/2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1CB7C-356D-4804-8C8C-6280CE2E25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48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49AC8-ADF9-4AE9-8FC6-696E10A659E0}" type="datetimeFigureOut">
              <a:rPr lang="zh-TW" altLang="en-US" smtClean="0"/>
              <a:t>2019/7/2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4F330-6A47-409D-8575-2EA31F5F1C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6165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4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圓角化單一角落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05156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000">
                <a:effectLst/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000" y="1080000"/>
            <a:ext cx="8496944" cy="5184576"/>
          </a:xfrm>
        </p:spPr>
        <p:txBody>
          <a:bodyPr>
            <a:normAutofit/>
          </a:bodyPr>
          <a:lstStyle>
            <a:lvl1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400" b="1"/>
            </a:lvl1pPr>
            <a:lvl2pPr marL="548640" indent="-201168" algn="just">
              <a:lnSpc>
                <a:spcPct val="150000"/>
              </a:lnSpc>
              <a:buFont typeface="Wingdings" panose="05000000000000000000" pitchFamily="2" charset="2"/>
              <a:buChar char="ü"/>
              <a:defRPr sz="2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3240000" y="6480000"/>
            <a:ext cx="2286000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580000" y="6480000"/>
            <a:ext cx="3200264" cy="365125"/>
          </a:xfrm>
        </p:spPr>
        <p:txBody>
          <a:bodyPr/>
          <a:lstStyle>
            <a:lvl1pPr algn="ctr">
              <a:defRPr sz="1400" b="1"/>
            </a:lvl1pPr>
            <a:extLst/>
          </a:lstStyle>
          <a:p>
            <a:r>
              <a:rPr lang="zh-TW" altLang="en-US" dirty="0"/>
              <a:t>台灣資金運用的戰略思考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480000"/>
            <a:ext cx="544152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fld id="{FB00D904-2CEF-4091-8F62-C193CAE14224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8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zh-TW" altLang="en-US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zh-TW" altLang="zh-TW" sz="3600" dirty="0">
                <a:effectLst/>
              </a:rPr>
              <a:t>台灣資金運用的戰略思考</a:t>
            </a:r>
            <a:endParaRPr lang="zh-TW" altLang="en-US" sz="3600" dirty="0">
              <a:effectLst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72400" cy="1728192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中央銀行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楊金龍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108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年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7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月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748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zh-TW" altLang="en-US" dirty="0"/>
              <a:t>二、</a:t>
            </a:r>
            <a:r>
              <a:rPr lang="zh-TW" altLang="zh-TW" dirty="0"/>
              <a:t>迎接台商回流與海外資金匯回的資金浪潮</a:t>
            </a:r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000" y="1080000"/>
            <a:ext cx="8352928" cy="5184576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zh-TW" altLang="zh-TW" dirty="0"/>
              <a:t>美</a:t>
            </a:r>
            <a:r>
              <a:rPr lang="zh-TW" altLang="en-US" dirty="0"/>
              <a:t>、</a:t>
            </a:r>
            <a:r>
              <a:rPr lang="zh-TW" altLang="zh-TW" dirty="0"/>
              <a:t>中經貿政策調整</a:t>
            </a:r>
            <a:r>
              <a:rPr lang="zh-TW" altLang="en-US" dirty="0"/>
              <a:t>影響東亞供應鏈發展。</a:t>
            </a:r>
            <a:endParaRPr lang="en-US" altLang="zh-TW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zh-TW" altLang="zh-TW" dirty="0"/>
              <a:t>美中貿易衝突加速供應鏈重組，台商擴大全球布局與回台投資</a:t>
            </a:r>
            <a:r>
              <a:rPr lang="zh-TW" altLang="en-US" dirty="0"/>
              <a:t>。</a:t>
            </a: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664188"/>
              </p:ext>
            </p:extLst>
          </p:nvPr>
        </p:nvGraphicFramePr>
        <p:xfrm>
          <a:off x="539552" y="2996951"/>
          <a:ext cx="8208912" cy="3406329"/>
        </p:xfrm>
        <a:graphic>
          <a:graphicData uri="http://schemas.openxmlformats.org/drawingml/2006/table">
            <a:tbl>
              <a:tblPr firstRow="1" firstCol="1">
                <a:tableStyleId>{3B4B98B0-60AC-42C2-AFA5-B58CD77FA1E5}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64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61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08113">
                <a:tc>
                  <a:txBody>
                    <a:bodyPr/>
                    <a:lstStyle/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1990</a:t>
                      </a:r>
                      <a:r>
                        <a:rPr lang="zh-TW" sz="2000" kern="100" dirty="0">
                          <a:effectLst/>
                        </a:rPr>
                        <a:t>年</a:t>
                      </a:r>
                      <a:r>
                        <a:rPr lang="en-US" sz="2000" kern="100" dirty="0">
                          <a:effectLst/>
                        </a:rPr>
                        <a:t>~2008</a:t>
                      </a:r>
                      <a:r>
                        <a:rPr lang="zh-TW" sz="2000" kern="100" dirty="0">
                          <a:effectLst/>
                        </a:rPr>
                        <a:t>年</a:t>
                      </a:r>
                    </a:p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東亞供應鏈成形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2009</a:t>
                      </a:r>
                      <a:r>
                        <a:rPr lang="zh-TW" sz="2000" kern="100" dirty="0">
                          <a:effectLst/>
                        </a:rPr>
                        <a:t>年</a:t>
                      </a:r>
                      <a:r>
                        <a:rPr lang="en-US" sz="2000" kern="100" dirty="0">
                          <a:effectLst/>
                        </a:rPr>
                        <a:t>~2017</a:t>
                      </a:r>
                      <a:r>
                        <a:rPr lang="zh-TW" sz="2000" kern="100" dirty="0">
                          <a:effectLst/>
                        </a:rPr>
                        <a:t>年</a:t>
                      </a:r>
                    </a:p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東亞供應鏈調整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2018</a:t>
                      </a:r>
                      <a:r>
                        <a:rPr lang="zh-TW" sz="2000" kern="100" dirty="0">
                          <a:effectLst/>
                        </a:rPr>
                        <a:t>年</a:t>
                      </a:r>
                      <a:r>
                        <a:rPr lang="en-US" sz="2000" kern="100" dirty="0">
                          <a:effectLst/>
                        </a:rPr>
                        <a:t>~</a:t>
                      </a:r>
                      <a:r>
                        <a:rPr lang="zh-TW" sz="2000" kern="100" dirty="0">
                          <a:effectLst/>
                        </a:rPr>
                        <a:t>迄今</a:t>
                      </a:r>
                    </a:p>
                    <a:p>
                      <a:pPr algn="ctr">
                        <a:spcBef>
                          <a:spcPts val="360"/>
                        </a:spcBef>
                        <a:spcAft>
                          <a:spcPts val="600"/>
                        </a:spcAft>
                      </a:pPr>
                      <a:r>
                        <a:rPr lang="zh-TW" sz="2000" kern="100" spc="-20" dirty="0">
                          <a:effectLst/>
                        </a:rPr>
                        <a:t>東亞供應鏈</a:t>
                      </a:r>
                      <a:r>
                        <a:rPr lang="zh-TW" sz="2000" kern="100" dirty="0">
                          <a:effectLst/>
                        </a:rPr>
                        <a:t>加速重組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pPr marL="216000" lvl="0" indent="-216000" algn="l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lang="zh-TW" sz="2000" b="0" kern="100" dirty="0">
                          <a:effectLst/>
                        </a:rPr>
                        <a:t>中國大陸成為世界工廠</a:t>
                      </a:r>
                    </a:p>
                    <a:p>
                      <a:pPr marL="216000" lvl="0" indent="-216000" algn="l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lang="zh-TW" sz="2000" b="0" kern="100" dirty="0" smtClean="0">
                          <a:effectLst/>
                        </a:rPr>
                        <a:t>供應</a:t>
                      </a:r>
                      <a:r>
                        <a:rPr lang="zh-TW" sz="2000" b="0" kern="100" dirty="0">
                          <a:effectLst/>
                        </a:rPr>
                        <a:t>鏈</a:t>
                      </a:r>
                      <a:r>
                        <a:rPr lang="zh-TW" sz="2000" b="0" kern="100" dirty="0" smtClean="0">
                          <a:effectLst/>
                        </a:rPr>
                        <a:t>全球化</a:t>
                      </a:r>
                      <a:endParaRPr lang="zh-TW" sz="2000" b="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中國大陸進行經濟「再平衡」結構改革</a:t>
                      </a:r>
                    </a:p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美國製造業回流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美中貿易衝突升溫</a:t>
                      </a:r>
                    </a:p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供應鏈短鏈化與在地化</a:t>
                      </a: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6048">
                <a:tc>
                  <a:txBody>
                    <a:bodyPr/>
                    <a:lstStyle/>
                    <a:p>
                      <a:pPr marL="216000" lvl="0" indent="-216000" algn="l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lang="zh-TW" sz="2000" b="0" kern="100" dirty="0">
                          <a:effectLst/>
                        </a:rPr>
                        <a:t>台商赴中國大陸投資興盛</a:t>
                      </a:r>
                      <a:endParaRPr lang="zh-TW" sz="2000" b="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部分台商積極投資美國、布局新南向國家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6000" lvl="0" indent="-216000" algn="l" rtl="0" eaLnBrk="1" latinLnBrk="0" hangingPunct="1">
                        <a:spcBef>
                          <a:spcPts val="360"/>
                        </a:spcBef>
                        <a:spcAft>
                          <a:spcPts val="600"/>
                        </a:spcAft>
                        <a:buSzPts val="1000"/>
                        <a:buFont typeface="Wingdings"/>
                        <a:buChar char=""/>
                      </a:pPr>
                      <a:r>
                        <a:rPr kumimoji="0" lang="zh-TW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台商擴大全球布局與回台投資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195736" y="2495247"/>
            <a:ext cx="52928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itchFamily="18" charset="0"/>
              </a:rPr>
              <a:t>東亞供應鏈之發展</a:t>
            </a:r>
            <a:endParaRPr kumimoji="1" lang="zh-TW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6878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</a:t>
            </a:r>
            <a:r>
              <a:rPr lang="zh-TW" altLang="zh-TW" dirty="0"/>
              <a:t>迎接台商回流與海外資金匯回的資金浪潮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6000" y="1123200"/>
            <a:ext cx="8496944" cy="5184576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zh-TW" altLang="zh-TW" dirty="0"/>
              <a:t>中國大陸為台灣最大的海外生產重鎮及出口市場</a:t>
            </a:r>
            <a:r>
              <a:rPr lang="zh-TW" altLang="en-US" dirty="0"/>
              <a:t>；</a:t>
            </a:r>
            <a:r>
              <a:rPr lang="zh-TW" altLang="zh-TW" dirty="0"/>
              <a:t>「台灣接單、大陸生產出貨、</a:t>
            </a:r>
            <a:r>
              <a:rPr lang="zh-TW" altLang="en-US" dirty="0"/>
              <a:t>歐美</a:t>
            </a:r>
            <a:r>
              <a:rPr lang="zh-TW" altLang="zh-TW" dirty="0"/>
              <a:t>消費」三角貿易模式</a:t>
            </a:r>
            <a:r>
              <a:rPr lang="zh-TW" altLang="en-US" dirty="0"/>
              <a:t>盛行</a:t>
            </a:r>
            <a:r>
              <a:rPr lang="zh-TW" altLang="zh-TW" dirty="0"/>
              <a:t>。</a:t>
            </a:r>
            <a:endParaRPr lang="en-US" altLang="zh-TW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zh-TW" altLang="en-US" dirty="0"/>
              <a:t>惟受美中貿易衝突影響，部分台商移回國內生產</a:t>
            </a:r>
            <a:r>
              <a:rPr lang="zh-TW" altLang="en-US" dirty="0">
                <a:latin typeface="新細明體"/>
                <a:ea typeface="新細明體"/>
              </a:rPr>
              <a:t>，</a:t>
            </a:r>
            <a:r>
              <a:rPr lang="en-US" altLang="zh-TW" dirty="0"/>
              <a:t>2018</a:t>
            </a:r>
            <a:r>
              <a:rPr lang="zh-TW" altLang="en-US" dirty="0"/>
              <a:t>年外銷訂單國內生產比重達</a:t>
            </a:r>
            <a:r>
              <a:rPr lang="en-US" altLang="zh-TW" dirty="0"/>
              <a:t>47.9%</a:t>
            </a:r>
            <a:r>
              <a:rPr lang="zh-TW" altLang="en-US" dirty="0"/>
              <a:t>，創</a:t>
            </a:r>
            <a:r>
              <a:rPr lang="en-US" altLang="zh-TW" dirty="0"/>
              <a:t>5</a:t>
            </a:r>
            <a:r>
              <a:rPr lang="zh-TW" altLang="en-US" dirty="0"/>
              <a:t>年來新高</a:t>
            </a:r>
            <a:r>
              <a:rPr lang="zh-TW" altLang="en-US" dirty="0">
                <a:latin typeface="新細明體"/>
                <a:ea typeface="新細明體"/>
              </a:rPr>
              <a:t>，</a:t>
            </a:r>
            <a:r>
              <a:rPr lang="zh-TW" altLang="en-US" dirty="0"/>
              <a:t>且為</a:t>
            </a:r>
            <a:r>
              <a:rPr lang="en-US" altLang="zh-TW" spc="-150" dirty="0"/>
              <a:t>2015</a:t>
            </a:r>
            <a:r>
              <a:rPr lang="zh-TW" altLang="en-US" spc="-150" dirty="0"/>
              <a:t>年以來首次</a:t>
            </a:r>
            <a:r>
              <a:rPr lang="zh-TW" altLang="en-US" spc="-150" dirty="0" smtClean="0"/>
              <a:t>超過中國大陸</a:t>
            </a:r>
            <a:r>
              <a:rPr lang="en-US" altLang="zh-TW" spc="-150" dirty="0"/>
              <a:t>(</a:t>
            </a:r>
            <a:r>
              <a:rPr lang="zh-TW" altLang="en-US" spc="-150" dirty="0"/>
              <a:t>含香港</a:t>
            </a:r>
            <a:r>
              <a:rPr lang="en-US" altLang="zh-TW" spc="-150" dirty="0"/>
              <a:t>)</a:t>
            </a:r>
            <a:r>
              <a:rPr lang="zh-TW" altLang="en-US" spc="-150" dirty="0"/>
              <a:t>的生產比重</a:t>
            </a:r>
            <a:r>
              <a:rPr lang="en-US" altLang="zh-TW" spc="-150" dirty="0"/>
              <a:t>(46.7%)</a:t>
            </a:r>
            <a:r>
              <a:rPr lang="zh-TW" altLang="zh-TW" spc="-150" dirty="0"/>
              <a:t>。</a:t>
            </a:r>
            <a:endParaRPr lang="zh-TW" altLang="en-US" spc="-15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5004048" y="3212976"/>
            <a:ext cx="412805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TW"/>
            </a:defPPr>
            <a:lvl1pPr>
              <a:defRPr b="1"/>
            </a:lvl1pPr>
          </a:lstStyle>
          <a:p>
            <a:r>
              <a:rPr lang="zh-TW" altLang="en-US" dirty="0"/>
              <a:t>台灣生產及中國大陸</a:t>
            </a:r>
            <a:r>
              <a:rPr lang="en-US" altLang="zh-TW" dirty="0"/>
              <a:t>(</a:t>
            </a:r>
            <a:r>
              <a:rPr lang="zh-TW" altLang="en-US" dirty="0"/>
              <a:t>含香港</a:t>
            </a:r>
            <a:r>
              <a:rPr lang="en-US" altLang="zh-TW" dirty="0"/>
              <a:t>)</a:t>
            </a:r>
            <a:r>
              <a:rPr lang="zh-TW" altLang="en-US" dirty="0"/>
              <a:t>生產比重</a:t>
            </a:r>
          </a:p>
        </p:txBody>
      </p:sp>
      <p:graphicFrame>
        <p:nvGraphicFramePr>
          <p:cNvPr id="14" name="圖表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259986"/>
              </p:ext>
            </p:extLst>
          </p:nvPr>
        </p:nvGraphicFramePr>
        <p:xfrm>
          <a:off x="4969460" y="3609846"/>
          <a:ext cx="4043218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文字方塊 2"/>
          <p:cNvSpPr txBox="1">
            <a:spLocks noChangeArrowheads="1"/>
          </p:cNvSpPr>
          <p:nvPr/>
        </p:nvSpPr>
        <p:spPr bwMode="auto">
          <a:xfrm>
            <a:off x="5123781" y="6271405"/>
            <a:ext cx="2093809" cy="344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zh-TW" sz="1200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資料來源：經濟部統計處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="" xmlns:a16="http://schemas.microsoft.com/office/drawing/2014/main" id="{4810F02B-F4C8-4D59-A434-9E37F7DDE4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279311"/>
              </p:ext>
            </p:extLst>
          </p:nvPr>
        </p:nvGraphicFramePr>
        <p:xfrm>
          <a:off x="251055" y="3149496"/>
          <a:ext cx="475299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矩形 14"/>
          <p:cNvSpPr/>
          <p:nvPr/>
        </p:nvSpPr>
        <p:spPr>
          <a:xfrm>
            <a:off x="1045667" y="3582308"/>
            <a:ext cx="360040" cy="2789575"/>
          </a:xfrm>
          <a:prstGeom prst="rect">
            <a:avLst/>
          </a:prstGeom>
          <a:noFill/>
          <a:ln w="254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2">
            <a:extLst>
              <a:ext uri="{FF2B5EF4-FFF2-40B4-BE49-F238E27FC236}">
                <a16:creationId xmlns="" xmlns:a16="http://schemas.microsoft.com/office/drawing/2014/main" id="{F8373712-69CA-474D-8F22-D5546BAC8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448" y="6386946"/>
            <a:ext cx="2093809" cy="344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zh-TW" sz="1200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資料來源：經濟部統計處</a:t>
            </a:r>
          </a:p>
        </p:txBody>
      </p:sp>
      <p:sp>
        <p:nvSpPr>
          <p:cNvPr id="6" name="矩形 5"/>
          <p:cNvSpPr/>
          <p:nvPr/>
        </p:nvSpPr>
        <p:spPr>
          <a:xfrm>
            <a:off x="4067944" y="4797152"/>
            <a:ext cx="864096" cy="287992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499456" y="3212976"/>
            <a:ext cx="45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/>
              <a:t>台灣外銷訂單各主要生產地比重</a:t>
            </a:r>
            <a:r>
              <a:rPr lang="en-US" altLang="zh-TW" b="1" dirty="0"/>
              <a:t>(2018</a:t>
            </a:r>
            <a:r>
              <a:rPr lang="zh-TW" altLang="en-US" b="1" dirty="0"/>
              <a:t>年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77597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1051560"/>
          </a:xfrm>
        </p:spPr>
        <p:txBody>
          <a:bodyPr/>
          <a:lstStyle/>
          <a:p>
            <a:r>
              <a:rPr lang="zh-TW" altLang="en-US" dirty="0"/>
              <a:t>二、</a:t>
            </a:r>
            <a:r>
              <a:rPr lang="zh-TW" altLang="zh-TW" dirty="0"/>
              <a:t>迎接台商回流與海外資金匯回的資金浪潮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184576"/>
          </a:xfrm>
        </p:spPr>
        <p:txBody>
          <a:bodyPr>
            <a:normAutofit/>
          </a:bodyPr>
          <a:lstStyle/>
          <a:p>
            <a:r>
              <a:rPr lang="zh-TW" altLang="en-US" dirty="0"/>
              <a:t>美中貿易政策調整下，</a:t>
            </a:r>
            <a:r>
              <a:rPr lang="zh-TW" altLang="zh-TW" dirty="0"/>
              <a:t>供應鏈分流</a:t>
            </a:r>
            <a:r>
              <a:rPr lang="zh-TW" altLang="en-US" dirty="0"/>
              <a:t>考慮生產要素與貼近市場。</a:t>
            </a:r>
            <a:endParaRPr lang="en-US" altLang="zh-TW" dirty="0"/>
          </a:p>
          <a:p>
            <a:r>
              <a:rPr lang="zh-TW" altLang="zh-TW" dirty="0"/>
              <a:t>台商加速調整全球布局</a:t>
            </a:r>
            <a:r>
              <a:rPr lang="zh-TW" altLang="en-US" dirty="0"/>
              <a:t>，台灣對中國大陸直接投資比重下降。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330961"/>
              </p:ext>
            </p:extLst>
          </p:nvPr>
        </p:nvGraphicFramePr>
        <p:xfrm>
          <a:off x="611560" y="2831630"/>
          <a:ext cx="3960440" cy="356803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2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182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84017">
                <a:tc>
                  <a:txBody>
                    <a:bodyPr/>
                    <a:lstStyle/>
                    <a:p>
                      <a:r>
                        <a:rPr lang="zh-TW" altLang="zh-TW" dirty="0"/>
                        <a:t>生產要素考量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①</a:t>
                      </a:r>
                      <a:r>
                        <a:rPr lang="zh-TW" altLang="zh-TW" u="sng" dirty="0"/>
                        <a:t>勞力密集</a:t>
                      </a:r>
                      <a:r>
                        <a:rPr lang="zh-TW" altLang="en-US" u="sng" dirty="0"/>
                        <a:t>、</a:t>
                      </a:r>
                      <a:r>
                        <a:rPr lang="zh-TW" altLang="zh-TW" u="sng" dirty="0"/>
                        <a:t>成本導向</a:t>
                      </a:r>
                      <a:r>
                        <a:rPr lang="zh-TW" altLang="zh-TW" dirty="0"/>
                        <a:t>，越南等</a:t>
                      </a:r>
                      <a:r>
                        <a:rPr lang="zh-TW" altLang="zh-TW" u="sng" dirty="0"/>
                        <a:t>東南亞</a:t>
                      </a:r>
                      <a:r>
                        <a:rPr lang="zh-TW" altLang="zh-TW" dirty="0"/>
                        <a:t>國家。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②</a:t>
                      </a:r>
                      <a:r>
                        <a:rPr lang="zh-TW" altLang="zh-TW" u="sng" dirty="0"/>
                        <a:t>研發及高階製造者</a:t>
                      </a:r>
                      <a:r>
                        <a:rPr lang="zh-TW" altLang="zh-TW" dirty="0"/>
                        <a:t>，台、日、韓及美國。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40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貼近市場考量</a:t>
                      </a:r>
                      <a:endParaRPr lang="zh-TW" altLang="en-US" dirty="0"/>
                    </a:p>
                    <a:p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66700" marR="0" lvl="0" indent="-2667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①電子加工組裝廠遷至歐美周邊國家。</a:t>
                      </a:r>
                      <a:endParaRPr lang="en-US" altLang="zh-TW" dirty="0"/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②銷售中國大陸內需市場，</a:t>
                      </a:r>
                      <a:r>
                        <a:rPr lang="zh-TW" altLang="en-US" dirty="0"/>
                        <a:t>在地</a:t>
                      </a:r>
                      <a:r>
                        <a:rPr lang="zh-TW" altLang="zh-TW" dirty="0"/>
                        <a:t>產能支應。 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7" name="圖表 6"/>
          <p:cNvGraphicFramePr/>
          <p:nvPr>
            <p:extLst>
              <p:ext uri="{D42A27DB-BD31-4B8C-83A1-F6EECF244321}">
                <p14:modId xmlns:p14="http://schemas.microsoft.com/office/powerpoint/2010/main" val="2342169531"/>
              </p:ext>
            </p:extLst>
          </p:nvPr>
        </p:nvGraphicFramePr>
        <p:xfrm>
          <a:off x="4716016" y="2780929"/>
          <a:ext cx="4427984" cy="3468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5076056" y="2480964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TW"/>
            </a:defPPr>
            <a:lvl1pPr>
              <a:defRPr b="1"/>
            </a:lvl1pPr>
          </a:lstStyle>
          <a:p>
            <a:r>
              <a:rPr lang="zh-TW" altLang="en-US" dirty="0"/>
              <a:t>台灣對外直接投資主要地區別比重</a:t>
            </a:r>
          </a:p>
        </p:txBody>
      </p:sp>
      <p:sp>
        <p:nvSpPr>
          <p:cNvPr id="9" name="文字方塊 41308"/>
          <p:cNvSpPr txBox="1"/>
          <p:nvPr/>
        </p:nvSpPr>
        <p:spPr>
          <a:xfrm>
            <a:off x="5076056" y="6249571"/>
            <a:ext cx="2047875" cy="29527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zh-TW" sz="1200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資料來源：經濟部投審會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1763688" y="2462299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/>
              <a:t>供應鏈分流</a:t>
            </a:r>
            <a:r>
              <a:rPr lang="zh-TW" altLang="en-US" b="1" dirty="0"/>
              <a:t>趨勢</a:t>
            </a:r>
          </a:p>
        </p:txBody>
      </p:sp>
    </p:spTree>
    <p:extLst>
      <p:ext uri="{BB962C8B-B14F-4D97-AF65-F5344CB8AC3E}">
        <p14:creationId xmlns:p14="http://schemas.microsoft.com/office/powerpoint/2010/main" val="303868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68952" cy="1051560"/>
          </a:xfrm>
        </p:spPr>
        <p:txBody>
          <a:bodyPr/>
          <a:lstStyle/>
          <a:p>
            <a:r>
              <a:rPr lang="zh-TW" altLang="en-US" dirty="0"/>
              <a:t>二、</a:t>
            </a:r>
            <a:r>
              <a:rPr lang="zh-TW" altLang="zh-TW" dirty="0"/>
              <a:t>迎接台商回流與海外資金匯回的資金浪潮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052736"/>
            <a:ext cx="8424480" cy="5184576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資</a:t>
            </a:r>
            <a:r>
              <a:rPr lang="zh-TW" altLang="zh-TW" dirty="0" smtClean="0"/>
              <a:t>金回流</a:t>
            </a:r>
            <a:r>
              <a:rPr lang="zh-TW" altLang="en-US" dirty="0" smtClean="0"/>
              <a:t>外部因素：</a:t>
            </a:r>
            <a:r>
              <a:rPr lang="zh-TW" altLang="zh-TW" dirty="0"/>
              <a:t>全球逐步實行</a:t>
            </a:r>
            <a:r>
              <a:rPr lang="zh-TW" altLang="zh-TW" dirty="0" smtClean="0"/>
              <a:t>的</a:t>
            </a:r>
            <a:r>
              <a:rPr lang="zh-TW" altLang="en-US" dirty="0" smtClean="0">
                <a:latin typeface="新細明體"/>
                <a:ea typeface="新細明體"/>
              </a:rPr>
              <a:t>「</a:t>
            </a:r>
            <a:r>
              <a:rPr lang="zh-TW" altLang="en-US" dirty="0" smtClean="0"/>
              <a:t>共同</a:t>
            </a:r>
            <a:r>
              <a:rPr lang="zh-TW" altLang="en-US" dirty="0"/>
              <a:t>申報</a:t>
            </a:r>
            <a:r>
              <a:rPr lang="zh-TW" altLang="en-US" dirty="0" smtClean="0"/>
              <a:t>準則</a:t>
            </a:r>
            <a:r>
              <a:rPr lang="zh-TW" altLang="en-US" dirty="0" smtClean="0">
                <a:latin typeface="新細明體"/>
                <a:ea typeface="新細明體"/>
              </a:rPr>
              <a:t>」</a:t>
            </a:r>
            <a:r>
              <a:rPr lang="zh-TW" altLang="en-US" dirty="0" smtClean="0"/>
              <a:t>（</a:t>
            </a:r>
            <a:r>
              <a:rPr lang="en-US" altLang="zh-TW" dirty="0"/>
              <a:t>CRS</a:t>
            </a:r>
            <a:r>
              <a:rPr lang="zh-TW" altLang="en-US" dirty="0" smtClean="0"/>
              <a:t>），增加海外資金匯回誘因</a:t>
            </a:r>
            <a:endParaRPr lang="en-US" altLang="zh-TW" dirty="0" smtClean="0"/>
          </a:p>
          <a:p>
            <a:r>
              <a:rPr lang="zh-TW" altLang="zh-TW" dirty="0" smtClean="0"/>
              <a:t>資金回流</a:t>
            </a:r>
            <a:r>
              <a:rPr lang="zh-TW" altLang="en-US" dirty="0" smtClean="0"/>
              <a:t>內部因素：</a:t>
            </a:r>
            <a:r>
              <a:rPr lang="zh-TW" altLang="en-US" dirty="0"/>
              <a:t>海外資金</a:t>
            </a:r>
            <a:r>
              <a:rPr lang="zh-TW" altLang="zh-TW" dirty="0"/>
              <a:t>匯回</a:t>
            </a:r>
            <a:r>
              <a:rPr lang="zh-TW" altLang="en-US" dirty="0"/>
              <a:t>專法</a:t>
            </a:r>
            <a:r>
              <a:rPr lang="en-US" altLang="zh-TW" dirty="0"/>
              <a:t>(</a:t>
            </a:r>
            <a:r>
              <a:rPr lang="zh-TW" altLang="zh-TW" dirty="0"/>
              <a:t>草案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638710"/>
              </p:ext>
            </p:extLst>
          </p:nvPr>
        </p:nvGraphicFramePr>
        <p:xfrm>
          <a:off x="3678052" y="2852937"/>
          <a:ext cx="4997590" cy="3671367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13779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196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507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資金運用限制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758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實質投資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年內提計畫、</a:t>
                      </a: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年內完成投資或未完成可延長</a:t>
                      </a: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758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年內申請創投或私募股權基金投資重要產業，投資應達</a:t>
                      </a: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1061">
                <a:tc rowSpan="2">
                  <a:txBody>
                    <a:bodyPr/>
                    <a:lstStyle/>
                    <a:p>
                      <a:pPr algn="ctr"/>
                      <a:r>
                        <a:rPr kumimoji="0" lang="zh-TW" altLang="en-US" sz="2000" kern="1200" dirty="0"/>
                        <a:t>資金</a:t>
                      </a:r>
                      <a:r>
                        <a:rPr lang="zh-TW" altLang="en-US" sz="2000" dirty="0"/>
                        <a:t>專戶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停留滿</a:t>
                      </a: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5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lang="zh-TW" altLang="en-US" sz="1900" dirty="0" smtClean="0">
                          <a:latin typeface="+mn-ea"/>
                          <a:ea typeface="+mn-ea"/>
                        </a:rPr>
                        <a:t>，可領出</a:t>
                      </a:r>
                      <a:r>
                        <a:rPr lang="en-US" altLang="zh-TW" sz="1900" dirty="0" smtClean="0">
                          <a:latin typeface="+mn-ea"/>
                          <a:ea typeface="+mn-ea"/>
                        </a:rPr>
                        <a:t>1/3</a:t>
                      </a:r>
                      <a:r>
                        <a:rPr lang="zh-TW" altLang="en-US" sz="1900" dirty="0" smtClean="0">
                          <a:latin typeface="+mn-ea"/>
                          <a:ea typeface="+mn-ea"/>
                        </a:rPr>
                        <a:t>，滿第</a:t>
                      </a:r>
                      <a:r>
                        <a:rPr lang="en-US" altLang="zh-TW" sz="1900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lang="zh-TW" altLang="en-US" sz="1900" dirty="0" smtClean="0">
                          <a:latin typeface="+mn-ea"/>
                          <a:ea typeface="+mn-ea"/>
                        </a:rPr>
                        <a:t>年及第</a:t>
                      </a:r>
                      <a:r>
                        <a:rPr lang="en-US" altLang="zh-TW" sz="1900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zh-TW" altLang="en-US" sz="1900" dirty="0" smtClean="0">
                          <a:latin typeface="+mn-ea"/>
                          <a:ea typeface="+mn-ea"/>
                        </a:rPr>
                        <a:t>年可再領出各</a:t>
                      </a:r>
                      <a:r>
                        <a:rPr lang="en-US" altLang="zh-TW" sz="1900" dirty="0" smtClean="0">
                          <a:latin typeface="+mn-ea"/>
                          <a:ea typeface="+mn-ea"/>
                        </a:rPr>
                        <a:t>1/3</a:t>
                      </a:r>
                      <a:endParaRPr lang="zh-TW" altLang="en-US" sz="1900" dirty="0">
                        <a:latin typeface="+mn-ea"/>
                        <a:ea typeface="+mn-e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106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未滿</a:t>
                      </a:r>
                      <a:r>
                        <a:rPr lang="en-US" altLang="zh-TW" sz="1900" dirty="0">
                          <a:latin typeface="+mn-ea"/>
                          <a:ea typeface="+mn-ea"/>
                        </a:rPr>
                        <a:t>5</a:t>
                      </a:r>
                      <a:r>
                        <a:rPr lang="zh-TW" altLang="en-US" sz="1900" dirty="0">
                          <a:latin typeface="+mn-ea"/>
                          <a:ea typeface="+mn-ea"/>
                        </a:rPr>
                        <a:t>年提前離開專</a:t>
                      </a:r>
                      <a:r>
                        <a:rPr lang="zh-TW" altLang="en-US" sz="1900" dirty="0" smtClean="0">
                          <a:latin typeface="+mn-ea"/>
                          <a:ea typeface="+mn-ea"/>
                        </a:rPr>
                        <a:t>戶，須補繳差額稅款</a:t>
                      </a:r>
                      <a:endParaRPr lang="zh-TW" altLang="en-US" sz="1900" dirty="0">
                        <a:latin typeface="+mn-ea"/>
                        <a:ea typeface="+mn-ea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9" name="圖表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22020"/>
              </p:ext>
            </p:extLst>
          </p:nvPr>
        </p:nvGraphicFramePr>
        <p:xfrm>
          <a:off x="-468560" y="2636912"/>
          <a:ext cx="4261927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向右箭號 10"/>
          <p:cNvSpPr/>
          <p:nvPr/>
        </p:nvSpPr>
        <p:spPr>
          <a:xfrm>
            <a:off x="3505335" y="4005064"/>
            <a:ext cx="288032" cy="36004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323527" y="6105281"/>
            <a:ext cx="33258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" dirty="0"/>
              <a:t>除實質投資事業的生產或營業用建物外，禁止購置不動產</a:t>
            </a:r>
          </a:p>
        </p:txBody>
      </p:sp>
    </p:spTree>
    <p:extLst>
      <p:ext uri="{BB962C8B-B14F-4D97-AF65-F5344CB8AC3E}">
        <p14:creationId xmlns:p14="http://schemas.microsoft.com/office/powerpoint/2010/main" val="757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</a:t>
            </a:r>
            <a:r>
              <a:rPr lang="zh-TW" altLang="zh-TW" dirty="0"/>
              <a:t>迎接台商回流與海外資金匯回的資金浪潮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zh-TW" altLang="zh-TW" dirty="0"/>
              <a:t>各界對於如何</a:t>
            </a:r>
            <a:r>
              <a:rPr lang="zh-TW" altLang="en-US" dirty="0"/>
              <a:t>鼓勵海外</a:t>
            </a:r>
            <a:r>
              <a:rPr lang="zh-TW" altLang="zh-TW" dirty="0"/>
              <a:t>資金匯回及有效管理，</a:t>
            </a:r>
            <a:r>
              <a:rPr lang="zh-TW" altLang="en-US" u="sng" dirty="0"/>
              <a:t>促進</a:t>
            </a:r>
            <a:r>
              <a:rPr lang="zh-TW" altLang="zh-TW" u="sng" dirty="0"/>
              <a:t>國內實質投資及發展金融市場</a:t>
            </a:r>
            <a:r>
              <a:rPr lang="zh-TW" altLang="zh-TW" dirty="0"/>
              <a:t>，有極高的期望</a:t>
            </a:r>
            <a:r>
              <a:rPr lang="zh-TW" altLang="en-US" dirty="0"/>
              <a:t>：</a:t>
            </a:r>
            <a:endParaRPr lang="en-US" altLang="zh-TW" dirty="0"/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</a:pPr>
            <a:r>
              <a:rPr lang="zh-TW" altLang="en-US" dirty="0" smtClean="0"/>
              <a:t>充實</a:t>
            </a:r>
            <a:r>
              <a:rPr lang="zh-TW" altLang="zh-TW" dirty="0" smtClean="0"/>
              <a:t>稅收</a:t>
            </a:r>
            <a:r>
              <a:rPr lang="zh-TW" altLang="en-US" dirty="0"/>
              <a:t>，</a:t>
            </a:r>
            <a:r>
              <a:rPr lang="zh-TW" altLang="zh-TW" dirty="0"/>
              <a:t>增加產出</a:t>
            </a:r>
            <a:endParaRPr lang="en-US" altLang="zh-TW" dirty="0"/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</a:pPr>
            <a:r>
              <a:rPr lang="zh-TW" altLang="zh-TW" dirty="0"/>
              <a:t>增加就業，</a:t>
            </a:r>
            <a:r>
              <a:rPr lang="zh-TW" altLang="en-US" dirty="0"/>
              <a:t>促進</a:t>
            </a:r>
            <a:r>
              <a:rPr lang="zh-TW" altLang="zh-TW" dirty="0"/>
              <a:t>薪資成長</a:t>
            </a:r>
            <a:endParaRPr lang="en-US" altLang="zh-TW" dirty="0"/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</a:pPr>
            <a:r>
              <a:rPr lang="zh-TW" altLang="zh-TW" dirty="0">
                <a:solidFill>
                  <a:srgbClr val="006666"/>
                </a:solidFill>
              </a:rPr>
              <a:t>避免回流資金流入不動產炒高房價</a:t>
            </a:r>
            <a:endParaRPr lang="en-US" altLang="zh-TW" dirty="0">
              <a:solidFill>
                <a:srgbClr val="006666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arenR"/>
            </a:pPr>
            <a:r>
              <a:rPr lang="zh-TW" altLang="zh-TW" dirty="0">
                <a:solidFill>
                  <a:srgbClr val="006666"/>
                </a:solidFill>
              </a:rPr>
              <a:t>避免造成外匯及金融市場波動</a:t>
            </a:r>
            <a:endParaRPr lang="zh-TW" altLang="en-US" dirty="0">
              <a:solidFill>
                <a:srgbClr val="006666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3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圖表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6639139"/>
              </p:ext>
            </p:extLst>
          </p:nvPr>
        </p:nvGraphicFramePr>
        <p:xfrm>
          <a:off x="395536" y="2996952"/>
          <a:ext cx="4211960" cy="3190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三、利率與匯率政策之挑戰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41310"/>
            <a:ext cx="8424936" cy="5184576"/>
          </a:xfrm>
        </p:spPr>
        <p:txBody>
          <a:bodyPr/>
          <a:lstStyle/>
          <a:p>
            <a:pPr lvl="0">
              <a:lnSpc>
                <a:spcPct val="120000"/>
              </a:lnSpc>
            </a:pPr>
            <a:r>
              <a:rPr lang="zh-TW" altLang="zh-TW" dirty="0"/>
              <a:t>全球經濟長期停滯，</a:t>
            </a:r>
            <a:r>
              <a:rPr lang="zh-TW" altLang="en-US" dirty="0"/>
              <a:t>有效</a:t>
            </a:r>
            <a:r>
              <a:rPr lang="zh-TW" altLang="zh-TW" dirty="0"/>
              <a:t>需求疲弱、投資不足，導致全球利率走低。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人口</a:t>
            </a:r>
            <a:r>
              <a:rPr lang="zh-TW" altLang="en-US" dirty="0" smtClean="0"/>
              <a:t>成長減緩、加速老化</a:t>
            </a:r>
            <a:r>
              <a:rPr lang="zh-TW" altLang="zh-TW" dirty="0"/>
              <a:t>及生產力成長</a:t>
            </a:r>
            <a:r>
              <a:rPr lang="zh-TW" altLang="en-US" dirty="0" smtClean="0"/>
              <a:t>減緩等結構性變動</a:t>
            </a:r>
            <a:r>
              <a:rPr lang="zh-TW" altLang="zh-TW" dirty="0"/>
              <a:t>，</a:t>
            </a:r>
            <a:r>
              <a:rPr lang="zh-TW" altLang="en-US" dirty="0"/>
              <a:t>經濟復甦緩慢，預期通膨持續低檔，</a:t>
            </a:r>
            <a:r>
              <a:rPr lang="zh-TW" altLang="zh-TW" dirty="0"/>
              <a:t>壓低實質中性利率</a:t>
            </a:r>
            <a:r>
              <a:rPr lang="zh-TW" altLang="en-US" dirty="0"/>
              <a:t>。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607496" y="6095054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9138" indent="-719138"/>
            <a:r>
              <a:rPr lang="zh-TW" altLang="zh-TW" sz="1200" dirty="0"/>
              <a:t>資料來源：</a:t>
            </a:r>
            <a:r>
              <a:rPr lang="en-US" altLang="zh-TW" sz="1200" dirty="0"/>
              <a:t>Federal Reserve Bank of New York, </a:t>
            </a:r>
            <a:r>
              <a:rPr lang="en-US" altLang="zh-TW" sz="1200" i="1" dirty="0"/>
              <a:t>Measuring the Natural Rate of Interest</a:t>
            </a:r>
            <a:endParaRPr lang="zh-TW" altLang="en-US" sz="12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683568" y="6187388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200" dirty="0"/>
              <a:t>資料來源：</a:t>
            </a:r>
            <a:r>
              <a:rPr lang="en-US" altLang="zh-TW" sz="1200" dirty="0"/>
              <a:t>IHS Markit</a:t>
            </a:r>
            <a:endParaRPr lang="zh-TW" altLang="en-US" sz="1200" dirty="0"/>
          </a:p>
        </p:txBody>
      </p:sp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857862"/>
              </p:ext>
            </p:extLst>
          </p:nvPr>
        </p:nvGraphicFramePr>
        <p:xfrm>
          <a:off x="4607496" y="3068960"/>
          <a:ext cx="4212976" cy="3118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013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三、利率與匯率政策之挑戰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5184576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zh-TW" altLang="en-US" dirty="0"/>
              <a:t>台</a:t>
            </a:r>
            <a:r>
              <a:rPr lang="zh-TW" altLang="zh-TW" dirty="0"/>
              <a:t>灣</a:t>
            </a:r>
            <a:r>
              <a:rPr lang="zh-TW" altLang="zh-TW" u="sng" dirty="0"/>
              <a:t>通膨率低</a:t>
            </a:r>
            <a:r>
              <a:rPr lang="zh-TW" altLang="zh-TW" dirty="0"/>
              <a:t>而穩定，</a:t>
            </a:r>
            <a:r>
              <a:rPr lang="zh-TW" altLang="zh-TW" u="sng" dirty="0"/>
              <a:t>通膨展望平穩</a:t>
            </a:r>
            <a:r>
              <a:rPr lang="zh-TW" altLang="zh-TW" dirty="0"/>
              <a:t>，</a:t>
            </a:r>
            <a:r>
              <a:rPr lang="zh-TW" altLang="en-US" dirty="0"/>
              <a:t>產出缺口常為負，致</a:t>
            </a:r>
            <a:r>
              <a:rPr lang="zh-TW" altLang="zh-TW" dirty="0"/>
              <a:t>名目利率</a:t>
            </a:r>
            <a:r>
              <a:rPr lang="zh-TW" altLang="en-US" dirty="0"/>
              <a:t>偏</a:t>
            </a:r>
            <a:r>
              <a:rPr lang="zh-TW" altLang="zh-TW" dirty="0"/>
              <a:t>低；惟實質利率水準與主要國家相較仍屬適中。</a:t>
            </a:r>
            <a:endParaRPr lang="en-US" altLang="zh-TW" dirty="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zh-TW" altLang="en-US" dirty="0">
                <a:solidFill>
                  <a:srgbClr val="006666"/>
                </a:solidFill>
              </a:rPr>
              <a:t>政策挑戰：</a:t>
            </a:r>
            <a:r>
              <a:rPr lang="zh-TW" altLang="zh-TW" dirty="0">
                <a:solidFill>
                  <a:srgbClr val="006666"/>
                </a:solidFill>
              </a:rPr>
              <a:t>國人資金大量回流，</a:t>
            </a:r>
            <a:r>
              <a:rPr lang="zh-TW" altLang="en-US" dirty="0">
                <a:solidFill>
                  <a:srgbClr val="006666"/>
                </a:solidFill>
              </a:rPr>
              <a:t>若</a:t>
            </a:r>
            <a:r>
              <a:rPr lang="zh-TW" altLang="zh-TW" dirty="0">
                <a:solidFill>
                  <a:srgbClr val="006666"/>
                </a:solidFill>
              </a:rPr>
              <a:t>未能用於實質投資而停泊於金融市場，將進一步壓低國內</a:t>
            </a:r>
            <a:r>
              <a:rPr lang="zh-TW" altLang="zh-TW" dirty="0" smtClean="0">
                <a:solidFill>
                  <a:srgbClr val="006666"/>
                </a:solidFill>
              </a:rPr>
              <a:t>利率水準</a:t>
            </a:r>
            <a:r>
              <a:rPr lang="zh-TW" altLang="en-US" dirty="0" smtClean="0">
                <a:solidFill>
                  <a:srgbClr val="006666"/>
                </a:solidFill>
              </a:rPr>
              <a:t>，</a:t>
            </a:r>
            <a:r>
              <a:rPr lang="zh-TW" altLang="en-US" dirty="0">
                <a:solidFill>
                  <a:srgbClr val="006666"/>
                </a:solidFill>
              </a:rPr>
              <a:t>恐</a:t>
            </a:r>
            <a:r>
              <a:rPr lang="zh-TW" altLang="en-US" dirty="0" smtClean="0">
                <a:solidFill>
                  <a:srgbClr val="006666"/>
                </a:solidFill>
              </a:rPr>
              <a:t>影響本行</a:t>
            </a:r>
            <a:r>
              <a:rPr lang="zh-TW" altLang="en-US" dirty="0">
                <a:solidFill>
                  <a:srgbClr val="006666"/>
                </a:solidFill>
              </a:rPr>
              <a:t>貨幣</a:t>
            </a:r>
            <a:r>
              <a:rPr lang="zh-TW" altLang="en-US" dirty="0" smtClean="0">
                <a:solidFill>
                  <a:srgbClr val="006666"/>
                </a:solidFill>
              </a:rPr>
              <a:t>政策</a:t>
            </a:r>
            <a:r>
              <a:rPr lang="zh-TW" altLang="en-US" dirty="0">
                <a:solidFill>
                  <a:srgbClr val="006666"/>
                </a:solidFill>
              </a:rPr>
              <a:t>傳遞機制的有效運作</a:t>
            </a:r>
            <a:r>
              <a:rPr lang="zh-TW" altLang="en-US" dirty="0" smtClean="0">
                <a:solidFill>
                  <a:srgbClr val="006666"/>
                </a:solidFill>
              </a:rPr>
              <a:t>。</a:t>
            </a:r>
            <a:endParaRPr lang="en-US" altLang="zh-TW" dirty="0">
              <a:solidFill>
                <a:srgbClr val="006666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389624" y="3275692"/>
            <a:ext cx="6638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b="1" dirty="0"/>
              <a:t>主要經濟體實質利率比較表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99652"/>
              </p:ext>
            </p:extLst>
          </p:nvPr>
        </p:nvGraphicFramePr>
        <p:xfrm>
          <a:off x="1373166" y="3785261"/>
          <a:ext cx="6624736" cy="254873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391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87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78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189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897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</a:rPr>
                        <a:t>經濟體</a:t>
                      </a:r>
                      <a:endParaRPr lang="zh-TW" altLang="en-US" sz="1400" b="0" i="0" u="none" strike="noStrike" dirty="0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u="none" strike="noStrike" dirty="0">
                          <a:effectLst/>
                        </a:rPr>
                        <a:t>(1)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u="none" strike="noStrike" dirty="0">
                          <a:effectLst/>
                        </a:rPr>
                        <a:t>(2)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400" u="none" strike="noStrike" dirty="0">
                          <a:effectLst/>
                        </a:rPr>
                        <a:t>(3)=(1)-(2)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69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</a:t>
                      </a:r>
                      <a:r>
                        <a:rPr lang="zh-TW" altLang="en-US" sz="1400" u="none" strike="noStrike" dirty="0">
                          <a:effectLst/>
                        </a:rPr>
                        <a:t>年期定存利率</a:t>
                      </a:r>
                      <a:endParaRPr lang="zh-TW" altLang="en-US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CPI</a:t>
                      </a:r>
                      <a:r>
                        <a:rPr lang="zh-TW" altLang="en-US" sz="1400" u="none" strike="noStrike" dirty="0">
                          <a:effectLst/>
                        </a:rPr>
                        <a:t>年增率*</a:t>
                      </a:r>
                      <a:endParaRPr lang="zh-TW" altLang="en-US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實質利率</a:t>
                      </a: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89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2019.6.20</a:t>
                      </a:r>
                      <a:r>
                        <a:rPr lang="zh-TW" altLang="en-US" sz="1400" u="none" strike="noStrike" dirty="0">
                          <a:effectLst/>
                        </a:rPr>
                        <a:t>資料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2019</a:t>
                      </a:r>
                      <a:r>
                        <a:rPr lang="zh-TW" altLang="en-US" sz="1400" u="none" strike="noStrike" dirty="0">
                          <a:effectLst/>
                        </a:rPr>
                        <a:t>年預測值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</a:rPr>
                        <a:t>南韓</a:t>
                      </a:r>
                      <a:endParaRPr lang="zh-TW" altLang="en-US" sz="1400" b="0" i="0" u="none" strike="noStrike" dirty="0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1.500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0.50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1.000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</a:rPr>
                        <a:t>台灣</a:t>
                      </a:r>
                      <a:endParaRPr lang="zh-TW" alt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標楷體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1.065</a:t>
                      </a:r>
                      <a:endParaRPr lang="en-US" altLang="zh-TW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0.71</a:t>
                      </a:r>
                      <a:endParaRPr lang="en-US" altLang="zh-TW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0.355</a:t>
                      </a:r>
                      <a:endParaRPr lang="en-US" altLang="zh-TW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</a:rPr>
                        <a:t>日本</a:t>
                      </a:r>
                      <a:endParaRPr lang="zh-TW" altLang="en-US" sz="1400" b="0" i="0" u="none" strike="noStrike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0.010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0.65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-0.640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</a:rPr>
                        <a:t>美國</a:t>
                      </a:r>
                      <a:endParaRPr lang="zh-TW" altLang="en-US" sz="1400" b="0" i="0" u="none" strike="noStrike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1.240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2.07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-0.830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</a:rPr>
                        <a:t>中國</a:t>
                      </a:r>
                      <a:endParaRPr lang="zh-TW" altLang="en-US" sz="1400" b="0" i="0" u="none" strike="noStrike" dirty="0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1.500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2.40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-0.900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897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>
                          <a:effectLst/>
                        </a:rPr>
                        <a:t>歐元區</a:t>
                      </a:r>
                      <a:endParaRPr lang="zh-TW" altLang="en-US" sz="1400" b="0" i="0" u="none" strike="noStrike">
                        <a:effectLst/>
                        <a:latin typeface="標楷體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0.050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1.44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-1.390 </a:t>
                      </a:r>
                      <a:endParaRPr lang="en-US" altLang="zh-TW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1389623" y="6464369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1200" dirty="0"/>
              <a:t>資料來源：主計總處、</a:t>
            </a:r>
            <a:r>
              <a:rPr lang="en-US" altLang="zh-TW" sz="1200" dirty="0"/>
              <a:t>IHS Markit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099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三、利率與匯率政策之挑戰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052736"/>
            <a:ext cx="8496944" cy="5184576"/>
          </a:xfrm>
        </p:spPr>
        <p:txBody>
          <a:bodyPr/>
          <a:lstStyle/>
          <a:p>
            <a:r>
              <a:rPr lang="en-US" altLang="zh-TW" dirty="0"/>
              <a:t>1990</a:t>
            </a:r>
            <a:r>
              <a:rPr lang="zh-TW" altLang="en-US" dirty="0"/>
              <a:t>年代以來逐步</a:t>
            </a:r>
            <a:r>
              <a:rPr lang="zh-TW" altLang="zh-TW" dirty="0"/>
              <a:t>鬆綁跨境資本移動管理措施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en-US" altLang="zh-TW" dirty="0"/>
              <a:t>2018</a:t>
            </a:r>
            <a:r>
              <a:rPr lang="zh-TW" altLang="en-US" dirty="0"/>
              <a:t>年</a:t>
            </a:r>
            <a:r>
              <a:rPr lang="zh-TW" altLang="zh-TW" dirty="0"/>
              <a:t>跨境資本</a:t>
            </a:r>
            <a:r>
              <a:rPr lang="zh-TW" altLang="zh-TW" dirty="0" smtClean="0"/>
              <a:t>交易</a:t>
            </a:r>
            <a:r>
              <a:rPr lang="zh-TW" altLang="en-US" dirty="0" smtClean="0"/>
              <a:t>約為</a:t>
            </a:r>
            <a:r>
              <a:rPr lang="zh-TW" altLang="zh-TW" dirty="0"/>
              <a:t>商品貿易收支</a:t>
            </a:r>
            <a:r>
              <a:rPr lang="zh-TW" altLang="zh-TW" dirty="0" smtClean="0"/>
              <a:t>金額</a:t>
            </a:r>
            <a:r>
              <a:rPr lang="zh-TW" altLang="en-US" dirty="0" smtClean="0"/>
              <a:t>的</a:t>
            </a:r>
            <a:r>
              <a:rPr lang="en-US" altLang="zh-TW" dirty="0" smtClean="0"/>
              <a:t>10</a:t>
            </a:r>
            <a:r>
              <a:rPr lang="zh-TW" altLang="zh-TW" dirty="0"/>
              <a:t>倍</a:t>
            </a:r>
            <a:r>
              <a:rPr lang="zh-TW" altLang="en-US" dirty="0"/>
              <a:t>。</a:t>
            </a:r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17</a:t>
            </a:fld>
            <a:endParaRPr lang="zh-TW" altLang="en-US" dirty="0"/>
          </a:p>
        </p:txBody>
      </p:sp>
      <p:graphicFrame>
        <p:nvGraphicFramePr>
          <p:cNvPr id="12" name="圖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522488"/>
              </p:ext>
            </p:extLst>
          </p:nvPr>
        </p:nvGraphicFramePr>
        <p:xfrm>
          <a:off x="683568" y="2564905"/>
          <a:ext cx="770485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文字方塊 12"/>
          <p:cNvSpPr txBox="1"/>
          <p:nvPr/>
        </p:nvSpPr>
        <p:spPr>
          <a:xfrm>
            <a:off x="1259632" y="227687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/>
              <a:t>歷年我國外匯收支金額之結構變化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619672" y="6437394"/>
            <a:ext cx="1649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資料來源：中央銀行</a:t>
            </a:r>
          </a:p>
        </p:txBody>
      </p:sp>
    </p:spTree>
    <p:extLst>
      <p:ext uri="{BB962C8B-B14F-4D97-AF65-F5344CB8AC3E}">
        <p14:creationId xmlns:p14="http://schemas.microsoft.com/office/powerpoint/2010/main" val="334281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三、利率與匯率政策之挑戰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5184576"/>
          </a:xfrm>
        </p:spPr>
        <p:txBody>
          <a:bodyPr/>
          <a:lstStyle/>
          <a:p>
            <a:r>
              <a:rPr lang="zh-TW" altLang="zh-TW" dirty="0"/>
              <a:t>台灣外匯市場的參與者結構改變，目前資金進出相當自由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zh-TW" altLang="en-US" dirty="0">
                <a:solidFill>
                  <a:srgbClr val="006666"/>
                </a:solidFill>
              </a:rPr>
              <a:t>政策挑戰：</a:t>
            </a:r>
            <a:r>
              <a:rPr lang="zh-TW" altLang="zh-TW" dirty="0">
                <a:solidFill>
                  <a:srgbClr val="006666"/>
                </a:solidFill>
              </a:rPr>
              <a:t>未來境外資金匯回若大量且</a:t>
            </a:r>
            <a:r>
              <a:rPr lang="zh-TW" altLang="en-US" dirty="0">
                <a:solidFill>
                  <a:srgbClr val="006666"/>
                </a:solidFill>
              </a:rPr>
              <a:t>集中</a:t>
            </a:r>
            <a:r>
              <a:rPr lang="zh-TW" altLang="zh-TW" dirty="0">
                <a:solidFill>
                  <a:srgbClr val="006666"/>
                </a:solidFill>
              </a:rPr>
              <a:t>兌換為新台幣，將使</a:t>
            </a:r>
            <a:r>
              <a:rPr lang="zh-TW" altLang="zh-TW" u="sng" dirty="0">
                <a:solidFill>
                  <a:srgbClr val="006666"/>
                </a:solidFill>
              </a:rPr>
              <a:t>新台幣面臨升值的壓力</a:t>
            </a:r>
            <a:r>
              <a:rPr lang="zh-TW" altLang="en-US" dirty="0">
                <a:solidFill>
                  <a:srgbClr val="006666"/>
                </a:solidFill>
              </a:rPr>
              <a:t>。</a:t>
            </a:r>
            <a:endParaRPr lang="en-US" altLang="zh-TW" dirty="0">
              <a:solidFill>
                <a:srgbClr val="006666"/>
              </a:solidFill>
            </a:endParaRPr>
          </a:p>
          <a:p>
            <a:r>
              <a:rPr lang="zh-TW" altLang="en-US" dirty="0" smtClean="0">
                <a:latin typeface="+mn-ea"/>
              </a:rPr>
              <a:t>本行將</a:t>
            </a:r>
            <a:r>
              <a:rPr lang="zh-TW" altLang="en-US" dirty="0">
                <a:latin typeface="+mn-ea"/>
              </a:rPr>
              <a:t>配合海外資金匯回草案的相關配套措施，密切關注及因應其</a:t>
            </a:r>
            <a:r>
              <a:rPr lang="zh-TW" altLang="en-US" dirty="0" smtClean="0">
                <a:latin typeface="+mn-ea"/>
              </a:rPr>
              <a:t>發展；</a:t>
            </a:r>
            <a:endParaRPr lang="en-US" altLang="zh-TW" dirty="0" smtClean="0">
              <a:latin typeface="+mn-ea"/>
            </a:endParaRPr>
          </a:p>
          <a:p>
            <a:r>
              <a:rPr lang="zh-TW" altLang="en-US" dirty="0" smtClean="0">
                <a:latin typeface="+mn-ea"/>
              </a:rPr>
              <a:t>如本行</a:t>
            </a:r>
            <a:r>
              <a:rPr lang="zh-TW" altLang="en-US" dirty="0">
                <a:latin typeface="+mn-ea"/>
              </a:rPr>
              <a:t>已建請經濟部及財政部等，在核發許可文件時副知本行，以協助本行掌握相關資金進出動態。</a:t>
            </a:r>
            <a:endParaRPr lang="en-US" altLang="zh-TW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280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73184"/>
            <a:ext cx="8568952" cy="141160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sz="3300" dirty="0" smtClean="0"/>
              <a:t/>
            </a:r>
            <a:br>
              <a:rPr lang="en-US" altLang="zh-TW" sz="33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61662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由於國內存在超額儲蓄，為</a:t>
            </a:r>
            <a:r>
              <a:rPr lang="zh-TW" altLang="zh-TW" dirty="0" smtClean="0"/>
              <a:t>因應</a:t>
            </a:r>
            <a:r>
              <a:rPr lang="zh-TW" altLang="zh-TW" u="sng" dirty="0"/>
              <a:t>人口老化</a:t>
            </a:r>
            <a:r>
              <a:rPr lang="zh-TW" altLang="zh-TW" dirty="0"/>
              <a:t>及</a:t>
            </a:r>
            <a:r>
              <a:rPr lang="zh-TW" altLang="zh-TW" u="sng" dirty="0"/>
              <a:t>生產力成長疲弱</a:t>
            </a:r>
            <a:r>
              <a:rPr lang="zh-TW" altLang="zh-TW" dirty="0"/>
              <a:t>等結構問題，應把握此次資金回流</a:t>
            </a:r>
            <a:r>
              <a:rPr lang="zh-TW" altLang="zh-TW" dirty="0" smtClean="0"/>
              <a:t>契機</a:t>
            </a:r>
            <a:r>
              <a:rPr lang="zh-TW" altLang="en-US" dirty="0" smtClean="0"/>
              <a:t>，發揮正面效益。</a:t>
            </a:r>
            <a:endParaRPr lang="en-US" altLang="zh-TW" dirty="0" smtClean="0"/>
          </a:p>
          <a:p>
            <a:pPr>
              <a:lnSpc>
                <a:spcPct val="140000"/>
              </a:lnSpc>
            </a:pPr>
            <a:endParaRPr lang="en-US" altLang="zh-TW" dirty="0" smtClean="0"/>
          </a:p>
          <a:p>
            <a:pPr>
              <a:lnSpc>
                <a:spcPct val="140000"/>
              </a:lnSpc>
            </a:pPr>
            <a:endParaRPr lang="en-US" altLang="zh-TW" dirty="0"/>
          </a:p>
          <a:p>
            <a:pPr>
              <a:lnSpc>
                <a:spcPct val="140000"/>
              </a:lnSpc>
            </a:pPr>
            <a:endParaRPr lang="en-US" altLang="zh-TW" dirty="0"/>
          </a:p>
          <a:p>
            <a:pPr>
              <a:lnSpc>
                <a:spcPct val="140000"/>
              </a:lnSpc>
            </a:pPr>
            <a:endParaRPr lang="en-US" altLang="zh-TW" dirty="0"/>
          </a:p>
          <a:p>
            <a:pPr>
              <a:lnSpc>
                <a:spcPct val="140000"/>
              </a:lnSpc>
            </a:pPr>
            <a:endParaRPr lang="en-US" altLang="zh-TW" dirty="0" smtClean="0"/>
          </a:p>
          <a:p>
            <a:pPr>
              <a:lnSpc>
                <a:spcPct val="114000"/>
              </a:lnSpc>
              <a:spcBef>
                <a:spcPts val="5400"/>
              </a:spcBef>
            </a:pPr>
            <a:r>
              <a:rPr lang="zh-TW" altLang="zh-TW" dirty="0">
                <a:latin typeface="+mn-ea"/>
              </a:rPr>
              <a:t>國內</a:t>
            </a:r>
            <a:r>
              <a:rPr lang="zh-TW" altLang="en-US" dirty="0">
                <a:latin typeface="+mn-ea"/>
              </a:rPr>
              <a:t>實質投資挹注經濟成長</a:t>
            </a:r>
            <a:r>
              <a:rPr lang="zh-TW" altLang="en-US" dirty="0" smtClean="0">
                <a:latin typeface="+mn-ea"/>
              </a:rPr>
              <a:t>動能</a:t>
            </a:r>
            <a:r>
              <a:rPr lang="zh-TW" altLang="zh-TW" dirty="0" smtClean="0">
                <a:latin typeface="+mn-ea"/>
              </a:rPr>
              <a:t>，有助所得及消費提升，</a:t>
            </a:r>
            <a:r>
              <a:rPr lang="zh-TW" altLang="en-US" dirty="0" smtClean="0">
                <a:latin typeface="+mn-ea"/>
              </a:rPr>
              <a:t>可</a:t>
            </a:r>
            <a:r>
              <a:rPr lang="zh-TW" altLang="en-US" dirty="0">
                <a:latin typeface="+mn-ea"/>
              </a:rPr>
              <a:t>舒緩國內名目利率水準走低的壓力，提升貨幣政策傳遞機制的有效性。</a:t>
            </a:r>
          </a:p>
          <a:p>
            <a:pPr>
              <a:lnSpc>
                <a:spcPct val="140000"/>
              </a:lnSpc>
              <a:spcBef>
                <a:spcPts val="4200"/>
              </a:spcBef>
            </a:pP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19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323991"/>
              </p:ext>
            </p:extLst>
          </p:nvPr>
        </p:nvGraphicFramePr>
        <p:xfrm>
          <a:off x="683568" y="1988841"/>
          <a:ext cx="8136904" cy="3024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96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240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9043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+mn-ea"/>
                          <a:ea typeface="+mn-ea"/>
                        </a:rPr>
                        <a:t>結構問題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+mn-ea"/>
                          <a:ea typeface="+mn-ea"/>
                        </a:rPr>
                        <a:t>方針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+mn-ea"/>
                          <a:ea typeface="+mn-ea"/>
                        </a:rPr>
                        <a:t>戰略意義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1082"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latin typeface="+mn-ea"/>
                          <a:ea typeface="+mn-ea"/>
                        </a:rPr>
                        <a:t>生產力成長減緩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300"/>
                        </a:spcBef>
                      </a:pPr>
                      <a:r>
                        <a:rPr lang="zh-TW" altLang="zh-TW" sz="2000" dirty="0">
                          <a:latin typeface="+mn-ea"/>
                          <a:ea typeface="+mn-ea"/>
                        </a:rPr>
                        <a:t>引導</a:t>
                      </a:r>
                      <a:r>
                        <a:rPr lang="zh-TW" altLang="zh-TW" sz="2000" dirty="0" smtClean="0">
                          <a:latin typeface="+mn-ea"/>
                          <a:ea typeface="+mn-ea"/>
                        </a:rPr>
                        <a:t>資金</a:t>
                      </a:r>
                      <a:r>
                        <a:rPr lang="en-US" altLang="zh-TW" sz="20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altLang="en-US" sz="2000" dirty="0" smtClean="0">
                          <a:latin typeface="+mn-ea"/>
                          <a:ea typeface="+mn-ea"/>
                        </a:rPr>
                        <a:t>含國內及國外</a:t>
                      </a:r>
                      <a:r>
                        <a:rPr lang="en-US" altLang="zh-TW" sz="200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lang="zh-TW" altLang="en-US" sz="2000" b="1" spc="-100" baseline="0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進行</a:t>
                      </a:r>
                      <a:r>
                        <a:rPr lang="zh-TW" altLang="zh-TW" sz="2000" b="1" spc="-100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實質</a:t>
                      </a:r>
                      <a:r>
                        <a:rPr lang="zh-TW" altLang="zh-TW" sz="2000" b="1" spc="-100" baseline="0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投資</a:t>
                      </a:r>
                      <a:r>
                        <a:rPr lang="zh-TW" altLang="en-US" sz="2000" spc="-100" baseline="0" dirty="0" smtClean="0">
                          <a:latin typeface="+mn-ea"/>
                          <a:ea typeface="+mn-ea"/>
                        </a:rPr>
                        <a:t>及</a:t>
                      </a:r>
                      <a:r>
                        <a:rPr lang="zh-TW" altLang="en-US" sz="2000" b="1" spc="-100" baseline="0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海外併購</a:t>
                      </a:r>
                      <a:endParaRPr lang="zh-TW" altLang="en-US" sz="2000" b="1" spc="-100" baseline="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80000" marR="0" indent="-18000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dirty="0">
                          <a:latin typeface="+mn-ea"/>
                          <a:ea typeface="+mn-ea"/>
                        </a:rPr>
                        <a:t>產業升級、生產力提升</a:t>
                      </a:r>
                    </a:p>
                    <a:p>
                      <a:pPr marL="180000" marR="0" indent="-18000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2000" spc="-30" baseline="0" dirty="0">
                          <a:latin typeface="+mn-ea"/>
                          <a:ea typeface="+mn-ea"/>
                        </a:rPr>
                        <a:t>經濟成長</a:t>
                      </a:r>
                      <a:r>
                        <a:rPr lang="zh-TW" altLang="en-US" sz="2000" spc="-30" baseline="0" dirty="0">
                          <a:latin typeface="+mn-ea"/>
                          <a:ea typeface="+mn-ea"/>
                        </a:rPr>
                        <a:t>、</a:t>
                      </a:r>
                      <a:r>
                        <a:rPr lang="zh-TW" altLang="zh-TW" sz="2000" spc="-30" baseline="0" dirty="0">
                          <a:latin typeface="+mn-ea"/>
                          <a:ea typeface="+mn-ea"/>
                        </a:rPr>
                        <a:t>帶動薪資上漲</a:t>
                      </a:r>
                      <a:endParaRPr lang="zh-TW" altLang="en-US" sz="2000" spc="-30" baseline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22814">
                <a:tc>
                  <a:txBody>
                    <a:bodyPr/>
                    <a:lstStyle/>
                    <a:p>
                      <a:r>
                        <a:rPr lang="zh-TW" altLang="zh-TW" sz="2000" u="none" dirty="0">
                          <a:latin typeface="+mn-ea"/>
                          <a:ea typeface="+mn-ea"/>
                        </a:rPr>
                        <a:t>人口</a:t>
                      </a:r>
                      <a:r>
                        <a:rPr lang="zh-TW" altLang="zh-TW" sz="2000" u="none" dirty="0" smtClean="0">
                          <a:latin typeface="+mn-ea"/>
                          <a:ea typeface="+mn-ea"/>
                        </a:rPr>
                        <a:t>老化</a:t>
                      </a:r>
                      <a:endParaRPr lang="zh-TW" altLang="en-US" sz="2000" u="none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6213" marR="0" indent="-176213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dirty="0" smtClean="0">
                          <a:latin typeface="+mn-ea"/>
                          <a:ea typeface="+mn-ea"/>
                        </a:rPr>
                        <a:t>引導資金投資</a:t>
                      </a:r>
                      <a:r>
                        <a:rPr lang="zh-TW" altLang="zh-TW" sz="2000" spc="-30" baseline="0" dirty="0" smtClean="0">
                          <a:latin typeface="+mn-ea"/>
                          <a:ea typeface="+mn-ea"/>
                        </a:rPr>
                        <a:t>長照產業</a:t>
                      </a:r>
                      <a:endParaRPr lang="en-US" altLang="zh-TW" sz="2000" dirty="0" smtClean="0">
                        <a:latin typeface="+mn-ea"/>
                        <a:ea typeface="+mn-ea"/>
                      </a:endParaRPr>
                    </a:p>
                    <a:p>
                      <a:pPr marL="176213" indent="-176213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2000" dirty="0" smtClean="0">
                          <a:latin typeface="+mn-ea"/>
                          <a:ea typeface="+mn-ea"/>
                        </a:rPr>
                        <a:t>引導</a:t>
                      </a:r>
                      <a:r>
                        <a:rPr lang="zh-TW" altLang="zh-TW" sz="2000" dirty="0">
                          <a:latin typeface="+mn-ea"/>
                          <a:ea typeface="+mn-ea"/>
                        </a:rPr>
                        <a:t>資金</a:t>
                      </a:r>
                      <a:r>
                        <a:rPr lang="zh-TW" altLang="en-US" sz="20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發展</a:t>
                      </a:r>
                      <a:r>
                        <a:rPr lang="zh-TW" altLang="zh-TW" sz="20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金融服務業</a:t>
                      </a:r>
                      <a:r>
                        <a:rPr lang="zh-TW" altLang="zh-TW" sz="2000" b="1" dirty="0" smtClean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及財富</a:t>
                      </a:r>
                      <a:r>
                        <a:rPr lang="zh-TW" altLang="zh-TW" sz="20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管理業務</a:t>
                      </a:r>
                      <a:endParaRPr lang="zh-TW" altLang="en-US" sz="20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80000" indent="-180000">
                        <a:lnSpc>
                          <a:spcPct val="11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spc="-30" baseline="0" dirty="0" smtClean="0">
                          <a:latin typeface="+mn-ea"/>
                          <a:ea typeface="+mn-ea"/>
                        </a:rPr>
                        <a:t>滿足</a:t>
                      </a:r>
                      <a:r>
                        <a:rPr lang="zh-TW" altLang="zh-TW" sz="2000" spc="-30" baseline="0" dirty="0" smtClean="0">
                          <a:latin typeface="+mn-ea"/>
                          <a:ea typeface="+mn-ea"/>
                        </a:rPr>
                        <a:t>銀髮</a:t>
                      </a:r>
                      <a:r>
                        <a:rPr lang="zh-TW" altLang="en-US" sz="2000" spc="-30" baseline="0" dirty="0" smtClean="0">
                          <a:latin typeface="+mn-ea"/>
                          <a:ea typeface="+mn-ea"/>
                        </a:rPr>
                        <a:t>族</a:t>
                      </a:r>
                      <a:r>
                        <a:rPr lang="zh-TW" altLang="zh-TW" sz="2000" spc="-30" baseline="0" dirty="0" smtClean="0">
                          <a:latin typeface="+mn-ea"/>
                          <a:ea typeface="+mn-ea"/>
                        </a:rPr>
                        <a:t>長</a:t>
                      </a:r>
                      <a:r>
                        <a:rPr lang="zh-TW" altLang="zh-TW" sz="2000" spc="-30" baseline="0" dirty="0">
                          <a:latin typeface="+mn-ea"/>
                          <a:ea typeface="+mn-ea"/>
                        </a:rPr>
                        <a:t>期照</a:t>
                      </a:r>
                      <a:r>
                        <a:rPr lang="zh-TW" altLang="zh-TW" sz="2000" spc="-30" baseline="0" dirty="0" smtClean="0">
                          <a:latin typeface="+mn-ea"/>
                          <a:ea typeface="+mn-ea"/>
                        </a:rPr>
                        <a:t>護</a:t>
                      </a:r>
                      <a:r>
                        <a:rPr lang="zh-TW" altLang="en-US" sz="2000" spc="-30" baseline="0" dirty="0" smtClean="0">
                          <a:latin typeface="+mn-ea"/>
                          <a:ea typeface="+mn-ea"/>
                        </a:rPr>
                        <a:t>需求</a:t>
                      </a:r>
                      <a:endParaRPr lang="en-US" altLang="zh-TW" sz="2000" spc="-30" baseline="0" dirty="0">
                        <a:latin typeface="+mn-ea"/>
                        <a:ea typeface="+mn-ea"/>
                      </a:endParaRPr>
                    </a:p>
                    <a:p>
                      <a:pPr marL="180000" indent="-180000">
                        <a:lnSpc>
                          <a:spcPct val="11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sz="20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滿足</a:t>
                      </a:r>
                      <a:r>
                        <a:rPr kumimoji="0" lang="zh-TW" altLang="zh-TW" sz="2000" b="1" kern="120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退休</a:t>
                      </a:r>
                      <a:r>
                        <a:rPr kumimoji="0" lang="zh-TW" altLang="zh-TW" sz="2000" b="1" kern="12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理財</a:t>
                      </a:r>
                      <a:r>
                        <a:rPr kumimoji="0" lang="zh-TW" altLang="en-US" sz="2000" b="1" kern="12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及跨世代</a:t>
                      </a:r>
                      <a:r>
                        <a:rPr kumimoji="0" lang="zh-TW" altLang="zh-TW" sz="2000" b="1" kern="12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財富</a:t>
                      </a:r>
                      <a:r>
                        <a:rPr kumimoji="0" lang="zh-TW" altLang="zh-TW" sz="2000" b="1" kern="120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傳承</a:t>
                      </a:r>
                      <a:r>
                        <a:rPr kumimoji="0" lang="zh-TW" altLang="zh-TW" sz="20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的</a:t>
                      </a:r>
                      <a:r>
                        <a:rPr kumimoji="0" lang="zh-TW" altLang="zh-TW" sz="2000" kern="1200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需求</a:t>
                      </a:r>
                      <a:endParaRPr kumimoji="0" lang="en-US" altLang="zh-TW" sz="2000" kern="1200" dirty="0" smtClean="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180000" indent="-180000">
                        <a:lnSpc>
                          <a:spcPct val="11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zh-TW" altLang="en-US" sz="2000" b="1" kern="12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提升金融業生產力</a:t>
                      </a:r>
                      <a:endParaRPr lang="en-US" altLang="zh-TW" sz="20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62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effectLst/>
              </a:rPr>
              <a:t>簡報大綱</a:t>
            </a:r>
            <a:r>
              <a:rPr lang="en-US" altLang="zh-TW" dirty="0">
                <a:effectLst/>
              </a:rPr>
              <a:t/>
            </a:r>
            <a:br>
              <a:rPr lang="en-US" altLang="zh-TW" dirty="0">
                <a:effectLst/>
              </a:rPr>
            </a:br>
            <a:endParaRPr lang="zh-TW" altLang="en-US" dirty="0">
              <a:effectLst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0238" lvl="0" indent="-630238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/>
              <a:t>台灣的國際投資部位、經常帳順差與超額儲蓄</a:t>
            </a:r>
            <a:endParaRPr lang="en-US" altLang="zh-TW" dirty="0"/>
          </a:p>
          <a:p>
            <a:pPr marL="630238" lvl="0" indent="-630238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zh-TW" altLang="zh-TW" dirty="0"/>
              <a:t>迎接台商回流與海外資金匯回的資金浪潮</a:t>
            </a:r>
            <a:endParaRPr lang="en-US" altLang="zh-TW" dirty="0"/>
          </a:p>
          <a:p>
            <a:pPr marL="630238" lvl="0" indent="-630238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/>
              <a:t>利率與匯率政策之挑戰</a:t>
            </a:r>
            <a:endParaRPr lang="en-US" altLang="zh-TW" dirty="0"/>
          </a:p>
          <a:p>
            <a:pPr marL="630238" lvl="0" indent="-630238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</a:t>
            </a:r>
            <a:r>
              <a:rPr lang="zh-TW" altLang="zh-TW" dirty="0"/>
              <a:t>引導資金運用的戰略意義</a:t>
            </a:r>
            <a:endParaRPr lang="en-US" altLang="zh-TW" dirty="0"/>
          </a:p>
          <a:p>
            <a:pPr marL="630238" lvl="0" indent="-630238">
              <a:lnSpc>
                <a:spcPct val="140000"/>
              </a:lnSpc>
              <a:spcAft>
                <a:spcPts val="600"/>
              </a:spcAft>
              <a:buNone/>
            </a:pPr>
            <a:r>
              <a:rPr lang="zh-TW" altLang="en-US" dirty="0"/>
              <a:t>五、</a:t>
            </a:r>
            <a:r>
              <a:rPr lang="zh-TW" altLang="zh-TW" dirty="0"/>
              <a:t>結語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ts val="35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801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89208"/>
            <a:ext cx="8568952" cy="105156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四、</a:t>
            </a:r>
            <a:r>
              <a:rPr lang="zh-TW" altLang="zh-TW" dirty="0"/>
              <a:t>引導資金運用的戰略意義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5184576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zh-TW" altLang="zh-TW" dirty="0"/>
              <a:t>國際投資</a:t>
            </a:r>
            <a:r>
              <a:rPr lang="zh-TW" altLang="en-US" dirty="0"/>
              <a:t>部位中</a:t>
            </a:r>
            <a:r>
              <a:rPr lang="zh-TW" altLang="zh-TW" dirty="0" smtClean="0"/>
              <a:t>，</a:t>
            </a:r>
            <a:r>
              <a:rPr lang="zh-TW" altLang="en-US" dirty="0" smtClean="0"/>
              <a:t>國人</a:t>
            </a:r>
            <a:r>
              <a:rPr lang="zh-TW" altLang="zh-TW" dirty="0" smtClean="0"/>
              <a:t>對外</a:t>
            </a:r>
            <a:r>
              <a:rPr lang="zh-TW" altLang="en-US" dirty="0" smtClean="0"/>
              <a:t>投資</a:t>
            </a:r>
            <a:r>
              <a:rPr lang="zh-TW" altLang="zh-TW" dirty="0" smtClean="0"/>
              <a:t>與</a:t>
            </a:r>
            <a:r>
              <a:rPr lang="zh-TW" altLang="en-US" dirty="0" smtClean="0"/>
              <a:t>外人對本國投資中</a:t>
            </a:r>
            <a:r>
              <a:rPr lang="zh-TW" altLang="zh-TW" dirty="0" smtClean="0"/>
              <a:t>的</a:t>
            </a:r>
            <a:r>
              <a:rPr lang="zh-TW" altLang="zh-TW" u="sng" dirty="0"/>
              <a:t>直接投資</a:t>
            </a:r>
            <a:r>
              <a:rPr lang="zh-TW" altLang="zh-TW" dirty="0"/>
              <a:t>比重皆</a:t>
            </a:r>
            <a:r>
              <a:rPr lang="zh-TW" altLang="zh-TW" dirty="0" smtClean="0"/>
              <a:t>低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pPr>
              <a:lnSpc>
                <a:spcPts val="3600"/>
              </a:lnSpc>
            </a:pPr>
            <a:r>
              <a:rPr lang="zh-TW" altLang="en-US" dirty="0">
                <a:solidFill>
                  <a:srgbClr val="006666"/>
                </a:solidFill>
              </a:rPr>
              <a:t>戰略意義</a:t>
            </a:r>
            <a:r>
              <a:rPr lang="zh-TW" altLang="en-US" dirty="0" smtClean="0">
                <a:solidFill>
                  <a:srgbClr val="006666"/>
                </a:solidFill>
              </a:rPr>
              <a:t>：引導資金</a:t>
            </a:r>
            <a:r>
              <a:rPr lang="en-US" altLang="zh-TW" dirty="0" smtClean="0">
                <a:solidFill>
                  <a:srgbClr val="006666"/>
                </a:solidFill>
              </a:rPr>
              <a:t>(</a:t>
            </a:r>
            <a:r>
              <a:rPr lang="zh-TW" altLang="en-US" dirty="0" smtClean="0">
                <a:solidFill>
                  <a:srgbClr val="006666"/>
                </a:solidFill>
              </a:rPr>
              <a:t>包含國內及國外</a:t>
            </a:r>
            <a:r>
              <a:rPr lang="en-US" altLang="zh-TW" dirty="0" smtClean="0">
                <a:solidFill>
                  <a:srgbClr val="006666"/>
                </a:solidFill>
              </a:rPr>
              <a:t>)</a:t>
            </a:r>
            <a:r>
              <a:rPr lang="zh-TW" altLang="en-US" dirty="0" smtClean="0">
                <a:solidFill>
                  <a:srgbClr val="006666"/>
                </a:solidFill>
              </a:rPr>
              <a:t>投入實質投資。</a:t>
            </a:r>
            <a:endParaRPr lang="zh-TW" altLang="en-US" dirty="0">
              <a:solidFill>
                <a:srgbClr val="006666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20</a:t>
            </a:fld>
            <a:endParaRPr lang="zh-TW" altLang="en-US" dirty="0"/>
          </a:p>
        </p:txBody>
      </p:sp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8923762"/>
              </p:ext>
            </p:extLst>
          </p:nvPr>
        </p:nvGraphicFramePr>
        <p:xfrm>
          <a:off x="755576" y="2385729"/>
          <a:ext cx="7776864" cy="4155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1619672" y="6437394"/>
            <a:ext cx="1649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資料來源：中央銀行</a:t>
            </a:r>
          </a:p>
        </p:txBody>
      </p:sp>
    </p:spTree>
    <p:extLst>
      <p:ext uri="{BB962C8B-B14F-4D97-AF65-F5344CB8AC3E}">
        <p14:creationId xmlns:p14="http://schemas.microsoft.com/office/powerpoint/2010/main" val="233568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73184"/>
            <a:ext cx="8568952" cy="141160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sz="3300" dirty="0"/>
              <a:t/>
            </a:r>
            <a:br>
              <a:rPr lang="en-US" altLang="zh-TW" sz="3300" dirty="0"/>
            </a:b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</a:t>
            </a: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)</a:t>
            </a:r>
            <a:r>
              <a:rPr lang="en-US" altLang="zh-TW" dirty="0"/>
              <a:t>	</a:t>
            </a:r>
            <a:r>
              <a:rPr lang="zh-TW" altLang="en-US" dirty="0"/>
              <a:t>引導資金投入國內實質</a:t>
            </a:r>
            <a:r>
              <a:rPr lang="zh-TW" altLang="en-US" dirty="0" smtClean="0"/>
              <a:t>投資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1845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zh-TW" altLang="zh-TW" dirty="0"/>
              <a:t>投資</a:t>
            </a:r>
            <a:r>
              <a:rPr lang="zh-TW" altLang="en-US" dirty="0"/>
              <a:t>台灣三大方案：</a:t>
            </a:r>
            <a:r>
              <a:rPr lang="en-US" altLang="zh-TW" dirty="0">
                <a:sym typeface="Wingdings" panose="05000000000000000000" pitchFamily="2" charset="2"/>
              </a:rPr>
              <a:t>(1</a:t>
            </a:r>
            <a:r>
              <a:rPr lang="en-US" altLang="zh-TW" dirty="0" smtClean="0">
                <a:sym typeface="Wingdings" panose="05000000000000000000" pitchFamily="2" charset="2"/>
              </a:rPr>
              <a:t>)</a:t>
            </a:r>
            <a:r>
              <a:rPr lang="zh-TW" altLang="en-US" dirty="0" smtClean="0">
                <a:sym typeface="Wingdings" panose="05000000000000000000" pitchFamily="2" charset="2"/>
              </a:rPr>
              <a:t>歡迎</a:t>
            </a:r>
            <a:r>
              <a:rPr lang="zh-TW" altLang="zh-TW" u="sng" dirty="0" smtClean="0"/>
              <a:t>台商</a:t>
            </a:r>
            <a:r>
              <a:rPr lang="zh-TW" altLang="zh-TW" u="sng" dirty="0"/>
              <a:t>回</a:t>
            </a:r>
            <a:r>
              <a:rPr lang="zh-TW" altLang="zh-TW" u="sng" dirty="0" smtClean="0"/>
              <a:t>台</a:t>
            </a:r>
            <a:r>
              <a:rPr lang="zh-TW" altLang="en-US" dirty="0" smtClean="0"/>
              <a:t>投資方案；</a:t>
            </a:r>
            <a:endParaRPr lang="en-US" altLang="zh-TW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zh-TW" altLang="en-US" dirty="0" smtClean="0"/>
              <a:t>                             </a:t>
            </a:r>
            <a:r>
              <a:rPr lang="en-US" altLang="zh-TW" dirty="0"/>
              <a:t>(2)</a:t>
            </a:r>
            <a:r>
              <a:rPr lang="zh-TW" altLang="en-US" u="sng" dirty="0"/>
              <a:t>根留台灣</a:t>
            </a:r>
            <a:r>
              <a:rPr lang="zh-TW" altLang="en-US" u="sng" dirty="0" smtClean="0"/>
              <a:t>企業</a:t>
            </a:r>
            <a:r>
              <a:rPr lang="zh-TW" altLang="en-US" dirty="0" smtClean="0"/>
              <a:t>加速投資方案；</a:t>
            </a:r>
            <a:endParaRPr lang="en-US" altLang="zh-TW" dirty="0"/>
          </a:p>
          <a:p>
            <a:pPr marL="0" indent="0">
              <a:spcAft>
                <a:spcPts val="600"/>
              </a:spcAft>
              <a:buNone/>
            </a:pPr>
            <a:r>
              <a:rPr lang="zh-TW" altLang="en-US" dirty="0"/>
              <a:t>                             </a:t>
            </a:r>
            <a:r>
              <a:rPr lang="en-US" altLang="zh-TW" dirty="0"/>
              <a:t>(3)</a:t>
            </a:r>
            <a:r>
              <a:rPr lang="zh-TW" altLang="en-US" u="sng" dirty="0" smtClean="0"/>
              <a:t>中小企業</a:t>
            </a:r>
            <a:r>
              <a:rPr lang="zh-TW" altLang="en-US" smtClean="0"/>
              <a:t>加速投資方案</a:t>
            </a:r>
            <a:r>
              <a:rPr lang="zh-TW" altLang="en-US" dirty="0"/>
              <a:t>。</a:t>
            </a:r>
            <a:endParaRPr lang="en-US" altLang="zh-TW" dirty="0"/>
          </a:p>
          <a:p>
            <a:r>
              <a:rPr lang="zh-TW" altLang="en-US" dirty="0">
                <a:solidFill>
                  <a:srgbClr val="006666"/>
                </a:solidFill>
              </a:rPr>
              <a:t>戰略意義：</a:t>
            </a:r>
            <a:endParaRPr lang="en-US" altLang="zh-TW" dirty="0">
              <a:solidFill>
                <a:srgbClr val="006666"/>
              </a:solidFill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zh-TW" altLang="zh-TW" dirty="0"/>
              <a:t>將資金導入</a:t>
            </a:r>
            <a:r>
              <a:rPr lang="zh-TW" altLang="zh-TW" u="sng" dirty="0" smtClean="0"/>
              <a:t>前瞻</a:t>
            </a:r>
            <a:r>
              <a:rPr lang="zh-TW" altLang="en-US" u="sng" dirty="0" smtClean="0"/>
              <a:t>性</a:t>
            </a:r>
            <a:r>
              <a:rPr lang="zh-TW" altLang="zh-TW" u="sng" dirty="0" smtClean="0"/>
              <a:t>投資</a:t>
            </a:r>
            <a:r>
              <a:rPr lang="zh-TW" altLang="zh-TW" dirty="0"/>
              <a:t>，</a:t>
            </a:r>
            <a:r>
              <a:rPr lang="zh-TW" altLang="en-US" dirty="0"/>
              <a:t>透過資本累積與深化提升生產力，</a:t>
            </a:r>
            <a:r>
              <a:rPr lang="zh-TW" altLang="zh-TW" dirty="0"/>
              <a:t>帶動產業升級，</a:t>
            </a:r>
            <a:r>
              <a:rPr lang="zh-TW" altLang="en-US" dirty="0"/>
              <a:t>增進</a:t>
            </a:r>
            <a:r>
              <a:rPr lang="zh-TW" altLang="zh-TW" dirty="0"/>
              <a:t>經濟及國人薪資成長</a:t>
            </a:r>
            <a:r>
              <a:rPr lang="zh-TW" altLang="en-US" dirty="0"/>
              <a:t>。</a:t>
            </a:r>
            <a:endParaRPr lang="en-US" altLang="zh-TW" dirty="0"/>
          </a:p>
          <a:p>
            <a:pPr marL="457200" indent="-457200" algn="l">
              <a:buFont typeface="+mj-lt"/>
              <a:buAutoNum type="arabicParenR"/>
            </a:pPr>
            <a:r>
              <a:rPr lang="zh-TW" altLang="en-US" dirty="0"/>
              <a:t>因應</a:t>
            </a:r>
            <a:r>
              <a:rPr lang="zh-TW" altLang="zh-TW" dirty="0"/>
              <a:t>人口老化問題，引導資金投入於</a:t>
            </a:r>
            <a:r>
              <a:rPr lang="zh-TW" altLang="zh-TW" u="sng" dirty="0"/>
              <a:t>銀髮或長期照護</a:t>
            </a:r>
            <a:r>
              <a:rPr lang="zh-TW" altLang="zh-TW" dirty="0"/>
              <a:t>等</a:t>
            </a:r>
            <a:r>
              <a:rPr lang="zh-TW" altLang="zh-TW" dirty="0" smtClean="0"/>
              <a:t>具</a:t>
            </a:r>
            <a:r>
              <a:rPr lang="zh-TW" altLang="zh-TW" u="sng" dirty="0" smtClean="0"/>
              <a:t>長期</a:t>
            </a:r>
            <a:r>
              <a:rPr lang="zh-TW" altLang="zh-TW" u="sng" dirty="0"/>
              <a:t>未來性</a:t>
            </a:r>
            <a:r>
              <a:rPr lang="zh-TW" altLang="zh-TW" dirty="0"/>
              <a:t>的產業，亦為當前提振內</a:t>
            </a:r>
            <a:r>
              <a:rPr lang="zh-TW" altLang="zh-TW" dirty="0" smtClean="0"/>
              <a:t>需</a:t>
            </a:r>
            <a:r>
              <a:rPr lang="zh-TW" altLang="en-US" dirty="0" smtClean="0"/>
              <a:t>的</a:t>
            </a:r>
            <a:r>
              <a:rPr lang="zh-TW" altLang="zh-TW" dirty="0" smtClean="0"/>
              <a:t>重要</a:t>
            </a:r>
            <a:r>
              <a:rPr lang="zh-TW" altLang="zh-TW" dirty="0"/>
              <a:t>政策方向。</a:t>
            </a:r>
            <a:endParaRPr lang="en-US" altLang="zh-TW" dirty="0"/>
          </a:p>
          <a:p>
            <a:pPr>
              <a:spcAft>
                <a:spcPts val="600"/>
              </a:spcAft>
            </a:pPr>
            <a:endParaRPr lang="zh-TW" altLang="en-US" dirty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792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56663"/>
            <a:ext cx="8496944" cy="5184576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dirty="0"/>
              <a:t>以完善的資通訊產業聚落吸引外資直接</a:t>
            </a:r>
            <a:r>
              <a:rPr lang="zh-TW" altLang="en-US" dirty="0" smtClean="0"/>
              <a:t>投資。</a:t>
            </a:r>
            <a:endParaRPr lang="en-US" altLang="zh-TW" dirty="0"/>
          </a:p>
          <a:p>
            <a:pPr>
              <a:lnSpc>
                <a:spcPct val="130000"/>
              </a:lnSpc>
            </a:pPr>
            <a:r>
              <a:rPr lang="zh-TW" altLang="zh-TW" dirty="0">
                <a:solidFill>
                  <a:srgbClr val="006666"/>
                </a:solidFill>
              </a:rPr>
              <a:t>戰略</a:t>
            </a:r>
            <a:r>
              <a:rPr lang="zh-TW" altLang="en-US" dirty="0">
                <a:solidFill>
                  <a:srgbClr val="006666"/>
                </a:solidFill>
              </a:rPr>
              <a:t>意義：</a:t>
            </a:r>
            <a:r>
              <a:rPr lang="zh-TW" altLang="zh-TW" dirty="0">
                <a:solidFill>
                  <a:srgbClr val="006666"/>
                </a:solidFill>
              </a:rPr>
              <a:t>引導資金投入</a:t>
            </a:r>
            <a:r>
              <a:rPr lang="en-US" altLang="zh-TW" dirty="0">
                <a:solidFill>
                  <a:srgbClr val="006666"/>
                </a:solidFill>
              </a:rPr>
              <a:t>AI</a:t>
            </a:r>
            <a:r>
              <a:rPr lang="zh-TW" altLang="zh-TW" dirty="0">
                <a:solidFill>
                  <a:srgbClr val="006666"/>
                </a:solidFill>
              </a:rPr>
              <a:t>、</a:t>
            </a:r>
            <a:r>
              <a:rPr lang="en-US" altLang="zh-TW" dirty="0">
                <a:solidFill>
                  <a:srgbClr val="006666"/>
                </a:solidFill>
              </a:rPr>
              <a:t>5G</a:t>
            </a:r>
            <a:r>
              <a:rPr lang="zh-TW" altLang="zh-TW" dirty="0">
                <a:solidFill>
                  <a:srgbClr val="006666"/>
                </a:solidFill>
              </a:rPr>
              <a:t>、物聯</a:t>
            </a:r>
            <a:r>
              <a:rPr lang="zh-TW" altLang="zh-TW" dirty="0" smtClean="0">
                <a:solidFill>
                  <a:srgbClr val="006666"/>
                </a:solidFill>
              </a:rPr>
              <a:t>網</a:t>
            </a:r>
            <a:r>
              <a:rPr lang="en-US" altLang="zh-TW" dirty="0" smtClean="0">
                <a:solidFill>
                  <a:srgbClr val="006666"/>
                </a:solidFill>
              </a:rPr>
              <a:t>(</a:t>
            </a:r>
            <a:r>
              <a:rPr lang="en-US" altLang="zh-TW" dirty="0" err="1" smtClean="0">
                <a:solidFill>
                  <a:srgbClr val="006666"/>
                </a:solidFill>
              </a:rPr>
              <a:t>IoTs</a:t>
            </a:r>
            <a:r>
              <a:rPr lang="en-US" altLang="zh-TW" dirty="0" smtClean="0">
                <a:solidFill>
                  <a:srgbClr val="006666"/>
                </a:solidFill>
              </a:rPr>
              <a:t>)</a:t>
            </a:r>
            <a:r>
              <a:rPr lang="zh-TW" altLang="en-US" dirty="0" smtClean="0">
                <a:solidFill>
                  <a:srgbClr val="006666"/>
                </a:solidFill>
              </a:rPr>
              <a:t>、</a:t>
            </a:r>
            <a:r>
              <a:rPr lang="zh-TW" altLang="en-US" dirty="0">
                <a:solidFill>
                  <a:srgbClr val="006666"/>
                </a:solidFill>
              </a:rPr>
              <a:t>金融科</a:t>
            </a:r>
            <a:r>
              <a:rPr lang="zh-TW" altLang="zh-TW" dirty="0">
                <a:solidFill>
                  <a:srgbClr val="006666"/>
                </a:solidFill>
              </a:rPr>
              <a:t>技</a:t>
            </a:r>
            <a:r>
              <a:rPr lang="zh-TW" altLang="zh-TW" dirty="0" smtClean="0">
                <a:solidFill>
                  <a:srgbClr val="006666"/>
                </a:solidFill>
              </a:rPr>
              <a:t>等</a:t>
            </a:r>
            <a:r>
              <a:rPr lang="zh-TW" altLang="en-US" dirty="0" smtClean="0">
                <a:solidFill>
                  <a:srgbClr val="006666"/>
                </a:solidFill>
              </a:rPr>
              <a:t>具</a:t>
            </a:r>
            <a:r>
              <a:rPr lang="zh-TW" altLang="zh-TW" dirty="0" smtClean="0">
                <a:solidFill>
                  <a:srgbClr val="006666"/>
                </a:solidFill>
              </a:rPr>
              <a:t>前瞻</a:t>
            </a:r>
            <a:r>
              <a:rPr lang="zh-TW" altLang="en-US" dirty="0" smtClean="0">
                <a:solidFill>
                  <a:srgbClr val="006666"/>
                </a:solidFill>
              </a:rPr>
              <a:t>性及</a:t>
            </a:r>
            <a:r>
              <a:rPr lang="zh-TW" altLang="zh-TW" dirty="0" smtClean="0">
                <a:solidFill>
                  <a:srgbClr val="006666"/>
                </a:solidFill>
              </a:rPr>
              <a:t>未來</a:t>
            </a:r>
            <a:r>
              <a:rPr lang="zh-TW" altLang="zh-TW" dirty="0">
                <a:solidFill>
                  <a:srgbClr val="006666"/>
                </a:solidFill>
              </a:rPr>
              <a:t>性的產業</a:t>
            </a:r>
            <a:r>
              <a:rPr lang="zh-TW" altLang="en-US" dirty="0">
                <a:solidFill>
                  <a:srgbClr val="006666"/>
                </a:solidFill>
              </a:rPr>
              <a:t>，提升</a:t>
            </a:r>
            <a:r>
              <a:rPr lang="zh-TW" altLang="en-US" dirty="0" smtClean="0">
                <a:solidFill>
                  <a:srgbClr val="006666"/>
                </a:solidFill>
              </a:rPr>
              <a:t>產業競爭力</a:t>
            </a:r>
            <a:r>
              <a:rPr lang="zh-TW" altLang="zh-TW" dirty="0" smtClean="0">
                <a:solidFill>
                  <a:srgbClr val="006666"/>
                </a:solidFill>
              </a:rPr>
              <a:t>。</a:t>
            </a:r>
            <a:endParaRPr lang="en-US" altLang="zh-TW" dirty="0">
              <a:solidFill>
                <a:srgbClr val="006666"/>
              </a:solidFill>
            </a:endParaRPr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22</a:t>
            </a:fld>
            <a:endParaRPr lang="zh-TW" altLang="en-US" dirty="0"/>
          </a:p>
        </p:txBody>
      </p:sp>
      <p:graphicFrame>
        <p:nvGraphicFramePr>
          <p:cNvPr id="6" name="圖表 5"/>
          <p:cNvGraphicFramePr/>
          <p:nvPr>
            <p:extLst>
              <p:ext uri="{D42A27DB-BD31-4B8C-83A1-F6EECF244321}">
                <p14:modId xmlns:p14="http://schemas.microsoft.com/office/powerpoint/2010/main" val="1386817387"/>
              </p:ext>
            </p:extLst>
          </p:nvPr>
        </p:nvGraphicFramePr>
        <p:xfrm>
          <a:off x="1763688" y="2864030"/>
          <a:ext cx="6120680" cy="3677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395536" y="73184"/>
            <a:ext cx="8568952" cy="141160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</a:t>
            </a: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)</a:t>
            </a:r>
            <a:r>
              <a:rPr lang="en-US" altLang="zh-TW" dirty="0"/>
              <a:t>	</a:t>
            </a:r>
            <a:r>
              <a:rPr lang="zh-TW" altLang="en-US" dirty="0"/>
              <a:t>引導資金投入國內實質</a:t>
            </a:r>
            <a:r>
              <a:rPr lang="zh-TW" altLang="en-US" dirty="0" smtClean="0"/>
              <a:t>投資</a:t>
            </a:r>
            <a:endParaRPr lang="zh-TW" altLang="en-US" dirty="0"/>
          </a:p>
        </p:txBody>
      </p:sp>
      <p:sp>
        <p:nvSpPr>
          <p:cNvPr id="8" name="文字方塊 10109"/>
          <p:cNvSpPr txBox="1">
            <a:spLocks/>
          </p:cNvSpPr>
          <p:nvPr/>
        </p:nvSpPr>
        <p:spPr>
          <a:xfrm>
            <a:off x="1907704" y="6396101"/>
            <a:ext cx="4546600" cy="44831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zh-TW" sz="1200" kern="100" dirty="0">
                <a:effectLst/>
                <a:latin typeface="+mn-ea"/>
                <a:cs typeface="Times New Roman"/>
              </a:rPr>
              <a:t>註：數據為</a:t>
            </a:r>
            <a:r>
              <a:rPr lang="en-US" sz="1200" kern="100" dirty="0">
                <a:effectLst/>
                <a:latin typeface="+mn-ea"/>
                <a:cs typeface="Times New Roman"/>
              </a:rPr>
              <a:t>2015</a:t>
            </a:r>
            <a:r>
              <a:rPr lang="zh-TW" sz="1200" kern="100" dirty="0">
                <a:effectLst/>
                <a:latin typeface="+mn-ea"/>
                <a:cs typeface="Times New Roman"/>
              </a:rPr>
              <a:t>年</a:t>
            </a:r>
            <a:r>
              <a:rPr lang="zh-TW" sz="1200" kern="100" dirty="0" smtClean="0">
                <a:effectLst/>
                <a:latin typeface="+mn-ea"/>
                <a:cs typeface="Times New Roman"/>
              </a:rPr>
              <a:t>資料。</a:t>
            </a:r>
            <a:endParaRPr lang="zh-TW" sz="12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zh-TW" sz="1200" kern="100" dirty="0">
                <a:effectLst/>
                <a:latin typeface="+mn-ea"/>
                <a:cs typeface="Times New Roman"/>
              </a:rPr>
              <a:t>資料來源：</a:t>
            </a:r>
            <a:r>
              <a:rPr lang="en-US" sz="1200" kern="100" dirty="0">
                <a:effectLst/>
                <a:latin typeface="+mn-ea"/>
                <a:cs typeface="Times New Roman"/>
              </a:rPr>
              <a:t>OECD-</a:t>
            </a:r>
            <a:r>
              <a:rPr lang="en-US" sz="1200" kern="100" dirty="0" err="1">
                <a:effectLst/>
                <a:latin typeface="+mn-ea"/>
                <a:cs typeface="Times New Roman"/>
              </a:rPr>
              <a:t>TiVA</a:t>
            </a:r>
            <a:r>
              <a:rPr lang="en-US" sz="1200" kern="100" dirty="0">
                <a:effectLst/>
                <a:latin typeface="+mn-ea"/>
                <a:cs typeface="Times New Roman"/>
              </a:rPr>
              <a:t> </a:t>
            </a:r>
            <a:r>
              <a:rPr lang="zh-TW" sz="1200" kern="100" dirty="0">
                <a:effectLst/>
                <a:latin typeface="+mn-ea"/>
                <a:cs typeface="Times New Roman"/>
              </a:rPr>
              <a:t>資料庫</a:t>
            </a:r>
            <a:r>
              <a:rPr lang="en-US" sz="1200" kern="100" dirty="0">
                <a:effectLst/>
                <a:latin typeface="+mn-ea"/>
                <a:cs typeface="Times New Roman"/>
              </a:rPr>
              <a:t> (2018</a:t>
            </a:r>
            <a:r>
              <a:rPr lang="zh-TW" sz="1200" kern="100" dirty="0">
                <a:effectLst/>
                <a:latin typeface="+mn-ea"/>
                <a:cs typeface="Times New Roman"/>
              </a:rPr>
              <a:t>年版</a:t>
            </a:r>
            <a:r>
              <a:rPr lang="en-US" sz="1200" kern="100" dirty="0">
                <a:effectLst/>
                <a:latin typeface="+mn-ea"/>
                <a:cs typeface="Times New Roman"/>
              </a:rPr>
              <a:t>)</a:t>
            </a:r>
            <a:endParaRPr lang="zh-TW" sz="1200" kern="100" dirty="0">
              <a:effectLst/>
              <a:latin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39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395605"/>
            <a:ext cx="8496944" cy="5184576"/>
          </a:xfrm>
        </p:spPr>
        <p:txBody>
          <a:bodyPr/>
          <a:lstStyle/>
          <a:p>
            <a:pPr>
              <a:lnSpc>
                <a:spcPct val="112000"/>
              </a:lnSpc>
              <a:spcAft>
                <a:spcPts val="600"/>
              </a:spcAft>
            </a:pPr>
            <a:r>
              <a:rPr lang="zh-TW" altLang="zh-TW" dirty="0">
                <a:latin typeface="+mn-ea"/>
              </a:rPr>
              <a:t>創造良好的投資環境，</a:t>
            </a:r>
            <a:r>
              <a:rPr lang="zh-TW" altLang="en-US" dirty="0">
                <a:latin typeface="+mn-ea"/>
              </a:rPr>
              <a:t>改善生產條件，</a:t>
            </a:r>
            <a:r>
              <a:rPr lang="zh-TW" altLang="zh-TW" dirty="0">
                <a:latin typeface="+mn-ea"/>
              </a:rPr>
              <a:t>吸引國內外企業回台或來台進行實質投資</a:t>
            </a:r>
            <a:r>
              <a:rPr lang="zh-TW" altLang="en-US" dirty="0">
                <a:latin typeface="+mn-ea"/>
              </a:rPr>
              <a:t>。</a:t>
            </a:r>
            <a:endParaRPr lang="en-US" altLang="zh-TW" dirty="0">
              <a:latin typeface="+mn-ea"/>
            </a:endParaRPr>
          </a:p>
          <a:p>
            <a:pPr>
              <a:lnSpc>
                <a:spcPct val="112000"/>
              </a:lnSpc>
              <a:spcAft>
                <a:spcPts val="600"/>
              </a:spcAft>
            </a:pPr>
            <a:r>
              <a:rPr lang="zh-TW" altLang="zh-TW" dirty="0">
                <a:solidFill>
                  <a:srgbClr val="006666"/>
                </a:solidFill>
                <a:latin typeface="+mn-ea"/>
              </a:rPr>
              <a:t>戰略</a:t>
            </a:r>
            <a:r>
              <a:rPr lang="zh-TW" altLang="en-US" dirty="0">
                <a:solidFill>
                  <a:srgbClr val="006666"/>
                </a:solidFill>
                <a:latin typeface="+mn-ea"/>
              </a:rPr>
              <a:t>意義</a:t>
            </a:r>
            <a:r>
              <a:rPr lang="zh-TW" altLang="en-US" dirty="0" smtClean="0">
                <a:solidFill>
                  <a:srgbClr val="006666"/>
                </a:solidFill>
                <a:latin typeface="+mn-ea"/>
              </a:rPr>
              <a:t>：強化投資動能，促進資本累積，協助</a:t>
            </a:r>
            <a:r>
              <a:rPr lang="zh-TW" altLang="zh-TW" dirty="0" smtClean="0">
                <a:solidFill>
                  <a:srgbClr val="006666"/>
                </a:solidFill>
                <a:latin typeface="+mn-ea"/>
              </a:rPr>
              <a:t>企業</a:t>
            </a:r>
            <a:r>
              <a:rPr lang="zh-TW" altLang="en-US" dirty="0" smtClean="0">
                <a:solidFill>
                  <a:srgbClr val="006666"/>
                </a:solidFill>
                <a:latin typeface="+mn-ea"/>
              </a:rPr>
              <a:t>運用</a:t>
            </a:r>
            <a:r>
              <a:rPr lang="zh-TW" altLang="zh-TW" dirty="0" smtClean="0">
                <a:solidFill>
                  <a:srgbClr val="006666"/>
                </a:solidFill>
                <a:latin typeface="+mn-ea"/>
              </a:rPr>
              <a:t>其</a:t>
            </a:r>
            <a:r>
              <a:rPr lang="zh-TW" altLang="zh-TW" dirty="0">
                <a:solidFill>
                  <a:srgbClr val="006666"/>
                </a:solidFill>
                <a:latin typeface="+mn-ea"/>
              </a:rPr>
              <a:t>資金在新創及高附加價值的</a:t>
            </a:r>
            <a:r>
              <a:rPr lang="zh-TW" altLang="zh-TW" dirty="0" smtClean="0">
                <a:solidFill>
                  <a:srgbClr val="006666"/>
                </a:solidFill>
                <a:latin typeface="+mn-ea"/>
              </a:rPr>
              <a:t>產業</a:t>
            </a:r>
            <a:r>
              <a:rPr lang="zh-TW" altLang="en-US" dirty="0" smtClean="0">
                <a:solidFill>
                  <a:srgbClr val="006666"/>
                </a:solidFill>
                <a:latin typeface="+mn-ea"/>
              </a:rPr>
              <a:t>，</a:t>
            </a:r>
            <a:r>
              <a:rPr lang="zh-TW" altLang="en-US" dirty="0">
                <a:solidFill>
                  <a:srgbClr val="006666"/>
                </a:solidFill>
                <a:latin typeface="+mn-ea"/>
              </a:rPr>
              <a:t>增進產業</a:t>
            </a:r>
            <a:r>
              <a:rPr lang="zh-TW" altLang="en-US" dirty="0" smtClean="0">
                <a:solidFill>
                  <a:srgbClr val="006666"/>
                </a:solidFill>
                <a:latin typeface="+mn-ea"/>
              </a:rPr>
              <a:t>生產力。</a:t>
            </a:r>
            <a:endParaRPr lang="zh-TW" altLang="en-US" dirty="0">
              <a:solidFill>
                <a:srgbClr val="006666"/>
              </a:solidFill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23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051720" y="3172906"/>
            <a:ext cx="56166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sz="2000" b="1" dirty="0"/>
              <a:t>「歡迎台商回台投資行動方案」</a:t>
            </a:r>
            <a:r>
              <a:rPr lang="zh-TW" altLang="en-US" sz="2000" b="1" dirty="0" smtClean="0"/>
              <a:t>的核准金額</a:t>
            </a:r>
            <a:endParaRPr lang="zh-TW" altLang="en-US" sz="20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21083"/>
              </p:ext>
            </p:extLst>
          </p:nvPr>
        </p:nvGraphicFramePr>
        <p:xfrm>
          <a:off x="2051720" y="3632049"/>
          <a:ext cx="5616624" cy="2799020"/>
        </p:xfrm>
        <a:graphic>
          <a:graphicData uri="http://schemas.openxmlformats.org/drawingml/2006/table">
            <a:tbl>
              <a:tblPr firstRow="1">
                <a:tableStyleId>{69CF1AB2-1976-4502-BF36-3FF5EA218861}</a:tableStyleId>
              </a:tblPr>
              <a:tblGrid>
                <a:gridCol w="32741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42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9902"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業別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核准金額</a:t>
                      </a:r>
                      <a:r>
                        <a:rPr lang="en-US" altLang="zh-TW" sz="1400" u="none" strike="noStrike" dirty="0">
                          <a:effectLst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</a:rPr>
                        <a:t>新台幣億元</a:t>
                      </a:r>
                      <a:r>
                        <a:rPr lang="en-US" altLang="zh-TW" sz="1400" u="none" strike="noStrike" dirty="0">
                          <a:effectLst/>
                        </a:rPr>
                        <a:t>)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電子零組件、伺服器及網通</a:t>
                      </a:r>
                      <a:endParaRPr lang="zh-TW" altLang="en-US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2,830 </a:t>
                      </a:r>
                      <a:endParaRPr lang="en-US" altLang="zh-TW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工具機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202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自行車與車用零組件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207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紡織、造紙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>
                          <a:effectLst/>
                        </a:rPr>
                        <a:t>157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塑橡膠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>
                          <a:effectLst/>
                        </a:rPr>
                        <a:t>62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化學、生醫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84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>
                          <a:effectLst/>
                        </a:rPr>
                        <a:t>其他</a:t>
                      </a:r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ts val="1300"/>
                        </a:lnSpc>
                      </a:pPr>
                      <a:r>
                        <a:rPr kumimoji="0" lang="en-US" altLang="zh-TW" sz="1400" u="none" strike="noStrike" kern="1200" smtClean="0">
                          <a:effectLst/>
                        </a:rPr>
                        <a:t>152</a:t>
                      </a:r>
                      <a:endParaRPr kumimoji="0" lang="en-US" altLang="zh-TW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未揭露個別金額者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423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9902">
                <a:tc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zh-TW" altLang="en-US" sz="1400" u="none" strike="noStrike" dirty="0">
                          <a:effectLst/>
                        </a:rPr>
                        <a:t>總額</a:t>
                      </a:r>
                      <a:r>
                        <a:rPr lang="en-US" altLang="zh-TW" sz="1400" u="none" strike="noStrike" dirty="0">
                          <a:effectLst/>
                        </a:rPr>
                        <a:t>(</a:t>
                      </a:r>
                      <a:r>
                        <a:rPr lang="zh-TW" altLang="en-US" sz="1400" u="none" strike="noStrike" dirty="0">
                          <a:effectLst/>
                        </a:rPr>
                        <a:t>至</a:t>
                      </a:r>
                      <a:r>
                        <a:rPr lang="en-US" altLang="zh-TW" sz="1400" u="none" strike="noStrike" dirty="0" smtClean="0">
                          <a:effectLst/>
                        </a:rPr>
                        <a:t>2019/6/27)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300"/>
                        </a:lnSpc>
                      </a:pPr>
                      <a:r>
                        <a:rPr lang="en-US" altLang="zh-TW" sz="1400" u="none" strike="noStrike" dirty="0" smtClean="0">
                          <a:effectLst/>
                        </a:rPr>
                        <a:t>4,117 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8" name="文字方塊 41310"/>
          <p:cNvSpPr txBox="1"/>
          <p:nvPr/>
        </p:nvSpPr>
        <p:spPr>
          <a:xfrm>
            <a:off x="2123728" y="6466793"/>
            <a:ext cx="1828800" cy="29718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zh-TW" sz="1200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資料來源：經濟部</a:t>
            </a:r>
          </a:p>
        </p:txBody>
      </p:sp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68952" cy="1294968"/>
          </a:xfrm>
        </p:spPr>
        <p:txBody>
          <a:bodyPr>
            <a:normAutofit/>
          </a:bodyPr>
          <a:lstStyle/>
          <a:p>
            <a:pPr>
              <a:lnSpc>
                <a:spcPct val="112000"/>
              </a:lnSpc>
              <a:spcBef>
                <a:spcPts val="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一</a:t>
            </a:r>
            <a:r>
              <a:rPr lang="en-US" altLang="zh-TW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)</a:t>
            </a:r>
            <a:r>
              <a:rPr lang="en-US" altLang="zh-TW" dirty="0"/>
              <a:t>	</a:t>
            </a:r>
            <a:r>
              <a:rPr lang="zh-TW" altLang="en-US" dirty="0"/>
              <a:t>引導資金投入國內實質</a:t>
            </a:r>
            <a:r>
              <a:rPr lang="zh-TW" altLang="en-US" dirty="0" smtClean="0"/>
              <a:t>投資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947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496944" cy="5184576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zh-TW" altLang="zh-TW" dirty="0"/>
              <a:t>台灣資源有限，易受土地、勞動等生產要素等資源限制而影響產出</a:t>
            </a:r>
            <a:r>
              <a:rPr lang="zh-TW" altLang="en-US" dirty="0"/>
              <a:t>，</a:t>
            </a:r>
            <a:r>
              <a:rPr lang="zh-TW" altLang="zh-TW" dirty="0"/>
              <a:t>積極發展全球</a:t>
            </a:r>
            <a:r>
              <a:rPr lang="zh-TW" altLang="zh-TW" dirty="0" smtClean="0"/>
              <a:t>戰略</a:t>
            </a:r>
            <a:r>
              <a:rPr lang="zh-TW" altLang="en-US" dirty="0" smtClean="0">
                <a:latin typeface="新細明體"/>
                <a:ea typeface="新細明體"/>
              </a:rPr>
              <a:t>，</a:t>
            </a:r>
            <a:r>
              <a:rPr lang="zh-TW" altLang="en-US" dirty="0" smtClean="0"/>
              <a:t>以</a:t>
            </a:r>
            <a:r>
              <a:rPr lang="zh-TW" altLang="zh-TW" dirty="0"/>
              <a:t>突破生產條件限制</a:t>
            </a:r>
            <a:r>
              <a:rPr lang="zh-TW" altLang="en-US" dirty="0"/>
              <a:t>。</a:t>
            </a:r>
            <a:endParaRPr lang="en-US" altLang="zh-TW" dirty="0"/>
          </a:p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rgbClr val="006666"/>
                </a:solidFill>
              </a:rPr>
              <a:t>戰略意義：</a:t>
            </a:r>
            <a:r>
              <a:rPr lang="zh-TW" altLang="zh-TW" dirty="0">
                <a:solidFill>
                  <a:srgbClr val="006666"/>
                </a:solidFill>
              </a:rPr>
              <a:t>透過跨國併購，取得關鍵技術及戰略性資源，</a:t>
            </a:r>
            <a:r>
              <a:rPr lang="zh-TW" altLang="en-US" u="sng" dirty="0">
                <a:solidFill>
                  <a:srgbClr val="006666"/>
                </a:solidFill>
              </a:rPr>
              <a:t>強化技術能力與提高生產力</a:t>
            </a:r>
            <a:r>
              <a:rPr lang="zh-TW" altLang="en-US" dirty="0">
                <a:solidFill>
                  <a:srgbClr val="006666"/>
                </a:solidFill>
              </a:rPr>
              <a:t>，鞏固</a:t>
            </a:r>
            <a:r>
              <a:rPr lang="zh-TW" altLang="zh-TW" dirty="0">
                <a:solidFill>
                  <a:srgbClr val="006666"/>
                </a:solidFill>
              </a:rPr>
              <a:t>在全球價值鏈的關鍵地位。</a:t>
            </a:r>
            <a:endParaRPr lang="en-US" altLang="zh-TW" dirty="0">
              <a:solidFill>
                <a:srgbClr val="006666"/>
              </a:solidFill>
            </a:endParaRPr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24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748673"/>
              </p:ext>
            </p:extLst>
          </p:nvPr>
        </p:nvGraphicFramePr>
        <p:xfrm>
          <a:off x="1331640" y="3356992"/>
          <a:ext cx="6912768" cy="316835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1230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89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8086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dirty="0"/>
                        <a:t>以某工具機大廠為例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137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TW" altLang="en-US" b="1" dirty="0"/>
                        <a:t>減緩貿易戰衝擊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TW" altLang="zh-TW" dirty="0"/>
                        <a:t>中國大陸營收的比重高，</a:t>
                      </a:r>
                      <a:r>
                        <a:rPr lang="zh-TW" altLang="en-US" dirty="0"/>
                        <a:t>惟</a:t>
                      </a:r>
                      <a:r>
                        <a:rPr lang="zh-TW" altLang="zh-TW" dirty="0"/>
                        <a:t>全球併購布局早</a:t>
                      </a:r>
                      <a:r>
                        <a:rPr lang="zh-TW" altLang="en-US" dirty="0"/>
                        <a:t>，全球產能相互支援</a:t>
                      </a:r>
                      <a:r>
                        <a:rPr lang="zh-TW" altLang="zh-TW" dirty="0"/>
                        <a:t>，</a:t>
                      </a:r>
                      <a:r>
                        <a:rPr lang="zh-TW" altLang="en-US" dirty="0"/>
                        <a:t>可</a:t>
                      </a:r>
                      <a:r>
                        <a:rPr lang="zh-TW" altLang="zh-TW" dirty="0"/>
                        <a:t>降低中國大陸工具機出口被美國加徵關稅衝擊</a:t>
                      </a:r>
                      <a:r>
                        <a:rPr lang="zh-TW" altLang="en-US" dirty="0"/>
                        <a:t>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611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TW" altLang="en-US" b="1" dirty="0" smtClean="0"/>
                        <a:t>提升生產力</a:t>
                      </a:r>
                      <a:endParaRPr lang="zh-TW" altLang="en-US" b="1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透過</a:t>
                      </a:r>
                      <a:r>
                        <a:rPr lang="zh-TW" altLang="zh-TW" dirty="0"/>
                        <a:t>跨國併購</a:t>
                      </a:r>
                      <a:r>
                        <a:rPr lang="zh-TW" altLang="en-US" dirty="0"/>
                        <a:t>整合技術資源，有利推進技術能力與品牌價值，鞏固供應</a:t>
                      </a:r>
                      <a:r>
                        <a:rPr lang="zh-TW" altLang="zh-TW" dirty="0"/>
                        <a:t>鏈關鍵</a:t>
                      </a:r>
                      <a:r>
                        <a:rPr lang="zh-TW" altLang="en-US" dirty="0"/>
                        <a:t>角色。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568952" cy="1294968"/>
          </a:xfrm>
        </p:spPr>
        <p:txBody>
          <a:bodyPr>
            <a:normAutofit/>
          </a:bodyPr>
          <a:lstStyle/>
          <a:p>
            <a:pPr>
              <a:lnSpc>
                <a:spcPct val="112000"/>
              </a:lnSpc>
              <a:spcBef>
                <a:spcPts val="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二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)</a:t>
            </a:r>
            <a:r>
              <a:rPr lang="en-US" altLang="zh-TW" dirty="0"/>
              <a:t>	</a:t>
            </a:r>
            <a:r>
              <a:rPr lang="zh-TW" altLang="en-US" dirty="0" smtClean="0"/>
              <a:t>鼓勵跨國</a:t>
            </a:r>
            <a:r>
              <a:rPr lang="zh-TW" altLang="en-US" dirty="0"/>
              <a:t>併</a:t>
            </a:r>
            <a:r>
              <a:rPr lang="zh-TW" altLang="en-US" dirty="0" smtClean="0"/>
              <a:t>購，</a:t>
            </a:r>
            <a:r>
              <a:rPr lang="zh-TW" altLang="en-US" dirty="0"/>
              <a:t>協助廠商全球布</a:t>
            </a:r>
            <a:r>
              <a:rPr lang="zh-TW" altLang="en-US" dirty="0" smtClean="0"/>
              <a:t>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76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635776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2200" dirty="0" smtClean="0">
                <a:latin typeface="+mn-ea"/>
              </a:rPr>
              <a:t>壽險公司</a:t>
            </a:r>
            <a:r>
              <a:rPr lang="zh-TW" altLang="zh-TW" sz="2200" dirty="0">
                <a:latin typeface="+mn-ea"/>
              </a:rPr>
              <a:t>保費收入</a:t>
            </a:r>
            <a:r>
              <a:rPr lang="zh-TW" altLang="zh-TW" sz="2200" dirty="0" smtClean="0">
                <a:latin typeface="+mn-ea"/>
              </a:rPr>
              <a:t>增加</a:t>
            </a:r>
            <a:r>
              <a:rPr lang="zh-TW" altLang="en-US" sz="2200" dirty="0" smtClean="0">
                <a:latin typeface="+mn-ea"/>
              </a:rPr>
              <a:t>反映超額儲蓄，</a:t>
            </a:r>
            <a:r>
              <a:rPr lang="zh-TW" altLang="en-US" sz="2200" dirty="0">
                <a:latin typeface="+mn-ea"/>
              </a:rPr>
              <a:t>惟</a:t>
            </a:r>
            <a:r>
              <a:rPr lang="zh-TW" altLang="zh-TW" sz="2200" dirty="0">
                <a:latin typeface="+mn-ea"/>
              </a:rPr>
              <a:t>國內債券市場</a:t>
            </a:r>
            <a:r>
              <a:rPr lang="zh-TW" altLang="en-US" sz="2200" dirty="0">
                <a:latin typeface="+mn-ea"/>
              </a:rPr>
              <a:t>規模小，</a:t>
            </a:r>
            <a:r>
              <a:rPr lang="zh-TW" altLang="zh-TW" sz="2200" dirty="0">
                <a:latin typeface="+mn-ea"/>
              </a:rPr>
              <a:t>致壽險資金去化困難，</a:t>
            </a:r>
            <a:r>
              <a:rPr lang="zh-TW" altLang="en-US" sz="2200" dirty="0">
                <a:latin typeface="+mn-ea"/>
              </a:rPr>
              <a:t>開放本國資金海外投資後，</a:t>
            </a:r>
            <a:r>
              <a:rPr lang="zh-TW" altLang="zh-TW" sz="2200" dirty="0">
                <a:latin typeface="+mn-ea"/>
              </a:rPr>
              <a:t>壽險公司大幅增加國外債券</a:t>
            </a:r>
            <a:r>
              <a:rPr lang="zh-TW" altLang="zh-TW" sz="2200" dirty="0" smtClean="0">
                <a:latin typeface="+mn-ea"/>
              </a:rPr>
              <a:t>投資</a:t>
            </a:r>
            <a:r>
              <a:rPr lang="zh-TW" altLang="en-US" sz="2200" dirty="0" smtClean="0">
                <a:latin typeface="+mn-ea"/>
              </a:rPr>
              <a:t>，有</a:t>
            </a:r>
            <a:r>
              <a:rPr lang="zh-TW" altLang="en-US" sz="2200" dirty="0">
                <a:latin typeface="+mn-ea"/>
              </a:rPr>
              <a:t>助</a:t>
            </a:r>
            <a:r>
              <a:rPr lang="zh-TW" altLang="en-US" sz="2200" dirty="0" smtClean="0">
                <a:latin typeface="+mn-ea"/>
              </a:rPr>
              <a:t>其兼顧收益率、分散風險及提高流動性。</a:t>
            </a:r>
            <a:endParaRPr lang="en-US" altLang="zh-TW" sz="2200" dirty="0" smtClean="0">
              <a:latin typeface="+mn-ea"/>
            </a:endParaRPr>
          </a:p>
          <a:p>
            <a:pPr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200" dirty="0" smtClean="0">
                <a:latin typeface="+mn-ea"/>
              </a:rPr>
              <a:t>應</a:t>
            </a:r>
            <a:r>
              <a:rPr lang="zh-TW" altLang="zh-TW" sz="2200" dirty="0" smtClean="0">
                <a:latin typeface="+mn-ea"/>
              </a:rPr>
              <a:t>善用</a:t>
            </a:r>
            <a:r>
              <a:rPr lang="zh-TW" altLang="en-US" sz="2200" dirty="0" smtClean="0">
                <a:latin typeface="+mn-ea"/>
              </a:rPr>
              <a:t>國內</a:t>
            </a:r>
            <a:r>
              <a:rPr lang="zh-TW" altLang="zh-TW" sz="2200" dirty="0" smtClean="0">
                <a:latin typeface="+mn-ea"/>
              </a:rPr>
              <a:t>充裕</a:t>
            </a:r>
            <a:r>
              <a:rPr lang="zh-TW" altLang="en-US" sz="2200" dirty="0" smtClean="0">
                <a:latin typeface="+mn-ea"/>
              </a:rPr>
              <a:t>資金，</a:t>
            </a:r>
            <a:r>
              <a:rPr lang="zh-TW" altLang="zh-TW" sz="2200" dirty="0" smtClean="0">
                <a:latin typeface="+mn-ea"/>
              </a:rPr>
              <a:t>吸引</a:t>
            </a:r>
            <a:r>
              <a:rPr lang="zh-TW" altLang="zh-TW" sz="2200" dirty="0">
                <a:latin typeface="+mn-ea"/>
              </a:rPr>
              <a:t>優秀外國資產管理業者來台投資設立據點，導入技術及</a:t>
            </a:r>
            <a:r>
              <a:rPr lang="zh-TW" altLang="zh-TW" sz="2200" dirty="0" smtClean="0">
                <a:latin typeface="+mn-ea"/>
              </a:rPr>
              <a:t>經驗</a:t>
            </a:r>
            <a:r>
              <a:rPr lang="zh-TW" altLang="en-US" sz="2200" dirty="0" smtClean="0">
                <a:latin typeface="+mn-ea"/>
              </a:rPr>
              <a:t>，發展國內財富管理業務並提升國內金融生產力。</a:t>
            </a:r>
            <a:endParaRPr lang="en-US" altLang="zh-TW" sz="2200" dirty="0" smtClean="0">
              <a:latin typeface="+mn-ea"/>
            </a:endParaRPr>
          </a:p>
          <a:p>
            <a:pPr marL="452438" indent="-26511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2200" dirty="0">
                <a:latin typeface="+mn-ea"/>
              </a:rPr>
              <a:t>以回流資金之理財需求及政府退休基金之委託經營，擴大在地金融</a:t>
            </a:r>
            <a:r>
              <a:rPr lang="zh-TW" altLang="en-US" sz="2200" dirty="0" smtClean="0">
                <a:latin typeface="+mn-ea"/>
              </a:rPr>
              <a:t>服務。</a:t>
            </a:r>
            <a:endParaRPr lang="en-US" altLang="zh-TW" sz="2200" dirty="0" smtClean="0">
              <a:latin typeface="+mn-ea"/>
            </a:endParaRPr>
          </a:p>
          <a:p>
            <a:pPr marL="452438" indent="-26511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2200" dirty="0">
                <a:latin typeface="+mn-ea"/>
              </a:rPr>
              <a:t>另加強國人的金融理財教育，提升退休基金績效，滿足退休生活</a:t>
            </a:r>
            <a:r>
              <a:rPr lang="zh-TW" altLang="en-US" sz="2200" dirty="0" smtClean="0">
                <a:latin typeface="+mn-ea"/>
              </a:rPr>
              <a:t>需求。</a:t>
            </a:r>
            <a:endParaRPr lang="en-US" altLang="zh-TW" sz="2200" dirty="0" smtClean="0">
              <a:latin typeface="+mn-ea"/>
            </a:endParaRPr>
          </a:p>
          <a:p>
            <a:pPr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200" dirty="0">
                <a:solidFill>
                  <a:srgbClr val="006666"/>
                </a:solidFill>
                <a:latin typeface="+mn-ea"/>
              </a:rPr>
              <a:t>戰略意義：</a:t>
            </a:r>
            <a:r>
              <a:rPr lang="zh-TW" altLang="zh-TW" sz="2200" dirty="0">
                <a:solidFill>
                  <a:srgbClr val="006666"/>
                </a:solidFill>
                <a:latin typeface="+mn-ea"/>
              </a:rPr>
              <a:t>充裕</a:t>
            </a:r>
            <a:r>
              <a:rPr lang="zh-TW" altLang="en-US" sz="2200" dirty="0">
                <a:solidFill>
                  <a:srgbClr val="006666"/>
                </a:solidFill>
                <a:latin typeface="+mn-ea"/>
              </a:rPr>
              <a:t>的資金</a:t>
            </a:r>
            <a:r>
              <a:rPr lang="zh-TW" altLang="zh-TW" sz="2200" dirty="0">
                <a:solidFill>
                  <a:srgbClr val="006666"/>
                </a:solidFill>
                <a:latin typeface="+mn-ea"/>
              </a:rPr>
              <a:t>可提供國內金融業者發展財富管理事業的基礎，提升金融產業的</a:t>
            </a:r>
            <a:r>
              <a:rPr lang="zh-TW" altLang="en-US" sz="2200" dirty="0">
                <a:solidFill>
                  <a:srgbClr val="006666"/>
                </a:solidFill>
                <a:latin typeface="+mn-ea"/>
              </a:rPr>
              <a:t>生產</a:t>
            </a:r>
            <a:r>
              <a:rPr lang="zh-TW" altLang="zh-TW" sz="2200" dirty="0">
                <a:solidFill>
                  <a:srgbClr val="006666"/>
                </a:solidFill>
                <a:latin typeface="+mn-ea"/>
              </a:rPr>
              <a:t>力。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台灣資金運用的戰略思考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25</a:t>
            </a:fld>
            <a:endParaRPr lang="zh-TW" altLang="en-US" dirty="0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568952" cy="1440160"/>
          </a:xfrm>
        </p:spPr>
        <p:txBody>
          <a:bodyPr>
            <a:normAutofit/>
          </a:bodyPr>
          <a:lstStyle/>
          <a:p>
            <a:pPr>
              <a:lnSpc>
                <a:spcPct val="135000"/>
              </a:lnSpc>
              <a:spcBef>
                <a:spcPts val="0"/>
              </a:spcBef>
            </a:pPr>
            <a:r>
              <a:rPr lang="zh-TW" altLang="en-US" dirty="0"/>
              <a:t>四、</a:t>
            </a:r>
            <a:r>
              <a:rPr lang="zh-TW" altLang="zh-TW" dirty="0"/>
              <a:t>引導資金運用的戰略</a:t>
            </a:r>
            <a:r>
              <a:rPr lang="zh-TW" altLang="zh-TW" dirty="0" smtClean="0"/>
              <a:t>意義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三</a:t>
            </a:r>
            <a:r>
              <a:rPr lang="en-US" altLang="zh-TW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)</a:t>
            </a:r>
            <a:r>
              <a:rPr lang="zh-TW" altLang="en-US" dirty="0" smtClean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zh-TW" altLang="en-US" dirty="0" smtClean="0"/>
              <a:t>促進</a:t>
            </a:r>
            <a:r>
              <a:rPr lang="zh-TW" altLang="en-US" dirty="0"/>
              <a:t>財富管理業務及提升金融</a:t>
            </a:r>
            <a:r>
              <a:rPr lang="zh-TW" altLang="en-US" dirty="0" smtClean="0"/>
              <a:t>服務業生產力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589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五、結語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472608"/>
          </a:xfrm>
        </p:spPr>
        <p:txBody>
          <a:bodyPr>
            <a:noAutofit/>
          </a:bodyPr>
          <a:lstStyle/>
          <a:p>
            <a:pPr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tabLst>
                <a:tab pos="3403600" algn="l"/>
              </a:tabLst>
            </a:pPr>
            <a:r>
              <a:rPr lang="zh-TW" altLang="en-US" sz="2250" dirty="0" smtClean="0">
                <a:latin typeface="+mn-ea"/>
              </a:rPr>
              <a:t>國內長期存在超額儲蓄，</a:t>
            </a:r>
            <a:r>
              <a:rPr lang="zh-TW" altLang="zh-TW" sz="2250" dirty="0">
                <a:latin typeface="+mn-ea"/>
              </a:rPr>
              <a:t>因應</a:t>
            </a:r>
            <a:r>
              <a:rPr lang="zh-TW" altLang="zh-TW" sz="2250" u="sng" dirty="0">
                <a:latin typeface="+mn-ea"/>
              </a:rPr>
              <a:t>人口老化</a:t>
            </a:r>
            <a:r>
              <a:rPr lang="zh-TW" altLang="zh-TW" sz="2250" dirty="0">
                <a:latin typeface="+mn-ea"/>
              </a:rPr>
              <a:t>及</a:t>
            </a:r>
            <a:r>
              <a:rPr lang="zh-TW" altLang="zh-TW" sz="2250" u="sng" dirty="0">
                <a:latin typeface="+mn-ea"/>
              </a:rPr>
              <a:t>生產力成長疲弱</a:t>
            </a:r>
            <a:r>
              <a:rPr lang="zh-TW" altLang="zh-TW" sz="2250" dirty="0">
                <a:latin typeface="+mn-ea"/>
              </a:rPr>
              <a:t>等結構問題，應把握此次資金回流</a:t>
            </a:r>
            <a:r>
              <a:rPr lang="zh-TW" altLang="zh-TW" sz="2250" dirty="0" smtClean="0">
                <a:latin typeface="+mn-ea"/>
              </a:rPr>
              <a:t>契機</a:t>
            </a:r>
            <a:r>
              <a:rPr lang="zh-TW" altLang="en-US" sz="2250" dirty="0" smtClean="0">
                <a:latin typeface="+mn-ea"/>
              </a:rPr>
              <a:t>，引導</a:t>
            </a:r>
            <a:r>
              <a:rPr lang="zh-TW" altLang="en-US" sz="2250" dirty="0">
                <a:latin typeface="+mn-ea"/>
              </a:rPr>
              <a:t>資金投入國內實質</a:t>
            </a:r>
            <a:r>
              <a:rPr lang="zh-TW" altLang="en-US" sz="2250" dirty="0" smtClean="0">
                <a:latin typeface="+mn-ea"/>
              </a:rPr>
              <a:t>投資，並透過跨國</a:t>
            </a:r>
            <a:r>
              <a:rPr lang="zh-TW" altLang="en-US" sz="2250" dirty="0">
                <a:latin typeface="+mn-ea"/>
              </a:rPr>
              <a:t>併</a:t>
            </a:r>
            <a:r>
              <a:rPr lang="zh-TW" altLang="en-US" sz="2250" dirty="0" smtClean="0">
                <a:latin typeface="+mn-ea"/>
              </a:rPr>
              <a:t>購協助</a:t>
            </a:r>
            <a:r>
              <a:rPr lang="zh-TW" altLang="en-US" sz="2250" dirty="0">
                <a:latin typeface="+mn-ea"/>
              </a:rPr>
              <a:t>廠商全球布</a:t>
            </a:r>
            <a:r>
              <a:rPr lang="zh-TW" altLang="en-US" sz="2250" dirty="0" smtClean="0">
                <a:latin typeface="+mn-ea"/>
              </a:rPr>
              <a:t>局；此外亦可促進</a:t>
            </a:r>
            <a:r>
              <a:rPr lang="zh-TW" altLang="en-US" sz="2250" dirty="0">
                <a:latin typeface="+mn-ea"/>
              </a:rPr>
              <a:t>財富管理業務及提升金融服務業</a:t>
            </a:r>
            <a:r>
              <a:rPr lang="zh-TW" altLang="en-US" sz="2250" dirty="0" smtClean="0">
                <a:latin typeface="+mn-ea"/>
              </a:rPr>
              <a:t>生產力。</a:t>
            </a:r>
            <a:endParaRPr lang="en-US" altLang="zh-TW" sz="2250" dirty="0" smtClean="0">
              <a:latin typeface="+mn-ea"/>
            </a:endParaRPr>
          </a:p>
          <a:p>
            <a:pPr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tabLst>
                <a:tab pos="3403600" algn="l"/>
              </a:tabLst>
            </a:pPr>
            <a:r>
              <a:rPr lang="zh-TW" altLang="en-US" sz="2250" smtClean="0">
                <a:latin typeface="+mn-ea"/>
              </a:rPr>
              <a:t>惟台商回台投資</a:t>
            </a:r>
            <a:r>
              <a:rPr lang="zh-TW" altLang="en-US" sz="2250" smtClean="0">
                <a:latin typeface="新細明體"/>
                <a:ea typeface="新細明體"/>
              </a:rPr>
              <a:t>，</a:t>
            </a:r>
            <a:r>
              <a:rPr lang="zh-TW" altLang="en-US" sz="2250" smtClean="0">
                <a:latin typeface="+mn-ea"/>
              </a:rPr>
              <a:t>最關切仍</a:t>
            </a:r>
            <a:r>
              <a:rPr lang="zh-TW" altLang="en-US" sz="2250" dirty="0" smtClean="0">
                <a:latin typeface="+mn-ea"/>
              </a:rPr>
              <a:t>為友善投資環境，亦即須替台商解決土地、水、電、勞工及人才等問題。</a:t>
            </a:r>
            <a:endParaRPr lang="en-US" altLang="zh-TW" sz="2250" dirty="0" smtClean="0">
              <a:latin typeface="+mn-ea"/>
            </a:endParaRPr>
          </a:p>
          <a:p>
            <a:pPr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tabLst>
                <a:tab pos="3403600" algn="l"/>
              </a:tabLst>
            </a:pPr>
            <a:r>
              <a:rPr lang="zh-TW" altLang="en-US" sz="2250" dirty="0" smtClean="0">
                <a:latin typeface="+mn-ea"/>
              </a:rPr>
              <a:t>引導</a:t>
            </a:r>
            <a:r>
              <a:rPr lang="zh-TW" altLang="en-US" sz="2250" dirty="0">
                <a:latin typeface="+mn-ea"/>
              </a:rPr>
              <a:t>資金運用於實質</a:t>
            </a:r>
            <a:r>
              <a:rPr lang="zh-TW" altLang="en-US" sz="2250" dirty="0" smtClean="0">
                <a:latin typeface="+mn-ea"/>
              </a:rPr>
              <a:t>投資，有利</a:t>
            </a:r>
            <a:r>
              <a:rPr lang="zh-TW" altLang="en-US" sz="2250" dirty="0">
                <a:latin typeface="+mn-ea"/>
              </a:rPr>
              <a:t>利率及匯率政策之有效運作，協助國內經濟</a:t>
            </a:r>
            <a:r>
              <a:rPr lang="zh-TW" altLang="en-US" sz="2250" dirty="0" smtClean="0">
                <a:latin typeface="+mn-ea"/>
              </a:rPr>
              <a:t>的持續成長。</a:t>
            </a:r>
            <a:endParaRPr lang="en-US" altLang="zh-TW" sz="2250" dirty="0" smtClean="0">
              <a:latin typeface="+mn-ea"/>
            </a:endParaRPr>
          </a:p>
          <a:p>
            <a:pPr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tabLst>
                <a:tab pos="3403600" algn="l"/>
              </a:tabLst>
            </a:pPr>
            <a:r>
              <a:rPr lang="zh-TW" altLang="zh-TW" sz="2250" dirty="0">
                <a:latin typeface="+mn-ea"/>
              </a:rPr>
              <a:t>海外資金匯</a:t>
            </a:r>
            <a:r>
              <a:rPr lang="zh-TW" altLang="zh-TW" sz="2250" dirty="0" smtClean="0">
                <a:latin typeface="+mn-ea"/>
              </a:rPr>
              <a:t>回</a:t>
            </a:r>
            <a:r>
              <a:rPr lang="zh-TW" altLang="en-US" sz="2250" dirty="0" smtClean="0">
                <a:latin typeface="+mn-ea"/>
              </a:rPr>
              <a:t>應有</a:t>
            </a:r>
            <a:r>
              <a:rPr lang="zh-TW" altLang="zh-TW" sz="2250" dirty="0" smtClean="0">
                <a:latin typeface="+mn-ea"/>
              </a:rPr>
              <a:t>相關</a:t>
            </a:r>
            <a:r>
              <a:rPr lang="zh-TW" altLang="zh-TW" sz="2250" dirty="0">
                <a:latin typeface="+mn-ea"/>
              </a:rPr>
              <a:t>配套措施</a:t>
            </a:r>
            <a:r>
              <a:rPr lang="zh-TW" altLang="en-US" sz="2250" dirty="0">
                <a:latin typeface="+mn-ea"/>
              </a:rPr>
              <a:t>，如閉鎖期</a:t>
            </a:r>
            <a:r>
              <a:rPr lang="zh-TW" altLang="en-US" sz="2250" dirty="0" smtClean="0">
                <a:latin typeface="+mn-ea"/>
              </a:rPr>
              <a:t>設計、分散</a:t>
            </a:r>
            <a:r>
              <a:rPr lang="zh-TW" altLang="en-US" sz="2250" dirty="0">
                <a:latin typeface="+mn-ea"/>
              </a:rPr>
              <a:t>結匯時點、原幣保留再投資使用以減少投資人反復結匯的成本，及掌握資金進出的</a:t>
            </a:r>
            <a:r>
              <a:rPr lang="zh-TW" altLang="en-US" sz="2250" dirty="0" smtClean="0">
                <a:latin typeface="+mn-ea"/>
              </a:rPr>
              <a:t>資料，降低</a:t>
            </a:r>
            <a:r>
              <a:rPr lang="zh-TW" altLang="en-US" sz="2250" dirty="0">
                <a:latin typeface="+mn-ea"/>
              </a:rPr>
              <a:t>對外匯、金融市場的</a:t>
            </a:r>
            <a:r>
              <a:rPr lang="zh-TW" altLang="en-US" sz="2250" dirty="0" smtClean="0">
                <a:latin typeface="+mn-ea"/>
              </a:rPr>
              <a:t>影響。</a:t>
            </a:r>
            <a:endParaRPr lang="en-US" altLang="zh-TW" sz="2250" dirty="0" smtClean="0">
              <a:latin typeface="+mn-ea"/>
            </a:endParaRPr>
          </a:p>
          <a:p>
            <a:pPr>
              <a:lnSpc>
                <a:spcPts val="2900"/>
              </a:lnSpc>
              <a:spcBef>
                <a:spcPts val="600"/>
              </a:spcBef>
              <a:spcAft>
                <a:spcPts val="600"/>
              </a:spcAft>
              <a:tabLst>
                <a:tab pos="3403600" algn="l"/>
              </a:tabLst>
            </a:pPr>
            <a:r>
              <a:rPr lang="zh-TW" altLang="en-US" sz="2250" dirty="0" smtClean="0">
                <a:latin typeface="+mn-ea"/>
              </a:rPr>
              <a:t>若</a:t>
            </a:r>
            <a:r>
              <a:rPr lang="zh-TW" altLang="zh-TW" sz="2250" dirty="0" smtClean="0">
                <a:latin typeface="+mn-ea"/>
              </a:rPr>
              <a:t>海外資金匯回草案</a:t>
            </a:r>
            <a:r>
              <a:rPr lang="zh-TW" altLang="en-US" sz="2250" dirty="0" smtClean="0">
                <a:latin typeface="+mn-ea"/>
              </a:rPr>
              <a:t>獲得立法部門通過，本</a:t>
            </a:r>
            <a:r>
              <a:rPr lang="zh-TW" altLang="zh-TW" sz="2250" dirty="0" smtClean="0">
                <a:latin typeface="+mn-ea"/>
              </a:rPr>
              <a:t>行將配合</a:t>
            </a:r>
            <a:r>
              <a:rPr lang="zh-TW" altLang="en-US" sz="2250" dirty="0" smtClean="0">
                <a:latin typeface="+mn-ea"/>
              </a:rPr>
              <a:t>其執行，透過</a:t>
            </a:r>
            <a:r>
              <a:rPr lang="zh-TW" altLang="zh-TW" sz="2250" dirty="0" smtClean="0">
                <a:latin typeface="+mn-ea"/>
              </a:rPr>
              <a:t>跨部會合作</a:t>
            </a:r>
            <a:r>
              <a:rPr lang="zh-TW" altLang="en-US" sz="2250" dirty="0" smtClean="0">
                <a:latin typeface="+mn-ea"/>
              </a:rPr>
              <a:t>使專法</a:t>
            </a:r>
            <a:r>
              <a:rPr lang="zh-TW" altLang="zh-TW" sz="2250" dirty="0" smtClean="0">
                <a:latin typeface="+mn-ea"/>
              </a:rPr>
              <a:t>效益達到最大</a:t>
            </a:r>
            <a:r>
              <a:rPr lang="zh-TW" altLang="en-US" sz="2250" dirty="0" smtClean="0">
                <a:latin typeface="+mn-ea"/>
              </a:rPr>
              <a:t>。</a:t>
            </a:r>
            <a:endParaRPr lang="en-US" altLang="zh-TW" sz="2250" dirty="0" smtClean="0">
              <a:latin typeface="+mn-ea"/>
            </a:endParaRPr>
          </a:p>
          <a:p>
            <a:endParaRPr lang="en-US" altLang="zh-TW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953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908720"/>
            <a:ext cx="8496944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感謝聆聽</a:t>
            </a:r>
            <a:endParaRPr lang="en-US" altLang="zh-TW" dirty="0"/>
          </a:p>
          <a:p>
            <a:pPr marL="0" indent="0" algn="ctr">
              <a:buNone/>
            </a:pPr>
            <a:endParaRPr lang="zh-TW" altLang="en-US" dirty="0"/>
          </a:p>
          <a:p>
            <a:pPr marL="0" indent="0" algn="ctr">
              <a:buNone/>
            </a:pPr>
            <a:r>
              <a:rPr lang="zh-TW" altLang="en-US" dirty="0"/>
              <a:t>敬祝大家 </a:t>
            </a: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身體健康、萬事如意！</a:t>
            </a:r>
            <a:endParaRPr lang="en-US" altLang="zh-TW" dirty="0"/>
          </a:p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謝謝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63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zh-TW" altLang="zh-TW" dirty="0"/>
              <a:t>依據本行統計，截至</a:t>
            </a:r>
            <a:r>
              <a:rPr lang="en-US" altLang="zh-TW" dirty="0"/>
              <a:t>2018</a:t>
            </a:r>
            <a:r>
              <a:rPr lang="zh-TW" altLang="zh-TW" dirty="0"/>
              <a:t>年底，台灣對外淨債權達</a:t>
            </a:r>
            <a:r>
              <a:rPr lang="en-US" altLang="zh-TW" dirty="0"/>
              <a:t>1</a:t>
            </a:r>
            <a:r>
              <a:rPr lang="zh-TW" altLang="zh-TW" dirty="0"/>
              <a:t>兆</a:t>
            </a:r>
            <a:r>
              <a:rPr lang="en-US" altLang="zh-TW" dirty="0"/>
              <a:t>2,805</a:t>
            </a:r>
            <a:r>
              <a:rPr lang="zh-TW" altLang="zh-TW" dirty="0"/>
              <a:t>億美元，排名全球第</a:t>
            </a:r>
            <a:r>
              <a:rPr lang="en-US" altLang="zh-TW" dirty="0"/>
              <a:t>5</a:t>
            </a:r>
            <a:r>
              <a:rPr lang="zh-TW" altLang="zh-TW" dirty="0"/>
              <a:t>大。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742272"/>
              </p:ext>
            </p:extLst>
          </p:nvPr>
        </p:nvGraphicFramePr>
        <p:xfrm>
          <a:off x="899592" y="2276872"/>
          <a:ext cx="7632848" cy="4465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1403648" y="6348070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資料來源：台灣資料來自本行</a:t>
            </a:r>
            <a:r>
              <a:rPr lang="en-US" altLang="zh-TW" sz="1200" dirty="0"/>
              <a:t>;</a:t>
            </a:r>
            <a:r>
              <a:rPr lang="zh-TW" altLang="en-US" sz="1200" dirty="0"/>
              <a:t>其餘各國資料來自</a:t>
            </a:r>
            <a:r>
              <a:rPr lang="en-US" altLang="zh-TW" sz="1200" dirty="0"/>
              <a:t>IMF-IFS</a:t>
            </a:r>
          </a:p>
          <a:p>
            <a:r>
              <a:rPr lang="zh-TW" altLang="en-US" sz="1200" dirty="0"/>
              <a:t>              資料庫、</a:t>
            </a:r>
            <a:r>
              <a:rPr lang="en-US" altLang="zh-TW" sz="1200" dirty="0"/>
              <a:t>IMF-SDDS</a:t>
            </a:r>
            <a:r>
              <a:rPr lang="zh-TW" altLang="en-US" sz="1200" dirty="0"/>
              <a:t>及央行網站</a:t>
            </a:r>
          </a:p>
        </p:txBody>
      </p:sp>
    </p:spTree>
    <p:extLst>
      <p:ext uri="{BB962C8B-B14F-4D97-AF65-F5344CB8AC3E}">
        <p14:creationId xmlns:p14="http://schemas.microsoft.com/office/powerpoint/2010/main" val="412248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105156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000" y="1080000"/>
            <a:ext cx="8496944" cy="5184576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dirty="0"/>
              <a:t>龐大國外淨債權主要來自經常帳長期順差</a:t>
            </a:r>
            <a:r>
              <a:rPr lang="zh-TW" altLang="en-US" dirty="0" smtClean="0"/>
              <a:t>，同時反映</a:t>
            </a:r>
            <a:r>
              <a:rPr lang="zh-TW" altLang="en-US" dirty="0"/>
              <a:t>國內的超額儲蓄。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zh-TW" altLang="en-US" dirty="0"/>
              <a:t>台灣</a:t>
            </a:r>
            <a:r>
              <a:rPr lang="zh-TW" altLang="zh-TW" dirty="0"/>
              <a:t>儲蓄率居高</a:t>
            </a:r>
            <a:r>
              <a:rPr lang="zh-TW" altLang="en-US" dirty="0"/>
              <a:t>、</a:t>
            </a:r>
            <a:r>
              <a:rPr lang="zh-TW" altLang="zh-TW" dirty="0"/>
              <a:t>投資率不足，</a:t>
            </a:r>
            <a:r>
              <a:rPr lang="en-US" altLang="zh-TW" dirty="0"/>
              <a:t>2009~2018</a:t>
            </a:r>
            <a:r>
              <a:rPr lang="zh-TW" altLang="en-US" dirty="0"/>
              <a:t>年</a:t>
            </a:r>
            <a:r>
              <a:rPr lang="zh-TW" altLang="zh-TW" dirty="0"/>
              <a:t>超額儲蓄率平均達</a:t>
            </a:r>
            <a:r>
              <a:rPr lang="en-US" altLang="zh-TW" dirty="0"/>
              <a:t>11.4%</a:t>
            </a:r>
            <a:r>
              <a:rPr lang="zh-TW" altLang="en-US" dirty="0"/>
              <a:t>。</a:t>
            </a: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818825" y="6248054"/>
            <a:ext cx="1649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資料來源：中央銀行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4716016" y="6244292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資料來源：主計總處</a:t>
            </a:r>
          </a:p>
        </p:txBody>
      </p:sp>
      <p:graphicFrame>
        <p:nvGraphicFramePr>
          <p:cNvPr id="11" name="圖表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9745720"/>
              </p:ext>
            </p:extLst>
          </p:nvPr>
        </p:nvGraphicFramePr>
        <p:xfrm>
          <a:off x="4644008" y="3140968"/>
          <a:ext cx="4392488" cy="310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600193"/>
              </p:ext>
            </p:extLst>
          </p:nvPr>
        </p:nvGraphicFramePr>
        <p:xfrm>
          <a:off x="307907" y="3056604"/>
          <a:ext cx="4320480" cy="3187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69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1051560"/>
          </a:xfrm>
        </p:spPr>
        <p:txBody>
          <a:bodyPr/>
          <a:lstStyle/>
          <a:p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080000"/>
            <a:ext cx="8496944" cy="5184576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dirty="0"/>
              <a:t>中國大陸與台灣於</a:t>
            </a:r>
            <a:r>
              <a:rPr lang="en-US" altLang="zh-TW" dirty="0"/>
              <a:t>2001~2002</a:t>
            </a:r>
            <a:r>
              <a:rPr lang="zh-TW" altLang="en-US" dirty="0" smtClean="0"/>
              <a:t>年間先後加入</a:t>
            </a:r>
            <a:r>
              <a:rPr lang="en-US" altLang="zh-TW" dirty="0"/>
              <a:t>WTO</a:t>
            </a:r>
            <a:r>
              <a:rPr lang="zh-TW" altLang="en-US" dirty="0"/>
              <a:t>，積極參與全球供應鏈。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zh-TW" altLang="en-US" dirty="0"/>
              <a:t>台灣對中國大陸貿易出超持續增加，帶動經常帳順差擴大，超額儲蓄同步攀升。</a:t>
            </a:r>
            <a:endParaRPr lang="en-US" altLang="zh-TW" dirty="0"/>
          </a:p>
          <a:p>
            <a:pPr>
              <a:lnSpc>
                <a:spcPct val="120000"/>
              </a:lnSpc>
            </a:pPr>
            <a:endParaRPr lang="en-US" altLang="zh-TW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5</a:t>
            </a:fld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860032" y="6093433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</a:t>
            </a:r>
            <a:r>
              <a:rPr lang="zh-TW" altLang="en-US" sz="1400" dirty="0" smtClean="0"/>
              <a:t>中央銀行</a:t>
            </a:r>
            <a:r>
              <a:rPr lang="zh-TW" altLang="en-US" sz="1400" dirty="0" smtClean="0">
                <a:latin typeface="新細明體"/>
                <a:ea typeface="新細明體"/>
              </a:rPr>
              <a:t>，</a:t>
            </a:r>
            <a:r>
              <a:rPr lang="zh-TW" altLang="en-US" sz="1400" dirty="0" smtClean="0"/>
              <a:t>主計</a:t>
            </a:r>
            <a:r>
              <a:rPr lang="zh-TW" altLang="en-US" sz="1400" dirty="0"/>
              <a:t>總處</a:t>
            </a:r>
          </a:p>
        </p:txBody>
      </p:sp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754115"/>
              </p:ext>
            </p:extLst>
          </p:nvPr>
        </p:nvGraphicFramePr>
        <p:xfrm>
          <a:off x="4499992" y="2996952"/>
          <a:ext cx="4491026" cy="3093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圖表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5604039"/>
              </p:ext>
            </p:extLst>
          </p:nvPr>
        </p:nvGraphicFramePr>
        <p:xfrm>
          <a:off x="261367" y="2996953"/>
          <a:ext cx="4238625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文字方塊 13"/>
          <p:cNvSpPr txBox="1"/>
          <p:nvPr/>
        </p:nvSpPr>
        <p:spPr>
          <a:xfrm>
            <a:off x="683568" y="6102289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資料來源：財政部貿易統計</a:t>
            </a:r>
          </a:p>
        </p:txBody>
      </p:sp>
    </p:spTree>
    <p:extLst>
      <p:ext uri="{BB962C8B-B14F-4D97-AF65-F5344CB8AC3E}">
        <p14:creationId xmlns:p14="http://schemas.microsoft.com/office/powerpoint/2010/main" val="386536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1051560"/>
          </a:xfrm>
        </p:spPr>
        <p:txBody>
          <a:bodyPr/>
          <a:lstStyle/>
          <a:p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184576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TW" altLang="zh-TW" dirty="0" smtClean="0">
                <a:latin typeface="+mn-ea"/>
              </a:rPr>
              <a:t>社會</a:t>
            </a:r>
            <a:r>
              <a:rPr lang="zh-TW" altLang="en-US" dirty="0" smtClean="0">
                <a:latin typeface="+mn-ea"/>
              </a:rPr>
              <a:t>淨</a:t>
            </a:r>
            <a:r>
              <a:rPr lang="zh-TW" altLang="zh-TW" dirty="0" smtClean="0">
                <a:latin typeface="+mn-ea"/>
              </a:rPr>
              <a:t>消費者</a:t>
            </a:r>
            <a:r>
              <a:rPr lang="en-US" altLang="zh-TW" dirty="0">
                <a:latin typeface="+mn-ea"/>
              </a:rPr>
              <a:t>(0-19</a:t>
            </a:r>
            <a:r>
              <a:rPr lang="zh-TW" altLang="zh-TW" dirty="0">
                <a:latin typeface="+mn-ea"/>
              </a:rPr>
              <a:t>歲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zh-TW" dirty="0">
                <a:latin typeface="+mn-ea"/>
              </a:rPr>
              <a:t>人口比重明顯下降</a:t>
            </a:r>
            <a:r>
              <a:rPr lang="zh-TW" altLang="zh-TW" dirty="0" smtClean="0">
                <a:latin typeface="+mn-ea"/>
              </a:rPr>
              <a:t>，儲蓄</a:t>
            </a:r>
            <a:r>
              <a:rPr lang="zh-TW" altLang="zh-TW" dirty="0">
                <a:latin typeface="+mn-ea"/>
              </a:rPr>
              <a:t>者</a:t>
            </a:r>
            <a:r>
              <a:rPr lang="en-US" altLang="zh-TW" dirty="0">
                <a:latin typeface="+mn-ea"/>
              </a:rPr>
              <a:t>(40-64</a:t>
            </a:r>
            <a:r>
              <a:rPr lang="zh-TW" altLang="zh-TW" dirty="0">
                <a:latin typeface="+mn-ea"/>
              </a:rPr>
              <a:t>歲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zh-TW" dirty="0">
                <a:latin typeface="+mn-ea"/>
              </a:rPr>
              <a:t>占比攀升</a:t>
            </a:r>
            <a:r>
              <a:rPr lang="zh-TW" altLang="en-US" dirty="0" smtClean="0">
                <a:latin typeface="+mn-ea"/>
              </a:rPr>
              <a:t>，且自</a:t>
            </a:r>
            <a:r>
              <a:rPr lang="en-US" altLang="zh-TW" dirty="0" smtClean="0">
                <a:latin typeface="+mn-ea"/>
              </a:rPr>
              <a:t>2000</a:t>
            </a:r>
            <a:r>
              <a:rPr lang="zh-TW" altLang="en-US" dirty="0" smtClean="0">
                <a:latin typeface="+mn-ea"/>
              </a:rPr>
              <a:t>年初期以來，後者占</a:t>
            </a:r>
            <a:r>
              <a:rPr lang="zh-TW" altLang="en-US" dirty="0">
                <a:latin typeface="+mn-ea"/>
              </a:rPr>
              <a:t>比更</a:t>
            </a:r>
            <a:r>
              <a:rPr lang="zh-TW" altLang="en-US" dirty="0" smtClean="0">
                <a:latin typeface="+mn-ea"/>
              </a:rPr>
              <a:t>超越前者。</a:t>
            </a:r>
            <a:endParaRPr lang="en-US" altLang="zh-TW" dirty="0" smtClean="0">
              <a:latin typeface="+mn-ea"/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TW" altLang="en-US" dirty="0" smtClean="0">
                <a:latin typeface="+mn-ea"/>
              </a:rPr>
              <a:t>不同</a:t>
            </a:r>
            <a:r>
              <a:rPr lang="zh-TW" altLang="en-US" dirty="0">
                <a:latin typeface="+mn-ea"/>
              </a:rPr>
              <a:t>年齡層消費與儲蓄行為不同</a:t>
            </a:r>
            <a:r>
              <a:rPr lang="zh-TW" altLang="en-US" dirty="0" smtClean="0">
                <a:latin typeface="+mn-ea"/>
              </a:rPr>
              <a:t>，少</a:t>
            </a:r>
            <a:r>
              <a:rPr lang="zh-TW" altLang="en-US" dirty="0">
                <a:latin typeface="+mn-ea"/>
              </a:rPr>
              <a:t>子化</a:t>
            </a:r>
            <a:r>
              <a:rPr lang="zh-TW" altLang="en-US" dirty="0" smtClean="0">
                <a:latin typeface="+mn-ea"/>
              </a:rPr>
              <a:t>與人口老化</a:t>
            </a:r>
            <a:r>
              <a:rPr lang="zh-TW" altLang="en-US" dirty="0">
                <a:latin typeface="+mn-ea"/>
              </a:rPr>
              <a:t>加速，持續</a:t>
            </a:r>
            <a:r>
              <a:rPr lang="zh-TW" altLang="zh-TW" dirty="0">
                <a:latin typeface="+mn-ea"/>
              </a:rPr>
              <a:t>推升儲蓄率</a:t>
            </a:r>
            <a:r>
              <a:rPr lang="zh-TW" altLang="en-US" dirty="0">
                <a:latin typeface="+mn-ea"/>
              </a:rPr>
              <a:t>。</a:t>
            </a:r>
            <a:endParaRPr lang="en-US" altLang="zh-TW" dirty="0"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6</a:t>
            </a:fld>
            <a:endParaRPr lang="zh-TW" altLang="en-US" dirty="0"/>
          </a:p>
        </p:txBody>
      </p:sp>
      <p:graphicFrame>
        <p:nvGraphicFramePr>
          <p:cNvPr id="6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768228"/>
              </p:ext>
            </p:extLst>
          </p:nvPr>
        </p:nvGraphicFramePr>
        <p:xfrm>
          <a:off x="539552" y="3068960"/>
          <a:ext cx="4176464" cy="3167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863080" y="6236880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資料來源：聯合國</a:t>
            </a:r>
          </a:p>
        </p:txBody>
      </p:sp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258251"/>
              </p:ext>
            </p:extLst>
          </p:nvPr>
        </p:nvGraphicFramePr>
        <p:xfrm>
          <a:off x="4943434" y="2996952"/>
          <a:ext cx="385192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5220072" y="6267231"/>
            <a:ext cx="1649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資料來源：主計總處</a:t>
            </a:r>
          </a:p>
        </p:txBody>
      </p:sp>
    </p:spTree>
    <p:extLst>
      <p:ext uri="{BB962C8B-B14F-4D97-AF65-F5344CB8AC3E}">
        <p14:creationId xmlns:p14="http://schemas.microsoft.com/office/powerpoint/2010/main" val="211023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89208"/>
            <a:ext cx="8568952" cy="105156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51845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altLang="zh-TW" dirty="0"/>
              <a:t>2008</a:t>
            </a:r>
            <a:r>
              <a:rPr lang="zh-TW" altLang="en-US" dirty="0"/>
              <a:t>年金融危機後，</a:t>
            </a:r>
            <a:r>
              <a:rPr lang="zh-TW" altLang="zh-TW" dirty="0"/>
              <a:t>全球經濟長期停滯</a:t>
            </a:r>
            <a:r>
              <a:rPr lang="en-US" altLang="zh-TW" dirty="0"/>
              <a:t>(secular stagnation)</a:t>
            </a:r>
            <a:r>
              <a:rPr lang="zh-TW" altLang="en-US" dirty="0"/>
              <a:t>，企業投資趨於保守。</a:t>
            </a:r>
            <a:endParaRPr lang="en-US" altLang="zh-TW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altLang="zh-TW" dirty="0"/>
              <a:t>2009</a:t>
            </a:r>
            <a:r>
              <a:rPr lang="zh-TW" altLang="en-US" dirty="0"/>
              <a:t>年以來，經濟金融不確定</a:t>
            </a:r>
            <a:r>
              <a:rPr lang="zh-TW" altLang="en-US" dirty="0" smtClean="0"/>
              <a:t>增加，企業</a:t>
            </a:r>
            <a:r>
              <a:rPr lang="zh-TW" altLang="en-US" dirty="0"/>
              <a:t>投資率下降</a:t>
            </a:r>
            <a:r>
              <a:rPr lang="zh-TW" altLang="en-US" dirty="0" smtClean="0"/>
              <a:t>，</a:t>
            </a:r>
            <a:r>
              <a:rPr lang="zh-TW" altLang="zh-TW" dirty="0" smtClean="0"/>
              <a:t>由</a:t>
            </a:r>
            <a:r>
              <a:rPr lang="zh-TW" altLang="zh-TW" dirty="0"/>
              <a:t>資金需求者轉為供給者</a:t>
            </a:r>
            <a:r>
              <a:rPr lang="zh-TW" altLang="en-US" dirty="0"/>
              <a:t>；</a:t>
            </a:r>
            <a:r>
              <a:rPr lang="en-US" altLang="zh-TW" dirty="0"/>
              <a:t>2017</a:t>
            </a:r>
            <a:r>
              <a:rPr lang="zh-TW" altLang="en-US" dirty="0"/>
              <a:t>年企業超額儲蓄達</a:t>
            </a:r>
            <a:r>
              <a:rPr lang="en-US" altLang="zh-TW" dirty="0"/>
              <a:t>7.4%</a:t>
            </a:r>
            <a:r>
              <a:rPr lang="zh-TW" altLang="en-US" dirty="0"/>
              <a:t>。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7</a:t>
            </a:fld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907704" y="6237312"/>
            <a:ext cx="5549196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altLang="zh-TW" sz="1200" dirty="0" smtClean="0"/>
              <a:t>* </a:t>
            </a:r>
            <a:r>
              <a:rPr lang="zh-TW" altLang="en-US" sz="1200" dirty="0" smtClean="0"/>
              <a:t>以儲蓄淨額加上固定</a:t>
            </a:r>
            <a:r>
              <a:rPr lang="zh-TW" altLang="en-US" sz="1200" dirty="0"/>
              <a:t>資本</a:t>
            </a:r>
            <a:r>
              <a:rPr lang="zh-TW" altLang="en-US" sz="1200" dirty="0" smtClean="0"/>
              <a:t>消耗合計數所計算之儲蓄率</a:t>
            </a:r>
            <a:endParaRPr lang="en-US" altLang="zh-TW" sz="1200" dirty="0" smtClean="0"/>
          </a:p>
          <a:p>
            <a:pPr>
              <a:spcBef>
                <a:spcPts val="300"/>
              </a:spcBef>
            </a:pPr>
            <a:r>
              <a:rPr lang="zh-TW" altLang="en-US" sz="1200" dirty="0" smtClean="0"/>
              <a:t>資料</a:t>
            </a:r>
            <a:r>
              <a:rPr lang="zh-TW" altLang="en-US" sz="1200" dirty="0"/>
              <a:t>來源：主計總處</a:t>
            </a:r>
          </a:p>
        </p:txBody>
      </p:sp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874762"/>
              </p:ext>
            </p:extLst>
          </p:nvPr>
        </p:nvGraphicFramePr>
        <p:xfrm>
          <a:off x="1881700" y="2996501"/>
          <a:ext cx="6192688" cy="3240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矩形 8"/>
          <p:cNvSpPr/>
          <p:nvPr/>
        </p:nvSpPr>
        <p:spPr>
          <a:xfrm>
            <a:off x="5148064" y="3717032"/>
            <a:ext cx="2952328" cy="1728192"/>
          </a:xfrm>
          <a:prstGeom prst="rect">
            <a:avLst/>
          </a:prstGeom>
          <a:noFill/>
          <a:ln w="1905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205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1759" y="260648"/>
            <a:ext cx="8568952" cy="105156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908720"/>
            <a:ext cx="8424936" cy="5184576"/>
          </a:xfrm>
        </p:spPr>
        <p:txBody>
          <a:bodyPr/>
          <a:lstStyle/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zh-TW" altLang="en-US" dirty="0" smtClean="0"/>
              <a:t>依經濟成長理論，勞動生產力成長須仰賴創新</a:t>
            </a:r>
            <a:r>
              <a:rPr lang="zh-TW" altLang="en-US" dirty="0"/>
              <a:t>與技術進步的總要素生產力</a:t>
            </a:r>
            <a:r>
              <a:rPr lang="en-US" altLang="zh-TW" dirty="0"/>
              <a:t>(TFP</a:t>
            </a:r>
            <a:r>
              <a:rPr lang="en-US" altLang="zh-TW" dirty="0" smtClean="0"/>
              <a:t>)</a:t>
            </a:r>
            <a:r>
              <a:rPr lang="zh-TW" altLang="en-US" dirty="0" smtClean="0"/>
              <a:t>提升</a:t>
            </a:r>
            <a:r>
              <a:rPr lang="zh-TW" altLang="en-US" dirty="0"/>
              <a:t>，以及固定</a:t>
            </a:r>
            <a:r>
              <a:rPr lang="zh-TW" altLang="en-US" dirty="0" smtClean="0"/>
              <a:t>資本形成的累積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zh-TW" altLang="en-US" dirty="0" smtClean="0"/>
              <a:t>全球</a:t>
            </a:r>
            <a:r>
              <a:rPr lang="zh-TW" altLang="en-US" dirty="0"/>
              <a:t>金融危機後，台灣企業投資率下降</a:t>
            </a:r>
            <a:r>
              <a:rPr lang="zh-TW" altLang="en-US" dirty="0" smtClean="0"/>
              <a:t>，資本累積不足，不利創新與技術進步，致總</a:t>
            </a:r>
            <a:r>
              <a:rPr lang="zh-TW" altLang="en-US" dirty="0"/>
              <a:t>要素</a:t>
            </a:r>
            <a:r>
              <a:rPr lang="zh-TW" altLang="en-US" dirty="0" smtClean="0"/>
              <a:t>生產力成長</a:t>
            </a:r>
            <a:r>
              <a:rPr lang="zh-TW" altLang="en-US" dirty="0"/>
              <a:t>偏</a:t>
            </a:r>
            <a:r>
              <a:rPr lang="zh-TW" altLang="en-US" dirty="0" smtClean="0"/>
              <a:t>弱，經濟與薪資成長動能趨緩；此期間台灣</a:t>
            </a:r>
            <a:r>
              <a:rPr lang="en-US" altLang="zh-TW" dirty="0" smtClean="0"/>
              <a:t>GDP</a:t>
            </a:r>
            <a:r>
              <a:rPr lang="zh-TW" altLang="en-US" dirty="0" smtClean="0"/>
              <a:t>成長率低於全球平均。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683568" y="6452687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資料來源：主計總處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5076056" y="6270384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資料來源：主計總</a:t>
            </a:r>
            <a:r>
              <a:rPr lang="zh-TW" altLang="en-US" sz="1400" dirty="0" smtClean="0"/>
              <a:t>處</a:t>
            </a:r>
            <a:r>
              <a:rPr lang="zh-TW" altLang="en-US" sz="1400" dirty="0" smtClean="0">
                <a:latin typeface="新細明體"/>
                <a:ea typeface="新細明體"/>
              </a:rPr>
              <a:t>、</a:t>
            </a:r>
            <a:r>
              <a:rPr lang="en-US" altLang="zh-TW" sz="1400" dirty="0" smtClean="0"/>
              <a:t>IHS</a:t>
            </a:r>
            <a:endParaRPr lang="zh-TW" altLang="en-US" sz="1400" dirty="0"/>
          </a:p>
        </p:txBody>
      </p:sp>
      <p:graphicFrame>
        <p:nvGraphicFramePr>
          <p:cNvPr id="14" name="圖表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202353"/>
              </p:ext>
            </p:extLst>
          </p:nvPr>
        </p:nvGraphicFramePr>
        <p:xfrm>
          <a:off x="611560" y="3296479"/>
          <a:ext cx="4257712" cy="3127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714549"/>
              </p:ext>
            </p:extLst>
          </p:nvPr>
        </p:nvGraphicFramePr>
        <p:xfrm>
          <a:off x="4966015" y="3717032"/>
          <a:ext cx="4155192" cy="2503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文字方塊 1"/>
          <p:cNvSpPr txBox="1"/>
          <p:nvPr/>
        </p:nvSpPr>
        <p:spPr>
          <a:xfrm>
            <a:off x="5076056" y="3352397"/>
            <a:ext cx="3894655" cy="2926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800" b="1" dirty="0">
                <a:latin typeface="+mn-ea"/>
                <a:cs typeface="Times New Roman" panose="02020603050405020304" pitchFamily="18" charset="0"/>
              </a:rPr>
              <a:t>台灣與全球經濟成長率</a:t>
            </a:r>
          </a:p>
        </p:txBody>
      </p:sp>
    </p:spTree>
    <p:extLst>
      <p:ext uri="{BB962C8B-B14F-4D97-AF65-F5344CB8AC3E}">
        <p14:creationId xmlns:p14="http://schemas.microsoft.com/office/powerpoint/2010/main" val="34355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</a:t>
            </a:r>
            <a:r>
              <a:rPr lang="zh-TW" altLang="zh-TW" dirty="0"/>
              <a:t>台灣的國際投資部位、經常帳順差與超額儲蓄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4" cy="5184576"/>
          </a:xfrm>
        </p:spPr>
        <p:txBody>
          <a:bodyPr/>
          <a:lstStyle/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zh-TW" altLang="zh-TW" dirty="0">
                <a:latin typeface="+mn-ea"/>
              </a:rPr>
              <a:t>台灣製造業固定資本形成中，內含國外附加價值比重</a:t>
            </a:r>
            <a:r>
              <a:rPr lang="zh-TW" altLang="en-US" dirty="0">
                <a:latin typeface="+mn-ea"/>
              </a:rPr>
              <a:t>逾</a:t>
            </a:r>
            <a:r>
              <a:rPr lang="zh-TW" altLang="zh-TW" dirty="0" smtClean="0">
                <a:latin typeface="+mn-ea"/>
              </a:rPr>
              <a:t>半</a:t>
            </a:r>
            <a:r>
              <a:rPr lang="zh-TW" altLang="en-US" dirty="0" smtClean="0">
                <a:latin typeface="+mn-ea"/>
              </a:rPr>
              <a:t>，亦即投資增加將</a:t>
            </a:r>
            <a:r>
              <a:rPr lang="zh-TW" altLang="en-US" dirty="0">
                <a:latin typeface="+mn-ea"/>
              </a:rPr>
              <a:t>會帶動資本設備</a:t>
            </a:r>
            <a:r>
              <a:rPr lang="zh-TW" altLang="en-US" dirty="0" smtClean="0">
                <a:latin typeface="+mn-ea"/>
              </a:rPr>
              <a:t>進口增加。</a:t>
            </a:r>
            <a:endParaRPr lang="en-US" altLang="zh-TW" dirty="0">
              <a:latin typeface="+mn-ea"/>
            </a:endParaRPr>
          </a:p>
          <a:p>
            <a:pPr>
              <a:lnSpc>
                <a:spcPts val="3400"/>
              </a:lnSpc>
              <a:spcBef>
                <a:spcPts val="600"/>
              </a:spcBef>
            </a:pPr>
            <a:r>
              <a:rPr lang="zh-TW" altLang="en-US" dirty="0" smtClean="0">
                <a:latin typeface="+mn-ea"/>
              </a:rPr>
              <a:t>提</a:t>
            </a:r>
            <a:r>
              <a:rPr lang="zh-TW" altLang="en-US" dirty="0">
                <a:latin typeface="+mn-ea"/>
              </a:rPr>
              <a:t>振民間實質投資動能</a:t>
            </a:r>
            <a:r>
              <a:rPr lang="zh-TW" altLang="en-US" dirty="0" smtClean="0">
                <a:latin typeface="+mn-ea"/>
              </a:rPr>
              <a:t>，可</a:t>
            </a:r>
            <a:r>
              <a:rPr lang="zh-TW" altLang="en-US" dirty="0">
                <a:latin typeface="+mn-ea"/>
              </a:rPr>
              <a:t>減緩超額</a:t>
            </a:r>
            <a:r>
              <a:rPr lang="zh-TW" altLang="en-US" dirty="0" smtClean="0">
                <a:latin typeface="+mn-ea"/>
              </a:rPr>
              <a:t>儲蓄擴大並縮減經常帳順差，進而促進</a:t>
            </a:r>
            <a:r>
              <a:rPr lang="zh-TW" altLang="en-US" dirty="0">
                <a:latin typeface="+mn-ea"/>
              </a:rPr>
              <a:t>經濟對內</a:t>
            </a:r>
            <a:r>
              <a:rPr lang="zh-TW" altLang="en-US" dirty="0" smtClean="0">
                <a:latin typeface="+mn-ea"/>
              </a:rPr>
              <a:t>對外的平衡</a:t>
            </a:r>
            <a:r>
              <a:rPr lang="zh-TW" altLang="en-US" dirty="0">
                <a:latin typeface="+mn-ea"/>
              </a:rPr>
              <a:t>發展</a:t>
            </a:r>
            <a:r>
              <a:rPr lang="zh-TW" altLang="zh-TW" dirty="0" smtClean="0">
                <a:latin typeface="+mn-ea"/>
              </a:rPr>
              <a:t>。</a:t>
            </a:r>
            <a:endParaRPr lang="zh-TW" altLang="en-US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台灣資金運用的戰略思考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graphicFrame>
        <p:nvGraphicFramePr>
          <p:cNvPr id="6" name="圖表 5"/>
          <p:cNvGraphicFramePr/>
          <p:nvPr>
            <p:extLst>
              <p:ext uri="{D42A27DB-BD31-4B8C-83A1-F6EECF244321}">
                <p14:modId xmlns:p14="http://schemas.microsoft.com/office/powerpoint/2010/main" val="176664623"/>
              </p:ext>
            </p:extLst>
          </p:nvPr>
        </p:nvGraphicFramePr>
        <p:xfrm>
          <a:off x="539552" y="3012368"/>
          <a:ext cx="4320480" cy="313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755576" y="6237312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</a:t>
            </a:r>
            <a:r>
              <a:rPr lang="en-US" altLang="zh-TW" sz="1400" dirty="0"/>
              <a:t>OECD TiVA </a:t>
            </a:r>
            <a:r>
              <a:rPr lang="zh-TW" altLang="en-US" sz="1400" dirty="0"/>
              <a:t>資料庫</a:t>
            </a:r>
          </a:p>
        </p:txBody>
      </p:sp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53234"/>
              </p:ext>
            </p:extLst>
          </p:nvPr>
        </p:nvGraphicFramePr>
        <p:xfrm>
          <a:off x="4716016" y="3068960"/>
          <a:ext cx="4032448" cy="306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4932040" y="6229395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/>
              <a:t>資料來源：主計總處</a:t>
            </a:r>
          </a:p>
        </p:txBody>
      </p:sp>
      <p:cxnSp>
        <p:nvCxnSpPr>
          <p:cNvPr id="11" name="直線單箭頭接點 10"/>
          <p:cNvCxnSpPr/>
          <p:nvPr/>
        </p:nvCxnSpPr>
        <p:spPr>
          <a:xfrm>
            <a:off x="8064388" y="4077072"/>
            <a:ext cx="288032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7452320" y="4690205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" b="1" dirty="0" smtClean="0">
                <a:solidFill>
                  <a:srgbClr val="FF0000"/>
                </a:solidFill>
                <a:latin typeface="+mn-ea"/>
              </a:rPr>
              <a:t>下降</a:t>
            </a:r>
            <a:r>
              <a:rPr lang="en-US" altLang="zh-TW" sz="1000" b="1" dirty="0" smtClean="0">
                <a:solidFill>
                  <a:srgbClr val="FF0000"/>
                </a:solidFill>
                <a:latin typeface="+mn-ea"/>
              </a:rPr>
              <a:t>2.53</a:t>
            </a:r>
            <a:r>
              <a:rPr lang="zh-TW" altLang="en-US" sz="1000" b="1" dirty="0" smtClean="0">
                <a:solidFill>
                  <a:srgbClr val="FF0000"/>
                </a:solidFill>
                <a:latin typeface="+mn-ea"/>
              </a:rPr>
              <a:t>個百分點</a:t>
            </a:r>
            <a:endParaRPr lang="zh-TW" altLang="en-US" sz="1000" b="1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1888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8151</TotalTime>
  <Words>3070</Words>
  <Application>Microsoft Office PowerPoint</Application>
  <PresentationFormat>如螢幕大小 (4:3)</PresentationFormat>
  <Paragraphs>416</Paragraphs>
  <Slides>27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觀點</vt:lpstr>
      <vt:lpstr>台灣資金運用的戰略思考</vt:lpstr>
      <vt:lpstr>簡報大綱 </vt:lpstr>
      <vt:lpstr>一、台灣的國際投資部位、經常帳順差與超額儲蓄 </vt:lpstr>
      <vt:lpstr>一、台灣的國際投資部位、經常帳順差與超額儲蓄 </vt:lpstr>
      <vt:lpstr>一、台灣的國際投資部位、經常帳順差與超額儲蓄 </vt:lpstr>
      <vt:lpstr>一、台灣的國際投資部位、經常帳順差與超額儲蓄 </vt:lpstr>
      <vt:lpstr>一、台灣的國際投資部位、經常帳順差與超額儲蓄 </vt:lpstr>
      <vt:lpstr>一、台灣的國際投資部位、經常帳順差與超額儲蓄 </vt:lpstr>
      <vt:lpstr>一、台灣的國際投資部位、經常帳順差與超額儲蓄 </vt:lpstr>
      <vt:lpstr>二、迎接台商回流與海外資金匯回的資金浪潮 </vt:lpstr>
      <vt:lpstr>二、迎接台商回流與海外資金匯回的資金浪潮 </vt:lpstr>
      <vt:lpstr>二、迎接台商回流與海外資金匯回的資金浪潮 </vt:lpstr>
      <vt:lpstr>二、迎接台商回流與海外資金匯回的資金浪潮 </vt:lpstr>
      <vt:lpstr>二、迎接台商回流與海外資金匯回的資金浪潮 </vt:lpstr>
      <vt:lpstr>三、利率與匯率政策之挑戰 </vt:lpstr>
      <vt:lpstr>三、利率與匯率政策之挑戰 </vt:lpstr>
      <vt:lpstr>三、利率與匯率政策之挑戰 </vt:lpstr>
      <vt:lpstr>三、利率與匯率政策之挑戰 </vt:lpstr>
      <vt:lpstr>四、引導資金運用的戰略意義 </vt:lpstr>
      <vt:lpstr>四、引導資金運用的戰略意義 </vt:lpstr>
      <vt:lpstr>四、引導資金運用的戰略意義  (一) 引導資金投入國內實質投資</vt:lpstr>
      <vt:lpstr>四、引導資金運用的戰略意義  (一) 引導資金投入國內實質投資</vt:lpstr>
      <vt:lpstr>四、引導資金運用的戰略意義  (一) 引導資金投入國內實質投資</vt:lpstr>
      <vt:lpstr>四、引導資金運用的戰略意義  (二) 鼓勵跨國併購，協助廠商全球布局</vt:lpstr>
      <vt:lpstr>四、引導資金運用的戰略意義  (三) 促進財富管理業務及提升金融服務業生產力</vt:lpstr>
      <vt:lpstr>五、結語 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美國調整對外經貿政策 對全球及臺灣經濟之影響</dc:title>
  <dc:creator>許碧純</dc:creator>
  <cp:lastModifiedBy>李佳盈</cp:lastModifiedBy>
  <cp:revision>583</cp:revision>
  <cp:lastPrinted>2019-07-02T01:09:24Z</cp:lastPrinted>
  <dcterms:created xsi:type="dcterms:W3CDTF">2018-12-25T08:03:40Z</dcterms:created>
  <dcterms:modified xsi:type="dcterms:W3CDTF">2019-07-02T07:48:25Z</dcterms:modified>
</cp:coreProperties>
</file>