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drawings/drawing10.xml" ContentType="application/vnd.openxmlformats-officedocument.drawingml.chartshapes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charts/chart18.xml" ContentType="application/vnd.openxmlformats-officedocument.drawingml.chart+xml"/>
  <Override PartName="/ppt/drawings/drawing13.xml" ContentType="application/vnd.openxmlformats-officedocument.drawingml.chartshapes+xml"/>
  <Override PartName="/ppt/charts/chart19.xml" ContentType="application/vnd.openxmlformats-officedocument.drawingml.chart+xml"/>
  <Override PartName="/ppt/drawings/drawing14.xml" ContentType="application/vnd.openxmlformats-officedocument.drawingml.chartshapes+xml"/>
  <Override PartName="/ppt/charts/chart20.xml" ContentType="application/vnd.openxmlformats-officedocument.drawingml.chart+xml"/>
  <Override PartName="/ppt/drawings/drawing15.xml" ContentType="application/vnd.openxmlformats-officedocument.drawingml.chartshapes+xml"/>
  <Override PartName="/ppt/charts/chart21.xml" ContentType="application/vnd.openxmlformats-officedocument.drawingml.chart+xml"/>
  <Override PartName="/ppt/drawings/drawing16.xml" ContentType="application/vnd.openxmlformats-officedocument.drawingml.chartshapes+xml"/>
  <Override PartName="/ppt/charts/chart22.xml" ContentType="application/vnd.openxmlformats-officedocument.drawingml.chart+xml"/>
  <Override PartName="/ppt/drawings/drawing17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8.xml" ContentType="application/vnd.openxmlformats-officedocument.drawingml.chartshapes+xml"/>
  <Override PartName="/ppt/charts/chart25.xml" ContentType="application/vnd.openxmlformats-officedocument.drawingml.chart+xml"/>
  <Override PartName="/ppt/theme/themeOverride2.xml" ContentType="application/vnd.openxmlformats-officedocument.themeOverride+xml"/>
  <Override PartName="/ppt/drawings/drawing19.xml" ContentType="application/vnd.openxmlformats-officedocument.drawingml.chartshapes+xml"/>
  <Override PartName="/ppt/charts/chart26.xml" ContentType="application/vnd.openxmlformats-officedocument.drawingml.chart+xml"/>
  <Override PartName="/ppt/drawings/drawing20.xml" ContentType="application/vnd.openxmlformats-officedocument.drawingml.chartshapes+xml"/>
  <Override PartName="/ppt/charts/chart27.xml" ContentType="application/vnd.openxmlformats-officedocument.drawingml.chart+xml"/>
  <Override PartName="/ppt/drawings/drawing21.xml" ContentType="application/vnd.openxmlformats-officedocument.drawingml.chartshapes+xml"/>
  <Override PartName="/ppt/charts/chart28.xml" ContentType="application/vnd.openxmlformats-officedocument.drawingml.chart+xml"/>
  <Override PartName="/ppt/drawings/drawing2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  <p:sldMasterId id="2147483709" r:id="rId2"/>
  </p:sldMasterIdLst>
  <p:notesMasterIdLst>
    <p:notesMasterId r:id="rId48"/>
  </p:notesMasterIdLst>
  <p:handoutMasterIdLst>
    <p:handoutMasterId r:id="rId49"/>
  </p:handoutMasterIdLst>
  <p:sldIdLst>
    <p:sldId id="256" r:id="rId3"/>
    <p:sldId id="387" r:id="rId4"/>
    <p:sldId id="391" r:id="rId5"/>
    <p:sldId id="392" r:id="rId6"/>
    <p:sldId id="388" r:id="rId7"/>
    <p:sldId id="324" r:id="rId8"/>
    <p:sldId id="325" r:id="rId9"/>
    <p:sldId id="323" r:id="rId10"/>
    <p:sldId id="346" r:id="rId11"/>
    <p:sldId id="386" r:id="rId12"/>
    <p:sldId id="328" r:id="rId13"/>
    <p:sldId id="380" r:id="rId14"/>
    <p:sldId id="377" r:id="rId15"/>
    <p:sldId id="366" r:id="rId16"/>
    <p:sldId id="347" r:id="rId17"/>
    <p:sldId id="382" r:id="rId18"/>
    <p:sldId id="383" r:id="rId19"/>
    <p:sldId id="401" r:id="rId20"/>
    <p:sldId id="402" r:id="rId21"/>
    <p:sldId id="362" r:id="rId22"/>
    <p:sldId id="373" r:id="rId23"/>
    <p:sldId id="393" r:id="rId24"/>
    <p:sldId id="394" r:id="rId25"/>
    <p:sldId id="395" r:id="rId26"/>
    <p:sldId id="396" r:id="rId27"/>
    <p:sldId id="397" r:id="rId28"/>
    <p:sldId id="350" r:id="rId29"/>
    <p:sldId id="359" r:id="rId30"/>
    <p:sldId id="370" r:id="rId31"/>
    <p:sldId id="351" r:id="rId32"/>
    <p:sldId id="353" r:id="rId33"/>
    <p:sldId id="358" r:id="rId34"/>
    <p:sldId id="354" r:id="rId35"/>
    <p:sldId id="398" r:id="rId36"/>
    <p:sldId id="355" r:id="rId37"/>
    <p:sldId id="399" r:id="rId38"/>
    <p:sldId id="400" r:id="rId39"/>
    <p:sldId id="344" r:id="rId40"/>
    <p:sldId id="390" r:id="rId41"/>
    <p:sldId id="337" r:id="rId42"/>
    <p:sldId id="360" r:id="rId43"/>
    <p:sldId id="338" r:id="rId44"/>
    <p:sldId id="340" r:id="rId45"/>
    <p:sldId id="322" r:id="rId46"/>
    <p:sldId id="283" r:id="rId47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60153B9-9C56-4F04-BF43-972F24DD7118}">
          <p14:sldIdLst>
            <p14:sldId id="256"/>
          </p14:sldIdLst>
        </p14:section>
        <p14:section name="內文" id="{5A560A9E-C116-495C-A982-6E4C5BF0959E}">
          <p14:sldIdLst>
            <p14:sldId id="387"/>
            <p14:sldId id="391"/>
            <p14:sldId id="392"/>
            <p14:sldId id="388"/>
            <p14:sldId id="324"/>
            <p14:sldId id="325"/>
            <p14:sldId id="323"/>
            <p14:sldId id="346"/>
            <p14:sldId id="386"/>
            <p14:sldId id="328"/>
            <p14:sldId id="380"/>
            <p14:sldId id="377"/>
            <p14:sldId id="366"/>
            <p14:sldId id="347"/>
            <p14:sldId id="382"/>
            <p14:sldId id="383"/>
            <p14:sldId id="401"/>
            <p14:sldId id="402"/>
            <p14:sldId id="362"/>
            <p14:sldId id="373"/>
            <p14:sldId id="393"/>
            <p14:sldId id="394"/>
            <p14:sldId id="395"/>
            <p14:sldId id="396"/>
            <p14:sldId id="397"/>
            <p14:sldId id="350"/>
            <p14:sldId id="359"/>
            <p14:sldId id="370"/>
            <p14:sldId id="351"/>
            <p14:sldId id="353"/>
            <p14:sldId id="358"/>
            <p14:sldId id="354"/>
            <p14:sldId id="398"/>
            <p14:sldId id="355"/>
            <p14:sldId id="399"/>
            <p14:sldId id="400"/>
            <p14:sldId id="344"/>
            <p14:sldId id="390"/>
            <p14:sldId id="337"/>
            <p14:sldId id="360"/>
            <p14:sldId id="338"/>
            <p14:sldId id="340"/>
            <p14:sldId id="322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99"/>
    <a:srgbClr val="FF66CC"/>
    <a:srgbClr val="CC3300"/>
    <a:srgbClr val="33CCFF"/>
    <a:srgbClr val="006666"/>
    <a:srgbClr val="D60093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723" autoAdjust="0"/>
  </p:normalViewPr>
  <p:slideViewPr>
    <p:cSldViewPr>
      <p:cViewPr>
        <p:scale>
          <a:sx n="117" d="100"/>
          <a:sy n="117" d="100"/>
        </p:scale>
        <p:origin x="-14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4544"/>
    </p:cViewPr>
  </p:sorterViewPr>
  <p:notesViewPr>
    <p:cSldViewPr>
      <p:cViewPr varScale="1">
        <p:scale>
          <a:sx n="63" d="100"/>
          <a:sy n="63" d="100"/>
        </p:scale>
        <p:origin x="1860" y="5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supolly\Music\Desktop\&#22294;&#34920;&#38598;20190710.xlsx" TargetMode="Externa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hsupo\Desktop\M2&#25104;&#38263;&#33287;&#32147;&#28639;&#27963;&#21205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supolly\Music\Desktop\M2&#25104;&#38263;&#33287;&#32147;&#28639;&#27963;&#21205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hsupichun.CBC_DOM\AppData\Local\Microsoft\Windows\Temporary%20Internet%20Files\Content.Outlook\2IZ0397S\2019&#21488;&#29256;&#37327;&#21270;&#23532;&#39686;&#36229;&#38989;&#28310;&#20633;&#31561;6&#20491;&#22294;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hsupichun.CBC_DOM\AppData\Local\Microsoft\Windows\Temporary%20Internet%20Files\Content.Outlook\2IZ0397S\2019&#21488;&#29256;&#37327;&#21270;&#23532;&#39686;&#36229;&#38989;&#28310;&#20633;&#31561;6&#20491;&#22294;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hsupichun.CBC_DOM\AppData\Local\Microsoft\Windows\Temporary%20Internet%20Files\Content.Outlook\2IZ0397S\2019&#21488;&#29256;&#37327;&#21270;&#23532;&#39686;&#36229;&#38989;&#28310;&#20633;&#31561;6&#20491;&#22294;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econb\bp$\BP\division\TRADE\&#38263;&#23448;&#20132;&#36774;&#20107;&#38917;\&#24037;&#20855;&#27231;&#21450;&#38651;&#23376;&#35373;&#20633;\1080712%20&#32317;&#35009;&#21443;&#21152;&#24037;&#21830;&#21332;&#36914;&#26371;\&#22294;4%20BIS-&#21488;&#26143;&#38867;&#36039;&#26009;&#24235;(2010=100)-Broad%20&#21152;&#20837;RMB.xlsm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econb\bp$\BP\division\BOP\&#30740;&#31350;&#22577;&#21578;\1080712%20&#32317;&#35009;%20&#24037;&#21830;&#21332;&#36914;&#26371;%20&#22830;&#34892;&#36008;&#24163;&#25919;&#31574;&#33287;&#21488;&#28771;&#32147;&#28639;&#30332;&#23637;\fxvol&#27874;&#21205;&#24133;&#24230;%2020190708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econb\DE$\DE\&#39015;&#21839;&#20132;&#36774;\1080422_&#38263;&#26399;&#20572;&#28399;_&#25237;&#36039;&#24314;&#35696;\&#20027;&#35201;&#32147;&#28639;&#39636;&#19977;&#2030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supo\Desktop\gdp%20growth%20and%20per%20capita.xls" TargetMode="External"/><Relationship Id="rId4" Type="http://schemas.microsoft.com/office/2011/relationships/chartStyle" Target="style4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econb\DE$\DE\&#39015;&#21839;&#20132;&#36774;\1080422_&#38263;&#26399;&#20572;&#28399;_&#25237;&#36039;&#24314;&#35696;\&#20027;&#35201;&#32147;&#28639;&#39636;&#19977;&#20302;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econb\bp$\BP\division\BOP\&#30740;&#31350;&#22577;&#21578;\20190702%20&#32317;&#35009;%20&#30740;&#35347;&#38498;%20&#21488;&#28771;&#36039;&#37329;&#36939;&#29992;&#30340;&#25136;&#30053;&#24605;&#32771;\&#25237;&#24433;&#29255;\Laubach_Williams_current_estimates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econb\bp$\BP\division\BOP\&#30740;&#31350;&#22577;&#21578;\20190702%20&#32317;&#35009;%20&#30740;&#35347;&#38498;%20&#21488;&#28771;&#36039;&#37329;&#36939;&#29992;&#30340;&#25136;&#30053;&#24605;&#32771;\&#25237;&#24433;&#29255;\Laubach_Williams_current_estimate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onb\bp$\BP\division\BOP\&#30740;&#31350;&#22577;&#21578;\1080712%20&#32317;&#35009;%20&#24037;&#21830;&#21332;&#36914;&#26371;%20&#22830;&#34892;&#36008;&#24163;&#25919;&#31574;&#33287;&#21488;&#28771;&#32147;&#28639;&#30332;&#23637;\&#20986;&#21475;&#29986;&#21697;&#27604;&#37325;-&#20013;&#38291;&#36001;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econb\bp$\BP\division\BOP\&#30740;&#31350;&#22577;&#21578;\1080712%20&#32317;&#35009;%20&#24037;&#21830;&#21332;&#36914;&#26371;%20&#22830;&#34892;&#36008;&#24163;&#25919;&#31574;&#33287;&#21488;&#28771;&#32147;&#28639;&#30332;&#23637;\table11-&#24037;&#26989;&#21450;&#26381;&#21209;&#26989;&#37096;&#38272;&#32317;&#35201;&#32032;&#29983;&#29986;&#21147;&#25351;&#25976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C:\Users\hsupichun.CBC_DOM\Desktop\Book4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\\econb\bp$\BP\division\BOP\&#30740;&#31350;&#22577;&#21578;\1080712%20&#32317;&#35009;%20&#24037;&#21830;&#21332;&#36914;&#26371;%20&#22830;&#34892;&#36008;&#24163;&#25919;&#31574;&#33287;&#21488;&#28771;&#32147;&#28639;&#30332;&#23637;\&#29983;&#32946;&#29575;%20&#22294;%20&#21488;&#38867;&#21450;&#20840;&#29699;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\\econb\bp$\BP\division\BOP\&#30740;&#31350;&#22577;&#21578;\20190702%20&#32317;&#35009;%20&#30740;&#35347;&#38498;%20&#21488;&#28771;&#36039;&#37329;&#36939;&#29992;&#30340;&#25136;&#30053;&#24605;&#32771;\&#25237;&#24433;&#29255;\&#65297;&#65302;.%20&#22283;&#27665;&#20786;&#33988;&#33287;&#22283;&#20839;&#25237;&#36039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econb\bp$\BP\division\&#22283;&#38555;&#25237;&#36039;&#37096;&#20301;&#32113;&#35336;IIP\IIP&#32232;&#35069;%20Account\&#26032;&#32862;&#31295;\2018\IIP-&#20013;&#26032;&#32862;&#31295;&#38468;&#34920;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supo\Desktop\&#21488;&#28771;&#36229;&#38989;&#20786;&#33988;&#33287;&#32147;&#24120;&#24115;&#38918;&#24046;&#22294;-p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supolly\Music\Desktop\&#21488;&#28771;&#22283;&#38555;&#25910;&#25903;&#22294;-p4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econb\bp$\BP\division\BOP\&#30740;&#31350;&#22577;&#21578;\1080712%20&#32317;&#35009;%20&#24037;&#21830;&#21332;&#36914;&#26371;%20&#22830;&#34892;&#36008;&#24163;&#25919;&#31574;&#33287;&#21488;&#28771;&#32147;&#28639;&#30332;&#23637;\&#19968;&#24180;&#26399;&#23450;&#23384;-&#26376;&#36039;&#26009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hsupolly\Music\Desktop\201905M2&#24180;&#22686;&#29575;&#33287;&#30446;&#27161;&#21312;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supo\Desktop\&#37504;&#34892;&#36926;&#25918;&#2760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supo\Desktop\&#37504;&#34892;&#36926;&#25918;&#27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1800" b="1" i="0" u="none" strike="noStrike" baseline="0" dirty="0" smtClean="0">
                <a:effectLst/>
              </a:rPr>
              <a:t>台灣</a:t>
            </a:r>
            <a:r>
              <a:rPr lang="en-US" sz="1800" b="1" dirty="0" smtClean="0">
                <a:solidFill>
                  <a:schemeClr val="tx1"/>
                </a:solidFill>
              </a:rPr>
              <a:t>CPI</a:t>
            </a:r>
            <a:r>
              <a:rPr lang="zh-TW" sz="1800" b="1" dirty="0">
                <a:solidFill>
                  <a:schemeClr val="tx1"/>
                </a:solidFill>
              </a:rPr>
              <a:t>與核心</a:t>
            </a:r>
            <a:r>
              <a:rPr lang="en-US" sz="1800" b="1" dirty="0">
                <a:solidFill>
                  <a:schemeClr val="tx1"/>
                </a:solidFill>
              </a:rPr>
              <a:t>CPI</a:t>
            </a:r>
            <a:r>
              <a:rPr lang="zh-TW" sz="1800" b="1" dirty="0">
                <a:solidFill>
                  <a:schemeClr val="tx1"/>
                </a:solidFill>
              </a:rPr>
              <a:t>年增率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085895250633256"/>
          <c:y val="0.27466278316886739"/>
          <c:w val="0.8355224924589878"/>
          <c:h val="0.57122705313443778"/>
        </c:manualLayout>
      </c:layout>
      <c:lineChart>
        <c:grouping val="standard"/>
        <c:varyColors val="0"/>
        <c:ser>
          <c:idx val="0"/>
          <c:order val="0"/>
          <c:tx>
            <c:strRef>
              <c:f>GDP!$E$3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GDP!$A$4:$A$22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GDP!$E$4:$E$22</c:f>
              <c:numCache>
                <c:formatCode>General</c:formatCode>
                <c:ptCount val="19"/>
                <c:pt idx="0">
                  <c:v>1.26</c:v>
                </c:pt>
                <c:pt idx="1">
                  <c:v>-0.01</c:v>
                </c:pt>
                <c:pt idx="2">
                  <c:v>-0.2</c:v>
                </c:pt>
                <c:pt idx="3">
                  <c:v>-0.28000000000000003</c:v>
                </c:pt>
                <c:pt idx="4">
                  <c:v>1.61</c:v>
                </c:pt>
                <c:pt idx="5">
                  <c:v>2.31</c:v>
                </c:pt>
                <c:pt idx="6">
                  <c:v>0.6</c:v>
                </c:pt>
                <c:pt idx="7">
                  <c:v>1.8</c:v>
                </c:pt>
                <c:pt idx="8">
                  <c:v>3.52</c:v>
                </c:pt>
                <c:pt idx="9">
                  <c:v>-0.87</c:v>
                </c:pt>
                <c:pt idx="10">
                  <c:v>0.97</c:v>
                </c:pt>
                <c:pt idx="11">
                  <c:v>1.42</c:v>
                </c:pt>
                <c:pt idx="12">
                  <c:v>1.93</c:v>
                </c:pt>
                <c:pt idx="13">
                  <c:v>0.79</c:v>
                </c:pt>
                <c:pt idx="14">
                  <c:v>1.2</c:v>
                </c:pt>
                <c:pt idx="15">
                  <c:v>-0.3</c:v>
                </c:pt>
                <c:pt idx="16">
                  <c:v>1.39</c:v>
                </c:pt>
                <c:pt idx="17">
                  <c:v>0.62</c:v>
                </c:pt>
                <c:pt idx="18">
                  <c:v>1.35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GDP!$F$3</c:f>
              <c:strCache>
                <c:ptCount val="1"/>
                <c:pt idx="0">
                  <c:v>核心CPI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GDP!$A$4:$A$22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GDP!$F$4:$F$22</c:f>
              <c:numCache>
                <c:formatCode>General</c:formatCode>
                <c:ptCount val="19"/>
                <c:pt idx="0">
                  <c:v>0.69</c:v>
                </c:pt>
                <c:pt idx="1">
                  <c:v>-0.06</c:v>
                </c:pt>
                <c:pt idx="2">
                  <c:v>0.65</c:v>
                </c:pt>
                <c:pt idx="3">
                  <c:v>-0.55000000000000004</c:v>
                </c:pt>
                <c:pt idx="4">
                  <c:v>0.76</c:v>
                </c:pt>
                <c:pt idx="5">
                  <c:v>0.75</c:v>
                </c:pt>
                <c:pt idx="6">
                  <c:v>0.53</c:v>
                </c:pt>
                <c:pt idx="7">
                  <c:v>1.45</c:v>
                </c:pt>
                <c:pt idx="8">
                  <c:v>3.27</c:v>
                </c:pt>
                <c:pt idx="9">
                  <c:v>-0.04</c:v>
                </c:pt>
                <c:pt idx="10">
                  <c:v>0.59</c:v>
                </c:pt>
                <c:pt idx="11">
                  <c:v>1.25</c:v>
                </c:pt>
                <c:pt idx="12">
                  <c:v>0.99</c:v>
                </c:pt>
                <c:pt idx="13">
                  <c:v>0.66</c:v>
                </c:pt>
                <c:pt idx="14">
                  <c:v>1.27</c:v>
                </c:pt>
                <c:pt idx="15">
                  <c:v>0.78</c:v>
                </c:pt>
                <c:pt idx="16">
                  <c:v>0.84</c:v>
                </c:pt>
                <c:pt idx="17">
                  <c:v>1.04</c:v>
                </c:pt>
                <c:pt idx="18">
                  <c:v>1.21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172608"/>
        <c:axId val="111174400"/>
      </c:lineChart>
      <c:catAx>
        <c:axId val="11117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11744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11174400"/>
        <c:scaling>
          <c:orientation val="minMax"/>
        </c:scaling>
        <c:delete val="0"/>
        <c:axPos val="l"/>
        <c:numFmt formatCode="#,##0.0_ 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117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zh-TW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 dirty="0">
                <a:solidFill>
                  <a:schemeClr val="tx1"/>
                </a:solidFill>
              </a:rPr>
              <a:t>全體貨幣機構放款與投資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Sheet1!$I$3</c:f>
              <c:strCache>
                <c:ptCount val="1"/>
                <c:pt idx="0">
                  <c:v>對政府債權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Sheet1!$I$4:$I$22</c:f>
              <c:numCache>
                <c:formatCode>0.00</c:formatCode>
                <c:ptCount val="19"/>
                <c:pt idx="0">
                  <c:v>2.8906999999999998</c:v>
                </c:pt>
                <c:pt idx="1">
                  <c:v>3.1463999999999999</c:v>
                </c:pt>
                <c:pt idx="2">
                  <c:v>3.1029</c:v>
                </c:pt>
                <c:pt idx="3">
                  <c:v>3.1484000000000001</c:v>
                </c:pt>
                <c:pt idx="4">
                  <c:v>3.0305</c:v>
                </c:pt>
                <c:pt idx="5">
                  <c:v>2.9651000000000001</c:v>
                </c:pt>
                <c:pt idx="6">
                  <c:v>3.0337000000000001</c:v>
                </c:pt>
                <c:pt idx="7">
                  <c:v>2.9209000000000001</c:v>
                </c:pt>
                <c:pt idx="8">
                  <c:v>3.0407000000000002</c:v>
                </c:pt>
                <c:pt idx="9">
                  <c:v>3.4691000000000001</c:v>
                </c:pt>
                <c:pt idx="10">
                  <c:v>3.5832999999999999</c:v>
                </c:pt>
                <c:pt idx="11">
                  <c:v>3.7454000000000001</c:v>
                </c:pt>
                <c:pt idx="12">
                  <c:v>4.1050000000000004</c:v>
                </c:pt>
                <c:pt idx="13">
                  <c:v>4.18</c:v>
                </c:pt>
                <c:pt idx="14">
                  <c:v>4.4032999999999998</c:v>
                </c:pt>
                <c:pt idx="15">
                  <c:v>4.6185999999999998</c:v>
                </c:pt>
                <c:pt idx="16">
                  <c:v>4.8716999999999997</c:v>
                </c:pt>
                <c:pt idx="17">
                  <c:v>4.8224</c:v>
                </c:pt>
                <c:pt idx="18">
                  <c:v>5.0834999999999999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CE-44C8-B144-B8BCDBA58815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對公營事業債權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Sheet1!$K$4:$K$22</c:f>
              <c:numCache>
                <c:formatCode>0.00</c:formatCode>
                <c:ptCount val="19"/>
                <c:pt idx="0">
                  <c:v>0.43940000000000001</c:v>
                </c:pt>
                <c:pt idx="1">
                  <c:v>0.51939999999999997</c:v>
                </c:pt>
                <c:pt idx="2">
                  <c:v>0.5373</c:v>
                </c:pt>
                <c:pt idx="3">
                  <c:v>0.49199999999999999</c:v>
                </c:pt>
                <c:pt idx="4">
                  <c:v>0.54459999999999997</c:v>
                </c:pt>
                <c:pt idx="5">
                  <c:v>0.66169999999999995</c:v>
                </c:pt>
                <c:pt idx="6">
                  <c:v>0.64459999999999995</c:v>
                </c:pt>
                <c:pt idx="7">
                  <c:v>0.71640000000000004</c:v>
                </c:pt>
                <c:pt idx="8">
                  <c:v>0.998</c:v>
                </c:pt>
                <c:pt idx="9">
                  <c:v>0.91669999999999996</c:v>
                </c:pt>
                <c:pt idx="10">
                  <c:v>0.97689999999999999</c:v>
                </c:pt>
                <c:pt idx="11">
                  <c:v>1.0442</c:v>
                </c:pt>
                <c:pt idx="12">
                  <c:v>1.0653999999999999</c:v>
                </c:pt>
                <c:pt idx="13">
                  <c:v>1.1097999999999999</c:v>
                </c:pt>
                <c:pt idx="14">
                  <c:v>1.0585</c:v>
                </c:pt>
                <c:pt idx="15">
                  <c:v>1.0761000000000001</c:v>
                </c:pt>
                <c:pt idx="16">
                  <c:v>0.97150000000000003</c:v>
                </c:pt>
                <c:pt idx="17">
                  <c:v>1.0196000000000001</c:v>
                </c:pt>
                <c:pt idx="18">
                  <c:v>1.0883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CE-44C8-B144-B8BCDBA58815}"/>
            </c:ext>
          </c:extLst>
        </c:ser>
        <c:ser>
          <c:idx val="2"/>
          <c:order val="2"/>
          <c:tx>
            <c:strRef>
              <c:f>Sheet1!$M$3</c:f>
              <c:strCache>
                <c:ptCount val="1"/>
                <c:pt idx="0">
                  <c:v>對民間部門債權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Sheet1!$M$4:$M$22</c:f>
              <c:numCache>
                <c:formatCode>0.00</c:formatCode>
                <c:ptCount val="19"/>
                <c:pt idx="0">
                  <c:v>13.2918</c:v>
                </c:pt>
                <c:pt idx="1">
                  <c:v>12.823499999999999</c:v>
                </c:pt>
                <c:pt idx="2">
                  <c:v>12.437799999999999</c:v>
                </c:pt>
                <c:pt idx="3">
                  <c:v>12.8947</c:v>
                </c:pt>
                <c:pt idx="4">
                  <c:v>14.3889</c:v>
                </c:pt>
                <c:pt idx="5">
                  <c:v>15.733499999999999</c:v>
                </c:pt>
                <c:pt idx="6">
                  <c:v>16.4756</c:v>
                </c:pt>
                <c:pt idx="7">
                  <c:v>16.989599999999999</c:v>
                </c:pt>
                <c:pt idx="8">
                  <c:v>17.2928</c:v>
                </c:pt>
                <c:pt idx="9">
                  <c:v>17.096499999999999</c:v>
                </c:pt>
                <c:pt idx="10">
                  <c:v>18.243500000000001</c:v>
                </c:pt>
                <c:pt idx="11">
                  <c:v>19.383400000000002</c:v>
                </c:pt>
                <c:pt idx="12">
                  <c:v>20.378399999999999</c:v>
                </c:pt>
                <c:pt idx="13">
                  <c:v>21.430900000000001</c:v>
                </c:pt>
                <c:pt idx="14">
                  <c:v>22.648800000000001</c:v>
                </c:pt>
                <c:pt idx="15">
                  <c:v>23.7117</c:v>
                </c:pt>
                <c:pt idx="16">
                  <c:v>24.7059</c:v>
                </c:pt>
                <c:pt idx="17">
                  <c:v>26.180800000000001</c:v>
                </c:pt>
                <c:pt idx="18">
                  <c:v>27.575700000000001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CE-44C8-B144-B8BCDBA58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042368"/>
        <c:axId val="112043904"/>
      </c:barChart>
      <c:catAx>
        <c:axId val="11204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2043904"/>
        <c:crosses val="autoZero"/>
        <c:auto val="1"/>
        <c:lblAlgn val="ctr"/>
        <c:lblOffset val="100"/>
        <c:tickLblSkip val="2"/>
        <c:noMultiLvlLbl val="0"/>
      </c:catAx>
      <c:valAx>
        <c:axId val="11204390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204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251331772929185"/>
          <c:y val="0.12690488093915492"/>
          <c:w val="0.71940369021641259"/>
          <c:h val="0.11806033303991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/>
              <a:t>放款與投資年增率</a:t>
            </a:r>
          </a:p>
        </c:rich>
      </c:tx>
      <c:layout>
        <c:manualLayout>
          <c:xMode val="edge"/>
          <c:yMode val="edge"/>
          <c:x val="0.28035875325212012"/>
          <c:y val="4.186571862385661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707511846240995E-2"/>
          <c:y val="0.1582302092696771"/>
          <c:w val="0.90506015191153733"/>
          <c:h val="0.73989632465079636"/>
        </c:manualLayout>
      </c:layout>
      <c:lineChart>
        <c:grouping val="standard"/>
        <c:varyColors val="0"/>
        <c:ser>
          <c:idx val="3"/>
          <c:order val="0"/>
          <c:tx>
            <c:v>放款與投資成長率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Pt>
            <c:idx val="0"/>
            <c:bubble3D val="0"/>
          </c:dPt>
          <c:dPt>
            <c:idx val="10"/>
            <c:bubble3D val="0"/>
          </c:dPt>
          <c:dPt>
            <c:idx val="17"/>
            <c:bubble3D val="0"/>
          </c:dPt>
          <c:dPt>
            <c:idx val="26"/>
            <c:bubble3D val="0"/>
          </c:dPt>
          <c:cat>
            <c:strRef>
              <c:f>[M2成長與經濟活動.xlsx]matrix!$A$5:$A$25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[M2成長與經濟活動.xlsx]matrix!$F$5:$F$25</c:f>
              <c:numCache>
                <c:formatCode>General</c:formatCode>
                <c:ptCount val="19"/>
                <c:pt idx="0">
                  <c:v>3.73</c:v>
                </c:pt>
                <c:pt idx="1">
                  <c:v>-0.8</c:v>
                </c:pt>
                <c:pt idx="2">
                  <c:v>-2.4900000000000002</c:v>
                </c:pt>
                <c:pt idx="3">
                  <c:v>2.84</c:v>
                </c:pt>
                <c:pt idx="4">
                  <c:v>8.64</c:v>
                </c:pt>
                <c:pt idx="5">
                  <c:v>7.77</c:v>
                </c:pt>
                <c:pt idx="6">
                  <c:v>4.0999999999999996</c:v>
                </c:pt>
                <c:pt idx="7">
                  <c:v>2.35</c:v>
                </c:pt>
                <c:pt idx="8">
                  <c:v>3.42</c:v>
                </c:pt>
                <c:pt idx="9">
                  <c:v>0.71</c:v>
                </c:pt>
                <c:pt idx="10">
                  <c:v>6.15</c:v>
                </c:pt>
                <c:pt idx="11">
                  <c:v>6</c:v>
                </c:pt>
                <c:pt idx="12">
                  <c:v>5.69</c:v>
                </c:pt>
                <c:pt idx="13">
                  <c:v>4.59</c:v>
                </c:pt>
                <c:pt idx="14">
                  <c:v>5.2</c:v>
                </c:pt>
                <c:pt idx="15">
                  <c:v>4.6100000000000003</c:v>
                </c:pt>
                <c:pt idx="16">
                  <c:v>3.89</c:v>
                </c:pt>
                <c:pt idx="17">
                  <c:v>4.82</c:v>
                </c:pt>
                <c:pt idx="18">
                  <c:v>5.39</c:v>
                </c:pt>
              </c:numCache>
            </c:numRef>
          </c:val>
          <c:smooth val="0"/>
        </c:ser>
        <c:ser>
          <c:idx val="0"/>
          <c:order val="1"/>
          <c:spPr>
            <a:ln>
              <a:solidFill>
                <a:schemeClr val="accent1">
                  <a:lumMod val="75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18"/>
              <c:layout>
                <c:manualLayout>
                  <c:x val="-3.7570193797117769E-2"/>
                  <c:y val="4.8100716082051492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 smtClean="0"/>
                      <a:t>4.03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[M2成長與經濟活動.xlsx]matrix!$G$7:$G$25</c:f>
              <c:numCache>
                <c:formatCode>General</c:formatCode>
                <c:ptCount val="19"/>
                <c:pt idx="0">
                  <c:v>4.0321052631578951</c:v>
                </c:pt>
                <c:pt idx="1">
                  <c:v>4.0321052631578951</c:v>
                </c:pt>
                <c:pt idx="2">
                  <c:v>4.0321052631578951</c:v>
                </c:pt>
                <c:pt idx="3">
                  <c:v>4.0321052631578951</c:v>
                </c:pt>
                <c:pt idx="4">
                  <c:v>4.0321052631578951</c:v>
                </c:pt>
                <c:pt idx="5">
                  <c:v>4.0321052631578951</c:v>
                </c:pt>
                <c:pt idx="6">
                  <c:v>4.0321052631578951</c:v>
                </c:pt>
                <c:pt idx="7">
                  <c:v>4.0321052631578951</c:v>
                </c:pt>
                <c:pt idx="8">
                  <c:v>4.0321052631578951</c:v>
                </c:pt>
                <c:pt idx="9">
                  <c:v>4.0321052631578951</c:v>
                </c:pt>
                <c:pt idx="10">
                  <c:v>4.0321052631578951</c:v>
                </c:pt>
                <c:pt idx="11">
                  <c:v>4.0321052631578951</c:v>
                </c:pt>
                <c:pt idx="12">
                  <c:v>4.0321052631578951</c:v>
                </c:pt>
                <c:pt idx="13">
                  <c:v>4.0321052631578951</c:v>
                </c:pt>
                <c:pt idx="14">
                  <c:v>4.0321052631578951</c:v>
                </c:pt>
                <c:pt idx="15">
                  <c:v>4.0321052631578951</c:v>
                </c:pt>
                <c:pt idx="16">
                  <c:v>4.0321052631578951</c:v>
                </c:pt>
                <c:pt idx="17">
                  <c:v>4.0321052631578951</c:v>
                </c:pt>
                <c:pt idx="18">
                  <c:v>4.0321052631578951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39872"/>
        <c:axId val="111441408"/>
      </c:lineChart>
      <c:catAx>
        <c:axId val="11143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/>
        </c:spPr>
        <c:crossAx val="111441408"/>
        <c:crosses val="autoZero"/>
        <c:auto val="1"/>
        <c:lblAlgn val="ctr"/>
        <c:lblOffset val="100"/>
        <c:tickLblSkip val="2"/>
        <c:tickMarkSkip val="3"/>
        <c:noMultiLvlLbl val="0"/>
      </c:catAx>
      <c:valAx>
        <c:axId val="11144140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altLang="zh-TW" b="0"/>
                  <a:t>%</a:t>
                </a:r>
                <a:endParaRPr lang="zh-TW" altLang="en-US" b="0"/>
              </a:p>
            </c:rich>
          </c:tx>
          <c:layout>
            <c:manualLayout>
              <c:xMode val="edge"/>
              <c:yMode val="edge"/>
              <c:x val="8.4788941301066501E-3"/>
              <c:y val="3.206714405470099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/>
        </c:spPr>
        <c:crossAx val="1114398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403770650221256E-2"/>
          <c:y val="0.14294314520608822"/>
          <c:w val="0.87714285714285711"/>
          <c:h val="0.780311562604155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3175">
              <a:noFill/>
              <a:prstDash val="solid"/>
            </a:ln>
          </c:spPr>
          <c:invertIfNegative val="0"/>
          <c:cat>
            <c:strRef>
              <c:f>'[2019台版量化寬鬆超額準備等6個圖.xls]GDP'!$B$4:$B$80</c:f>
              <c:strCache>
                <c:ptCount val="77"/>
                <c:pt idx="0">
                  <c:v>2000Q1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2001Q1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2002Q1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2003Q1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2004Q1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2005Q1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2006Q1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2007Q1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2008Q1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2009Q1</c:v>
                </c:pt>
                <c:pt idx="37">
                  <c:v>Q2</c:v>
                </c:pt>
                <c:pt idx="38">
                  <c:v>Q3</c:v>
                </c:pt>
                <c:pt idx="39">
                  <c:v>Q4</c:v>
                </c:pt>
                <c:pt idx="40">
                  <c:v>2010Q1</c:v>
                </c:pt>
                <c:pt idx="41">
                  <c:v>Q2</c:v>
                </c:pt>
                <c:pt idx="42">
                  <c:v>Q3</c:v>
                </c:pt>
                <c:pt idx="43">
                  <c:v>Q4</c:v>
                </c:pt>
                <c:pt idx="44">
                  <c:v>2011Q1</c:v>
                </c:pt>
                <c:pt idx="45">
                  <c:v>Q2</c:v>
                </c:pt>
                <c:pt idx="46">
                  <c:v>Q3</c:v>
                </c:pt>
                <c:pt idx="47">
                  <c:v>Q4</c:v>
                </c:pt>
                <c:pt idx="48">
                  <c:v>2012Q1</c:v>
                </c:pt>
                <c:pt idx="49">
                  <c:v>Q2</c:v>
                </c:pt>
                <c:pt idx="50">
                  <c:v>Q3</c:v>
                </c:pt>
                <c:pt idx="51">
                  <c:v>Q4</c:v>
                </c:pt>
                <c:pt idx="52">
                  <c:v>2013Q1</c:v>
                </c:pt>
                <c:pt idx="53">
                  <c:v>Q2</c:v>
                </c:pt>
                <c:pt idx="54">
                  <c:v>Q3</c:v>
                </c:pt>
                <c:pt idx="55">
                  <c:v>Q4</c:v>
                </c:pt>
                <c:pt idx="56">
                  <c:v>2014Q1</c:v>
                </c:pt>
                <c:pt idx="57">
                  <c:v>Q2</c:v>
                </c:pt>
                <c:pt idx="58">
                  <c:v>Q3</c:v>
                </c:pt>
                <c:pt idx="59">
                  <c:v>Q4</c:v>
                </c:pt>
                <c:pt idx="60">
                  <c:v>2015Q1</c:v>
                </c:pt>
                <c:pt idx="61">
                  <c:v>Q2</c:v>
                </c:pt>
                <c:pt idx="62">
                  <c:v>Q3</c:v>
                </c:pt>
                <c:pt idx="63">
                  <c:v>Q4</c:v>
                </c:pt>
                <c:pt idx="64">
                  <c:v>2016Q1</c:v>
                </c:pt>
                <c:pt idx="65">
                  <c:v>Q2</c:v>
                </c:pt>
                <c:pt idx="66">
                  <c:v>Q3</c:v>
                </c:pt>
                <c:pt idx="67">
                  <c:v>Q4</c:v>
                </c:pt>
                <c:pt idx="68">
                  <c:v>2017Q1</c:v>
                </c:pt>
                <c:pt idx="69">
                  <c:v>Q2</c:v>
                </c:pt>
                <c:pt idx="70">
                  <c:v>Q3</c:v>
                </c:pt>
                <c:pt idx="71">
                  <c:v>Q4</c:v>
                </c:pt>
                <c:pt idx="72">
                  <c:v>2018Q1</c:v>
                </c:pt>
                <c:pt idx="73">
                  <c:v>Q2</c:v>
                </c:pt>
                <c:pt idx="74">
                  <c:v>Q3</c:v>
                </c:pt>
                <c:pt idx="75">
                  <c:v>Q4</c:v>
                </c:pt>
                <c:pt idx="76">
                  <c:v>2019Q1</c:v>
                </c:pt>
              </c:strCache>
            </c:strRef>
          </c:cat>
          <c:val>
            <c:numRef>
              <c:f>'[2019台版量化寬鬆超額準備等6個圖.xls]GDP'!$D$4:$D$80</c:f>
              <c:numCache>
                <c:formatCode>General</c:formatCode>
                <c:ptCount val="77"/>
                <c:pt idx="0">
                  <c:v>6.04</c:v>
                </c:pt>
                <c:pt idx="1">
                  <c:v>6.22</c:v>
                </c:pt>
                <c:pt idx="2">
                  <c:v>7.35</c:v>
                </c:pt>
                <c:pt idx="3">
                  <c:v>6.05</c:v>
                </c:pt>
                <c:pt idx="4">
                  <c:v>1.59</c:v>
                </c:pt>
                <c:pt idx="5">
                  <c:v>-2.39</c:v>
                </c:pt>
                <c:pt idx="6">
                  <c:v>-3.83</c:v>
                </c:pt>
                <c:pt idx="7">
                  <c:v>-0.24</c:v>
                </c:pt>
                <c:pt idx="8">
                  <c:v>1.96</c:v>
                </c:pt>
                <c:pt idx="9">
                  <c:v>6.88</c:v>
                </c:pt>
                <c:pt idx="10">
                  <c:v>7.01</c:v>
                </c:pt>
                <c:pt idx="11">
                  <c:v>6.3</c:v>
                </c:pt>
                <c:pt idx="12">
                  <c:v>4.8899999999999997</c:v>
                </c:pt>
                <c:pt idx="13">
                  <c:v>-0.7</c:v>
                </c:pt>
                <c:pt idx="14">
                  <c:v>5.21</c:v>
                </c:pt>
                <c:pt idx="15">
                  <c:v>6.91</c:v>
                </c:pt>
                <c:pt idx="16">
                  <c:v>6.47</c:v>
                </c:pt>
                <c:pt idx="17">
                  <c:v>9.99</c:v>
                </c:pt>
                <c:pt idx="18">
                  <c:v>6.59</c:v>
                </c:pt>
                <c:pt idx="19">
                  <c:v>3.45</c:v>
                </c:pt>
                <c:pt idx="20">
                  <c:v>3.46</c:v>
                </c:pt>
                <c:pt idx="21">
                  <c:v>4.87</c:v>
                </c:pt>
                <c:pt idx="22">
                  <c:v>5.48</c:v>
                </c:pt>
                <c:pt idx="23">
                  <c:v>7.58</c:v>
                </c:pt>
                <c:pt idx="24">
                  <c:v>6.08</c:v>
                </c:pt>
                <c:pt idx="25">
                  <c:v>6.05</c:v>
                </c:pt>
                <c:pt idx="26">
                  <c:v>6.68</c:v>
                </c:pt>
                <c:pt idx="27">
                  <c:v>3.86</c:v>
                </c:pt>
                <c:pt idx="28">
                  <c:v>5.19</c:v>
                </c:pt>
                <c:pt idx="29">
                  <c:v>6.25</c:v>
                </c:pt>
                <c:pt idx="30">
                  <c:v>7.65</c:v>
                </c:pt>
                <c:pt idx="31">
                  <c:v>6.82</c:v>
                </c:pt>
                <c:pt idx="32">
                  <c:v>7.72</c:v>
                </c:pt>
                <c:pt idx="33">
                  <c:v>5.48</c:v>
                </c:pt>
                <c:pt idx="34">
                  <c:v>-1.32</c:v>
                </c:pt>
                <c:pt idx="35">
                  <c:v>-7.65</c:v>
                </c:pt>
                <c:pt idx="36">
                  <c:v>-7.88</c:v>
                </c:pt>
                <c:pt idx="37">
                  <c:v>-6.07</c:v>
                </c:pt>
                <c:pt idx="38">
                  <c:v>-1.24</c:v>
                </c:pt>
                <c:pt idx="39">
                  <c:v>9.0399999999999991</c:v>
                </c:pt>
                <c:pt idx="40">
                  <c:v>12.46</c:v>
                </c:pt>
                <c:pt idx="41">
                  <c:v>12.4</c:v>
                </c:pt>
                <c:pt idx="42">
                  <c:v>11.69</c:v>
                </c:pt>
                <c:pt idx="43">
                  <c:v>6.52</c:v>
                </c:pt>
                <c:pt idx="44">
                  <c:v>7.37</c:v>
                </c:pt>
                <c:pt idx="45">
                  <c:v>4.28</c:v>
                </c:pt>
                <c:pt idx="46">
                  <c:v>3.32</c:v>
                </c:pt>
                <c:pt idx="47">
                  <c:v>0.68</c:v>
                </c:pt>
                <c:pt idx="48">
                  <c:v>0.78</c:v>
                </c:pt>
                <c:pt idx="49">
                  <c:v>0.42</c:v>
                </c:pt>
                <c:pt idx="50">
                  <c:v>2.31</c:v>
                </c:pt>
                <c:pt idx="51">
                  <c:v>4.63</c:v>
                </c:pt>
                <c:pt idx="52">
                  <c:v>1.46</c:v>
                </c:pt>
                <c:pt idx="53">
                  <c:v>2.5099999999999998</c:v>
                </c:pt>
                <c:pt idx="54">
                  <c:v>1.47</c:v>
                </c:pt>
                <c:pt idx="55">
                  <c:v>3.31</c:v>
                </c:pt>
                <c:pt idx="56">
                  <c:v>3.84</c:v>
                </c:pt>
                <c:pt idx="57">
                  <c:v>4.3099999999999996</c:v>
                </c:pt>
                <c:pt idx="58">
                  <c:v>4.3899999999999997</c:v>
                </c:pt>
                <c:pt idx="59">
                  <c:v>3.56</c:v>
                </c:pt>
                <c:pt idx="60">
                  <c:v>3.99</c:v>
                </c:pt>
                <c:pt idx="61">
                  <c:v>0.71</c:v>
                </c:pt>
                <c:pt idx="62">
                  <c:v>-0.64</c:v>
                </c:pt>
                <c:pt idx="63">
                  <c:v>-0.54</c:v>
                </c:pt>
                <c:pt idx="64">
                  <c:v>-0.14000000000000001</c:v>
                </c:pt>
                <c:pt idx="65">
                  <c:v>1.22</c:v>
                </c:pt>
                <c:pt idx="66">
                  <c:v>2.08</c:v>
                </c:pt>
                <c:pt idx="67">
                  <c:v>2.79</c:v>
                </c:pt>
                <c:pt idx="68">
                  <c:v>2.94</c:v>
                </c:pt>
                <c:pt idx="69">
                  <c:v>2.5</c:v>
                </c:pt>
                <c:pt idx="70">
                  <c:v>3.36</c:v>
                </c:pt>
                <c:pt idx="71">
                  <c:v>3.48</c:v>
                </c:pt>
                <c:pt idx="72">
                  <c:v>3.15</c:v>
                </c:pt>
                <c:pt idx="73">
                  <c:v>3.29</c:v>
                </c:pt>
                <c:pt idx="74">
                  <c:v>2.38</c:v>
                </c:pt>
                <c:pt idx="75">
                  <c:v>1.8</c:v>
                </c:pt>
                <c:pt idx="76">
                  <c:v>1.71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50848"/>
        <c:axId val="111552384"/>
      </c:barChart>
      <c:catAx>
        <c:axId val="1115508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11552384"/>
        <c:crosses val="autoZero"/>
        <c:auto val="1"/>
        <c:lblAlgn val="ctr"/>
        <c:lblOffset val="100"/>
        <c:tickLblSkip val="16"/>
        <c:tickMarkSkip val="2"/>
        <c:noMultiLvlLbl val="0"/>
      </c:catAx>
      <c:valAx>
        <c:axId val="111552384"/>
        <c:scaling>
          <c:orientation val="minMax"/>
          <c:max val="16"/>
        </c:scaling>
        <c:delete val="0"/>
        <c:axPos val="l"/>
        <c:numFmt formatCode="0_ 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+mj-lt"/>
              </a:defRPr>
            </a:pPr>
            <a:endParaRPr lang="zh-TW"/>
          </a:p>
        </c:txPr>
        <c:crossAx val="111550848"/>
        <c:crosses val="autoZero"/>
        <c:crossBetween val="between"/>
        <c:majorUnit val="4"/>
        <c:minorUnit val="1"/>
      </c:valAx>
      <c:spPr>
        <a:noFill/>
        <a:ln w="952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新細明體"/>
          <a:cs typeface="新細明體"/>
        </a:defRPr>
      </a:pPr>
      <a:endParaRPr lang="zh-TW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27771074531769"/>
          <c:y val="0.14164235890346996"/>
          <c:w val="0.71905867048364136"/>
          <c:h val="0.76008811520942121"/>
        </c:manualLayout>
      </c:layout>
      <c:barChart>
        <c:barDir val="col"/>
        <c:grouping val="clustered"/>
        <c:varyColors val="0"/>
        <c:ser>
          <c:idx val="1"/>
          <c:order val="0"/>
          <c:tx>
            <c:v>超額準備</c:v>
          </c:tx>
          <c:spPr>
            <a:solidFill>
              <a:schemeClr val="accent3">
                <a:lumMod val="50000"/>
              </a:schemeClr>
            </a:solidFill>
            <a:ln w="3175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c:spPr>
          <c:invertIfNegative val="0"/>
          <c:cat>
            <c:strRef>
              <c:f>'[2019台版量化寬鬆超額準備等6個圖.xls]data'!$B$3:$B$235</c:f>
              <c:strCache>
                <c:ptCount val="233"/>
                <c:pt idx="0">
                  <c:v>2000/1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2001/1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2002/1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2003/1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2004/1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8</c:v>
                </c:pt>
                <c:pt idx="56">
                  <c:v>9</c:v>
                </c:pt>
                <c:pt idx="57">
                  <c:v>10</c:v>
                </c:pt>
                <c:pt idx="58">
                  <c:v>11</c:v>
                </c:pt>
                <c:pt idx="59">
                  <c:v>12</c:v>
                </c:pt>
                <c:pt idx="60">
                  <c:v>2005/1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2006/1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2007/1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2008/1</c:v>
                </c:pt>
                <c:pt idx="97">
                  <c:v>2</c:v>
                </c:pt>
                <c:pt idx="98">
                  <c:v>3</c:v>
                </c:pt>
                <c:pt idx="99">
                  <c:v>4</c:v>
                </c:pt>
                <c:pt idx="100">
                  <c:v>5</c:v>
                </c:pt>
                <c:pt idx="101">
                  <c:v>6</c:v>
                </c:pt>
                <c:pt idx="102">
                  <c:v>7</c:v>
                </c:pt>
                <c:pt idx="103">
                  <c:v>8</c:v>
                </c:pt>
                <c:pt idx="104">
                  <c:v>9</c:v>
                </c:pt>
                <c:pt idx="105">
                  <c:v>10</c:v>
                </c:pt>
                <c:pt idx="106">
                  <c:v>11</c:v>
                </c:pt>
                <c:pt idx="107">
                  <c:v>12</c:v>
                </c:pt>
                <c:pt idx="108">
                  <c:v>2009/1</c:v>
                </c:pt>
                <c:pt idx="109">
                  <c:v>2</c:v>
                </c:pt>
                <c:pt idx="110">
                  <c:v>3</c:v>
                </c:pt>
                <c:pt idx="111">
                  <c:v>4</c:v>
                </c:pt>
                <c:pt idx="112">
                  <c:v>5</c:v>
                </c:pt>
                <c:pt idx="113">
                  <c:v>6</c:v>
                </c:pt>
                <c:pt idx="114">
                  <c:v>7</c:v>
                </c:pt>
                <c:pt idx="115">
                  <c:v>8</c:v>
                </c:pt>
                <c:pt idx="116">
                  <c:v>9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2010/1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11</c:v>
                </c:pt>
                <c:pt idx="131">
                  <c:v>12</c:v>
                </c:pt>
                <c:pt idx="132">
                  <c:v>2011/1</c:v>
                </c:pt>
                <c:pt idx="133">
                  <c:v>2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7</c:v>
                </c:pt>
                <c:pt idx="139">
                  <c:v>8</c:v>
                </c:pt>
                <c:pt idx="140">
                  <c:v>9</c:v>
                </c:pt>
                <c:pt idx="141">
                  <c:v>10</c:v>
                </c:pt>
                <c:pt idx="142">
                  <c:v>11</c:v>
                </c:pt>
                <c:pt idx="143">
                  <c:v>12</c:v>
                </c:pt>
                <c:pt idx="144">
                  <c:v>2012/1</c:v>
                </c:pt>
                <c:pt idx="145">
                  <c:v>2</c:v>
                </c:pt>
                <c:pt idx="146">
                  <c:v>3</c:v>
                </c:pt>
                <c:pt idx="147">
                  <c:v>4</c:v>
                </c:pt>
                <c:pt idx="148">
                  <c:v>5</c:v>
                </c:pt>
                <c:pt idx="149">
                  <c:v>6</c:v>
                </c:pt>
                <c:pt idx="150">
                  <c:v>7</c:v>
                </c:pt>
                <c:pt idx="151">
                  <c:v>8</c:v>
                </c:pt>
                <c:pt idx="152">
                  <c:v>9</c:v>
                </c:pt>
                <c:pt idx="153">
                  <c:v>10</c:v>
                </c:pt>
                <c:pt idx="154">
                  <c:v>11</c:v>
                </c:pt>
                <c:pt idx="155">
                  <c:v>12</c:v>
                </c:pt>
                <c:pt idx="156">
                  <c:v>2013/1</c:v>
                </c:pt>
                <c:pt idx="157">
                  <c:v>2</c:v>
                </c:pt>
                <c:pt idx="158">
                  <c:v>3</c:v>
                </c:pt>
                <c:pt idx="159">
                  <c:v>4</c:v>
                </c:pt>
                <c:pt idx="160">
                  <c:v>5</c:v>
                </c:pt>
                <c:pt idx="161">
                  <c:v>6</c:v>
                </c:pt>
                <c:pt idx="162">
                  <c:v>7</c:v>
                </c:pt>
                <c:pt idx="163">
                  <c:v>8</c:v>
                </c:pt>
                <c:pt idx="164">
                  <c:v>9</c:v>
                </c:pt>
                <c:pt idx="165">
                  <c:v>10</c:v>
                </c:pt>
                <c:pt idx="166">
                  <c:v>11</c:v>
                </c:pt>
                <c:pt idx="167">
                  <c:v>12</c:v>
                </c:pt>
                <c:pt idx="168">
                  <c:v>2014/1</c:v>
                </c:pt>
                <c:pt idx="169">
                  <c:v>2</c:v>
                </c:pt>
                <c:pt idx="170">
                  <c:v>3</c:v>
                </c:pt>
                <c:pt idx="171">
                  <c:v>4</c:v>
                </c:pt>
                <c:pt idx="172">
                  <c:v>5</c:v>
                </c:pt>
                <c:pt idx="173">
                  <c:v>6</c:v>
                </c:pt>
                <c:pt idx="174">
                  <c:v>7</c:v>
                </c:pt>
                <c:pt idx="175">
                  <c:v>8</c:v>
                </c:pt>
                <c:pt idx="176">
                  <c:v>9</c:v>
                </c:pt>
                <c:pt idx="177">
                  <c:v>10</c:v>
                </c:pt>
                <c:pt idx="178">
                  <c:v>11</c:v>
                </c:pt>
                <c:pt idx="179">
                  <c:v>12</c:v>
                </c:pt>
                <c:pt idx="180">
                  <c:v>2015/1</c:v>
                </c:pt>
                <c:pt idx="181">
                  <c:v>2</c:v>
                </c:pt>
                <c:pt idx="182">
                  <c:v>3</c:v>
                </c:pt>
                <c:pt idx="183">
                  <c:v>4</c:v>
                </c:pt>
                <c:pt idx="184">
                  <c:v>5</c:v>
                </c:pt>
                <c:pt idx="185">
                  <c:v>6</c:v>
                </c:pt>
                <c:pt idx="186">
                  <c:v>7</c:v>
                </c:pt>
                <c:pt idx="187">
                  <c:v>8</c:v>
                </c:pt>
                <c:pt idx="188">
                  <c:v>9</c:v>
                </c:pt>
                <c:pt idx="189">
                  <c:v>10</c:v>
                </c:pt>
                <c:pt idx="190">
                  <c:v>11</c:v>
                </c:pt>
                <c:pt idx="191">
                  <c:v>12</c:v>
                </c:pt>
                <c:pt idx="192">
                  <c:v>2016/1</c:v>
                </c:pt>
                <c:pt idx="193">
                  <c:v>2</c:v>
                </c:pt>
                <c:pt idx="194">
                  <c:v>3</c:v>
                </c:pt>
                <c:pt idx="195">
                  <c:v>4</c:v>
                </c:pt>
                <c:pt idx="196">
                  <c:v>5</c:v>
                </c:pt>
                <c:pt idx="197">
                  <c:v>6</c:v>
                </c:pt>
                <c:pt idx="198">
                  <c:v>7</c:v>
                </c:pt>
                <c:pt idx="199">
                  <c:v>8</c:v>
                </c:pt>
                <c:pt idx="200">
                  <c:v>9</c:v>
                </c:pt>
                <c:pt idx="201">
                  <c:v>10</c:v>
                </c:pt>
                <c:pt idx="202">
                  <c:v>11</c:v>
                </c:pt>
                <c:pt idx="203">
                  <c:v>12</c:v>
                </c:pt>
                <c:pt idx="204">
                  <c:v>2017/1</c:v>
                </c:pt>
                <c:pt idx="205">
                  <c:v>2</c:v>
                </c:pt>
                <c:pt idx="206">
                  <c:v>3</c:v>
                </c:pt>
                <c:pt idx="207">
                  <c:v>4</c:v>
                </c:pt>
                <c:pt idx="208">
                  <c:v>5</c:v>
                </c:pt>
                <c:pt idx="209">
                  <c:v>6</c:v>
                </c:pt>
                <c:pt idx="210">
                  <c:v>7</c:v>
                </c:pt>
                <c:pt idx="211">
                  <c:v>8</c:v>
                </c:pt>
                <c:pt idx="212">
                  <c:v>9</c:v>
                </c:pt>
                <c:pt idx="213">
                  <c:v>10</c:v>
                </c:pt>
                <c:pt idx="214">
                  <c:v>11</c:v>
                </c:pt>
                <c:pt idx="215">
                  <c:v>12</c:v>
                </c:pt>
                <c:pt idx="216">
                  <c:v>2018/1</c:v>
                </c:pt>
                <c:pt idx="217">
                  <c:v>2</c:v>
                </c:pt>
                <c:pt idx="218">
                  <c:v>3</c:v>
                </c:pt>
                <c:pt idx="219">
                  <c:v>4</c:v>
                </c:pt>
                <c:pt idx="220">
                  <c:v>5</c:v>
                </c:pt>
                <c:pt idx="221">
                  <c:v>6</c:v>
                </c:pt>
                <c:pt idx="222">
                  <c:v>7</c:v>
                </c:pt>
                <c:pt idx="223">
                  <c:v>8</c:v>
                </c:pt>
                <c:pt idx="224">
                  <c:v>9</c:v>
                </c:pt>
                <c:pt idx="225">
                  <c:v>10</c:v>
                </c:pt>
                <c:pt idx="226">
                  <c:v>11</c:v>
                </c:pt>
                <c:pt idx="227">
                  <c:v>12</c:v>
                </c:pt>
                <c:pt idx="228">
                  <c:v>2019/1</c:v>
                </c:pt>
                <c:pt idx="229">
                  <c:v>2</c:v>
                </c:pt>
                <c:pt idx="230">
                  <c:v>3</c:v>
                </c:pt>
                <c:pt idx="231">
                  <c:v>4</c:v>
                </c:pt>
                <c:pt idx="232">
                  <c:v>5</c:v>
                </c:pt>
              </c:strCache>
            </c:strRef>
          </c:cat>
          <c:val>
            <c:numRef>
              <c:f>'[2019台版量化寬鬆超額準備等6個圖.xls]data'!$J$3:$J$235</c:f>
              <c:numCache>
                <c:formatCode>General</c:formatCode>
                <c:ptCount val="233"/>
                <c:pt idx="0">
                  <c:v>51</c:v>
                </c:pt>
                <c:pt idx="1">
                  <c:v>-13</c:v>
                </c:pt>
                <c:pt idx="2">
                  <c:v>77</c:v>
                </c:pt>
                <c:pt idx="3">
                  <c:v>72</c:v>
                </c:pt>
                <c:pt idx="4">
                  <c:v>-76</c:v>
                </c:pt>
                <c:pt idx="5">
                  <c:v>-171</c:v>
                </c:pt>
                <c:pt idx="6">
                  <c:v>-121</c:v>
                </c:pt>
                <c:pt idx="7">
                  <c:v>-19</c:v>
                </c:pt>
                <c:pt idx="8">
                  <c:v>-89</c:v>
                </c:pt>
                <c:pt idx="9">
                  <c:v>-37</c:v>
                </c:pt>
                <c:pt idx="10">
                  <c:v>61</c:v>
                </c:pt>
                <c:pt idx="11">
                  <c:v>43</c:v>
                </c:pt>
                <c:pt idx="12">
                  <c:v>359</c:v>
                </c:pt>
                <c:pt idx="13">
                  <c:v>-53</c:v>
                </c:pt>
                <c:pt idx="14">
                  <c:v>59</c:v>
                </c:pt>
                <c:pt idx="15">
                  <c:v>28</c:v>
                </c:pt>
                <c:pt idx="16">
                  <c:v>88</c:v>
                </c:pt>
                <c:pt idx="17">
                  <c:v>58</c:v>
                </c:pt>
                <c:pt idx="18">
                  <c:v>144</c:v>
                </c:pt>
                <c:pt idx="19">
                  <c:v>25</c:v>
                </c:pt>
                <c:pt idx="20">
                  <c:v>47</c:v>
                </c:pt>
                <c:pt idx="21">
                  <c:v>104</c:v>
                </c:pt>
                <c:pt idx="22">
                  <c:v>43</c:v>
                </c:pt>
                <c:pt idx="23">
                  <c:v>45</c:v>
                </c:pt>
                <c:pt idx="24">
                  <c:v>126</c:v>
                </c:pt>
                <c:pt idx="25">
                  <c:v>130</c:v>
                </c:pt>
                <c:pt idx="26">
                  <c:v>28</c:v>
                </c:pt>
                <c:pt idx="27">
                  <c:v>52</c:v>
                </c:pt>
                <c:pt idx="28">
                  <c:v>70</c:v>
                </c:pt>
                <c:pt idx="29">
                  <c:v>71</c:v>
                </c:pt>
                <c:pt idx="30">
                  <c:v>41</c:v>
                </c:pt>
                <c:pt idx="31">
                  <c:v>15</c:v>
                </c:pt>
                <c:pt idx="32">
                  <c:v>41</c:v>
                </c:pt>
                <c:pt idx="33">
                  <c:v>114</c:v>
                </c:pt>
                <c:pt idx="34">
                  <c:v>79</c:v>
                </c:pt>
                <c:pt idx="35">
                  <c:v>176</c:v>
                </c:pt>
                <c:pt idx="36">
                  <c:v>131</c:v>
                </c:pt>
                <c:pt idx="37">
                  <c:v>69</c:v>
                </c:pt>
                <c:pt idx="38">
                  <c:v>22</c:v>
                </c:pt>
                <c:pt idx="39">
                  <c:v>60</c:v>
                </c:pt>
                <c:pt idx="40">
                  <c:v>85</c:v>
                </c:pt>
                <c:pt idx="41">
                  <c:v>89</c:v>
                </c:pt>
                <c:pt idx="42">
                  <c:v>84</c:v>
                </c:pt>
                <c:pt idx="43">
                  <c:v>45</c:v>
                </c:pt>
                <c:pt idx="44">
                  <c:v>-21</c:v>
                </c:pt>
                <c:pt idx="45">
                  <c:v>-29</c:v>
                </c:pt>
                <c:pt idx="46">
                  <c:v>1</c:v>
                </c:pt>
                <c:pt idx="47">
                  <c:v>122</c:v>
                </c:pt>
                <c:pt idx="48">
                  <c:v>123</c:v>
                </c:pt>
                <c:pt idx="49">
                  <c:v>47</c:v>
                </c:pt>
                <c:pt idx="50">
                  <c:v>247</c:v>
                </c:pt>
                <c:pt idx="51">
                  <c:v>349</c:v>
                </c:pt>
                <c:pt idx="52">
                  <c:v>251</c:v>
                </c:pt>
                <c:pt idx="53">
                  <c:v>75</c:v>
                </c:pt>
                <c:pt idx="54">
                  <c:v>66</c:v>
                </c:pt>
                <c:pt idx="55">
                  <c:v>52</c:v>
                </c:pt>
                <c:pt idx="56">
                  <c:v>102</c:v>
                </c:pt>
                <c:pt idx="57">
                  <c:v>10</c:v>
                </c:pt>
                <c:pt idx="58">
                  <c:v>47</c:v>
                </c:pt>
                <c:pt idx="59">
                  <c:v>74</c:v>
                </c:pt>
                <c:pt idx="60">
                  <c:v>81</c:v>
                </c:pt>
                <c:pt idx="61">
                  <c:v>78</c:v>
                </c:pt>
                <c:pt idx="62">
                  <c:v>73</c:v>
                </c:pt>
                <c:pt idx="63">
                  <c:v>57</c:v>
                </c:pt>
                <c:pt idx="64">
                  <c:v>32</c:v>
                </c:pt>
                <c:pt idx="65">
                  <c:v>79</c:v>
                </c:pt>
                <c:pt idx="66">
                  <c:v>44</c:v>
                </c:pt>
                <c:pt idx="67">
                  <c:v>86</c:v>
                </c:pt>
                <c:pt idx="68">
                  <c:v>48</c:v>
                </c:pt>
                <c:pt idx="69">
                  <c:v>24</c:v>
                </c:pt>
                <c:pt idx="70">
                  <c:v>42</c:v>
                </c:pt>
                <c:pt idx="71">
                  <c:v>29</c:v>
                </c:pt>
                <c:pt idx="72">
                  <c:v>149</c:v>
                </c:pt>
                <c:pt idx="73">
                  <c:v>13</c:v>
                </c:pt>
                <c:pt idx="74">
                  <c:v>64</c:v>
                </c:pt>
                <c:pt idx="75">
                  <c:v>39</c:v>
                </c:pt>
                <c:pt idx="76">
                  <c:v>51</c:v>
                </c:pt>
                <c:pt idx="77">
                  <c:v>79</c:v>
                </c:pt>
                <c:pt idx="78">
                  <c:v>27</c:v>
                </c:pt>
                <c:pt idx="79">
                  <c:v>67</c:v>
                </c:pt>
                <c:pt idx="80">
                  <c:v>14</c:v>
                </c:pt>
                <c:pt idx="81">
                  <c:v>53</c:v>
                </c:pt>
                <c:pt idx="82">
                  <c:v>75</c:v>
                </c:pt>
                <c:pt idx="83">
                  <c:v>74</c:v>
                </c:pt>
                <c:pt idx="84">
                  <c:v>241</c:v>
                </c:pt>
                <c:pt idx="85">
                  <c:v>391</c:v>
                </c:pt>
                <c:pt idx="86">
                  <c:v>163</c:v>
                </c:pt>
                <c:pt idx="87">
                  <c:v>181</c:v>
                </c:pt>
                <c:pt idx="88">
                  <c:v>245</c:v>
                </c:pt>
                <c:pt idx="89">
                  <c:v>201</c:v>
                </c:pt>
                <c:pt idx="90">
                  <c:v>190</c:v>
                </c:pt>
                <c:pt idx="91">
                  <c:v>229</c:v>
                </c:pt>
                <c:pt idx="92">
                  <c:v>193</c:v>
                </c:pt>
                <c:pt idx="93">
                  <c:v>75</c:v>
                </c:pt>
                <c:pt idx="94">
                  <c:v>104</c:v>
                </c:pt>
                <c:pt idx="95">
                  <c:v>126</c:v>
                </c:pt>
                <c:pt idx="96">
                  <c:v>229</c:v>
                </c:pt>
                <c:pt idx="97">
                  <c:v>208</c:v>
                </c:pt>
                <c:pt idx="98">
                  <c:v>152</c:v>
                </c:pt>
                <c:pt idx="99">
                  <c:v>294</c:v>
                </c:pt>
                <c:pt idx="100">
                  <c:v>133</c:v>
                </c:pt>
                <c:pt idx="101">
                  <c:v>235</c:v>
                </c:pt>
                <c:pt idx="102">
                  <c:v>176</c:v>
                </c:pt>
                <c:pt idx="103">
                  <c:v>199</c:v>
                </c:pt>
                <c:pt idx="104">
                  <c:v>477</c:v>
                </c:pt>
                <c:pt idx="105">
                  <c:v>567</c:v>
                </c:pt>
                <c:pt idx="106">
                  <c:v>372</c:v>
                </c:pt>
                <c:pt idx="107">
                  <c:v>528</c:v>
                </c:pt>
                <c:pt idx="108">
                  <c:v>1232</c:v>
                </c:pt>
                <c:pt idx="109">
                  <c:v>1304</c:v>
                </c:pt>
                <c:pt idx="110">
                  <c:v>1296</c:v>
                </c:pt>
                <c:pt idx="111">
                  <c:v>1541</c:v>
                </c:pt>
                <c:pt idx="112">
                  <c:v>1473</c:v>
                </c:pt>
                <c:pt idx="113">
                  <c:v>1079</c:v>
                </c:pt>
                <c:pt idx="114">
                  <c:v>870</c:v>
                </c:pt>
                <c:pt idx="115">
                  <c:v>580</c:v>
                </c:pt>
                <c:pt idx="116">
                  <c:v>673</c:v>
                </c:pt>
                <c:pt idx="117">
                  <c:v>659</c:v>
                </c:pt>
                <c:pt idx="118">
                  <c:v>336</c:v>
                </c:pt>
                <c:pt idx="119">
                  <c:v>399</c:v>
                </c:pt>
                <c:pt idx="120">
                  <c:v>354</c:v>
                </c:pt>
                <c:pt idx="121">
                  <c:v>330</c:v>
                </c:pt>
                <c:pt idx="122">
                  <c:v>231</c:v>
                </c:pt>
                <c:pt idx="123">
                  <c:v>327</c:v>
                </c:pt>
                <c:pt idx="124">
                  <c:v>235</c:v>
                </c:pt>
                <c:pt idx="125">
                  <c:v>269</c:v>
                </c:pt>
                <c:pt idx="126">
                  <c:v>254</c:v>
                </c:pt>
                <c:pt idx="127">
                  <c:v>297</c:v>
                </c:pt>
                <c:pt idx="128">
                  <c:v>244</c:v>
                </c:pt>
                <c:pt idx="129">
                  <c:v>216</c:v>
                </c:pt>
                <c:pt idx="130">
                  <c:v>160</c:v>
                </c:pt>
                <c:pt idx="131">
                  <c:v>179</c:v>
                </c:pt>
                <c:pt idx="132">
                  <c:v>257</c:v>
                </c:pt>
                <c:pt idx="133">
                  <c:v>191</c:v>
                </c:pt>
                <c:pt idx="134">
                  <c:v>131</c:v>
                </c:pt>
                <c:pt idx="135">
                  <c:v>110</c:v>
                </c:pt>
                <c:pt idx="136">
                  <c:v>101</c:v>
                </c:pt>
                <c:pt idx="137">
                  <c:v>139</c:v>
                </c:pt>
                <c:pt idx="138">
                  <c:v>123</c:v>
                </c:pt>
                <c:pt idx="139">
                  <c:v>99</c:v>
                </c:pt>
                <c:pt idx="140">
                  <c:v>134</c:v>
                </c:pt>
                <c:pt idx="141">
                  <c:v>119</c:v>
                </c:pt>
                <c:pt idx="142">
                  <c:v>124</c:v>
                </c:pt>
                <c:pt idx="143">
                  <c:v>154</c:v>
                </c:pt>
                <c:pt idx="144">
                  <c:v>258</c:v>
                </c:pt>
                <c:pt idx="145">
                  <c:v>159</c:v>
                </c:pt>
                <c:pt idx="146">
                  <c:v>95</c:v>
                </c:pt>
                <c:pt idx="147">
                  <c:v>118</c:v>
                </c:pt>
                <c:pt idx="148">
                  <c:v>127</c:v>
                </c:pt>
                <c:pt idx="149">
                  <c:v>127</c:v>
                </c:pt>
                <c:pt idx="150">
                  <c:v>142</c:v>
                </c:pt>
                <c:pt idx="151">
                  <c:v>176</c:v>
                </c:pt>
                <c:pt idx="152">
                  <c:v>189</c:v>
                </c:pt>
                <c:pt idx="153">
                  <c:v>210</c:v>
                </c:pt>
                <c:pt idx="154">
                  <c:v>216</c:v>
                </c:pt>
                <c:pt idx="155">
                  <c:v>235</c:v>
                </c:pt>
                <c:pt idx="156">
                  <c:v>295</c:v>
                </c:pt>
                <c:pt idx="157">
                  <c:v>369</c:v>
                </c:pt>
                <c:pt idx="158">
                  <c:v>296</c:v>
                </c:pt>
                <c:pt idx="159">
                  <c:v>435</c:v>
                </c:pt>
                <c:pt idx="160">
                  <c:v>317</c:v>
                </c:pt>
                <c:pt idx="161">
                  <c:v>328</c:v>
                </c:pt>
                <c:pt idx="162">
                  <c:v>323</c:v>
                </c:pt>
                <c:pt idx="163">
                  <c:v>306</c:v>
                </c:pt>
                <c:pt idx="164">
                  <c:v>324</c:v>
                </c:pt>
                <c:pt idx="165">
                  <c:v>374</c:v>
                </c:pt>
                <c:pt idx="166">
                  <c:v>291</c:v>
                </c:pt>
                <c:pt idx="167">
                  <c:v>320</c:v>
                </c:pt>
                <c:pt idx="168">
                  <c:v>532</c:v>
                </c:pt>
                <c:pt idx="169">
                  <c:v>327</c:v>
                </c:pt>
                <c:pt idx="170">
                  <c:v>339</c:v>
                </c:pt>
                <c:pt idx="171">
                  <c:v>320</c:v>
                </c:pt>
                <c:pt idx="172">
                  <c:v>246</c:v>
                </c:pt>
                <c:pt idx="173">
                  <c:v>249</c:v>
                </c:pt>
                <c:pt idx="174">
                  <c:v>243</c:v>
                </c:pt>
                <c:pt idx="175">
                  <c:v>242</c:v>
                </c:pt>
                <c:pt idx="176">
                  <c:v>251</c:v>
                </c:pt>
                <c:pt idx="177">
                  <c:v>268</c:v>
                </c:pt>
                <c:pt idx="178">
                  <c:v>251</c:v>
                </c:pt>
                <c:pt idx="179">
                  <c:v>317</c:v>
                </c:pt>
                <c:pt idx="180">
                  <c:v>390</c:v>
                </c:pt>
                <c:pt idx="181">
                  <c:v>443</c:v>
                </c:pt>
                <c:pt idx="182">
                  <c:v>291</c:v>
                </c:pt>
                <c:pt idx="183">
                  <c:v>348</c:v>
                </c:pt>
                <c:pt idx="184">
                  <c:v>272</c:v>
                </c:pt>
                <c:pt idx="185">
                  <c:v>252</c:v>
                </c:pt>
                <c:pt idx="186">
                  <c:v>242</c:v>
                </c:pt>
                <c:pt idx="187">
                  <c:v>300</c:v>
                </c:pt>
                <c:pt idx="188">
                  <c:v>341</c:v>
                </c:pt>
                <c:pt idx="189">
                  <c:v>330</c:v>
                </c:pt>
                <c:pt idx="190">
                  <c:v>355</c:v>
                </c:pt>
                <c:pt idx="191">
                  <c:v>344</c:v>
                </c:pt>
                <c:pt idx="192">
                  <c:v>462</c:v>
                </c:pt>
                <c:pt idx="193">
                  <c:v>408</c:v>
                </c:pt>
                <c:pt idx="194">
                  <c:v>367</c:v>
                </c:pt>
                <c:pt idx="195">
                  <c:v>372</c:v>
                </c:pt>
                <c:pt idx="196">
                  <c:v>368</c:v>
                </c:pt>
                <c:pt idx="197">
                  <c:v>444</c:v>
                </c:pt>
                <c:pt idx="198">
                  <c:v>418</c:v>
                </c:pt>
                <c:pt idx="199">
                  <c:v>459</c:v>
                </c:pt>
                <c:pt idx="200">
                  <c:v>480</c:v>
                </c:pt>
                <c:pt idx="201">
                  <c:v>486</c:v>
                </c:pt>
                <c:pt idx="202">
                  <c:v>468</c:v>
                </c:pt>
                <c:pt idx="203">
                  <c:v>550</c:v>
                </c:pt>
                <c:pt idx="204">
                  <c:v>585</c:v>
                </c:pt>
                <c:pt idx="205">
                  <c:v>502</c:v>
                </c:pt>
                <c:pt idx="206">
                  <c:v>504</c:v>
                </c:pt>
                <c:pt idx="207">
                  <c:v>514</c:v>
                </c:pt>
                <c:pt idx="208">
                  <c:v>424</c:v>
                </c:pt>
                <c:pt idx="209">
                  <c:v>422</c:v>
                </c:pt>
                <c:pt idx="210">
                  <c:v>426</c:v>
                </c:pt>
                <c:pt idx="211">
                  <c:v>410</c:v>
                </c:pt>
                <c:pt idx="212">
                  <c:v>453</c:v>
                </c:pt>
                <c:pt idx="213">
                  <c:v>437</c:v>
                </c:pt>
                <c:pt idx="214">
                  <c:v>414</c:v>
                </c:pt>
                <c:pt idx="215">
                  <c:v>423</c:v>
                </c:pt>
                <c:pt idx="216">
                  <c:v>547</c:v>
                </c:pt>
                <c:pt idx="217">
                  <c:v>444</c:v>
                </c:pt>
                <c:pt idx="218">
                  <c:v>417</c:v>
                </c:pt>
                <c:pt idx="219">
                  <c:v>451</c:v>
                </c:pt>
                <c:pt idx="220">
                  <c:v>473</c:v>
                </c:pt>
                <c:pt idx="221">
                  <c:v>686</c:v>
                </c:pt>
                <c:pt idx="222">
                  <c:v>470</c:v>
                </c:pt>
                <c:pt idx="223">
                  <c:v>418</c:v>
                </c:pt>
                <c:pt idx="224">
                  <c:v>493</c:v>
                </c:pt>
                <c:pt idx="225">
                  <c:v>415</c:v>
                </c:pt>
                <c:pt idx="226">
                  <c:v>435</c:v>
                </c:pt>
                <c:pt idx="227">
                  <c:v>551</c:v>
                </c:pt>
                <c:pt idx="228">
                  <c:v>463</c:v>
                </c:pt>
                <c:pt idx="229">
                  <c:v>604</c:v>
                </c:pt>
                <c:pt idx="230">
                  <c:v>309</c:v>
                </c:pt>
                <c:pt idx="231">
                  <c:v>407</c:v>
                </c:pt>
                <c:pt idx="232">
                  <c:v>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1593344"/>
        <c:axId val="111594880"/>
      </c:barChart>
      <c:catAx>
        <c:axId val="111593344"/>
        <c:scaling>
          <c:orientation val="minMax"/>
        </c:scaling>
        <c:delete val="0"/>
        <c:axPos val="b"/>
        <c:numFmt formatCode="yyyy/m" sourceLinked="0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zh-TW"/>
          </a:p>
        </c:txPr>
        <c:crossAx val="111594880"/>
        <c:crosses val="autoZero"/>
        <c:auto val="0"/>
        <c:lblAlgn val="ctr"/>
        <c:lblOffset val="100"/>
        <c:tickLblSkip val="48"/>
        <c:tickMarkSkip val="10"/>
        <c:noMultiLvlLbl val="0"/>
      </c:catAx>
      <c:valAx>
        <c:axId val="111594880"/>
        <c:scaling>
          <c:orientation val="minMax"/>
          <c:max val="1600"/>
        </c:scaling>
        <c:delete val="0"/>
        <c:axPos val="l"/>
        <c:numFmt formatCode="#,##0_ 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>
                <a:latin typeface="+mj-lt"/>
              </a:defRPr>
            </a:pPr>
            <a:endParaRPr lang="zh-TW"/>
          </a:p>
        </c:txPr>
        <c:crossAx val="111593344"/>
        <c:crosses val="autoZero"/>
        <c:crossBetween val="between"/>
        <c:majorUnit val="400"/>
        <c:minorUnit val="200"/>
      </c:valAx>
      <c:spPr>
        <a:noFill/>
        <a:ln w="952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zh-TW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9402457462571"/>
          <c:y val="0.16386507493513983"/>
          <c:w val="0.84644916199196685"/>
          <c:h val="0.71475831666891221"/>
        </c:manualLayout>
      </c:layout>
      <c:lineChart>
        <c:grouping val="standard"/>
        <c:varyColors val="0"/>
        <c:ser>
          <c:idx val="2"/>
          <c:order val="0"/>
          <c:tx>
            <c:v>隔夜拆款利率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'[2019台版量化寬鬆超額準備等6個圖.xls]data'!$B$3:$B$236</c:f>
              <c:strCache>
                <c:ptCount val="234"/>
                <c:pt idx="0">
                  <c:v>2000/1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2001/1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2002/1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2003/1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2004/1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8</c:v>
                </c:pt>
                <c:pt idx="56">
                  <c:v>9</c:v>
                </c:pt>
                <c:pt idx="57">
                  <c:v>10</c:v>
                </c:pt>
                <c:pt idx="58">
                  <c:v>11</c:v>
                </c:pt>
                <c:pt idx="59">
                  <c:v>12</c:v>
                </c:pt>
                <c:pt idx="60">
                  <c:v>2005/1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2006/1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2007/1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2008/1</c:v>
                </c:pt>
                <c:pt idx="97">
                  <c:v>2</c:v>
                </c:pt>
                <c:pt idx="98">
                  <c:v>3</c:v>
                </c:pt>
                <c:pt idx="99">
                  <c:v>4</c:v>
                </c:pt>
                <c:pt idx="100">
                  <c:v>5</c:v>
                </c:pt>
                <c:pt idx="101">
                  <c:v>6</c:v>
                </c:pt>
                <c:pt idx="102">
                  <c:v>7</c:v>
                </c:pt>
                <c:pt idx="103">
                  <c:v>8</c:v>
                </c:pt>
                <c:pt idx="104">
                  <c:v>9</c:v>
                </c:pt>
                <c:pt idx="105">
                  <c:v>10</c:v>
                </c:pt>
                <c:pt idx="106">
                  <c:v>11</c:v>
                </c:pt>
                <c:pt idx="107">
                  <c:v>12</c:v>
                </c:pt>
                <c:pt idx="108">
                  <c:v>2009/1</c:v>
                </c:pt>
                <c:pt idx="109">
                  <c:v>2</c:v>
                </c:pt>
                <c:pt idx="110">
                  <c:v>3</c:v>
                </c:pt>
                <c:pt idx="111">
                  <c:v>4</c:v>
                </c:pt>
                <c:pt idx="112">
                  <c:v>5</c:v>
                </c:pt>
                <c:pt idx="113">
                  <c:v>6</c:v>
                </c:pt>
                <c:pt idx="114">
                  <c:v>7</c:v>
                </c:pt>
                <c:pt idx="115">
                  <c:v>8</c:v>
                </c:pt>
                <c:pt idx="116">
                  <c:v>9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2010/1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11</c:v>
                </c:pt>
                <c:pt idx="131">
                  <c:v>12</c:v>
                </c:pt>
                <c:pt idx="132">
                  <c:v>2011/1</c:v>
                </c:pt>
                <c:pt idx="133">
                  <c:v>2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7</c:v>
                </c:pt>
                <c:pt idx="139">
                  <c:v>8</c:v>
                </c:pt>
                <c:pt idx="140">
                  <c:v>9</c:v>
                </c:pt>
                <c:pt idx="141">
                  <c:v>10</c:v>
                </c:pt>
                <c:pt idx="142">
                  <c:v>11</c:v>
                </c:pt>
                <c:pt idx="143">
                  <c:v>12</c:v>
                </c:pt>
                <c:pt idx="144">
                  <c:v>2012/1</c:v>
                </c:pt>
                <c:pt idx="145">
                  <c:v>2</c:v>
                </c:pt>
                <c:pt idx="146">
                  <c:v>3</c:v>
                </c:pt>
                <c:pt idx="147">
                  <c:v>4</c:v>
                </c:pt>
                <c:pt idx="148">
                  <c:v>5</c:v>
                </c:pt>
                <c:pt idx="149">
                  <c:v>6</c:v>
                </c:pt>
                <c:pt idx="150">
                  <c:v>7</c:v>
                </c:pt>
                <c:pt idx="151">
                  <c:v>8</c:v>
                </c:pt>
                <c:pt idx="152">
                  <c:v>9</c:v>
                </c:pt>
                <c:pt idx="153">
                  <c:v>10</c:v>
                </c:pt>
                <c:pt idx="154">
                  <c:v>11</c:v>
                </c:pt>
                <c:pt idx="155">
                  <c:v>12</c:v>
                </c:pt>
                <c:pt idx="156">
                  <c:v>2013/1</c:v>
                </c:pt>
                <c:pt idx="157">
                  <c:v>2</c:v>
                </c:pt>
                <c:pt idx="158">
                  <c:v>3</c:v>
                </c:pt>
                <c:pt idx="159">
                  <c:v>4</c:v>
                </c:pt>
                <c:pt idx="160">
                  <c:v>5</c:v>
                </c:pt>
                <c:pt idx="161">
                  <c:v>6</c:v>
                </c:pt>
                <c:pt idx="162">
                  <c:v>7</c:v>
                </c:pt>
                <c:pt idx="163">
                  <c:v>8</c:v>
                </c:pt>
                <c:pt idx="164">
                  <c:v>9</c:v>
                </c:pt>
                <c:pt idx="165">
                  <c:v>10</c:v>
                </c:pt>
                <c:pt idx="166">
                  <c:v>11</c:v>
                </c:pt>
                <c:pt idx="167">
                  <c:v>12</c:v>
                </c:pt>
                <c:pt idx="168">
                  <c:v>2014/1</c:v>
                </c:pt>
                <c:pt idx="169">
                  <c:v>2</c:v>
                </c:pt>
                <c:pt idx="170">
                  <c:v>3</c:v>
                </c:pt>
                <c:pt idx="171">
                  <c:v>4</c:v>
                </c:pt>
                <c:pt idx="172">
                  <c:v>5</c:v>
                </c:pt>
                <c:pt idx="173">
                  <c:v>6</c:v>
                </c:pt>
                <c:pt idx="174">
                  <c:v>7</c:v>
                </c:pt>
                <c:pt idx="175">
                  <c:v>8</c:v>
                </c:pt>
                <c:pt idx="176">
                  <c:v>9</c:v>
                </c:pt>
                <c:pt idx="177">
                  <c:v>10</c:v>
                </c:pt>
                <c:pt idx="178">
                  <c:v>11</c:v>
                </c:pt>
                <c:pt idx="179">
                  <c:v>12</c:v>
                </c:pt>
                <c:pt idx="180">
                  <c:v>2015/1</c:v>
                </c:pt>
                <c:pt idx="181">
                  <c:v>2</c:v>
                </c:pt>
                <c:pt idx="182">
                  <c:v>3</c:v>
                </c:pt>
                <c:pt idx="183">
                  <c:v>4</c:v>
                </c:pt>
                <c:pt idx="184">
                  <c:v>5</c:v>
                </c:pt>
                <c:pt idx="185">
                  <c:v>6</c:v>
                </c:pt>
                <c:pt idx="186">
                  <c:v>7</c:v>
                </c:pt>
                <c:pt idx="187">
                  <c:v>8</c:v>
                </c:pt>
                <c:pt idx="188">
                  <c:v>9</c:v>
                </c:pt>
                <c:pt idx="189">
                  <c:v>10</c:v>
                </c:pt>
                <c:pt idx="190">
                  <c:v>11</c:v>
                </c:pt>
                <c:pt idx="191">
                  <c:v>12</c:v>
                </c:pt>
                <c:pt idx="192">
                  <c:v>2016/1</c:v>
                </c:pt>
                <c:pt idx="193">
                  <c:v>2</c:v>
                </c:pt>
                <c:pt idx="194">
                  <c:v>3</c:v>
                </c:pt>
                <c:pt idx="195">
                  <c:v>4</c:v>
                </c:pt>
                <c:pt idx="196">
                  <c:v>5</c:v>
                </c:pt>
                <c:pt idx="197">
                  <c:v>6</c:v>
                </c:pt>
                <c:pt idx="198">
                  <c:v>7</c:v>
                </c:pt>
                <c:pt idx="199">
                  <c:v>8</c:v>
                </c:pt>
                <c:pt idx="200">
                  <c:v>9</c:v>
                </c:pt>
                <c:pt idx="201">
                  <c:v>10</c:v>
                </c:pt>
                <c:pt idx="202">
                  <c:v>11</c:v>
                </c:pt>
                <c:pt idx="203">
                  <c:v>12</c:v>
                </c:pt>
                <c:pt idx="204">
                  <c:v>2017/1</c:v>
                </c:pt>
                <c:pt idx="205">
                  <c:v>2</c:v>
                </c:pt>
                <c:pt idx="206">
                  <c:v>3</c:v>
                </c:pt>
                <c:pt idx="207">
                  <c:v>4</c:v>
                </c:pt>
                <c:pt idx="208">
                  <c:v>5</c:v>
                </c:pt>
                <c:pt idx="209">
                  <c:v>6</c:v>
                </c:pt>
                <c:pt idx="210">
                  <c:v>7</c:v>
                </c:pt>
                <c:pt idx="211">
                  <c:v>8</c:v>
                </c:pt>
                <c:pt idx="212">
                  <c:v>9</c:v>
                </c:pt>
                <c:pt idx="213">
                  <c:v>10</c:v>
                </c:pt>
                <c:pt idx="214">
                  <c:v>11</c:v>
                </c:pt>
                <c:pt idx="215">
                  <c:v>12</c:v>
                </c:pt>
                <c:pt idx="216">
                  <c:v>2018/1</c:v>
                </c:pt>
                <c:pt idx="217">
                  <c:v>2</c:v>
                </c:pt>
                <c:pt idx="218">
                  <c:v>3</c:v>
                </c:pt>
                <c:pt idx="219">
                  <c:v>4</c:v>
                </c:pt>
                <c:pt idx="220">
                  <c:v>5</c:v>
                </c:pt>
                <c:pt idx="221">
                  <c:v>6</c:v>
                </c:pt>
                <c:pt idx="222">
                  <c:v>7</c:v>
                </c:pt>
                <c:pt idx="223">
                  <c:v>8</c:v>
                </c:pt>
                <c:pt idx="224">
                  <c:v>9</c:v>
                </c:pt>
                <c:pt idx="225">
                  <c:v>10</c:v>
                </c:pt>
                <c:pt idx="226">
                  <c:v>11</c:v>
                </c:pt>
                <c:pt idx="227">
                  <c:v>12</c:v>
                </c:pt>
                <c:pt idx="228">
                  <c:v>2019/1</c:v>
                </c:pt>
                <c:pt idx="229">
                  <c:v>2</c:v>
                </c:pt>
                <c:pt idx="230">
                  <c:v>3</c:v>
                </c:pt>
                <c:pt idx="231">
                  <c:v>4</c:v>
                </c:pt>
                <c:pt idx="232">
                  <c:v>5</c:v>
                </c:pt>
                <c:pt idx="233">
                  <c:v>6</c:v>
                </c:pt>
              </c:strCache>
            </c:strRef>
          </c:cat>
          <c:val>
            <c:numRef>
              <c:f>'[2019台版量化寬鬆超額準備等6個圖.xls]data'!$O$3:$O$236</c:f>
              <c:numCache>
                <c:formatCode>General</c:formatCode>
                <c:ptCount val="234"/>
                <c:pt idx="0">
                  <c:v>4.6139999999999999</c:v>
                </c:pt>
                <c:pt idx="1">
                  <c:v>4.6109999999999998</c:v>
                </c:pt>
                <c:pt idx="2">
                  <c:v>4.6429999999999998</c:v>
                </c:pt>
                <c:pt idx="3">
                  <c:v>4.6449999999999996</c:v>
                </c:pt>
                <c:pt idx="4">
                  <c:v>4.7709999999999999</c:v>
                </c:pt>
                <c:pt idx="5">
                  <c:v>4.7969999999999997</c:v>
                </c:pt>
                <c:pt idx="6">
                  <c:v>4.7850000000000001</c:v>
                </c:pt>
                <c:pt idx="7">
                  <c:v>4.7539999999999996</c:v>
                </c:pt>
                <c:pt idx="8">
                  <c:v>4.7990000000000004</c:v>
                </c:pt>
                <c:pt idx="9">
                  <c:v>4.758</c:v>
                </c:pt>
                <c:pt idx="10">
                  <c:v>4.7389999999999999</c:v>
                </c:pt>
                <c:pt idx="11">
                  <c:v>4.72</c:v>
                </c:pt>
                <c:pt idx="12">
                  <c:v>4.6550000000000002</c:v>
                </c:pt>
                <c:pt idx="13">
                  <c:v>4.5170000000000003</c:v>
                </c:pt>
                <c:pt idx="14">
                  <c:v>4.3600000000000003</c:v>
                </c:pt>
                <c:pt idx="15">
                  <c:v>4.2270000000000003</c:v>
                </c:pt>
                <c:pt idx="16">
                  <c:v>4.0369999999999999</c:v>
                </c:pt>
                <c:pt idx="17">
                  <c:v>3.895</c:v>
                </c:pt>
                <c:pt idx="18">
                  <c:v>3.6859999999999999</c:v>
                </c:pt>
                <c:pt idx="19">
                  <c:v>3.5129999999999999</c:v>
                </c:pt>
                <c:pt idx="20">
                  <c:v>3.173</c:v>
                </c:pt>
                <c:pt idx="21">
                  <c:v>2.7269999999999999</c:v>
                </c:pt>
                <c:pt idx="22">
                  <c:v>2.4860000000000002</c:v>
                </c:pt>
                <c:pt idx="23">
                  <c:v>2.39</c:v>
                </c:pt>
                <c:pt idx="24">
                  <c:v>2.2989999999999999</c:v>
                </c:pt>
                <c:pt idx="25">
                  <c:v>2.2770000000000001</c:v>
                </c:pt>
                <c:pt idx="26">
                  <c:v>2.2730000000000001</c:v>
                </c:pt>
                <c:pt idx="27">
                  <c:v>2.2650000000000001</c:v>
                </c:pt>
                <c:pt idx="28">
                  <c:v>2.2149999999999999</c:v>
                </c:pt>
                <c:pt idx="29">
                  <c:v>2.0710000000000002</c:v>
                </c:pt>
                <c:pt idx="30">
                  <c:v>1.9370000000000001</c:v>
                </c:pt>
                <c:pt idx="31">
                  <c:v>1.96</c:v>
                </c:pt>
                <c:pt idx="32">
                  <c:v>1.9470000000000001</c:v>
                </c:pt>
                <c:pt idx="33">
                  <c:v>1.9330000000000001</c:v>
                </c:pt>
                <c:pt idx="34">
                  <c:v>1.794</c:v>
                </c:pt>
                <c:pt idx="35">
                  <c:v>1.6140000000000001</c:v>
                </c:pt>
                <c:pt idx="36">
                  <c:v>1.302</c:v>
                </c:pt>
                <c:pt idx="37">
                  <c:v>1.258</c:v>
                </c:pt>
                <c:pt idx="38">
                  <c:v>1.2030000000000001</c:v>
                </c:pt>
                <c:pt idx="39">
                  <c:v>1.1879999999999999</c:v>
                </c:pt>
                <c:pt idx="40">
                  <c:v>1.181</c:v>
                </c:pt>
                <c:pt idx="41">
                  <c:v>1.1559999999999999</c:v>
                </c:pt>
                <c:pt idx="42">
                  <c:v>1.0269999999999999</c:v>
                </c:pt>
                <c:pt idx="43">
                  <c:v>1.024</c:v>
                </c:pt>
                <c:pt idx="44">
                  <c:v>1.0209999999999999</c:v>
                </c:pt>
                <c:pt idx="45">
                  <c:v>1.024</c:v>
                </c:pt>
                <c:pt idx="46">
                  <c:v>1.022</c:v>
                </c:pt>
                <c:pt idx="47">
                  <c:v>1.0249999999999999</c:v>
                </c:pt>
                <c:pt idx="48">
                  <c:v>1.008</c:v>
                </c:pt>
                <c:pt idx="49">
                  <c:v>0.98399999999999999</c:v>
                </c:pt>
                <c:pt idx="50">
                  <c:v>0.99099999999999999</c:v>
                </c:pt>
                <c:pt idx="51">
                  <c:v>0.97199999999999998</c:v>
                </c:pt>
                <c:pt idx="52">
                  <c:v>0.96699999999999997</c:v>
                </c:pt>
                <c:pt idx="53">
                  <c:v>1.018</c:v>
                </c:pt>
                <c:pt idx="54">
                  <c:v>1.024</c:v>
                </c:pt>
                <c:pt idx="55">
                  <c:v>1.048</c:v>
                </c:pt>
                <c:pt idx="56">
                  <c:v>1.0840000000000001</c:v>
                </c:pt>
                <c:pt idx="57">
                  <c:v>1.1419999999999999</c:v>
                </c:pt>
                <c:pt idx="58">
                  <c:v>1.141</c:v>
                </c:pt>
                <c:pt idx="59">
                  <c:v>1.149</c:v>
                </c:pt>
                <c:pt idx="60">
                  <c:v>1.202</c:v>
                </c:pt>
                <c:pt idx="61">
                  <c:v>1.2030000000000001</c:v>
                </c:pt>
                <c:pt idx="62">
                  <c:v>1.2210000000000001</c:v>
                </c:pt>
                <c:pt idx="63">
                  <c:v>1.2669999999999999</c:v>
                </c:pt>
                <c:pt idx="64">
                  <c:v>1.266</c:v>
                </c:pt>
                <c:pt idx="65">
                  <c:v>1.2649999999999999</c:v>
                </c:pt>
                <c:pt idx="66">
                  <c:v>1.3240000000000001</c:v>
                </c:pt>
                <c:pt idx="67">
                  <c:v>1.3240000000000001</c:v>
                </c:pt>
                <c:pt idx="68">
                  <c:v>1.365</c:v>
                </c:pt>
                <c:pt idx="69">
                  <c:v>1.3879999999999999</c:v>
                </c:pt>
                <c:pt idx="70">
                  <c:v>1.387</c:v>
                </c:pt>
                <c:pt idx="71">
                  <c:v>1.4059999999999999</c:v>
                </c:pt>
                <c:pt idx="72">
                  <c:v>1.446</c:v>
                </c:pt>
                <c:pt idx="73">
                  <c:v>1.4490000000000001</c:v>
                </c:pt>
                <c:pt idx="74">
                  <c:v>1.45</c:v>
                </c:pt>
                <c:pt idx="75">
                  <c:v>1.516</c:v>
                </c:pt>
                <c:pt idx="76">
                  <c:v>1.5169999999999999</c:v>
                </c:pt>
                <c:pt idx="77">
                  <c:v>1.5329999999999999</c:v>
                </c:pt>
                <c:pt idx="78">
                  <c:v>1.5860000000000001</c:v>
                </c:pt>
                <c:pt idx="79">
                  <c:v>1.587</c:v>
                </c:pt>
                <c:pt idx="80">
                  <c:v>1.595</c:v>
                </c:pt>
                <c:pt idx="81">
                  <c:v>1.6579999999999999</c:v>
                </c:pt>
                <c:pt idx="82">
                  <c:v>1.663</c:v>
                </c:pt>
                <c:pt idx="83">
                  <c:v>1.661</c:v>
                </c:pt>
                <c:pt idx="84">
                  <c:v>1.6890000000000001</c:v>
                </c:pt>
                <c:pt idx="85">
                  <c:v>1.6910000000000001</c:v>
                </c:pt>
                <c:pt idx="86">
                  <c:v>1.7030000000000001</c:v>
                </c:pt>
                <c:pt idx="87">
                  <c:v>1.7250000000000001</c:v>
                </c:pt>
                <c:pt idx="88">
                  <c:v>2.1320000000000001</c:v>
                </c:pt>
                <c:pt idx="89">
                  <c:v>2.496</c:v>
                </c:pt>
                <c:pt idx="90">
                  <c:v>2.0059999999999998</c:v>
                </c:pt>
                <c:pt idx="91">
                  <c:v>2.0070000000000001</c:v>
                </c:pt>
                <c:pt idx="92">
                  <c:v>2.0190000000000001</c:v>
                </c:pt>
                <c:pt idx="93">
                  <c:v>2.0379999999999998</c:v>
                </c:pt>
                <c:pt idx="94">
                  <c:v>2.0379999999999998</c:v>
                </c:pt>
                <c:pt idx="95">
                  <c:v>2.0539999999999998</c:v>
                </c:pt>
                <c:pt idx="96">
                  <c:v>2.0880000000000001</c:v>
                </c:pt>
                <c:pt idx="97">
                  <c:v>2.0819999999999999</c:v>
                </c:pt>
                <c:pt idx="98">
                  <c:v>2.0840000000000001</c:v>
                </c:pt>
                <c:pt idx="99">
                  <c:v>2.105</c:v>
                </c:pt>
                <c:pt idx="100">
                  <c:v>2.101</c:v>
                </c:pt>
                <c:pt idx="101">
                  <c:v>2.105</c:v>
                </c:pt>
                <c:pt idx="102">
                  <c:v>2.1659999999999999</c:v>
                </c:pt>
                <c:pt idx="103">
                  <c:v>2.1579999999999999</c:v>
                </c:pt>
                <c:pt idx="104">
                  <c:v>2.0920000000000001</c:v>
                </c:pt>
                <c:pt idx="105">
                  <c:v>1.9259999999999999</c:v>
                </c:pt>
                <c:pt idx="106">
                  <c:v>1.41</c:v>
                </c:pt>
                <c:pt idx="107">
                  <c:v>0.872</c:v>
                </c:pt>
                <c:pt idx="108">
                  <c:v>0.23300000000000001</c:v>
                </c:pt>
                <c:pt idx="109">
                  <c:v>0.14299999999999999</c:v>
                </c:pt>
                <c:pt idx="110">
                  <c:v>0.13700000000000001</c:v>
                </c:pt>
                <c:pt idx="111">
                  <c:v>0.13100000000000001</c:v>
                </c:pt>
                <c:pt idx="112">
                  <c:v>9.7000000000000003E-2</c:v>
                </c:pt>
                <c:pt idx="113">
                  <c:v>9.7000000000000003E-2</c:v>
                </c:pt>
                <c:pt idx="114">
                  <c:v>0.1</c:v>
                </c:pt>
                <c:pt idx="115">
                  <c:v>0.10100000000000001</c:v>
                </c:pt>
                <c:pt idx="116">
                  <c:v>0.1</c:v>
                </c:pt>
                <c:pt idx="117">
                  <c:v>0.10100000000000001</c:v>
                </c:pt>
                <c:pt idx="118">
                  <c:v>0.104</c:v>
                </c:pt>
                <c:pt idx="119">
                  <c:v>0.106</c:v>
                </c:pt>
                <c:pt idx="120">
                  <c:v>0.108</c:v>
                </c:pt>
                <c:pt idx="121">
                  <c:v>0.104</c:v>
                </c:pt>
                <c:pt idx="122">
                  <c:v>0.13</c:v>
                </c:pt>
                <c:pt idx="123">
                  <c:v>0.16400000000000001</c:v>
                </c:pt>
                <c:pt idx="124">
                  <c:v>0.17399999999999999</c:v>
                </c:pt>
                <c:pt idx="125">
                  <c:v>0.183</c:v>
                </c:pt>
                <c:pt idx="126">
                  <c:v>0.19600000000000001</c:v>
                </c:pt>
                <c:pt idx="127">
                  <c:v>0.20300000000000001</c:v>
                </c:pt>
                <c:pt idx="128">
                  <c:v>0.21</c:v>
                </c:pt>
                <c:pt idx="129">
                  <c:v>0.22600000000000001</c:v>
                </c:pt>
                <c:pt idx="130">
                  <c:v>0.23100000000000001</c:v>
                </c:pt>
                <c:pt idx="131">
                  <c:v>0.23899999999999999</c:v>
                </c:pt>
                <c:pt idx="132">
                  <c:v>0.25700000000000001</c:v>
                </c:pt>
                <c:pt idx="133">
                  <c:v>0.26200000000000001</c:v>
                </c:pt>
                <c:pt idx="134">
                  <c:v>0.27400000000000002</c:v>
                </c:pt>
                <c:pt idx="135">
                  <c:v>0.29599999999999999</c:v>
                </c:pt>
                <c:pt idx="136">
                  <c:v>0.31900000000000001</c:v>
                </c:pt>
                <c:pt idx="137">
                  <c:v>0.34399999999999997</c:v>
                </c:pt>
                <c:pt idx="138">
                  <c:v>0.375</c:v>
                </c:pt>
                <c:pt idx="139">
                  <c:v>0.38800000000000001</c:v>
                </c:pt>
                <c:pt idx="140">
                  <c:v>0.39400000000000002</c:v>
                </c:pt>
                <c:pt idx="141">
                  <c:v>0.39500000000000002</c:v>
                </c:pt>
                <c:pt idx="142">
                  <c:v>0.39600000000000002</c:v>
                </c:pt>
                <c:pt idx="143">
                  <c:v>0.4</c:v>
                </c:pt>
                <c:pt idx="144">
                  <c:v>0.40300000000000002</c:v>
                </c:pt>
                <c:pt idx="145">
                  <c:v>0.39900000000000002</c:v>
                </c:pt>
                <c:pt idx="146">
                  <c:v>0.40200000000000002</c:v>
                </c:pt>
                <c:pt idx="147">
                  <c:v>0.47599999999999998</c:v>
                </c:pt>
                <c:pt idx="148">
                  <c:v>0.51200000000000001</c:v>
                </c:pt>
                <c:pt idx="149">
                  <c:v>0.51300000000000001</c:v>
                </c:pt>
                <c:pt idx="150">
                  <c:v>0.44500000000000001</c:v>
                </c:pt>
                <c:pt idx="151">
                  <c:v>0.38800000000000001</c:v>
                </c:pt>
                <c:pt idx="152">
                  <c:v>0.38900000000000001</c:v>
                </c:pt>
                <c:pt idx="153">
                  <c:v>0.38800000000000001</c:v>
                </c:pt>
                <c:pt idx="154">
                  <c:v>0.38600000000000001</c:v>
                </c:pt>
                <c:pt idx="155">
                  <c:v>0.38800000000000001</c:v>
                </c:pt>
                <c:pt idx="156">
                  <c:v>0.38700000000000001</c:v>
                </c:pt>
                <c:pt idx="157">
                  <c:v>0.38700000000000001</c:v>
                </c:pt>
                <c:pt idx="158">
                  <c:v>0.38700000000000001</c:v>
                </c:pt>
                <c:pt idx="159">
                  <c:v>0.38600000000000001</c:v>
                </c:pt>
                <c:pt idx="160">
                  <c:v>0.38600000000000001</c:v>
                </c:pt>
                <c:pt idx="161">
                  <c:v>0.38600000000000001</c:v>
                </c:pt>
                <c:pt idx="162">
                  <c:v>0.38600000000000001</c:v>
                </c:pt>
                <c:pt idx="163">
                  <c:v>0.38600000000000001</c:v>
                </c:pt>
                <c:pt idx="164">
                  <c:v>0.38600000000000001</c:v>
                </c:pt>
                <c:pt idx="165">
                  <c:v>0.38700000000000001</c:v>
                </c:pt>
                <c:pt idx="166">
                  <c:v>0.38600000000000001</c:v>
                </c:pt>
                <c:pt idx="167">
                  <c:v>0.38700000000000001</c:v>
                </c:pt>
                <c:pt idx="168">
                  <c:v>0.38800000000000001</c:v>
                </c:pt>
                <c:pt idx="169">
                  <c:v>0.38700000000000001</c:v>
                </c:pt>
                <c:pt idx="170">
                  <c:v>0.38700000000000001</c:v>
                </c:pt>
                <c:pt idx="171">
                  <c:v>0.38700000000000001</c:v>
                </c:pt>
                <c:pt idx="172">
                  <c:v>0.38800000000000001</c:v>
                </c:pt>
                <c:pt idx="173">
                  <c:v>0.38700000000000001</c:v>
                </c:pt>
                <c:pt idx="174">
                  <c:v>0.38700000000000001</c:v>
                </c:pt>
                <c:pt idx="175">
                  <c:v>0.38600000000000001</c:v>
                </c:pt>
                <c:pt idx="176">
                  <c:v>0.38700000000000001</c:v>
                </c:pt>
                <c:pt idx="177">
                  <c:v>0.38700000000000001</c:v>
                </c:pt>
                <c:pt idx="178">
                  <c:v>0.38700000000000001</c:v>
                </c:pt>
                <c:pt idx="179">
                  <c:v>0.38700000000000001</c:v>
                </c:pt>
                <c:pt idx="180">
                  <c:v>0.38700000000000001</c:v>
                </c:pt>
                <c:pt idx="181">
                  <c:v>0.38800000000000001</c:v>
                </c:pt>
                <c:pt idx="182">
                  <c:v>0.38700000000000001</c:v>
                </c:pt>
                <c:pt idx="183">
                  <c:v>0.38700000000000001</c:v>
                </c:pt>
                <c:pt idx="184">
                  <c:v>0.38700000000000001</c:v>
                </c:pt>
                <c:pt idx="185">
                  <c:v>0.38700000000000001</c:v>
                </c:pt>
                <c:pt idx="186">
                  <c:v>0.38700000000000001</c:v>
                </c:pt>
                <c:pt idx="187">
                  <c:v>0.36699999999999999</c:v>
                </c:pt>
                <c:pt idx="188">
                  <c:v>0.32</c:v>
                </c:pt>
                <c:pt idx="189">
                  <c:v>0.30099999999999999</c:v>
                </c:pt>
                <c:pt idx="190">
                  <c:v>0.30099999999999999</c:v>
                </c:pt>
                <c:pt idx="191">
                  <c:v>0.27500000000000002</c:v>
                </c:pt>
                <c:pt idx="192">
                  <c:v>0.23300000000000001</c:v>
                </c:pt>
                <c:pt idx="193">
                  <c:v>0.20200000000000001</c:v>
                </c:pt>
                <c:pt idx="194">
                  <c:v>0.20100000000000001</c:v>
                </c:pt>
                <c:pt idx="195">
                  <c:v>0.20100000000000001</c:v>
                </c:pt>
                <c:pt idx="196">
                  <c:v>0.20100000000000001</c:v>
                </c:pt>
                <c:pt idx="197">
                  <c:v>0.20100000000000001</c:v>
                </c:pt>
                <c:pt idx="198">
                  <c:v>0.17799999999999999</c:v>
                </c:pt>
                <c:pt idx="199">
                  <c:v>0.17799999999999999</c:v>
                </c:pt>
                <c:pt idx="200">
                  <c:v>0.184</c:v>
                </c:pt>
                <c:pt idx="201">
                  <c:v>0.17799999999999999</c:v>
                </c:pt>
                <c:pt idx="202">
                  <c:v>0.183</c:v>
                </c:pt>
                <c:pt idx="203">
                  <c:v>0.17399999999999999</c:v>
                </c:pt>
                <c:pt idx="204">
                  <c:v>0.17299999999999999</c:v>
                </c:pt>
                <c:pt idx="205">
                  <c:v>0.17699999999999999</c:v>
                </c:pt>
                <c:pt idx="206">
                  <c:v>0.17599999999999999</c:v>
                </c:pt>
                <c:pt idx="207">
                  <c:v>0.17499999999999999</c:v>
                </c:pt>
                <c:pt idx="208">
                  <c:v>0.17199999999999999</c:v>
                </c:pt>
                <c:pt idx="209">
                  <c:v>0.183</c:v>
                </c:pt>
                <c:pt idx="210">
                  <c:v>0.184</c:v>
                </c:pt>
                <c:pt idx="211">
                  <c:v>0.18</c:v>
                </c:pt>
                <c:pt idx="212">
                  <c:v>0.184</c:v>
                </c:pt>
                <c:pt idx="213">
                  <c:v>0.18099999999999999</c:v>
                </c:pt>
                <c:pt idx="214">
                  <c:v>0.17699999999999999</c:v>
                </c:pt>
                <c:pt idx="215">
                  <c:v>0.17899999999999999</c:v>
                </c:pt>
                <c:pt idx="216">
                  <c:v>0.18</c:v>
                </c:pt>
                <c:pt idx="217">
                  <c:v>0.18099999999999999</c:v>
                </c:pt>
                <c:pt idx="218">
                  <c:v>0.18</c:v>
                </c:pt>
                <c:pt idx="219">
                  <c:v>0.184</c:v>
                </c:pt>
                <c:pt idx="220">
                  <c:v>0.186</c:v>
                </c:pt>
                <c:pt idx="221">
                  <c:v>0.192</c:v>
                </c:pt>
                <c:pt idx="222">
                  <c:v>0.188</c:v>
                </c:pt>
                <c:pt idx="223">
                  <c:v>0.17799999999999999</c:v>
                </c:pt>
                <c:pt idx="224">
                  <c:v>0.17799999999999999</c:v>
                </c:pt>
                <c:pt idx="225">
                  <c:v>0.183</c:v>
                </c:pt>
                <c:pt idx="226">
                  <c:v>0.17899999999999999</c:v>
                </c:pt>
                <c:pt idx="227">
                  <c:v>0.183</c:v>
                </c:pt>
                <c:pt idx="228">
                  <c:v>0.17899999999999999</c:v>
                </c:pt>
                <c:pt idx="229">
                  <c:v>0.18</c:v>
                </c:pt>
                <c:pt idx="230">
                  <c:v>0.17799999999999999</c:v>
                </c:pt>
                <c:pt idx="231">
                  <c:v>0.189</c:v>
                </c:pt>
                <c:pt idx="232">
                  <c:v>0.188</c:v>
                </c:pt>
                <c:pt idx="233">
                  <c:v>0.20200000000000001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603072"/>
        <c:axId val="112346240"/>
      </c:lineChart>
      <c:catAx>
        <c:axId val="111603072"/>
        <c:scaling>
          <c:orientation val="minMax"/>
        </c:scaling>
        <c:delete val="0"/>
        <c:axPos val="b"/>
        <c:numFmt formatCode="#,##0_);[Red]\(#,##0\)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zh-TW"/>
          </a:p>
        </c:txPr>
        <c:crossAx val="112346240"/>
        <c:crossesAt val="0"/>
        <c:auto val="1"/>
        <c:lblAlgn val="ctr"/>
        <c:lblOffset val="40"/>
        <c:tickLblSkip val="48"/>
        <c:tickMarkSkip val="6"/>
        <c:noMultiLvlLbl val="0"/>
      </c:catAx>
      <c:valAx>
        <c:axId val="112346240"/>
        <c:scaling>
          <c:orientation val="minMax"/>
          <c:max val="6"/>
          <c:min val="0"/>
        </c:scaling>
        <c:delete val="0"/>
        <c:axPos val="l"/>
        <c:numFmt formatCode="0_ 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zh-TW"/>
          </a:p>
        </c:txPr>
        <c:crossAx val="111603072"/>
        <c:crosses val="autoZero"/>
        <c:crossBetween val="midCat"/>
        <c:majorUnit val="1"/>
        <c:minorUnit val="0.5"/>
      </c:valAx>
      <c:spPr>
        <a:noFill/>
        <a:ln w="952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800" b="1">
                <a:solidFill>
                  <a:schemeClr val="tx1"/>
                </a:solidFill>
                <a:latin typeface="+mn-ea"/>
                <a:ea typeface="+mn-ea"/>
              </a:defRPr>
            </a:pPr>
            <a:r>
              <a:rPr lang="zh-TW" sz="1800" b="1">
                <a:solidFill>
                  <a:schemeClr val="tx1"/>
                </a:solidFill>
                <a:latin typeface="+mn-ea"/>
                <a:ea typeface="+mn-ea"/>
              </a:rPr>
              <a:t>新台幣名目有效匯率指數</a:t>
            </a:r>
            <a:endParaRPr lang="en-US" sz="1800" b="1">
              <a:solidFill>
                <a:schemeClr val="tx1"/>
              </a:solidFill>
              <a:latin typeface="+mn-ea"/>
              <a:ea typeface="+mn-ea"/>
            </a:endParaRPr>
          </a:p>
          <a:p>
            <a:pPr algn="ctr" rtl="0">
              <a:defRPr sz="1800" b="1">
                <a:solidFill>
                  <a:schemeClr val="tx1"/>
                </a:solidFill>
                <a:latin typeface="+mn-ea"/>
                <a:ea typeface="+mn-ea"/>
              </a:defRPr>
            </a:pPr>
            <a:endParaRPr lang="zh-TW" sz="1800" b="1">
              <a:solidFill>
                <a:schemeClr val="tx1"/>
              </a:solidFill>
              <a:latin typeface="+mn-ea"/>
              <a:ea typeface="+mn-ea"/>
            </a:endParaRPr>
          </a:p>
        </c:rich>
      </c:tx>
      <c:layout>
        <c:manualLayout>
          <c:xMode val="edge"/>
          <c:yMode val="edge"/>
          <c:x val="0.29317295295419604"/>
          <c:y val="2.173617613915913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511601365343837E-2"/>
          <c:y val="0.23342148491437459"/>
          <c:w val="0.86184738955823292"/>
          <c:h val="0.58849487953719426"/>
        </c:manualLayout>
      </c:layout>
      <c:lineChart>
        <c:grouping val="standard"/>
        <c:varyColors val="0"/>
        <c:ser>
          <c:idx val="0"/>
          <c:order val="0"/>
          <c:tx>
            <c:strRef>
              <c:f>'data (2)'!$B$1</c:f>
              <c:strCache>
                <c:ptCount val="1"/>
                <c:pt idx="0">
                  <c:v>名目有效匯率指數</c:v>
                </c:pt>
              </c:strCache>
            </c:strRef>
          </c:tx>
          <c:spPr>
            <a:ln w="3175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F43-4C29-B414-0230871CA350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F43-4C29-B414-0230871CA350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F43-4C29-B414-0230871CA350}"/>
              </c:ext>
            </c:extLst>
          </c:dPt>
          <c:dPt>
            <c:idx val="2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F43-4C29-B414-0230871CA350}"/>
              </c:ext>
            </c:extLst>
          </c:dPt>
          <c:dPt>
            <c:idx val="3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F43-4C29-B414-0230871CA350}"/>
              </c:ext>
            </c:extLst>
          </c:dPt>
          <c:dPt>
            <c:idx val="4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F43-4C29-B414-0230871CA350}"/>
              </c:ext>
            </c:extLst>
          </c:dPt>
          <c:dPt>
            <c:idx val="4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F43-4C29-B414-0230871CA350}"/>
              </c:ext>
            </c:extLst>
          </c:dPt>
          <c:dPt>
            <c:idx val="49"/>
            <c:marker>
              <c:symbol val="square"/>
              <c:size val="5"/>
              <c:spPr>
                <a:noFill/>
                <a:ln>
                  <a:noFill/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F43-4C29-B414-0230871CA350}"/>
              </c:ext>
            </c:extLst>
          </c:dPt>
          <c:dPt>
            <c:idx val="5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1F43-4C29-B414-0230871CA350}"/>
              </c:ext>
            </c:extLst>
          </c:dPt>
          <c:dPt>
            <c:idx val="5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F43-4C29-B414-0230871CA350}"/>
              </c:ext>
            </c:extLst>
          </c:dPt>
          <c:dPt>
            <c:idx val="6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1F43-4C29-B414-0230871CA350}"/>
              </c:ext>
            </c:extLst>
          </c:dPt>
          <c:dPt>
            <c:idx val="6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1F43-4C29-B414-0230871CA350}"/>
              </c:ext>
            </c:extLst>
          </c:dPt>
          <c:dPt>
            <c:idx val="6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1F43-4C29-B414-0230871CA350}"/>
              </c:ext>
            </c:extLst>
          </c:dPt>
          <c:dPt>
            <c:idx val="6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1F43-4C29-B414-0230871CA350}"/>
              </c:ext>
            </c:extLst>
          </c:dPt>
          <c:dPt>
            <c:idx val="7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1F43-4C29-B414-0230871CA350}"/>
              </c:ext>
            </c:extLst>
          </c:dPt>
          <c:dPt>
            <c:idx val="7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F43-4C29-B414-0230871CA350}"/>
              </c:ext>
            </c:extLst>
          </c:dPt>
          <c:dPt>
            <c:idx val="8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1F43-4C29-B414-0230871CA350}"/>
              </c:ext>
            </c:extLst>
          </c:dPt>
          <c:dPt>
            <c:idx val="8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F43-4C29-B414-0230871CA350}"/>
              </c:ext>
            </c:extLst>
          </c:dPt>
          <c:dPt>
            <c:idx val="9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1F43-4C29-B414-0230871CA350}"/>
              </c:ext>
            </c:extLst>
          </c:dPt>
          <c:dPt>
            <c:idx val="10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F43-4C29-B414-0230871CA350}"/>
              </c:ext>
            </c:extLst>
          </c:dPt>
          <c:dPt>
            <c:idx val="10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1F43-4C29-B414-0230871CA350}"/>
              </c:ext>
            </c:extLst>
          </c:dPt>
          <c:dPt>
            <c:idx val="12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F43-4C29-B414-0230871CA350}"/>
              </c:ext>
            </c:extLst>
          </c:dPt>
          <c:dPt>
            <c:idx val="133"/>
            <c:marker>
              <c:symbol val="square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1F43-4C29-B414-0230871CA350}"/>
              </c:ext>
            </c:extLst>
          </c:dPt>
          <c:dPt>
            <c:idx val="14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F43-4C29-B414-0230871CA350}"/>
              </c:ext>
            </c:extLst>
          </c:dPt>
          <c:dLbls>
            <c:dLbl>
              <c:idx val="91"/>
              <c:layout>
                <c:manualLayout>
                  <c:x val="0.38775177651891712"/>
                  <c:y val="-0.2879215569751894"/>
                </c:manualLayout>
              </c:layout>
              <c:tx>
                <c:strRef>
                  <c:f>'data (2)'!$B$302</c:f>
                  <c:strCache>
                    <c:ptCount val="1"/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1F43-4C29-B414-0230871CA350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{35B1D66D-2F62-422C-B39B-F5111227BD0D}</c15:txfldGUID>
                      <c15:f>'data (2)'!$B$302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'data (2)'!$A$50:$A$301</c:f>
              <c:numCache>
                <c:formatCode>yyyy/m</c:formatCode>
                <c:ptCount val="252"/>
                <c:pt idx="0">
                  <c:v>35796</c:v>
                </c:pt>
                <c:pt idx="1">
                  <c:v>35828</c:v>
                </c:pt>
                <c:pt idx="2">
                  <c:v>35856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37531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38079</c:v>
                </c:pt>
                <c:pt idx="76">
                  <c:v>38111</c:v>
                </c:pt>
                <c:pt idx="77">
                  <c:v>38139</c:v>
                </c:pt>
                <c:pt idx="78">
                  <c:v>38169</c:v>
                </c:pt>
                <c:pt idx="79">
                  <c:v>38201</c:v>
                </c:pt>
                <c:pt idx="80">
                  <c:v>38231</c:v>
                </c:pt>
                <c:pt idx="81">
                  <c:v>38262</c:v>
                </c:pt>
                <c:pt idx="82">
                  <c:v>38292</c:v>
                </c:pt>
                <c:pt idx="83">
                  <c:v>38322</c:v>
                </c:pt>
                <c:pt idx="84">
                  <c:v>38355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39966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40088</c:v>
                </c:pt>
                <c:pt idx="142">
                  <c:v>40120</c:v>
                </c:pt>
                <c:pt idx="143">
                  <c:v>40152</c:v>
                </c:pt>
                <c:pt idx="144">
                  <c:v>40179</c:v>
                </c:pt>
                <c:pt idx="145">
                  <c:v>40211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</c:numCache>
            </c:numRef>
          </c:cat>
          <c:val>
            <c:numRef>
              <c:f>'data (2)'!$B$50:$B$301</c:f>
              <c:numCache>
                <c:formatCode>0.00_ </c:formatCode>
                <c:ptCount val="252"/>
                <c:pt idx="0">
                  <c:v>110.45</c:v>
                </c:pt>
                <c:pt idx="1">
                  <c:v>112.3</c:v>
                </c:pt>
                <c:pt idx="2">
                  <c:v>113.76</c:v>
                </c:pt>
                <c:pt idx="3">
                  <c:v>111.93</c:v>
                </c:pt>
                <c:pt idx="4">
                  <c:v>111.26</c:v>
                </c:pt>
                <c:pt idx="5">
                  <c:v>109.95</c:v>
                </c:pt>
                <c:pt idx="6">
                  <c:v>110.66</c:v>
                </c:pt>
                <c:pt idx="7">
                  <c:v>110.61</c:v>
                </c:pt>
                <c:pt idx="8">
                  <c:v>108.28</c:v>
                </c:pt>
                <c:pt idx="9">
                  <c:v>109.02</c:v>
                </c:pt>
                <c:pt idx="10">
                  <c:v>110.69</c:v>
                </c:pt>
                <c:pt idx="11">
                  <c:v>110.72</c:v>
                </c:pt>
                <c:pt idx="12">
                  <c:v>110.52</c:v>
                </c:pt>
                <c:pt idx="13">
                  <c:v>111.46</c:v>
                </c:pt>
                <c:pt idx="14">
                  <c:v>110.89</c:v>
                </c:pt>
                <c:pt idx="15">
                  <c:v>111.61</c:v>
                </c:pt>
                <c:pt idx="16">
                  <c:v>112.41</c:v>
                </c:pt>
                <c:pt idx="17">
                  <c:v>113.42</c:v>
                </c:pt>
                <c:pt idx="18">
                  <c:v>113.93</c:v>
                </c:pt>
                <c:pt idx="19">
                  <c:v>113.41</c:v>
                </c:pt>
                <c:pt idx="20">
                  <c:v>113.11</c:v>
                </c:pt>
                <c:pt idx="21">
                  <c:v>112.49</c:v>
                </c:pt>
                <c:pt idx="22">
                  <c:v>112.67</c:v>
                </c:pt>
                <c:pt idx="23">
                  <c:v>112.83</c:v>
                </c:pt>
                <c:pt idx="24">
                  <c:v>116.16</c:v>
                </c:pt>
                <c:pt idx="25">
                  <c:v>118.47</c:v>
                </c:pt>
                <c:pt idx="26">
                  <c:v>118.25</c:v>
                </c:pt>
                <c:pt idx="27">
                  <c:v>119.3</c:v>
                </c:pt>
                <c:pt idx="28">
                  <c:v>120.49</c:v>
                </c:pt>
                <c:pt idx="29">
                  <c:v>118.85</c:v>
                </c:pt>
                <c:pt idx="30">
                  <c:v>119.18</c:v>
                </c:pt>
                <c:pt idx="31">
                  <c:v>119.43</c:v>
                </c:pt>
                <c:pt idx="32">
                  <c:v>119.84</c:v>
                </c:pt>
                <c:pt idx="33">
                  <c:v>118.72</c:v>
                </c:pt>
                <c:pt idx="34">
                  <c:v>117.05</c:v>
                </c:pt>
                <c:pt idx="35">
                  <c:v>114.73</c:v>
                </c:pt>
                <c:pt idx="36">
                  <c:v>116.77</c:v>
                </c:pt>
                <c:pt idx="37">
                  <c:v>118.23</c:v>
                </c:pt>
                <c:pt idx="38">
                  <c:v>119.35</c:v>
                </c:pt>
                <c:pt idx="39">
                  <c:v>119.72</c:v>
                </c:pt>
                <c:pt idx="40">
                  <c:v>118.29</c:v>
                </c:pt>
                <c:pt idx="41">
                  <c:v>115.34</c:v>
                </c:pt>
                <c:pt idx="42">
                  <c:v>114.25</c:v>
                </c:pt>
                <c:pt idx="43">
                  <c:v>112.7</c:v>
                </c:pt>
                <c:pt idx="44">
                  <c:v>112.23</c:v>
                </c:pt>
                <c:pt idx="45">
                  <c:v>113.4</c:v>
                </c:pt>
                <c:pt idx="46">
                  <c:v>114.12</c:v>
                </c:pt>
                <c:pt idx="47">
                  <c:v>114.48</c:v>
                </c:pt>
                <c:pt idx="48">
                  <c:v>114.65</c:v>
                </c:pt>
                <c:pt idx="49">
                  <c:v>115.05</c:v>
                </c:pt>
                <c:pt idx="50">
                  <c:v>114.52</c:v>
                </c:pt>
                <c:pt idx="51">
                  <c:v>114.42</c:v>
                </c:pt>
                <c:pt idx="52">
                  <c:v>113.98</c:v>
                </c:pt>
                <c:pt idx="53">
                  <c:v>113.95</c:v>
                </c:pt>
                <c:pt idx="54">
                  <c:v>113.93</c:v>
                </c:pt>
                <c:pt idx="55">
                  <c:v>112.78</c:v>
                </c:pt>
                <c:pt idx="56">
                  <c:v>111.36</c:v>
                </c:pt>
                <c:pt idx="57">
                  <c:v>111.1</c:v>
                </c:pt>
                <c:pt idx="58">
                  <c:v>110.68</c:v>
                </c:pt>
                <c:pt idx="59">
                  <c:v>109.89</c:v>
                </c:pt>
                <c:pt idx="60">
                  <c:v>109.03</c:v>
                </c:pt>
                <c:pt idx="61">
                  <c:v>108.53</c:v>
                </c:pt>
                <c:pt idx="62">
                  <c:v>108.73</c:v>
                </c:pt>
                <c:pt idx="63">
                  <c:v>108.38</c:v>
                </c:pt>
                <c:pt idx="64">
                  <c:v>106.37</c:v>
                </c:pt>
                <c:pt idx="65">
                  <c:v>106.63</c:v>
                </c:pt>
                <c:pt idx="66">
                  <c:v>107.82</c:v>
                </c:pt>
                <c:pt idx="67">
                  <c:v>108.62</c:v>
                </c:pt>
                <c:pt idx="68">
                  <c:v>108.55</c:v>
                </c:pt>
                <c:pt idx="69">
                  <c:v>106.79</c:v>
                </c:pt>
                <c:pt idx="70">
                  <c:v>106.24</c:v>
                </c:pt>
                <c:pt idx="71">
                  <c:v>104.97</c:v>
                </c:pt>
                <c:pt idx="72">
                  <c:v>105.08</c:v>
                </c:pt>
                <c:pt idx="73">
                  <c:v>106.36</c:v>
                </c:pt>
                <c:pt idx="74">
                  <c:v>107.21</c:v>
                </c:pt>
                <c:pt idx="75">
                  <c:v>108.32</c:v>
                </c:pt>
                <c:pt idx="76">
                  <c:v>108.19</c:v>
                </c:pt>
                <c:pt idx="77">
                  <c:v>106.87</c:v>
                </c:pt>
                <c:pt idx="78">
                  <c:v>105.72</c:v>
                </c:pt>
                <c:pt idx="79">
                  <c:v>105.5</c:v>
                </c:pt>
                <c:pt idx="80">
                  <c:v>105.9</c:v>
                </c:pt>
                <c:pt idx="81">
                  <c:v>105.28</c:v>
                </c:pt>
                <c:pt idx="82">
                  <c:v>106.32</c:v>
                </c:pt>
                <c:pt idx="83">
                  <c:v>106.9</c:v>
                </c:pt>
                <c:pt idx="84">
                  <c:v>108.07</c:v>
                </c:pt>
                <c:pt idx="85">
                  <c:v>109.75</c:v>
                </c:pt>
                <c:pt idx="86">
                  <c:v>110.77</c:v>
                </c:pt>
                <c:pt idx="87">
                  <c:v>110.35</c:v>
                </c:pt>
                <c:pt idx="88">
                  <c:v>111.32</c:v>
                </c:pt>
                <c:pt idx="89">
                  <c:v>112.51</c:v>
                </c:pt>
                <c:pt idx="90">
                  <c:v>111.6</c:v>
                </c:pt>
                <c:pt idx="91">
                  <c:v>109.66</c:v>
                </c:pt>
                <c:pt idx="92">
                  <c:v>107.09</c:v>
                </c:pt>
                <c:pt idx="93">
                  <c:v>106.57</c:v>
                </c:pt>
                <c:pt idx="94">
                  <c:v>107.24</c:v>
                </c:pt>
                <c:pt idx="95">
                  <c:v>107.69</c:v>
                </c:pt>
                <c:pt idx="96">
                  <c:v>110.11</c:v>
                </c:pt>
                <c:pt idx="97">
                  <c:v>109.7</c:v>
                </c:pt>
                <c:pt idx="98">
                  <c:v>108.98</c:v>
                </c:pt>
                <c:pt idx="99">
                  <c:v>108.75</c:v>
                </c:pt>
                <c:pt idx="100">
                  <c:v>108.56</c:v>
                </c:pt>
                <c:pt idx="101">
                  <c:v>107.45</c:v>
                </c:pt>
                <c:pt idx="102">
                  <c:v>106.84</c:v>
                </c:pt>
                <c:pt idx="103">
                  <c:v>106.03</c:v>
                </c:pt>
                <c:pt idx="104">
                  <c:v>105.84</c:v>
                </c:pt>
                <c:pt idx="105">
                  <c:v>105.27</c:v>
                </c:pt>
                <c:pt idx="106">
                  <c:v>105.35</c:v>
                </c:pt>
                <c:pt idx="107">
                  <c:v>105.43</c:v>
                </c:pt>
                <c:pt idx="108">
                  <c:v>105.46</c:v>
                </c:pt>
                <c:pt idx="109">
                  <c:v>104.5</c:v>
                </c:pt>
                <c:pt idx="110">
                  <c:v>103.48</c:v>
                </c:pt>
                <c:pt idx="111">
                  <c:v>102.54</c:v>
                </c:pt>
                <c:pt idx="112">
                  <c:v>102.2</c:v>
                </c:pt>
                <c:pt idx="113">
                  <c:v>103.42</c:v>
                </c:pt>
                <c:pt idx="114">
                  <c:v>102.82</c:v>
                </c:pt>
                <c:pt idx="115">
                  <c:v>102.1</c:v>
                </c:pt>
                <c:pt idx="116">
                  <c:v>100.96</c:v>
                </c:pt>
                <c:pt idx="117">
                  <c:v>101.38</c:v>
                </c:pt>
                <c:pt idx="118">
                  <c:v>100.34</c:v>
                </c:pt>
                <c:pt idx="119">
                  <c:v>100.43</c:v>
                </c:pt>
                <c:pt idx="120">
                  <c:v>99.2</c:v>
                </c:pt>
                <c:pt idx="121">
                  <c:v>100.93</c:v>
                </c:pt>
                <c:pt idx="122">
                  <c:v>102.12</c:v>
                </c:pt>
                <c:pt idx="123">
                  <c:v>102.84</c:v>
                </c:pt>
                <c:pt idx="124">
                  <c:v>102.83</c:v>
                </c:pt>
                <c:pt idx="125">
                  <c:v>103.95</c:v>
                </c:pt>
                <c:pt idx="126">
                  <c:v>103.1</c:v>
                </c:pt>
                <c:pt idx="127">
                  <c:v>102.37</c:v>
                </c:pt>
                <c:pt idx="128">
                  <c:v>101.23</c:v>
                </c:pt>
                <c:pt idx="129">
                  <c:v>101.43</c:v>
                </c:pt>
                <c:pt idx="130">
                  <c:v>101.34</c:v>
                </c:pt>
                <c:pt idx="131">
                  <c:v>99.41</c:v>
                </c:pt>
                <c:pt idx="132">
                  <c:v>98.76</c:v>
                </c:pt>
                <c:pt idx="133">
                  <c:v>97.95</c:v>
                </c:pt>
                <c:pt idx="134">
                  <c:v>98.66</c:v>
                </c:pt>
                <c:pt idx="135">
                  <c:v>99.35</c:v>
                </c:pt>
                <c:pt idx="136">
                  <c:v>99.7</c:v>
                </c:pt>
                <c:pt idx="137">
                  <c:v>99.32</c:v>
                </c:pt>
                <c:pt idx="138">
                  <c:v>98.4</c:v>
                </c:pt>
                <c:pt idx="139">
                  <c:v>98.03</c:v>
                </c:pt>
                <c:pt idx="140">
                  <c:v>97.67</c:v>
                </c:pt>
                <c:pt idx="141">
                  <c:v>97.39</c:v>
                </c:pt>
                <c:pt idx="142">
                  <c:v>96.85</c:v>
                </c:pt>
                <c:pt idx="143">
                  <c:v>97.52</c:v>
                </c:pt>
                <c:pt idx="144">
                  <c:v>99.07</c:v>
                </c:pt>
                <c:pt idx="145">
                  <c:v>99.22</c:v>
                </c:pt>
                <c:pt idx="146">
                  <c:v>99.65</c:v>
                </c:pt>
                <c:pt idx="147">
                  <c:v>101.06</c:v>
                </c:pt>
                <c:pt idx="148">
                  <c:v>101.24</c:v>
                </c:pt>
                <c:pt idx="149">
                  <c:v>100.51</c:v>
                </c:pt>
                <c:pt idx="150">
                  <c:v>99.07</c:v>
                </c:pt>
                <c:pt idx="151">
                  <c:v>98.74</c:v>
                </c:pt>
                <c:pt idx="152">
                  <c:v>98.32</c:v>
                </c:pt>
                <c:pt idx="153">
                  <c:v>98.78</c:v>
                </c:pt>
                <c:pt idx="154">
                  <c:v>101.02</c:v>
                </c:pt>
                <c:pt idx="155">
                  <c:v>103.31</c:v>
                </c:pt>
                <c:pt idx="156">
                  <c:v>105.23</c:v>
                </c:pt>
                <c:pt idx="157">
                  <c:v>104.04</c:v>
                </c:pt>
                <c:pt idx="158">
                  <c:v>102.49</c:v>
                </c:pt>
                <c:pt idx="159">
                  <c:v>103.44</c:v>
                </c:pt>
                <c:pt idx="160">
                  <c:v>103.8</c:v>
                </c:pt>
                <c:pt idx="161">
                  <c:v>103.19</c:v>
                </c:pt>
                <c:pt idx="162">
                  <c:v>102.75</c:v>
                </c:pt>
                <c:pt idx="163">
                  <c:v>101.62</c:v>
                </c:pt>
                <c:pt idx="164">
                  <c:v>100.62</c:v>
                </c:pt>
                <c:pt idx="165">
                  <c:v>99.26</c:v>
                </c:pt>
                <c:pt idx="166">
                  <c:v>99.71</c:v>
                </c:pt>
                <c:pt idx="167">
                  <c:v>100.25</c:v>
                </c:pt>
                <c:pt idx="168">
                  <c:v>100.79</c:v>
                </c:pt>
                <c:pt idx="169">
                  <c:v>101.58</c:v>
                </c:pt>
                <c:pt idx="170">
                  <c:v>102.67</c:v>
                </c:pt>
                <c:pt idx="171">
                  <c:v>102.83</c:v>
                </c:pt>
                <c:pt idx="172">
                  <c:v>103.45</c:v>
                </c:pt>
                <c:pt idx="173">
                  <c:v>102.73</c:v>
                </c:pt>
                <c:pt idx="174">
                  <c:v>102.45</c:v>
                </c:pt>
                <c:pt idx="175">
                  <c:v>102.01</c:v>
                </c:pt>
                <c:pt idx="176">
                  <c:v>102.47</c:v>
                </c:pt>
                <c:pt idx="177">
                  <c:v>103.06</c:v>
                </c:pt>
                <c:pt idx="178">
                  <c:v>103.9</c:v>
                </c:pt>
                <c:pt idx="179">
                  <c:v>104.14</c:v>
                </c:pt>
                <c:pt idx="180">
                  <c:v>104.71</c:v>
                </c:pt>
                <c:pt idx="181">
                  <c:v>103.75</c:v>
                </c:pt>
                <c:pt idx="182">
                  <c:v>104.27</c:v>
                </c:pt>
                <c:pt idx="183">
                  <c:v>104.17</c:v>
                </c:pt>
                <c:pt idx="184">
                  <c:v>104.81</c:v>
                </c:pt>
                <c:pt idx="185">
                  <c:v>104.14</c:v>
                </c:pt>
                <c:pt idx="186">
                  <c:v>104.84</c:v>
                </c:pt>
                <c:pt idx="187">
                  <c:v>104.48</c:v>
                </c:pt>
                <c:pt idx="188">
                  <c:v>105.5</c:v>
                </c:pt>
                <c:pt idx="189">
                  <c:v>105.31</c:v>
                </c:pt>
                <c:pt idx="190">
                  <c:v>105.59</c:v>
                </c:pt>
                <c:pt idx="191">
                  <c:v>105.27</c:v>
                </c:pt>
                <c:pt idx="192">
                  <c:v>104.31</c:v>
                </c:pt>
                <c:pt idx="193">
                  <c:v>103.56</c:v>
                </c:pt>
                <c:pt idx="194">
                  <c:v>103.42</c:v>
                </c:pt>
                <c:pt idx="195">
                  <c:v>104.03</c:v>
                </c:pt>
                <c:pt idx="196">
                  <c:v>104.08</c:v>
                </c:pt>
                <c:pt idx="197">
                  <c:v>104.71</c:v>
                </c:pt>
                <c:pt idx="198">
                  <c:v>104.59</c:v>
                </c:pt>
                <c:pt idx="199">
                  <c:v>104.94</c:v>
                </c:pt>
                <c:pt idx="200">
                  <c:v>105.91</c:v>
                </c:pt>
                <c:pt idx="201">
                  <c:v>105.75</c:v>
                </c:pt>
                <c:pt idx="202">
                  <c:v>106.7</c:v>
                </c:pt>
                <c:pt idx="203">
                  <c:v>106.05</c:v>
                </c:pt>
                <c:pt idx="204">
                  <c:v>106.23</c:v>
                </c:pt>
                <c:pt idx="205">
                  <c:v>107.38</c:v>
                </c:pt>
                <c:pt idx="206">
                  <c:v>108.97</c:v>
                </c:pt>
                <c:pt idx="207">
                  <c:v>109.73</c:v>
                </c:pt>
                <c:pt idx="208">
                  <c:v>110.87</c:v>
                </c:pt>
                <c:pt idx="209">
                  <c:v>110.64</c:v>
                </c:pt>
                <c:pt idx="210">
                  <c:v>110.46</c:v>
                </c:pt>
                <c:pt idx="211">
                  <c:v>108.44</c:v>
                </c:pt>
                <c:pt idx="212">
                  <c:v>107.1</c:v>
                </c:pt>
                <c:pt idx="213">
                  <c:v>107.15</c:v>
                </c:pt>
                <c:pt idx="214">
                  <c:v>107.88</c:v>
                </c:pt>
                <c:pt idx="215">
                  <c:v>107.66</c:v>
                </c:pt>
                <c:pt idx="216">
                  <c:v>106.58</c:v>
                </c:pt>
                <c:pt idx="217">
                  <c:v>106.04</c:v>
                </c:pt>
                <c:pt idx="218">
                  <c:v>106.74</c:v>
                </c:pt>
                <c:pt idx="219">
                  <c:v>106.19</c:v>
                </c:pt>
                <c:pt idx="220">
                  <c:v>106.17</c:v>
                </c:pt>
                <c:pt idx="221">
                  <c:v>106.62</c:v>
                </c:pt>
                <c:pt idx="222">
                  <c:v>107.6</c:v>
                </c:pt>
                <c:pt idx="223">
                  <c:v>108.4</c:v>
                </c:pt>
                <c:pt idx="224">
                  <c:v>109.05</c:v>
                </c:pt>
                <c:pt idx="225">
                  <c:v>109.86</c:v>
                </c:pt>
                <c:pt idx="226">
                  <c:v>111.57</c:v>
                </c:pt>
                <c:pt idx="227">
                  <c:v>112.95</c:v>
                </c:pt>
                <c:pt idx="228">
                  <c:v>113.57</c:v>
                </c:pt>
                <c:pt idx="229">
                  <c:v>115.5</c:v>
                </c:pt>
                <c:pt idx="230">
                  <c:v>116.3</c:v>
                </c:pt>
                <c:pt idx="231">
                  <c:v>116.63</c:v>
                </c:pt>
                <c:pt idx="232">
                  <c:v>117.24</c:v>
                </c:pt>
                <c:pt idx="233">
                  <c:v>115.79</c:v>
                </c:pt>
                <c:pt idx="234">
                  <c:v>114.85</c:v>
                </c:pt>
                <c:pt idx="235">
                  <c:v>114.07</c:v>
                </c:pt>
                <c:pt idx="236">
                  <c:v>113.72</c:v>
                </c:pt>
                <c:pt idx="237">
                  <c:v>114.38</c:v>
                </c:pt>
                <c:pt idx="238">
                  <c:v>114.91</c:v>
                </c:pt>
                <c:pt idx="239">
                  <c:v>114.85</c:v>
                </c:pt>
                <c:pt idx="240">
                  <c:v>114.69</c:v>
                </c:pt>
                <c:pt idx="241">
                  <c:v>114.55</c:v>
                </c:pt>
                <c:pt idx="242">
                  <c:v>114.45</c:v>
                </c:pt>
                <c:pt idx="243">
                  <c:v>114.14</c:v>
                </c:pt>
                <c:pt idx="244">
                  <c:v>114.24</c:v>
                </c:pt>
                <c:pt idx="245">
                  <c:v>114.57</c:v>
                </c:pt>
                <c:pt idx="246">
                  <c:v>114.64</c:v>
                </c:pt>
                <c:pt idx="247">
                  <c:v>115.07</c:v>
                </c:pt>
                <c:pt idx="248">
                  <c:v>115.28</c:v>
                </c:pt>
                <c:pt idx="249">
                  <c:v>115.48</c:v>
                </c:pt>
                <c:pt idx="250">
                  <c:v>116</c:v>
                </c:pt>
                <c:pt idx="251">
                  <c:v>115.6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1F43-4C29-B414-0230871CA350}"/>
            </c:ext>
          </c:extLst>
        </c:ser>
        <c:ser>
          <c:idx val="1"/>
          <c:order val="1"/>
          <c:tx>
            <c:strRef>
              <c:f>'data (2)'!$C$1</c:f>
              <c:strCache>
                <c:ptCount val="1"/>
                <c:pt idx="0">
                  <c:v>36個月移動平均值</c:v>
                </c:pt>
              </c:strCache>
            </c:strRef>
          </c:tx>
          <c:spPr>
            <a:ln w="31750">
              <a:solidFill>
                <a:srgbClr val="CC9900"/>
              </a:solidFill>
              <a:prstDash val="solid"/>
            </a:ln>
          </c:spPr>
          <c:marker>
            <c:symbol val="none"/>
          </c:marker>
          <c:dLbls>
            <c:dLbl>
              <c:idx val="91"/>
              <c:layout>
                <c:manualLayout>
                  <c:x val="0.38917393842803716"/>
                  <c:y val="-0.27252018026048636"/>
                </c:manualLayout>
              </c:layout>
              <c:tx>
                <c:strRef>
                  <c:f>'data (2)'!$C$302</c:f>
                  <c:strCache>
                    <c:ptCount val="1"/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1F43-4C29-B414-0230871CA350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{4AAC20C6-9F18-4161-BA04-2687D59D50AD}</c15:txfldGUID>
                      <c15:f>'data (2)'!$C$302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'data (2)'!$A$50:$A$301</c:f>
              <c:numCache>
                <c:formatCode>yyyy/m</c:formatCode>
                <c:ptCount val="252"/>
                <c:pt idx="0">
                  <c:v>35796</c:v>
                </c:pt>
                <c:pt idx="1">
                  <c:v>35828</c:v>
                </c:pt>
                <c:pt idx="2">
                  <c:v>35856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37531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38079</c:v>
                </c:pt>
                <c:pt idx="76">
                  <c:v>38111</c:v>
                </c:pt>
                <c:pt idx="77">
                  <c:v>38139</c:v>
                </c:pt>
                <c:pt idx="78">
                  <c:v>38169</c:v>
                </c:pt>
                <c:pt idx="79">
                  <c:v>38201</c:v>
                </c:pt>
                <c:pt idx="80">
                  <c:v>38231</c:v>
                </c:pt>
                <c:pt idx="81">
                  <c:v>38262</c:v>
                </c:pt>
                <c:pt idx="82">
                  <c:v>38292</c:v>
                </c:pt>
                <c:pt idx="83">
                  <c:v>38322</c:v>
                </c:pt>
                <c:pt idx="84">
                  <c:v>38355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39966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40088</c:v>
                </c:pt>
                <c:pt idx="142">
                  <c:v>40120</c:v>
                </c:pt>
                <c:pt idx="143">
                  <c:v>40152</c:v>
                </c:pt>
                <c:pt idx="144">
                  <c:v>40179</c:v>
                </c:pt>
                <c:pt idx="145">
                  <c:v>40211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</c:numCache>
            </c:numRef>
          </c:cat>
          <c:val>
            <c:numRef>
              <c:f>'data (2)'!$C$50:$C$301</c:f>
              <c:numCache>
                <c:formatCode>0.00_ </c:formatCode>
                <c:ptCount val="252"/>
                <c:pt idx="0">
                  <c:v>115.9436111111111</c:v>
                </c:pt>
                <c:pt idx="1">
                  <c:v>115.81222222222222</c:v>
                </c:pt>
                <c:pt idx="2">
                  <c:v>115.77972222222222</c:v>
                </c:pt>
                <c:pt idx="3">
                  <c:v>115.70111111111113</c:v>
                </c:pt>
                <c:pt idx="4">
                  <c:v>115.59472222222222</c:v>
                </c:pt>
                <c:pt idx="5">
                  <c:v>115.49111111111114</c:v>
                </c:pt>
                <c:pt idx="6">
                  <c:v>115.44888888888892</c:v>
                </c:pt>
                <c:pt idx="7">
                  <c:v>115.43055555555556</c:v>
                </c:pt>
                <c:pt idx="8">
                  <c:v>115.31166666666667</c:v>
                </c:pt>
                <c:pt idx="9">
                  <c:v>115.16611111111112</c:v>
                </c:pt>
                <c:pt idx="10">
                  <c:v>115.09138888888889</c:v>
                </c:pt>
                <c:pt idx="11">
                  <c:v>115.01111111111112</c:v>
                </c:pt>
                <c:pt idx="12">
                  <c:v>114.89833333333337</c:v>
                </c:pt>
                <c:pt idx="13">
                  <c:v>114.81916666666666</c:v>
                </c:pt>
                <c:pt idx="14">
                  <c:v>114.70916666666669</c:v>
                </c:pt>
                <c:pt idx="15">
                  <c:v>114.57638888888889</c:v>
                </c:pt>
                <c:pt idx="16">
                  <c:v>114.48027777777777</c:v>
                </c:pt>
                <c:pt idx="17">
                  <c:v>114.43249999999999</c:v>
                </c:pt>
                <c:pt idx="18">
                  <c:v>114.38916666666667</c:v>
                </c:pt>
                <c:pt idx="19">
                  <c:v>114.33583333333334</c:v>
                </c:pt>
                <c:pt idx="20">
                  <c:v>114.25388888888887</c:v>
                </c:pt>
                <c:pt idx="21">
                  <c:v>114.13555555555553</c:v>
                </c:pt>
                <c:pt idx="22">
                  <c:v>114.03166666666665</c:v>
                </c:pt>
                <c:pt idx="23">
                  <c:v>113.90277777777777</c:v>
                </c:pt>
                <c:pt idx="24">
                  <c:v>113.815</c:v>
                </c:pt>
                <c:pt idx="25">
                  <c:v>113.73444444444442</c:v>
                </c:pt>
                <c:pt idx="26">
                  <c:v>113.63444444444443</c:v>
                </c:pt>
                <c:pt idx="27">
                  <c:v>113.54777777777775</c:v>
                </c:pt>
                <c:pt idx="28">
                  <c:v>113.55999999999999</c:v>
                </c:pt>
                <c:pt idx="29">
                  <c:v>113.5622222222222</c:v>
                </c:pt>
                <c:pt idx="30">
                  <c:v>113.54527777777774</c:v>
                </c:pt>
                <c:pt idx="31">
                  <c:v>113.5658333333333</c:v>
                </c:pt>
                <c:pt idx="32">
                  <c:v>113.55749999999996</c:v>
                </c:pt>
                <c:pt idx="33">
                  <c:v>113.60972222222219</c:v>
                </c:pt>
                <c:pt idx="34">
                  <c:v>113.79555555555551</c:v>
                </c:pt>
                <c:pt idx="35">
                  <c:v>113.85694444444442</c:v>
                </c:pt>
                <c:pt idx="36">
                  <c:v>114.0325</c:v>
                </c:pt>
                <c:pt idx="37">
                  <c:v>114.19722222222221</c:v>
                </c:pt>
                <c:pt idx="38">
                  <c:v>114.35249999999999</c:v>
                </c:pt>
                <c:pt idx="39">
                  <c:v>114.56888888888888</c:v>
                </c:pt>
                <c:pt idx="40">
                  <c:v>114.76416666666665</c:v>
                </c:pt>
                <c:pt idx="41">
                  <c:v>114.91388888888888</c:v>
                </c:pt>
                <c:pt idx="42">
                  <c:v>115.0136111111111</c:v>
                </c:pt>
                <c:pt idx="43">
                  <c:v>115.07166666666666</c:v>
                </c:pt>
                <c:pt idx="44">
                  <c:v>115.18138888888886</c:v>
                </c:pt>
                <c:pt idx="45">
                  <c:v>115.30305555555553</c:v>
                </c:pt>
                <c:pt idx="46">
                  <c:v>115.39833333333331</c:v>
                </c:pt>
                <c:pt idx="47">
                  <c:v>115.50277777777777</c:v>
                </c:pt>
                <c:pt idx="48">
                  <c:v>115.61749999999999</c:v>
                </c:pt>
                <c:pt idx="49">
                  <c:v>115.71722222222222</c:v>
                </c:pt>
                <c:pt idx="50">
                  <c:v>115.81805555555555</c:v>
                </c:pt>
                <c:pt idx="51">
                  <c:v>115.8961111111111</c:v>
                </c:pt>
                <c:pt idx="52">
                  <c:v>115.93972222222222</c:v>
                </c:pt>
                <c:pt idx="53">
                  <c:v>115.95444444444443</c:v>
                </c:pt>
                <c:pt idx="54">
                  <c:v>115.95444444444443</c:v>
                </c:pt>
                <c:pt idx="55">
                  <c:v>115.93694444444444</c:v>
                </c:pt>
                <c:pt idx="56">
                  <c:v>115.88833333333332</c:v>
                </c:pt>
                <c:pt idx="57">
                  <c:v>115.84972222222223</c:v>
                </c:pt>
                <c:pt idx="58">
                  <c:v>115.79444444444445</c:v>
                </c:pt>
                <c:pt idx="59">
                  <c:v>115.71277777777777</c:v>
                </c:pt>
                <c:pt idx="60">
                  <c:v>115.51472222222222</c:v>
                </c:pt>
                <c:pt idx="61">
                  <c:v>115.23861111111111</c:v>
                </c:pt>
                <c:pt idx="62">
                  <c:v>114.97416666666666</c:v>
                </c:pt>
                <c:pt idx="63">
                  <c:v>114.67083333333332</c:v>
                </c:pt>
                <c:pt idx="64">
                  <c:v>114.27861111111113</c:v>
                </c:pt>
                <c:pt idx="65">
                  <c:v>113.93916666666668</c:v>
                </c:pt>
                <c:pt idx="66">
                  <c:v>113.62361111111113</c:v>
                </c:pt>
                <c:pt idx="67">
                  <c:v>113.32333333333335</c:v>
                </c:pt>
                <c:pt idx="68">
                  <c:v>113.00972222222225</c:v>
                </c:pt>
                <c:pt idx="69">
                  <c:v>112.67833333333334</c:v>
                </c:pt>
                <c:pt idx="70">
                  <c:v>112.37805555555556</c:v>
                </c:pt>
                <c:pt idx="71">
                  <c:v>112.10694444444445</c:v>
                </c:pt>
                <c:pt idx="72">
                  <c:v>111.78222222222223</c:v>
                </c:pt>
                <c:pt idx="73">
                  <c:v>111.45250000000001</c:v>
                </c:pt>
                <c:pt idx="74">
                  <c:v>111.11527777777778</c:v>
                </c:pt>
                <c:pt idx="75">
                  <c:v>110.79861111111113</c:v>
                </c:pt>
                <c:pt idx="76">
                  <c:v>110.51805555555558</c:v>
                </c:pt>
                <c:pt idx="77">
                  <c:v>110.2827777777778</c:v>
                </c:pt>
                <c:pt idx="78">
                  <c:v>110.04583333333333</c:v>
                </c:pt>
                <c:pt idx="79">
                  <c:v>109.84583333333333</c:v>
                </c:pt>
                <c:pt idx="80">
                  <c:v>109.67</c:v>
                </c:pt>
                <c:pt idx="81">
                  <c:v>109.44444444444444</c:v>
                </c:pt>
                <c:pt idx="82">
                  <c:v>109.22777777777779</c:v>
                </c:pt>
                <c:pt idx="83">
                  <c:v>109.01722222222223</c:v>
                </c:pt>
                <c:pt idx="84">
                  <c:v>108.83444444444447</c:v>
                </c:pt>
                <c:pt idx="85">
                  <c:v>108.68722222222225</c:v>
                </c:pt>
                <c:pt idx="86">
                  <c:v>108.58305555555557</c:v>
                </c:pt>
                <c:pt idx="87">
                  <c:v>108.47000000000001</c:v>
                </c:pt>
                <c:pt idx="88">
                  <c:v>108.39611111111111</c:v>
                </c:pt>
                <c:pt idx="89">
                  <c:v>108.35611111111115</c:v>
                </c:pt>
                <c:pt idx="90">
                  <c:v>108.2913888888889</c:v>
                </c:pt>
                <c:pt idx="91">
                  <c:v>108.20472222222223</c:v>
                </c:pt>
                <c:pt idx="92">
                  <c:v>108.08611111111114</c:v>
                </c:pt>
                <c:pt idx="93">
                  <c:v>107.96027777777779</c:v>
                </c:pt>
                <c:pt idx="94">
                  <c:v>107.86472222222224</c:v>
                </c:pt>
                <c:pt idx="95">
                  <c:v>107.80361111111114</c:v>
                </c:pt>
                <c:pt idx="96">
                  <c:v>107.83361111111113</c:v>
                </c:pt>
                <c:pt idx="97">
                  <c:v>107.86611111111112</c:v>
                </c:pt>
                <c:pt idx="98">
                  <c:v>107.87305555555557</c:v>
                </c:pt>
                <c:pt idx="99">
                  <c:v>107.88333333333334</c:v>
                </c:pt>
                <c:pt idx="100">
                  <c:v>107.94416666666667</c:v>
                </c:pt>
                <c:pt idx="101">
                  <c:v>107.96694444444444</c:v>
                </c:pt>
                <c:pt idx="102">
                  <c:v>107.93972222222223</c:v>
                </c:pt>
                <c:pt idx="103">
                  <c:v>107.86777777777779</c:v>
                </c:pt>
                <c:pt idx="104">
                  <c:v>107.7925</c:v>
                </c:pt>
                <c:pt idx="105">
                  <c:v>107.75027777777778</c:v>
                </c:pt>
                <c:pt idx="106">
                  <c:v>107.72555555555556</c:v>
                </c:pt>
                <c:pt idx="107">
                  <c:v>107.73833333333333</c:v>
                </c:pt>
                <c:pt idx="108">
                  <c:v>107.74888888888889</c:v>
                </c:pt>
                <c:pt idx="109">
                  <c:v>107.69722222222222</c:v>
                </c:pt>
                <c:pt idx="110">
                  <c:v>107.5936111111111</c:v>
                </c:pt>
                <c:pt idx="111">
                  <c:v>107.43305555555554</c:v>
                </c:pt>
                <c:pt idx="112">
                  <c:v>107.26666666666665</c:v>
                </c:pt>
                <c:pt idx="113">
                  <c:v>107.17083333333332</c:v>
                </c:pt>
                <c:pt idx="114">
                  <c:v>107.09027777777777</c:v>
                </c:pt>
                <c:pt idx="115">
                  <c:v>106.99583333333334</c:v>
                </c:pt>
                <c:pt idx="116">
                  <c:v>106.8586111111111</c:v>
                </c:pt>
                <c:pt idx="117">
                  <c:v>106.75027777777778</c:v>
                </c:pt>
                <c:pt idx="118">
                  <c:v>106.58416666666668</c:v>
                </c:pt>
                <c:pt idx="119">
                  <c:v>106.40444444444445</c:v>
                </c:pt>
                <c:pt idx="120">
                  <c:v>106.15805555555556</c:v>
                </c:pt>
                <c:pt idx="121">
                  <c:v>105.91305555555554</c:v>
                </c:pt>
                <c:pt idx="122">
                  <c:v>105.67277777777775</c:v>
                </c:pt>
                <c:pt idx="123">
                  <c:v>105.46416666666666</c:v>
                </c:pt>
                <c:pt idx="124">
                  <c:v>105.22833333333331</c:v>
                </c:pt>
                <c:pt idx="125">
                  <c:v>104.99055555555555</c:v>
                </c:pt>
                <c:pt idx="126">
                  <c:v>104.75444444444443</c:v>
                </c:pt>
                <c:pt idx="127">
                  <c:v>104.55194444444443</c:v>
                </c:pt>
                <c:pt idx="128">
                  <c:v>104.38916666666665</c:v>
                </c:pt>
                <c:pt idx="129">
                  <c:v>104.24638888888887</c:v>
                </c:pt>
                <c:pt idx="130">
                  <c:v>104.08249999999998</c:v>
                </c:pt>
                <c:pt idx="131">
                  <c:v>103.85249999999999</c:v>
                </c:pt>
                <c:pt idx="132">
                  <c:v>103.5372222222222</c:v>
                </c:pt>
                <c:pt idx="133">
                  <c:v>103.21083333333331</c:v>
                </c:pt>
                <c:pt idx="134">
                  <c:v>102.92416666666664</c:v>
                </c:pt>
                <c:pt idx="135">
                  <c:v>102.66305555555553</c:v>
                </c:pt>
                <c:pt idx="136">
                  <c:v>102.41694444444441</c:v>
                </c:pt>
                <c:pt idx="137">
                  <c:v>102.19111111111108</c:v>
                </c:pt>
                <c:pt idx="138">
                  <c:v>101.95666666666665</c:v>
                </c:pt>
                <c:pt idx="139">
                  <c:v>101.73444444444443</c:v>
                </c:pt>
                <c:pt idx="140">
                  <c:v>101.50749999999999</c:v>
                </c:pt>
                <c:pt idx="141">
                  <c:v>101.28861111111109</c:v>
                </c:pt>
                <c:pt idx="142">
                  <c:v>101.05249999999998</c:v>
                </c:pt>
                <c:pt idx="143">
                  <c:v>100.83277777777776</c:v>
                </c:pt>
                <c:pt idx="144">
                  <c:v>100.65527777777777</c:v>
                </c:pt>
                <c:pt idx="145">
                  <c:v>100.50861111111109</c:v>
                </c:pt>
                <c:pt idx="146">
                  <c:v>100.40222222222221</c:v>
                </c:pt>
                <c:pt idx="147">
                  <c:v>100.3611111111111</c:v>
                </c:pt>
                <c:pt idx="148">
                  <c:v>100.33444444444443</c:v>
                </c:pt>
                <c:pt idx="149">
                  <c:v>100.25361111111111</c:v>
                </c:pt>
                <c:pt idx="150">
                  <c:v>100.14944444444444</c:v>
                </c:pt>
                <c:pt idx="151">
                  <c:v>100.05611111111112</c:v>
                </c:pt>
                <c:pt idx="152">
                  <c:v>99.982777777777798</c:v>
                </c:pt>
                <c:pt idx="153">
                  <c:v>99.910555555555575</c:v>
                </c:pt>
                <c:pt idx="154">
                  <c:v>99.929444444444457</c:v>
                </c:pt>
                <c:pt idx="155">
                  <c:v>100.00944444444445</c:v>
                </c:pt>
                <c:pt idx="156">
                  <c:v>100.17694444444446</c:v>
                </c:pt>
                <c:pt idx="157">
                  <c:v>100.26333333333335</c:v>
                </c:pt>
                <c:pt idx="158">
                  <c:v>100.27361111111112</c:v>
                </c:pt>
                <c:pt idx="159">
                  <c:v>100.29027777777779</c:v>
                </c:pt>
                <c:pt idx="160">
                  <c:v>100.31722222222223</c:v>
                </c:pt>
                <c:pt idx="161">
                  <c:v>100.29611111111112</c:v>
                </c:pt>
                <c:pt idx="162">
                  <c:v>100.28638888888889</c:v>
                </c:pt>
                <c:pt idx="163">
                  <c:v>100.26555555555557</c:v>
                </c:pt>
                <c:pt idx="164">
                  <c:v>100.24861111111112</c:v>
                </c:pt>
                <c:pt idx="165">
                  <c:v>100.18833333333333</c:v>
                </c:pt>
                <c:pt idx="166">
                  <c:v>100.14305555555556</c:v>
                </c:pt>
                <c:pt idx="167">
                  <c:v>100.16638888888889</c:v>
                </c:pt>
                <c:pt idx="168">
                  <c:v>100.22277777777778</c:v>
                </c:pt>
                <c:pt idx="169">
                  <c:v>100.32361111111111</c:v>
                </c:pt>
                <c:pt idx="170">
                  <c:v>100.435</c:v>
                </c:pt>
                <c:pt idx="171">
                  <c:v>100.53166666666667</c:v>
                </c:pt>
                <c:pt idx="172">
                  <c:v>100.63583333333332</c:v>
                </c:pt>
                <c:pt idx="173">
                  <c:v>100.73055555555555</c:v>
                </c:pt>
                <c:pt idx="174">
                  <c:v>100.84305555555554</c:v>
                </c:pt>
                <c:pt idx="175">
                  <c:v>100.9536111111111</c:v>
                </c:pt>
                <c:pt idx="176">
                  <c:v>101.08694444444443</c:v>
                </c:pt>
                <c:pt idx="177">
                  <c:v>101.24444444444443</c:v>
                </c:pt>
                <c:pt idx="178">
                  <c:v>101.44027777777777</c:v>
                </c:pt>
                <c:pt idx="179">
                  <c:v>101.62416666666665</c:v>
                </c:pt>
                <c:pt idx="180">
                  <c:v>101.78083333333332</c:v>
                </c:pt>
                <c:pt idx="181">
                  <c:v>101.90666666666664</c:v>
                </c:pt>
                <c:pt idx="182">
                  <c:v>102.03499999999998</c:v>
                </c:pt>
                <c:pt idx="183">
                  <c:v>102.12138888888889</c:v>
                </c:pt>
                <c:pt idx="184">
                  <c:v>102.22055555555555</c:v>
                </c:pt>
                <c:pt idx="185">
                  <c:v>102.32138888888886</c:v>
                </c:pt>
                <c:pt idx="186">
                  <c:v>102.48166666666665</c:v>
                </c:pt>
                <c:pt idx="187">
                  <c:v>102.64111111111112</c:v>
                </c:pt>
                <c:pt idx="188">
                  <c:v>102.84055555555555</c:v>
                </c:pt>
                <c:pt idx="189">
                  <c:v>103.02194444444443</c:v>
                </c:pt>
                <c:pt idx="190">
                  <c:v>103.14888888888889</c:v>
                </c:pt>
                <c:pt idx="191">
                  <c:v>103.20333333333333</c:v>
                </c:pt>
                <c:pt idx="192">
                  <c:v>103.17777777777778</c:v>
                </c:pt>
                <c:pt idx="193">
                  <c:v>103.16444444444444</c:v>
                </c:pt>
                <c:pt idx="194">
                  <c:v>103.19027777777779</c:v>
                </c:pt>
                <c:pt idx="195">
                  <c:v>103.20666666666668</c:v>
                </c:pt>
                <c:pt idx="196">
                  <c:v>103.21444444444447</c:v>
                </c:pt>
                <c:pt idx="197">
                  <c:v>103.25666666666669</c:v>
                </c:pt>
                <c:pt idx="198">
                  <c:v>103.30777777777779</c:v>
                </c:pt>
                <c:pt idx="199">
                  <c:v>103.40000000000002</c:v>
                </c:pt>
                <c:pt idx="200">
                  <c:v>103.54694444444448</c:v>
                </c:pt>
                <c:pt idx="201">
                  <c:v>103.72722222222224</c:v>
                </c:pt>
                <c:pt idx="202">
                  <c:v>103.9213888888889</c:v>
                </c:pt>
                <c:pt idx="203">
                  <c:v>104.08250000000001</c:v>
                </c:pt>
                <c:pt idx="204">
                  <c:v>104.23361111111112</c:v>
                </c:pt>
                <c:pt idx="205">
                  <c:v>104.39472222222224</c:v>
                </c:pt>
                <c:pt idx="206">
                  <c:v>104.56972222222223</c:v>
                </c:pt>
                <c:pt idx="207">
                  <c:v>104.7613888888889</c:v>
                </c:pt>
                <c:pt idx="208">
                  <c:v>104.9675</c:v>
                </c:pt>
                <c:pt idx="209">
                  <c:v>105.18722222222222</c:v>
                </c:pt>
                <c:pt idx="210">
                  <c:v>105.40972222222221</c:v>
                </c:pt>
                <c:pt idx="211">
                  <c:v>105.58833333333332</c:v>
                </c:pt>
                <c:pt idx="212">
                  <c:v>105.71694444444444</c:v>
                </c:pt>
                <c:pt idx="213">
                  <c:v>105.83055555555555</c:v>
                </c:pt>
                <c:pt idx="214">
                  <c:v>105.9411111111111</c:v>
                </c:pt>
                <c:pt idx="215">
                  <c:v>106.03888888888886</c:v>
                </c:pt>
                <c:pt idx="216">
                  <c:v>106.09083333333332</c:v>
                </c:pt>
                <c:pt idx="217">
                  <c:v>106.15444444444444</c:v>
                </c:pt>
                <c:pt idx="218">
                  <c:v>106.22305555555555</c:v>
                </c:pt>
                <c:pt idx="219">
                  <c:v>106.27916666666665</c:v>
                </c:pt>
                <c:pt idx="220">
                  <c:v>106.31694444444443</c:v>
                </c:pt>
                <c:pt idx="221">
                  <c:v>106.38583333333332</c:v>
                </c:pt>
                <c:pt idx="222">
                  <c:v>106.46249999999998</c:v>
                </c:pt>
                <c:pt idx="223">
                  <c:v>106.57138888888886</c:v>
                </c:pt>
                <c:pt idx="224">
                  <c:v>106.67</c:v>
                </c:pt>
                <c:pt idx="225">
                  <c:v>106.79638888888888</c:v>
                </c:pt>
                <c:pt idx="226">
                  <c:v>106.96250000000002</c:v>
                </c:pt>
                <c:pt idx="227">
                  <c:v>107.17583333333334</c:v>
                </c:pt>
                <c:pt idx="228">
                  <c:v>107.43305555555557</c:v>
                </c:pt>
                <c:pt idx="229">
                  <c:v>107.76472222222223</c:v>
                </c:pt>
                <c:pt idx="230">
                  <c:v>108.1225</c:v>
                </c:pt>
                <c:pt idx="231">
                  <c:v>108.47250000000003</c:v>
                </c:pt>
                <c:pt idx="232">
                  <c:v>108.83805555555557</c:v>
                </c:pt>
                <c:pt idx="233">
                  <c:v>109.14583333333334</c:v>
                </c:pt>
                <c:pt idx="234">
                  <c:v>109.43083333333335</c:v>
                </c:pt>
                <c:pt idx="235">
                  <c:v>109.68444444444447</c:v>
                </c:pt>
                <c:pt idx="236">
                  <c:v>109.9013888888889</c:v>
                </c:pt>
                <c:pt idx="237">
                  <c:v>110.14111111111112</c:v>
                </c:pt>
                <c:pt idx="238">
                  <c:v>110.36916666666667</c:v>
                </c:pt>
                <c:pt idx="239">
                  <c:v>110.61361111111111</c:v>
                </c:pt>
                <c:pt idx="240">
                  <c:v>110.84861111111111</c:v>
                </c:pt>
                <c:pt idx="241">
                  <c:v>111.04777777777778</c:v>
                </c:pt>
                <c:pt idx="242">
                  <c:v>111.19999999999999</c:v>
                </c:pt>
                <c:pt idx="243">
                  <c:v>111.32249999999999</c:v>
                </c:pt>
                <c:pt idx="244">
                  <c:v>111.41611111111109</c:v>
                </c:pt>
                <c:pt idx="245">
                  <c:v>111.52527777777777</c:v>
                </c:pt>
                <c:pt idx="246">
                  <c:v>111.64138888888887</c:v>
                </c:pt>
                <c:pt idx="247">
                  <c:v>111.82555555555554</c:v>
                </c:pt>
                <c:pt idx="248">
                  <c:v>112.05277777777775</c:v>
                </c:pt>
                <c:pt idx="249">
                  <c:v>112.28416666666664</c:v>
                </c:pt>
                <c:pt idx="250">
                  <c:v>112.50972222222222</c:v>
                </c:pt>
                <c:pt idx="251">
                  <c:v>112.73027777777777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1F43-4C29-B414-0230871CA350}"/>
            </c:ext>
          </c:extLst>
        </c:ser>
        <c:ser>
          <c:idx val="2"/>
          <c:order val="2"/>
          <c:tx>
            <c:strRef>
              <c:f>'data (2)'!$E$1</c:f>
              <c:strCache>
                <c:ptCount val="1"/>
                <c:pt idx="0">
                  <c:v>平均值+5%變動率</c:v>
                </c:pt>
              </c:strCache>
            </c:strRef>
          </c:tx>
          <c:spPr>
            <a:ln w="31750">
              <a:solidFill>
                <a:schemeClr val="bg2">
                  <a:lumMod val="50000"/>
                </a:schemeClr>
              </a:solidFill>
              <a:prstDash val="sysDash"/>
            </a:ln>
          </c:spPr>
          <c:marker>
            <c:symbol val="none"/>
          </c:marker>
          <c:dLbls>
            <c:dLbl>
              <c:idx val="91"/>
              <c:layout>
                <c:manualLayout>
                  <c:x val="0.38910987328988689"/>
                  <c:y val="-0.30161312564521597"/>
                </c:manualLayout>
              </c:layout>
              <c:tx>
                <c:strRef>
                  <c:f>'data (2)'!$E$302</c:f>
                  <c:strCache>
                    <c:ptCount val="1"/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1F43-4C29-B414-0230871CA350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{036A5285-238B-4D9E-B00B-82D0755D66FB}</c15:txfldGUID>
                      <c15:f>'data (2)'!$E$302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'data (2)'!$A$50:$A$301</c:f>
              <c:numCache>
                <c:formatCode>yyyy/m</c:formatCode>
                <c:ptCount val="252"/>
                <c:pt idx="0">
                  <c:v>35796</c:v>
                </c:pt>
                <c:pt idx="1">
                  <c:v>35828</c:v>
                </c:pt>
                <c:pt idx="2">
                  <c:v>35856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37531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38079</c:v>
                </c:pt>
                <c:pt idx="76">
                  <c:v>38111</c:v>
                </c:pt>
                <c:pt idx="77">
                  <c:v>38139</c:v>
                </c:pt>
                <c:pt idx="78">
                  <c:v>38169</c:v>
                </c:pt>
                <c:pt idx="79">
                  <c:v>38201</c:v>
                </c:pt>
                <c:pt idx="80">
                  <c:v>38231</c:v>
                </c:pt>
                <c:pt idx="81">
                  <c:v>38262</c:v>
                </c:pt>
                <c:pt idx="82">
                  <c:v>38292</c:v>
                </c:pt>
                <c:pt idx="83">
                  <c:v>38322</c:v>
                </c:pt>
                <c:pt idx="84">
                  <c:v>38355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39966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40088</c:v>
                </c:pt>
                <c:pt idx="142">
                  <c:v>40120</c:v>
                </c:pt>
                <c:pt idx="143">
                  <c:v>40152</c:v>
                </c:pt>
                <c:pt idx="144">
                  <c:v>40179</c:v>
                </c:pt>
                <c:pt idx="145">
                  <c:v>40211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</c:numCache>
            </c:numRef>
          </c:cat>
          <c:val>
            <c:numRef>
              <c:f>'data (2)'!$E$50:$E$301</c:f>
              <c:numCache>
                <c:formatCode>0.00_ </c:formatCode>
                <c:ptCount val="252"/>
                <c:pt idx="0">
                  <c:v>121.74079166666665</c:v>
                </c:pt>
                <c:pt idx="1">
                  <c:v>121.60283333333334</c:v>
                </c:pt>
                <c:pt idx="2">
                  <c:v>121.56870833333333</c:v>
                </c:pt>
                <c:pt idx="3">
                  <c:v>121.48616666666669</c:v>
                </c:pt>
                <c:pt idx="4">
                  <c:v>121.37445833333334</c:v>
                </c:pt>
                <c:pt idx="5">
                  <c:v>121.2656666666667</c:v>
                </c:pt>
                <c:pt idx="6">
                  <c:v>121.22133333333336</c:v>
                </c:pt>
                <c:pt idx="7">
                  <c:v>121.20208333333333</c:v>
                </c:pt>
                <c:pt idx="8">
                  <c:v>121.07725000000001</c:v>
                </c:pt>
                <c:pt idx="9">
                  <c:v>120.92441666666669</c:v>
                </c:pt>
                <c:pt idx="10">
                  <c:v>120.84595833333334</c:v>
                </c:pt>
                <c:pt idx="11">
                  <c:v>120.76166666666668</c:v>
                </c:pt>
                <c:pt idx="12">
                  <c:v>120.64325000000004</c:v>
                </c:pt>
                <c:pt idx="13">
                  <c:v>120.560125</c:v>
                </c:pt>
                <c:pt idx="14">
                  <c:v>120.44462500000003</c:v>
                </c:pt>
                <c:pt idx="15">
                  <c:v>120.30520833333334</c:v>
                </c:pt>
                <c:pt idx="16">
                  <c:v>120.20429166666666</c:v>
                </c:pt>
                <c:pt idx="17">
                  <c:v>120.15412499999999</c:v>
                </c:pt>
                <c:pt idx="18">
                  <c:v>120.108625</c:v>
                </c:pt>
                <c:pt idx="19">
                  <c:v>120.05262500000001</c:v>
                </c:pt>
                <c:pt idx="20">
                  <c:v>119.96658333333332</c:v>
                </c:pt>
                <c:pt idx="21">
                  <c:v>119.84233333333331</c:v>
                </c:pt>
                <c:pt idx="22">
                  <c:v>119.73324999999998</c:v>
                </c:pt>
                <c:pt idx="23">
                  <c:v>119.59791666666666</c:v>
                </c:pt>
                <c:pt idx="24">
                  <c:v>119.50575000000001</c:v>
                </c:pt>
                <c:pt idx="25">
                  <c:v>119.42116666666665</c:v>
                </c:pt>
                <c:pt idx="26">
                  <c:v>119.31616666666665</c:v>
                </c:pt>
                <c:pt idx="27">
                  <c:v>119.22516666666665</c:v>
                </c:pt>
                <c:pt idx="28">
                  <c:v>119.238</c:v>
                </c:pt>
                <c:pt idx="29">
                  <c:v>119.24033333333333</c:v>
                </c:pt>
                <c:pt idx="30">
                  <c:v>119.22254166666663</c:v>
                </c:pt>
                <c:pt idx="31">
                  <c:v>119.24412499999997</c:v>
                </c:pt>
                <c:pt idx="32">
                  <c:v>119.23537499999996</c:v>
                </c:pt>
                <c:pt idx="33">
                  <c:v>119.2902083333333</c:v>
                </c:pt>
                <c:pt idx="34">
                  <c:v>119.48533333333329</c:v>
                </c:pt>
                <c:pt idx="35">
                  <c:v>119.54979166666665</c:v>
                </c:pt>
                <c:pt idx="36">
                  <c:v>119.73412500000001</c:v>
                </c:pt>
                <c:pt idx="37">
                  <c:v>119.90708333333332</c:v>
                </c:pt>
                <c:pt idx="38">
                  <c:v>120.07012499999999</c:v>
                </c:pt>
                <c:pt idx="39">
                  <c:v>120.29733333333333</c:v>
                </c:pt>
                <c:pt idx="40">
                  <c:v>120.50237499999999</c:v>
                </c:pt>
                <c:pt idx="41">
                  <c:v>120.65958333333333</c:v>
                </c:pt>
                <c:pt idx="42">
                  <c:v>120.76429166666667</c:v>
                </c:pt>
                <c:pt idx="43">
                  <c:v>120.82525</c:v>
                </c:pt>
                <c:pt idx="44">
                  <c:v>120.94045833333331</c:v>
                </c:pt>
                <c:pt idx="45">
                  <c:v>121.06820833333332</c:v>
                </c:pt>
                <c:pt idx="46">
                  <c:v>121.16824999999999</c:v>
                </c:pt>
                <c:pt idx="47">
                  <c:v>121.27791666666666</c:v>
                </c:pt>
                <c:pt idx="48">
                  <c:v>121.398375</c:v>
                </c:pt>
                <c:pt idx="49">
                  <c:v>121.50308333333334</c:v>
                </c:pt>
                <c:pt idx="50">
                  <c:v>121.60895833333333</c:v>
                </c:pt>
                <c:pt idx="51">
                  <c:v>121.69091666666665</c:v>
                </c:pt>
                <c:pt idx="52">
                  <c:v>121.73670833333333</c:v>
                </c:pt>
                <c:pt idx="53">
                  <c:v>121.75216666666667</c:v>
                </c:pt>
                <c:pt idx="54">
                  <c:v>121.75216666666667</c:v>
                </c:pt>
                <c:pt idx="55">
                  <c:v>121.73379166666666</c:v>
                </c:pt>
                <c:pt idx="56">
                  <c:v>121.68275</c:v>
                </c:pt>
                <c:pt idx="57">
                  <c:v>121.64220833333334</c:v>
                </c:pt>
                <c:pt idx="58">
                  <c:v>121.58416666666668</c:v>
                </c:pt>
                <c:pt idx="59">
                  <c:v>121.49841666666667</c:v>
                </c:pt>
                <c:pt idx="60">
                  <c:v>121.29045833333333</c:v>
                </c:pt>
                <c:pt idx="61">
                  <c:v>121.00054166666668</c:v>
                </c:pt>
                <c:pt idx="62">
                  <c:v>120.722875</c:v>
                </c:pt>
                <c:pt idx="63">
                  <c:v>120.40437499999999</c:v>
                </c:pt>
                <c:pt idx="64">
                  <c:v>119.9925416666667</c:v>
                </c:pt>
                <c:pt idx="65">
                  <c:v>119.63612500000002</c:v>
                </c:pt>
                <c:pt idx="66">
                  <c:v>119.30479166666669</c:v>
                </c:pt>
                <c:pt idx="67">
                  <c:v>118.98950000000002</c:v>
                </c:pt>
                <c:pt idx="68">
                  <c:v>118.66020833333337</c:v>
                </c:pt>
                <c:pt idx="69">
                  <c:v>118.31225000000002</c:v>
                </c:pt>
                <c:pt idx="70">
                  <c:v>117.99695833333334</c:v>
                </c:pt>
                <c:pt idx="71">
                  <c:v>117.71229166666667</c:v>
                </c:pt>
                <c:pt idx="72">
                  <c:v>117.37133333333335</c:v>
                </c:pt>
                <c:pt idx="73">
                  <c:v>117.02512500000002</c:v>
                </c:pt>
                <c:pt idx="74">
                  <c:v>116.67104166666667</c:v>
                </c:pt>
                <c:pt idx="75">
                  <c:v>116.33854166666669</c:v>
                </c:pt>
                <c:pt idx="76">
                  <c:v>116.04395833333336</c:v>
                </c:pt>
                <c:pt idx="77">
                  <c:v>115.79691666666669</c:v>
                </c:pt>
                <c:pt idx="78">
                  <c:v>115.548125</c:v>
                </c:pt>
                <c:pt idx="79">
                  <c:v>115.33812500000001</c:v>
                </c:pt>
                <c:pt idx="80">
                  <c:v>115.15350000000001</c:v>
                </c:pt>
                <c:pt idx="81">
                  <c:v>114.91666666666667</c:v>
                </c:pt>
                <c:pt idx="82">
                  <c:v>114.68916666666668</c:v>
                </c:pt>
                <c:pt idx="83">
                  <c:v>114.46808333333334</c:v>
                </c:pt>
                <c:pt idx="84">
                  <c:v>114.2761666666667</c:v>
                </c:pt>
                <c:pt idx="85">
                  <c:v>114.12158333333336</c:v>
                </c:pt>
                <c:pt idx="86">
                  <c:v>114.01220833333336</c:v>
                </c:pt>
                <c:pt idx="87">
                  <c:v>113.89350000000002</c:v>
                </c:pt>
                <c:pt idx="88">
                  <c:v>113.81591666666667</c:v>
                </c:pt>
                <c:pt idx="89">
                  <c:v>113.77391666666671</c:v>
                </c:pt>
                <c:pt idx="90">
                  <c:v>113.70595833333336</c:v>
                </c:pt>
                <c:pt idx="91">
                  <c:v>113.61495833333335</c:v>
                </c:pt>
                <c:pt idx="92">
                  <c:v>113.4904166666667</c:v>
                </c:pt>
                <c:pt idx="93">
                  <c:v>113.35829166666669</c:v>
                </c:pt>
                <c:pt idx="94">
                  <c:v>113.25795833333336</c:v>
                </c:pt>
                <c:pt idx="95">
                  <c:v>113.1937916666667</c:v>
                </c:pt>
                <c:pt idx="96">
                  <c:v>113.22529166666669</c:v>
                </c:pt>
                <c:pt idx="97">
                  <c:v>113.25941666666668</c:v>
                </c:pt>
                <c:pt idx="98">
                  <c:v>113.26670833333336</c:v>
                </c:pt>
                <c:pt idx="99">
                  <c:v>113.27750000000002</c:v>
                </c:pt>
                <c:pt idx="100">
                  <c:v>113.34137500000001</c:v>
                </c:pt>
                <c:pt idx="101">
                  <c:v>113.36529166666666</c:v>
                </c:pt>
                <c:pt idx="102">
                  <c:v>113.33670833333335</c:v>
                </c:pt>
                <c:pt idx="103">
                  <c:v>113.26116666666668</c:v>
                </c:pt>
                <c:pt idx="104">
                  <c:v>113.18212500000001</c:v>
                </c:pt>
                <c:pt idx="105">
                  <c:v>113.13779166666667</c:v>
                </c:pt>
                <c:pt idx="106">
                  <c:v>113.11183333333334</c:v>
                </c:pt>
                <c:pt idx="107">
                  <c:v>113.12524999999999</c:v>
                </c:pt>
                <c:pt idx="108">
                  <c:v>113.13633333333334</c:v>
                </c:pt>
                <c:pt idx="109">
                  <c:v>113.08208333333334</c:v>
                </c:pt>
                <c:pt idx="110">
                  <c:v>112.97329166666667</c:v>
                </c:pt>
                <c:pt idx="111">
                  <c:v>112.80470833333332</c:v>
                </c:pt>
                <c:pt idx="112">
                  <c:v>112.63</c:v>
                </c:pt>
                <c:pt idx="113">
                  <c:v>112.52937499999999</c:v>
                </c:pt>
                <c:pt idx="114">
                  <c:v>112.44479166666666</c:v>
                </c:pt>
                <c:pt idx="115">
                  <c:v>112.34562500000001</c:v>
                </c:pt>
                <c:pt idx="116">
                  <c:v>112.20154166666666</c:v>
                </c:pt>
                <c:pt idx="117">
                  <c:v>112.08779166666667</c:v>
                </c:pt>
                <c:pt idx="118">
                  <c:v>111.91337500000002</c:v>
                </c:pt>
                <c:pt idx="119">
                  <c:v>111.72466666666668</c:v>
                </c:pt>
                <c:pt idx="120">
                  <c:v>111.46595833333335</c:v>
                </c:pt>
                <c:pt idx="121">
                  <c:v>111.20870833333332</c:v>
                </c:pt>
                <c:pt idx="122">
                  <c:v>110.95641666666664</c:v>
                </c:pt>
                <c:pt idx="123">
                  <c:v>110.737375</c:v>
                </c:pt>
                <c:pt idx="124">
                  <c:v>110.48974999999999</c:v>
                </c:pt>
                <c:pt idx="125">
                  <c:v>110.24008333333333</c:v>
                </c:pt>
                <c:pt idx="126">
                  <c:v>109.99216666666666</c:v>
                </c:pt>
                <c:pt idx="127">
                  <c:v>109.77954166666666</c:v>
                </c:pt>
                <c:pt idx="128">
                  <c:v>109.60862499999999</c:v>
                </c:pt>
                <c:pt idx="129">
                  <c:v>109.45870833333332</c:v>
                </c:pt>
                <c:pt idx="130">
                  <c:v>109.28662499999999</c:v>
                </c:pt>
                <c:pt idx="131">
                  <c:v>109.045125</c:v>
                </c:pt>
                <c:pt idx="132">
                  <c:v>108.71408333333331</c:v>
                </c:pt>
                <c:pt idx="133">
                  <c:v>108.37137499999999</c:v>
                </c:pt>
                <c:pt idx="134">
                  <c:v>108.07037499999997</c:v>
                </c:pt>
                <c:pt idx="135">
                  <c:v>107.79620833333331</c:v>
                </c:pt>
                <c:pt idx="136">
                  <c:v>107.53779166666664</c:v>
                </c:pt>
                <c:pt idx="137">
                  <c:v>107.30066666666664</c:v>
                </c:pt>
                <c:pt idx="138">
                  <c:v>107.05449999999999</c:v>
                </c:pt>
                <c:pt idx="139">
                  <c:v>106.82116666666666</c:v>
                </c:pt>
                <c:pt idx="140">
                  <c:v>106.582875</c:v>
                </c:pt>
                <c:pt idx="141">
                  <c:v>106.35304166666666</c:v>
                </c:pt>
                <c:pt idx="142">
                  <c:v>106.10512499999999</c:v>
                </c:pt>
                <c:pt idx="143">
                  <c:v>105.87441666666666</c:v>
                </c:pt>
                <c:pt idx="144">
                  <c:v>105.68804166666666</c:v>
                </c:pt>
                <c:pt idx="145">
                  <c:v>105.53404166666665</c:v>
                </c:pt>
                <c:pt idx="146">
                  <c:v>105.42233333333333</c:v>
                </c:pt>
                <c:pt idx="147">
                  <c:v>105.37916666666666</c:v>
                </c:pt>
                <c:pt idx="148">
                  <c:v>105.35116666666666</c:v>
                </c:pt>
                <c:pt idx="149">
                  <c:v>105.26629166666667</c:v>
                </c:pt>
                <c:pt idx="150">
                  <c:v>105.15691666666667</c:v>
                </c:pt>
                <c:pt idx="151">
                  <c:v>105.05891666666668</c:v>
                </c:pt>
                <c:pt idx="152">
                  <c:v>104.98191666666669</c:v>
                </c:pt>
                <c:pt idx="153">
                  <c:v>104.90608333333336</c:v>
                </c:pt>
                <c:pt idx="154">
                  <c:v>104.92591666666668</c:v>
                </c:pt>
                <c:pt idx="155">
                  <c:v>105.00991666666668</c:v>
                </c:pt>
                <c:pt idx="156">
                  <c:v>105.18579166666669</c:v>
                </c:pt>
                <c:pt idx="157">
                  <c:v>105.27650000000003</c:v>
                </c:pt>
                <c:pt idx="158">
                  <c:v>105.28729166666669</c:v>
                </c:pt>
                <c:pt idx="159">
                  <c:v>105.30479166666669</c:v>
                </c:pt>
                <c:pt idx="160">
                  <c:v>105.33308333333335</c:v>
                </c:pt>
                <c:pt idx="161">
                  <c:v>105.31091666666667</c:v>
                </c:pt>
                <c:pt idx="162">
                  <c:v>105.30070833333335</c:v>
                </c:pt>
                <c:pt idx="163">
                  <c:v>105.27883333333335</c:v>
                </c:pt>
                <c:pt idx="164">
                  <c:v>105.26104166666667</c:v>
                </c:pt>
                <c:pt idx="165">
                  <c:v>105.19775</c:v>
                </c:pt>
                <c:pt idx="166">
                  <c:v>105.15020833333334</c:v>
                </c:pt>
                <c:pt idx="167">
                  <c:v>105.17470833333334</c:v>
                </c:pt>
                <c:pt idx="168">
                  <c:v>105.23391666666667</c:v>
                </c:pt>
                <c:pt idx="169">
                  <c:v>105.33979166666667</c:v>
                </c:pt>
                <c:pt idx="170">
                  <c:v>105.45675000000001</c:v>
                </c:pt>
                <c:pt idx="171">
                  <c:v>105.55825</c:v>
                </c:pt>
                <c:pt idx="172">
                  <c:v>105.667625</c:v>
                </c:pt>
                <c:pt idx="173">
                  <c:v>105.76708333333333</c:v>
                </c:pt>
                <c:pt idx="174">
                  <c:v>105.88520833333332</c:v>
                </c:pt>
                <c:pt idx="175">
                  <c:v>106.00129166666666</c:v>
                </c:pt>
                <c:pt idx="176">
                  <c:v>106.14129166666665</c:v>
                </c:pt>
                <c:pt idx="177">
                  <c:v>106.30666666666666</c:v>
                </c:pt>
                <c:pt idx="178">
                  <c:v>106.51229166666666</c:v>
                </c:pt>
                <c:pt idx="179">
                  <c:v>106.70537499999999</c:v>
                </c:pt>
                <c:pt idx="180">
                  <c:v>106.86987499999999</c:v>
                </c:pt>
                <c:pt idx="181">
                  <c:v>107.00199999999998</c:v>
                </c:pt>
                <c:pt idx="182">
                  <c:v>107.13674999999999</c:v>
                </c:pt>
                <c:pt idx="183">
                  <c:v>107.22745833333333</c:v>
                </c:pt>
                <c:pt idx="184">
                  <c:v>107.33158333333333</c:v>
                </c:pt>
                <c:pt idx="185">
                  <c:v>107.43745833333331</c:v>
                </c:pt>
                <c:pt idx="186">
                  <c:v>107.60574999999999</c:v>
                </c:pt>
                <c:pt idx="187">
                  <c:v>107.77316666666668</c:v>
                </c:pt>
                <c:pt idx="188">
                  <c:v>107.98258333333334</c:v>
                </c:pt>
                <c:pt idx="189">
                  <c:v>108.17304166666665</c:v>
                </c:pt>
                <c:pt idx="190">
                  <c:v>108.30633333333334</c:v>
                </c:pt>
                <c:pt idx="191">
                  <c:v>108.3635</c:v>
                </c:pt>
                <c:pt idx="192">
                  <c:v>108.33666666666667</c:v>
                </c:pt>
                <c:pt idx="193">
                  <c:v>108.32266666666666</c:v>
                </c:pt>
                <c:pt idx="194">
                  <c:v>108.34979166666669</c:v>
                </c:pt>
                <c:pt idx="195">
                  <c:v>108.36700000000002</c:v>
                </c:pt>
                <c:pt idx="196">
                  <c:v>108.3751666666667</c:v>
                </c:pt>
                <c:pt idx="197">
                  <c:v>108.41950000000003</c:v>
                </c:pt>
                <c:pt idx="198">
                  <c:v>108.47316666666669</c:v>
                </c:pt>
                <c:pt idx="199">
                  <c:v>108.57000000000002</c:v>
                </c:pt>
                <c:pt idx="200">
                  <c:v>108.7242916666667</c:v>
                </c:pt>
                <c:pt idx="201">
                  <c:v>108.91358333333335</c:v>
                </c:pt>
                <c:pt idx="202">
                  <c:v>109.11745833333335</c:v>
                </c:pt>
                <c:pt idx="203">
                  <c:v>109.28662500000002</c:v>
                </c:pt>
                <c:pt idx="204">
                  <c:v>109.44529166666668</c:v>
                </c:pt>
                <c:pt idx="205">
                  <c:v>109.61445833333336</c:v>
                </c:pt>
                <c:pt idx="206">
                  <c:v>109.79820833333333</c:v>
                </c:pt>
                <c:pt idx="207">
                  <c:v>109.99945833333335</c:v>
                </c:pt>
                <c:pt idx="208">
                  <c:v>110.21587500000001</c:v>
                </c:pt>
                <c:pt idx="209">
                  <c:v>110.44658333333334</c:v>
                </c:pt>
                <c:pt idx="210">
                  <c:v>110.68020833333333</c:v>
                </c:pt>
                <c:pt idx="211">
                  <c:v>110.86775</c:v>
                </c:pt>
                <c:pt idx="212">
                  <c:v>111.00279166666667</c:v>
                </c:pt>
                <c:pt idx="213">
                  <c:v>111.12208333333334</c:v>
                </c:pt>
                <c:pt idx="214">
                  <c:v>111.23816666666666</c:v>
                </c:pt>
                <c:pt idx="215">
                  <c:v>111.34083333333331</c:v>
                </c:pt>
                <c:pt idx="216">
                  <c:v>111.39537499999999</c:v>
                </c:pt>
                <c:pt idx="217">
                  <c:v>111.46216666666666</c:v>
                </c:pt>
                <c:pt idx="218">
                  <c:v>111.53420833333332</c:v>
                </c:pt>
                <c:pt idx="219">
                  <c:v>111.59312499999999</c:v>
                </c:pt>
                <c:pt idx="220">
                  <c:v>111.63279166666666</c:v>
                </c:pt>
                <c:pt idx="221">
                  <c:v>111.705125</c:v>
                </c:pt>
                <c:pt idx="222">
                  <c:v>111.78562499999998</c:v>
                </c:pt>
                <c:pt idx="223">
                  <c:v>111.89995833333332</c:v>
                </c:pt>
                <c:pt idx="224">
                  <c:v>112.0035</c:v>
                </c:pt>
                <c:pt idx="225">
                  <c:v>112.13620833333333</c:v>
                </c:pt>
                <c:pt idx="226">
                  <c:v>112.31062500000003</c:v>
                </c:pt>
                <c:pt idx="227">
                  <c:v>112.53462500000002</c:v>
                </c:pt>
                <c:pt idx="228">
                  <c:v>112.80470833333335</c:v>
                </c:pt>
                <c:pt idx="229">
                  <c:v>113.15295833333334</c:v>
                </c:pt>
                <c:pt idx="230">
                  <c:v>113.52862500000001</c:v>
                </c:pt>
                <c:pt idx="231">
                  <c:v>113.89612500000003</c:v>
                </c:pt>
                <c:pt idx="232">
                  <c:v>114.27995833333335</c:v>
                </c:pt>
                <c:pt idx="233">
                  <c:v>114.60312500000002</c:v>
                </c:pt>
                <c:pt idx="234">
                  <c:v>114.90237500000002</c:v>
                </c:pt>
                <c:pt idx="235">
                  <c:v>115.1686666666667</c:v>
                </c:pt>
                <c:pt idx="236">
                  <c:v>115.39645833333336</c:v>
                </c:pt>
                <c:pt idx="237">
                  <c:v>115.64816666666668</c:v>
                </c:pt>
                <c:pt idx="238">
                  <c:v>115.88762500000001</c:v>
                </c:pt>
                <c:pt idx="239">
                  <c:v>116.14429166666667</c:v>
                </c:pt>
                <c:pt idx="240">
                  <c:v>116.39104166666667</c:v>
                </c:pt>
                <c:pt idx="241">
                  <c:v>116.60016666666668</c:v>
                </c:pt>
                <c:pt idx="242">
                  <c:v>116.75999999999999</c:v>
                </c:pt>
                <c:pt idx="243">
                  <c:v>116.88862499999999</c:v>
                </c:pt>
                <c:pt idx="244">
                  <c:v>116.98691666666666</c:v>
                </c:pt>
                <c:pt idx="245">
                  <c:v>117.10154166666666</c:v>
                </c:pt>
                <c:pt idx="246">
                  <c:v>117.22345833333331</c:v>
                </c:pt>
                <c:pt idx="247">
                  <c:v>117.41683333333332</c:v>
                </c:pt>
                <c:pt idx="248">
                  <c:v>117.65541666666664</c:v>
                </c:pt>
                <c:pt idx="249">
                  <c:v>117.89837499999997</c:v>
                </c:pt>
                <c:pt idx="250">
                  <c:v>118.13520833333334</c:v>
                </c:pt>
                <c:pt idx="251">
                  <c:v>118.36679166666667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1F43-4C29-B414-0230871CA350}"/>
            </c:ext>
          </c:extLst>
        </c:ser>
        <c:ser>
          <c:idx val="3"/>
          <c:order val="3"/>
          <c:tx>
            <c:strRef>
              <c:f>'data (2)'!$F$1</c:f>
              <c:strCache>
                <c:ptCount val="1"/>
                <c:pt idx="0">
                  <c:v>平均值-5%變動率</c:v>
                </c:pt>
              </c:strCache>
            </c:strRef>
          </c:tx>
          <c:spPr>
            <a:ln w="31750">
              <a:solidFill>
                <a:schemeClr val="bg2">
                  <a:lumMod val="50000"/>
                </a:schemeClr>
              </a:solidFill>
              <a:prstDash val="sysDash"/>
            </a:ln>
          </c:spPr>
          <c:marker>
            <c:symbol val="none"/>
          </c:marker>
          <c:dLbls>
            <c:dLbl>
              <c:idx val="91"/>
              <c:layout>
                <c:manualLayout>
                  <c:x val="0.3957504510333002"/>
                  <c:y val="-0.27794490855551618"/>
                </c:manualLayout>
              </c:layout>
              <c:tx>
                <c:strRef>
                  <c:f>'data (2)'!$F$302</c:f>
                  <c:strCache>
                    <c:ptCount val="1"/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1F43-4C29-B414-0230871CA350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{EF3819C2-9450-498D-8CF9-592CBC48140C}</c15:txfldGUID>
                      <c15:f>'data (2)'!$F$302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'data (2)'!$A$50:$A$301</c:f>
              <c:numCache>
                <c:formatCode>yyyy/m</c:formatCode>
                <c:ptCount val="252"/>
                <c:pt idx="0">
                  <c:v>35796</c:v>
                </c:pt>
                <c:pt idx="1">
                  <c:v>35828</c:v>
                </c:pt>
                <c:pt idx="2">
                  <c:v>35856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37531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38079</c:v>
                </c:pt>
                <c:pt idx="76">
                  <c:v>38111</c:v>
                </c:pt>
                <c:pt idx="77">
                  <c:v>38139</c:v>
                </c:pt>
                <c:pt idx="78">
                  <c:v>38169</c:v>
                </c:pt>
                <c:pt idx="79">
                  <c:v>38201</c:v>
                </c:pt>
                <c:pt idx="80">
                  <c:v>38231</c:v>
                </c:pt>
                <c:pt idx="81">
                  <c:v>38262</c:v>
                </c:pt>
                <c:pt idx="82">
                  <c:v>38292</c:v>
                </c:pt>
                <c:pt idx="83">
                  <c:v>38322</c:v>
                </c:pt>
                <c:pt idx="84">
                  <c:v>38355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39966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40088</c:v>
                </c:pt>
                <c:pt idx="142">
                  <c:v>40120</c:v>
                </c:pt>
                <c:pt idx="143">
                  <c:v>40152</c:v>
                </c:pt>
                <c:pt idx="144">
                  <c:v>40179</c:v>
                </c:pt>
                <c:pt idx="145">
                  <c:v>40211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</c:numCache>
            </c:numRef>
          </c:cat>
          <c:val>
            <c:numRef>
              <c:f>'data (2)'!$F$50:$F$301</c:f>
              <c:numCache>
                <c:formatCode>0.00_ </c:formatCode>
                <c:ptCount val="252"/>
                <c:pt idx="0">
                  <c:v>110.14643055555554</c:v>
                </c:pt>
                <c:pt idx="1">
                  <c:v>110.0216111111111</c:v>
                </c:pt>
                <c:pt idx="2">
                  <c:v>109.9907361111111</c:v>
                </c:pt>
                <c:pt idx="3">
                  <c:v>109.91605555555557</c:v>
                </c:pt>
                <c:pt idx="4">
                  <c:v>109.8149861111111</c:v>
                </c:pt>
                <c:pt idx="5">
                  <c:v>109.71655555555557</c:v>
                </c:pt>
                <c:pt idx="6">
                  <c:v>109.67644444444447</c:v>
                </c:pt>
                <c:pt idx="7">
                  <c:v>109.65902777777778</c:v>
                </c:pt>
                <c:pt idx="8">
                  <c:v>109.54608333333333</c:v>
                </c:pt>
                <c:pt idx="9">
                  <c:v>109.40780555555556</c:v>
                </c:pt>
                <c:pt idx="10">
                  <c:v>109.33681944444443</c:v>
                </c:pt>
                <c:pt idx="11">
                  <c:v>109.26055555555556</c:v>
                </c:pt>
                <c:pt idx="12">
                  <c:v>109.1534166666667</c:v>
                </c:pt>
                <c:pt idx="13">
                  <c:v>109.07820833333332</c:v>
                </c:pt>
                <c:pt idx="14">
                  <c:v>108.97370833333335</c:v>
                </c:pt>
                <c:pt idx="15">
                  <c:v>108.84756944444443</c:v>
                </c:pt>
                <c:pt idx="16">
                  <c:v>108.75626388888888</c:v>
                </c:pt>
                <c:pt idx="17">
                  <c:v>108.71087499999999</c:v>
                </c:pt>
                <c:pt idx="18">
                  <c:v>108.66970833333333</c:v>
                </c:pt>
                <c:pt idx="19">
                  <c:v>108.61904166666667</c:v>
                </c:pt>
                <c:pt idx="20">
                  <c:v>108.54119444444441</c:v>
                </c:pt>
                <c:pt idx="21">
                  <c:v>108.42877777777774</c:v>
                </c:pt>
                <c:pt idx="22">
                  <c:v>108.33008333333332</c:v>
                </c:pt>
                <c:pt idx="23">
                  <c:v>108.20763888888888</c:v>
                </c:pt>
                <c:pt idx="24">
                  <c:v>108.12424999999999</c:v>
                </c:pt>
                <c:pt idx="25">
                  <c:v>108.04772222222219</c:v>
                </c:pt>
                <c:pt idx="26">
                  <c:v>107.95272222222221</c:v>
                </c:pt>
                <c:pt idx="27">
                  <c:v>107.87038888888885</c:v>
                </c:pt>
                <c:pt idx="28">
                  <c:v>107.88199999999998</c:v>
                </c:pt>
                <c:pt idx="29">
                  <c:v>107.88411111111108</c:v>
                </c:pt>
                <c:pt idx="30">
                  <c:v>107.86801388888885</c:v>
                </c:pt>
                <c:pt idx="31">
                  <c:v>107.88754166666664</c:v>
                </c:pt>
                <c:pt idx="32">
                  <c:v>107.87962499999996</c:v>
                </c:pt>
                <c:pt idx="33">
                  <c:v>107.92923611111108</c:v>
                </c:pt>
                <c:pt idx="34">
                  <c:v>108.10577777777773</c:v>
                </c:pt>
                <c:pt idx="35">
                  <c:v>108.1640972222222</c:v>
                </c:pt>
                <c:pt idx="36">
                  <c:v>108.33087499999999</c:v>
                </c:pt>
                <c:pt idx="37">
                  <c:v>108.4873611111111</c:v>
                </c:pt>
                <c:pt idx="38">
                  <c:v>108.63487499999999</c:v>
                </c:pt>
                <c:pt idx="39">
                  <c:v>108.84044444444443</c:v>
                </c:pt>
                <c:pt idx="40">
                  <c:v>109.02595833333332</c:v>
                </c:pt>
                <c:pt idx="41">
                  <c:v>109.16819444444442</c:v>
                </c:pt>
                <c:pt idx="42">
                  <c:v>109.26293055555554</c:v>
                </c:pt>
                <c:pt idx="43">
                  <c:v>109.31808333333332</c:v>
                </c:pt>
                <c:pt idx="44">
                  <c:v>109.42231944444441</c:v>
                </c:pt>
                <c:pt idx="45">
                  <c:v>109.53790277777775</c:v>
                </c:pt>
                <c:pt idx="46">
                  <c:v>109.62841666666664</c:v>
                </c:pt>
                <c:pt idx="47">
                  <c:v>109.72763888888888</c:v>
                </c:pt>
                <c:pt idx="48">
                  <c:v>109.83662499999998</c:v>
                </c:pt>
                <c:pt idx="49">
                  <c:v>109.9313611111111</c:v>
                </c:pt>
                <c:pt idx="50">
                  <c:v>110.02715277777776</c:v>
                </c:pt>
                <c:pt idx="51">
                  <c:v>110.10130555555554</c:v>
                </c:pt>
                <c:pt idx="52">
                  <c:v>110.14273611111111</c:v>
                </c:pt>
                <c:pt idx="53">
                  <c:v>110.1567222222222</c:v>
                </c:pt>
                <c:pt idx="54">
                  <c:v>110.1567222222222</c:v>
                </c:pt>
                <c:pt idx="55">
                  <c:v>110.14009722222221</c:v>
                </c:pt>
                <c:pt idx="56">
                  <c:v>110.09391666666664</c:v>
                </c:pt>
                <c:pt idx="57">
                  <c:v>110.05723611111111</c:v>
                </c:pt>
                <c:pt idx="58">
                  <c:v>110.00472222222223</c:v>
                </c:pt>
                <c:pt idx="59">
                  <c:v>109.92713888888888</c:v>
                </c:pt>
                <c:pt idx="60">
                  <c:v>109.7389861111111</c:v>
                </c:pt>
                <c:pt idx="61">
                  <c:v>109.47668055555555</c:v>
                </c:pt>
                <c:pt idx="62">
                  <c:v>109.22545833333332</c:v>
                </c:pt>
                <c:pt idx="63">
                  <c:v>108.93729166666665</c:v>
                </c:pt>
                <c:pt idx="64">
                  <c:v>108.56468055555557</c:v>
                </c:pt>
                <c:pt idx="65">
                  <c:v>108.24220833333334</c:v>
                </c:pt>
                <c:pt idx="66">
                  <c:v>107.94243055555557</c:v>
                </c:pt>
                <c:pt idx="67">
                  <c:v>107.65716666666668</c:v>
                </c:pt>
                <c:pt idx="68">
                  <c:v>107.35923611111113</c:v>
                </c:pt>
                <c:pt idx="69">
                  <c:v>107.04441666666666</c:v>
                </c:pt>
                <c:pt idx="70">
                  <c:v>106.75915277777779</c:v>
                </c:pt>
                <c:pt idx="71">
                  <c:v>106.50159722222223</c:v>
                </c:pt>
                <c:pt idx="72">
                  <c:v>106.19311111111111</c:v>
                </c:pt>
                <c:pt idx="73">
                  <c:v>105.87987500000001</c:v>
                </c:pt>
                <c:pt idx="74">
                  <c:v>105.55951388888889</c:v>
                </c:pt>
                <c:pt idx="75">
                  <c:v>105.25868055555557</c:v>
                </c:pt>
                <c:pt idx="76">
                  <c:v>104.99215277777779</c:v>
                </c:pt>
                <c:pt idx="77">
                  <c:v>104.7686388888889</c:v>
                </c:pt>
                <c:pt idx="78">
                  <c:v>104.54354166666667</c:v>
                </c:pt>
                <c:pt idx="79">
                  <c:v>104.35354166666666</c:v>
                </c:pt>
                <c:pt idx="80">
                  <c:v>104.1865</c:v>
                </c:pt>
                <c:pt idx="81">
                  <c:v>103.97222222222221</c:v>
                </c:pt>
                <c:pt idx="82">
                  <c:v>103.7663888888889</c:v>
                </c:pt>
                <c:pt idx="83">
                  <c:v>103.56636111111112</c:v>
                </c:pt>
                <c:pt idx="84">
                  <c:v>103.39272222222225</c:v>
                </c:pt>
                <c:pt idx="85">
                  <c:v>103.25286111111113</c:v>
                </c:pt>
                <c:pt idx="86">
                  <c:v>103.15390277777779</c:v>
                </c:pt>
                <c:pt idx="87">
                  <c:v>103.04650000000001</c:v>
                </c:pt>
                <c:pt idx="88">
                  <c:v>102.97630555555556</c:v>
                </c:pt>
                <c:pt idx="89">
                  <c:v>102.93830555555559</c:v>
                </c:pt>
                <c:pt idx="90">
                  <c:v>102.87681944444445</c:v>
                </c:pt>
                <c:pt idx="91">
                  <c:v>102.79448611111111</c:v>
                </c:pt>
                <c:pt idx="92">
                  <c:v>102.68180555555557</c:v>
                </c:pt>
                <c:pt idx="93">
                  <c:v>102.56226388888889</c:v>
                </c:pt>
                <c:pt idx="94">
                  <c:v>102.47148611111112</c:v>
                </c:pt>
                <c:pt idx="95">
                  <c:v>102.41343055555558</c:v>
                </c:pt>
                <c:pt idx="96">
                  <c:v>102.44193055555556</c:v>
                </c:pt>
                <c:pt idx="97">
                  <c:v>102.47280555555557</c:v>
                </c:pt>
                <c:pt idx="98">
                  <c:v>102.47940277777778</c:v>
                </c:pt>
                <c:pt idx="99">
                  <c:v>102.48916666666666</c:v>
                </c:pt>
                <c:pt idx="100">
                  <c:v>102.54695833333334</c:v>
                </c:pt>
                <c:pt idx="101">
                  <c:v>102.56859722222221</c:v>
                </c:pt>
                <c:pt idx="102">
                  <c:v>102.54273611111111</c:v>
                </c:pt>
                <c:pt idx="103">
                  <c:v>102.4743888888889</c:v>
                </c:pt>
                <c:pt idx="104">
                  <c:v>102.40287499999999</c:v>
                </c:pt>
                <c:pt idx="105">
                  <c:v>102.36276388888889</c:v>
                </c:pt>
                <c:pt idx="106">
                  <c:v>102.33927777777778</c:v>
                </c:pt>
                <c:pt idx="107">
                  <c:v>102.35141666666667</c:v>
                </c:pt>
                <c:pt idx="108">
                  <c:v>102.36144444444443</c:v>
                </c:pt>
                <c:pt idx="109">
                  <c:v>102.3123611111111</c:v>
                </c:pt>
                <c:pt idx="110">
                  <c:v>102.21393055555554</c:v>
                </c:pt>
                <c:pt idx="111">
                  <c:v>102.06140277777776</c:v>
                </c:pt>
                <c:pt idx="112">
                  <c:v>101.90333333333331</c:v>
                </c:pt>
                <c:pt idx="113">
                  <c:v>101.81229166666665</c:v>
                </c:pt>
                <c:pt idx="114">
                  <c:v>101.73576388888888</c:v>
                </c:pt>
                <c:pt idx="115">
                  <c:v>101.64604166666666</c:v>
                </c:pt>
                <c:pt idx="116">
                  <c:v>101.51568055555555</c:v>
                </c:pt>
                <c:pt idx="117">
                  <c:v>101.41276388888889</c:v>
                </c:pt>
                <c:pt idx="118">
                  <c:v>101.25495833333333</c:v>
                </c:pt>
                <c:pt idx="119">
                  <c:v>101.08422222222222</c:v>
                </c:pt>
                <c:pt idx="120">
                  <c:v>100.85015277777778</c:v>
                </c:pt>
                <c:pt idx="121">
                  <c:v>100.61740277777777</c:v>
                </c:pt>
                <c:pt idx="122">
                  <c:v>100.38913888888887</c:v>
                </c:pt>
                <c:pt idx="123">
                  <c:v>100.19095833333331</c:v>
                </c:pt>
                <c:pt idx="124">
                  <c:v>99.966916666666634</c:v>
                </c:pt>
                <c:pt idx="125">
                  <c:v>99.741027777777759</c:v>
                </c:pt>
                <c:pt idx="126">
                  <c:v>99.516722222222199</c:v>
                </c:pt>
                <c:pt idx="127">
                  <c:v>99.324347222222201</c:v>
                </c:pt>
                <c:pt idx="128">
                  <c:v>99.169708333333318</c:v>
                </c:pt>
                <c:pt idx="129">
                  <c:v>99.034069444444427</c:v>
                </c:pt>
                <c:pt idx="130">
                  <c:v>98.878374999999977</c:v>
                </c:pt>
                <c:pt idx="131">
                  <c:v>98.659874999999985</c:v>
                </c:pt>
                <c:pt idx="132">
                  <c:v>98.360361111111089</c:v>
                </c:pt>
                <c:pt idx="133">
                  <c:v>98.050291666666638</c:v>
                </c:pt>
                <c:pt idx="134">
                  <c:v>97.777958333333302</c:v>
                </c:pt>
                <c:pt idx="135">
                  <c:v>97.52990277777775</c:v>
                </c:pt>
                <c:pt idx="136">
                  <c:v>97.296097222222187</c:v>
                </c:pt>
                <c:pt idx="137">
                  <c:v>97.081555555555525</c:v>
                </c:pt>
                <c:pt idx="138">
                  <c:v>96.858833333333308</c:v>
                </c:pt>
                <c:pt idx="139">
                  <c:v>96.647722222222214</c:v>
                </c:pt>
                <c:pt idx="140">
                  <c:v>96.432124999999985</c:v>
                </c:pt>
                <c:pt idx="141">
                  <c:v>96.224180555555535</c:v>
                </c:pt>
                <c:pt idx="142">
                  <c:v>95.999874999999975</c:v>
                </c:pt>
                <c:pt idx="143">
                  <c:v>95.791138888888867</c:v>
                </c:pt>
                <c:pt idx="144">
                  <c:v>95.622513888888875</c:v>
                </c:pt>
                <c:pt idx="145">
                  <c:v>95.483180555555535</c:v>
                </c:pt>
                <c:pt idx="146">
                  <c:v>95.382111111111087</c:v>
                </c:pt>
                <c:pt idx="147">
                  <c:v>95.343055555555537</c:v>
                </c:pt>
                <c:pt idx="148">
                  <c:v>95.317722222222201</c:v>
                </c:pt>
                <c:pt idx="149">
                  <c:v>95.240930555555551</c:v>
                </c:pt>
                <c:pt idx="150">
                  <c:v>95.141972222222208</c:v>
                </c:pt>
                <c:pt idx="151">
                  <c:v>95.053305555555568</c:v>
                </c:pt>
                <c:pt idx="152">
                  <c:v>94.983638888888905</c:v>
                </c:pt>
                <c:pt idx="153">
                  <c:v>94.915027777777794</c:v>
                </c:pt>
                <c:pt idx="154">
                  <c:v>94.932972222222233</c:v>
                </c:pt>
                <c:pt idx="155">
                  <c:v>95.008972222222226</c:v>
                </c:pt>
                <c:pt idx="156">
                  <c:v>95.168097222222229</c:v>
                </c:pt>
                <c:pt idx="157">
                  <c:v>95.250166666666672</c:v>
                </c:pt>
                <c:pt idx="158">
                  <c:v>95.259930555555556</c:v>
                </c:pt>
                <c:pt idx="159">
                  <c:v>95.275763888888889</c:v>
                </c:pt>
                <c:pt idx="160">
                  <c:v>95.301361111111106</c:v>
                </c:pt>
                <c:pt idx="161">
                  <c:v>95.281305555555562</c:v>
                </c:pt>
                <c:pt idx="162">
                  <c:v>95.27206944444444</c:v>
                </c:pt>
                <c:pt idx="163">
                  <c:v>95.252277777777778</c:v>
                </c:pt>
                <c:pt idx="164">
                  <c:v>95.236180555555563</c:v>
                </c:pt>
                <c:pt idx="165">
                  <c:v>95.178916666666666</c:v>
                </c:pt>
                <c:pt idx="166">
                  <c:v>95.135902777777787</c:v>
                </c:pt>
                <c:pt idx="167">
                  <c:v>95.158069444444436</c:v>
                </c:pt>
                <c:pt idx="168">
                  <c:v>95.211638888888885</c:v>
                </c:pt>
                <c:pt idx="169">
                  <c:v>95.307430555555541</c:v>
                </c:pt>
                <c:pt idx="170">
                  <c:v>95.413249999999991</c:v>
                </c:pt>
                <c:pt idx="171">
                  <c:v>95.505083333333332</c:v>
                </c:pt>
                <c:pt idx="172">
                  <c:v>95.604041666666646</c:v>
                </c:pt>
                <c:pt idx="173">
                  <c:v>95.694027777777777</c:v>
                </c:pt>
                <c:pt idx="174">
                  <c:v>95.80090277777775</c:v>
                </c:pt>
                <c:pt idx="175">
                  <c:v>95.905930555555543</c:v>
                </c:pt>
                <c:pt idx="176">
                  <c:v>96.032597222222208</c:v>
                </c:pt>
                <c:pt idx="177">
                  <c:v>96.182222222222194</c:v>
                </c:pt>
                <c:pt idx="178">
                  <c:v>96.368263888888876</c:v>
                </c:pt>
                <c:pt idx="179">
                  <c:v>96.542958333333317</c:v>
                </c:pt>
                <c:pt idx="180">
                  <c:v>96.691791666666646</c:v>
                </c:pt>
                <c:pt idx="181">
                  <c:v>96.811333333333295</c:v>
                </c:pt>
                <c:pt idx="182">
                  <c:v>96.933249999999973</c:v>
                </c:pt>
                <c:pt idx="183">
                  <c:v>97.015319444444444</c:v>
                </c:pt>
                <c:pt idx="184">
                  <c:v>97.109527777777771</c:v>
                </c:pt>
                <c:pt idx="185">
                  <c:v>97.205319444444413</c:v>
                </c:pt>
                <c:pt idx="186">
                  <c:v>97.357583333333324</c:v>
                </c:pt>
                <c:pt idx="187">
                  <c:v>97.509055555555548</c:v>
                </c:pt>
                <c:pt idx="188">
                  <c:v>97.69852777777777</c:v>
                </c:pt>
                <c:pt idx="189">
                  <c:v>97.87084722222221</c:v>
                </c:pt>
                <c:pt idx="190">
                  <c:v>97.99144444444444</c:v>
                </c:pt>
                <c:pt idx="191">
                  <c:v>98.043166666666664</c:v>
                </c:pt>
                <c:pt idx="192">
                  <c:v>98.018888888888881</c:v>
                </c:pt>
                <c:pt idx="193">
                  <c:v>98.00622222222222</c:v>
                </c:pt>
                <c:pt idx="194">
                  <c:v>98.030763888888899</c:v>
                </c:pt>
                <c:pt idx="195">
                  <c:v>98.046333333333337</c:v>
                </c:pt>
                <c:pt idx="196">
                  <c:v>98.053722222222234</c:v>
                </c:pt>
                <c:pt idx="197">
                  <c:v>98.09383333333335</c:v>
                </c:pt>
                <c:pt idx="198">
                  <c:v>98.142388888888888</c:v>
                </c:pt>
                <c:pt idx="199">
                  <c:v>98.230000000000018</c:v>
                </c:pt>
                <c:pt idx="200">
                  <c:v>98.369597222222254</c:v>
                </c:pt>
                <c:pt idx="201">
                  <c:v>98.540861111111127</c:v>
                </c:pt>
                <c:pt idx="202">
                  <c:v>98.725319444444452</c:v>
                </c:pt>
                <c:pt idx="203">
                  <c:v>98.878375000000005</c:v>
                </c:pt>
                <c:pt idx="204">
                  <c:v>99.021930555555556</c:v>
                </c:pt>
                <c:pt idx="205">
                  <c:v>99.174986111111124</c:v>
                </c:pt>
                <c:pt idx="206">
                  <c:v>99.341236111111115</c:v>
                </c:pt>
                <c:pt idx="207">
                  <c:v>99.523319444444454</c:v>
                </c:pt>
                <c:pt idx="208">
                  <c:v>99.719124999999991</c:v>
                </c:pt>
                <c:pt idx="209">
                  <c:v>99.927861111111099</c:v>
                </c:pt>
                <c:pt idx="210">
                  <c:v>100.1392361111111</c:v>
                </c:pt>
                <c:pt idx="211">
                  <c:v>100.30891666666665</c:v>
                </c:pt>
                <c:pt idx="212">
                  <c:v>100.43109722222221</c:v>
                </c:pt>
                <c:pt idx="213">
                  <c:v>100.53902777777776</c:v>
                </c:pt>
                <c:pt idx="214">
                  <c:v>100.64405555555554</c:v>
                </c:pt>
                <c:pt idx="215">
                  <c:v>100.73694444444442</c:v>
                </c:pt>
                <c:pt idx="216">
                  <c:v>100.78629166666666</c:v>
                </c:pt>
                <c:pt idx="217">
                  <c:v>100.84672222222221</c:v>
                </c:pt>
                <c:pt idx="218">
                  <c:v>100.91190277777777</c:v>
                </c:pt>
                <c:pt idx="219">
                  <c:v>100.96520833333332</c:v>
                </c:pt>
                <c:pt idx="220">
                  <c:v>101.0010972222222</c:v>
                </c:pt>
                <c:pt idx="221">
                  <c:v>101.06654166666665</c:v>
                </c:pt>
                <c:pt idx="222">
                  <c:v>101.13937499999997</c:v>
                </c:pt>
                <c:pt idx="223">
                  <c:v>101.24281944444441</c:v>
                </c:pt>
                <c:pt idx="224">
                  <c:v>101.3365</c:v>
                </c:pt>
                <c:pt idx="225">
                  <c:v>101.45656944444444</c:v>
                </c:pt>
                <c:pt idx="226">
                  <c:v>101.61437500000001</c:v>
                </c:pt>
                <c:pt idx="227">
                  <c:v>101.81704166666667</c:v>
                </c:pt>
                <c:pt idx="228">
                  <c:v>102.06140277777779</c:v>
                </c:pt>
                <c:pt idx="229">
                  <c:v>102.37648611111112</c:v>
                </c:pt>
                <c:pt idx="230">
                  <c:v>102.716375</c:v>
                </c:pt>
                <c:pt idx="231">
                  <c:v>103.04887500000002</c:v>
                </c:pt>
                <c:pt idx="232">
                  <c:v>103.39615277777779</c:v>
                </c:pt>
                <c:pt idx="233">
                  <c:v>103.68854166666667</c:v>
                </c:pt>
                <c:pt idx="234">
                  <c:v>103.95929166666669</c:v>
                </c:pt>
                <c:pt idx="235">
                  <c:v>104.20022222222224</c:v>
                </c:pt>
                <c:pt idx="236">
                  <c:v>104.40631944444445</c:v>
                </c:pt>
                <c:pt idx="237">
                  <c:v>104.63405555555555</c:v>
                </c:pt>
                <c:pt idx="238">
                  <c:v>104.85070833333333</c:v>
                </c:pt>
                <c:pt idx="239">
                  <c:v>105.08293055555555</c:v>
                </c:pt>
                <c:pt idx="240">
                  <c:v>105.30618055555556</c:v>
                </c:pt>
                <c:pt idx="241">
                  <c:v>105.49538888888888</c:v>
                </c:pt>
                <c:pt idx="242">
                  <c:v>105.63999999999999</c:v>
                </c:pt>
                <c:pt idx="243">
                  <c:v>105.75637499999999</c:v>
                </c:pt>
                <c:pt idx="244">
                  <c:v>105.84530555555553</c:v>
                </c:pt>
                <c:pt idx="245">
                  <c:v>105.94901388888889</c:v>
                </c:pt>
                <c:pt idx="246">
                  <c:v>106.05931944444443</c:v>
                </c:pt>
                <c:pt idx="247">
                  <c:v>106.23427777777776</c:v>
                </c:pt>
                <c:pt idx="248">
                  <c:v>106.45013888888886</c:v>
                </c:pt>
                <c:pt idx="249">
                  <c:v>106.6699583333333</c:v>
                </c:pt>
                <c:pt idx="250">
                  <c:v>106.88423611111111</c:v>
                </c:pt>
                <c:pt idx="251">
                  <c:v>107.09376388888887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1F43-4C29-B414-0230871CA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090112"/>
        <c:axId val="112104192"/>
      </c:lineChart>
      <c:dateAx>
        <c:axId val="112090112"/>
        <c:scaling>
          <c:orientation val="minMax"/>
        </c:scaling>
        <c:delete val="0"/>
        <c:axPos val="b"/>
        <c:numFmt formatCode="yyyy/m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zh-TW"/>
          </a:p>
        </c:txPr>
        <c:crossAx val="112104192"/>
        <c:crosses val="autoZero"/>
        <c:auto val="1"/>
        <c:lblOffset val="100"/>
        <c:baseTimeUnit val="days"/>
        <c:majorUnit val="24"/>
        <c:majorTimeUnit val="months"/>
        <c:minorUnit val="3"/>
        <c:minorTimeUnit val="months"/>
      </c:dateAx>
      <c:valAx>
        <c:axId val="112104192"/>
        <c:scaling>
          <c:orientation val="minMax"/>
          <c:min val="90"/>
        </c:scaling>
        <c:delete val="0"/>
        <c:axPos val="l"/>
        <c:numFmt formatCode="0_ 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zh-TW"/>
          </a:p>
        </c:txPr>
        <c:crossAx val="112090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513031552573622"/>
          <c:y val="0.15786514792007236"/>
          <c:w val="0.64461247637051045"/>
          <c:h val="0.1386067182463941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新細明體"/>
          <a:cs typeface="Vani" panose="020B0502040204020203" pitchFamily="18" charset="0"/>
        </a:defRPr>
      </a:pPr>
      <a:endParaRPr lang="zh-TW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149021690952435E-2"/>
          <c:y val="0.15443392122191518"/>
          <c:w val="0.85994917231418733"/>
          <c:h val="0.70238651304061483"/>
        </c:manualLayout>
      </c:layout>
      <c:lineChart>
        <c:grouping val="standard"/>
        <c:varyColors val="0"/>
        <c:ser>
          <c:idx val="1"/>
          <c:order val="0"/>
          <c:tx>
            <c:strRef>
              <c:f>實質!$I$3</c:f>
              <c:strCache>
                <c:ptCount val="1"/>
                <c:pt idx="0">
                  <c:v>Taiwan</c:v>
                </c:pt>
              </c:strCache>
            </c:strRef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dPt>
            <c:idx val="3"/>
            <c:bubble3D val="0"/>
          </c:dPt>
          <c:dPt>
            <c:idx val="97"/>
            <c:bubble3D val="0"/>
          </c:dPt>
          <c:dPt>
            <c:idx val="98"/>
            <c:bubble3D val="0"/>
          </c:dPt>
          <c:dPt>
            <c:idx val="99"/>
            <c:bubble3D val="0"/>
          </c:dPt>
          <c:dPt>
            <c:idx val="100"/>
            <c:bubble3D val="0"/>
          </c:dPt>
          <c:dPt>
            <c:idx val="101"/>
            <c:bubble3D val="0"/>
          </c:dPt>
          <c:dPt>
            <c:idx val="102"/>
            <c:bubble3D val="0"/>
          </c:dPt>
          <c:dPt>
            <c:idx val="103"/>
            <c:bubble3D val="0"/>
          </c:dPt>
          <c:dPt>
            <c:idx val="104"/>
            <c:bubble3D val="0"/>
          </c:dPt>
          <c:dPt>
            <c:idx val="105"/>
            <c:bubble3D val="0"/>
          </c:dPt>
          <c:dPt>
            <c:idx val="106"/>
            <c:bubble3D val="0"/>
          </c:dPt>
          <c:dPt>
            <c:idx val="107"/>
            <c:bubble3D val="0"/>
          </c:dPt>
          <c:dPt>
            <c:idx val="108"/>
            <c:bubble3D val="0"/>
          </c:dPt>
          <c:dPt>
            <c:idx val="109"/>
            <c:marker>
              <c:symbol val="triangle"/>
              <c:size val="6"/>
              <c:spPr>
                <a:noFill/>
                <a:ln w="9525">
                  <a:noFill/>
                </a:ln>
              </c:spPr>
            </c:marker>
            <c:bubble3D val="0"/>
          </c:dPt>
          <c:dPt>
            <c:idx val="110"/>
            <c:bubble3D val="0"/>
          </c:dPt>
          <c:dPt>
            <c:idx val="111"/>
            <c:bubble3D val="0"/>
          </c:dPt>
          <c:dPt>
            <c:idx val="112"/>
            <c:bubble3D val="0"/>
          </c:dPt>
          <c:dPt>
            <c:idx val="113"/>
            <c:bubble3D val="0"/>
          </c:dPt>
          <c:dPt>
            <c:idx val="114"/>
            <c:bubble3D val="0"/>
          </c:dPt>
          <c:dPt>
            <c:idx val="115"/>
            <c:bubble3D val="0"/>
          </c:dPt>
          <c:dPt>
            <c:idx val="116"/>
            <c:bubble3D val="0"/>
          </c:dPt>
          <c:dPt>
            <c:idx val="117"/>
            <c:bubble3D val="0"/>
          </c:dPt>
          <c:dPt>
            <c:idx val="118"/>
            <c:bubble3D val="0"/>
          </c:dPt>
          <c:dPt>
            <c:idx val="119"/>
            <c:bubble3D val="0"/>
          </c:dPt>
          <c:dPt>
            <c:idx val="120"/>
            <c:bubble3D val="0"/>
          </c:dPt>
          <c:dPt>
            <c:idx val="121"/>
            <c:bubble3D val="0"/>
          </c:dPt>
          <c:dPt>
            <c:idx val="122"/>
            <c:bubble3D val="0"/>
          </c:dPt>
          <c:dPt>
            <c:idx val="123"/>
            <c:bubble3D val="0"/>
          </c:dPt>
          <c:dPt>
            <c:idx val="124"/>
            <c:bubble3D val="0"/>
          </c:dPt>
          <c:dPt>
            <c:idx val="125"/>
            <c:bubble3D val="0"/>
          </c:dPt>
          <c:dPt>
            <c:idx val="126"/>
            <c:bubble3D val="0"/>
          </c:dPt>
          <c:dPt>
            <c:idx val="127"/>
            <c:bubble3D val="0"/>
          </c:dPt>
          <c:dPt>
            <c:idx val="128"/>
            <c:bubble3D val="0"/>
          </c:dPt>
          <c:dPt>
            <c:idx val="129"/>
            <c:bubble3D val="0"/>
          </c:dPt>
          <c:dPt>
            <c:idx val="130"/>
            <c:bubble3D val="0"/>
          </c:dPt>
          <c:dPt>
            <c:idx val="131"/>
            <c:bubble3D val="0"/>
          </c:dPt>
          <c:dPt>
            <c:idx val="132"/>
            <c:bubble3D val="0"/>
          </c:dPt>
          <c:dPt>
            <c:idx val="133"/>
            <c:bubble3D val="0"/>
          </c:dPt>
          <c:dPt>
            <c:idx val="134"/>
            <c:bubble3D val="0"/>
          </c:dPt>
          <c:dPt>
            <c:idx val="135"/>
            <c:bubble3D val="0"/>
          </c:dPt>
          <c:dPt>
            <c:idx val="136"/>
            <c:bubble3D val="0"/>
          </c:dPt>
          <c:dPt>
            <c:idx val="137"/>
            <c:bubble3D val="0"/>
          </c:dPt>
          <c:dPt>
            <c:idx val="138"/>
            <c:bubble3D val="0"/>
          </c:dPt>
          <c:dPt>
            <c:idx val="139"/>
            <c:bubble3D val="0"/>
          </c:dPt>
          <c:dPt>
            <c:idx val="140"/>
            <c:bubble3D val="0"/>
          </c:dPt>
          <c:dPt>
            <c:idx val="141"/>
            <c:bubble3D val="0"/>
          </c:dPt>
          <c:dPt>
            <c:idx val="142"/>
            <c:bubble3D val="0"/>
          </c:dPt>
          <c:dPt>
            <c:idx val="143"/>
            <c:bubble3D val="0"/>
          </c:dPt>
          <c:dPt>
            <c:idx val="144"/>
            <c:bubble3D val="0"/>
          </c:dPt>
          <c:dLbls>
            <c:dLbl>
              <c:idx val="138"/>
              <c:layout>
                <c:manualLayout>
                  <c:x val="0.32046244861682049"/>
                  <c:y val="-6.6768738631407774E-3"/>
                </c:manualLayout>
              </c:layout>
              <c:tx>
                <c:strRef>
                  <c:f>實質!$I$310</c:f>
                  <c:strCache>
                    <c:ptCount val="1"/>
                    <c:pt idx="0">
                      <c:v>104.05 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lang="en-US" altLang="en-US" sz="1050" b="1" i="0" u="none" strike="noStrike" kern="1200" baseline="0">
                      <a:solidFill>
                        <a:srgbClr val="0000FF"/>
                      </a:solidFill>
                      <a:latin typeface="+mj-lt"/>
                      <a:ea typeface="Times New Roman"/>
                      <a:cs typeface="Times New Roman"/>
                    </a:defRPr>
                  </a:pPr>
                  <a:endParaRPr lang="zh-TW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{27261314-435D-41B1-9252-02E84A93FD0F}</c15:txfldGUID>
                      <c15:f>實質!$I$310</c15:f>
                      <c15:dlblFieldTableCache>
                        <c:ptCount val="1"/>
                        <c:pt idx="0">
                          <c:v>104.05 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[0]!time</c:f>
              <c:numCache>
                <c:formatCode>yyyy/m</c:formatCode>
                <c:ptCount val="221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37531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38079</c:v>
                </c:pt>
                <c:pt idx="40">
                  <c:v>38111</c:v>
                </c:pt>
                <c:pt idx="41">
                  <c:v>38139</c:v>
                </c:pt>
                <c:pt idx="42">
                  <c:v>38169</c:v>
                </c:pt>
                <c:pt idx="43">
                  <c:v>38201</c:v>
                </c:pt>
                <c:pt idx="44">
                  <c:v>38231</c:v>
                </c:pt>
                <c:pt idx="45">
                  <c:v>38262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39966</c:v>
                </c:pt>
                <c:pt idx="102">
                  <c:v>39996</c:v>
                </c:pt>
                <c:pt idx="103">
                  <c:v>40027</c:v>
                </c:pt>
                <c:pt idx="104">
                  <c:v>40059</c:v>
                </c:pt>
                <c:pt idx="105">
                  <c:v>40090</c:v>
                </c:pt>
                <c:pt idx="106">
                  <c:v>40121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</c:numCache>
            </c:numRef>
          </c:cat>
          <c:val>
            <c:numRef>
              <c:f>[0]!TWD_R</c:f>
              <c:numCache>
                <c:formatCode>0.00_ </c:formatCode>
                <c:ptCount val="221"/>
                <c:pt idx="0">
                  <c:v>131.25</c:v>
                </c:pt>
                <c:pt idx="1">
                  <c:v>130.21</c:v>
                </c:pt>
                <c:pt idx="2">
                  <c:v>130.87</c:v>
                </c:pt>
                <c:pt idx="3">
                  <c:v>131.82</c:v>
                </c:pt>
                <c:pt idx="4">
                  <c:v>129.91999999999999</c:v>
                </c:pt>
                <c:pt idx="5">
                  <c:v>126.63</c:v>
                </c:pt>
                <c:pt idx="6">
                  <c:v>125.25</c:v>
                </c:pt>
                <c:pt idx="7">
                  <c:v>124.23</c:v>
                </c:pt>
                <c:pt idx="8">
                  <c:v>123.95</c:v>
                </c:pt>
                <c:pt idx="9">
                  <c:v>127.21</c:v>
                </c:pt>
                <c:pt idx="10">
                  <c:v>126.69</c:v>
                </c:pt>
                <c:pt idx="11">
                  <c:v>124.93</c:v>
                </c:pt>
                <c:pt idx="12">
                  <c:v>125.32</c:v>
                </c:pt>
                <c:pt idx="13">
                  <c:v>126.94</c:v>
                </c:pt>
                <c:pt idx="14">
                  <c:v>124.08</c:v>
                </c:pt>
                <c:pt idx="15">
                  <c:v>124.82</c:v>
                </c:pt>
                <c:pt idx="16">
                  <c:v>123.59</c:v>
                </c:pt>
                <c:pt idx="17">
                  <c:v>124.02</c:v>
                </c:pt>
                <c:pt idx="18">
                  <c:v>124.15</c:v>
                </c:pt>
                <c:pt idx="19">
                  <c:v>122.58</c:v>
                </c:pt>
                <c:pt idx="20">
                  <c:v>120.6</c:v>
                </c:pt>
                <c:pt idx="21">
                  <c:v>120.92</c:v>
                </c:pt>
                <c:pt idx="22">
                  <c:v>120.27</c:v>
                </c:pt>
                <c:pt idx="23">
                  <c:v>118.73</c:v>
                </c:pt>
                <c:pt idx="24">
                  <c:v>118.19</c:v>
                </c:pt>
                <c:pt idx="25">
                  <c:v>115.59</c:v>
                </c:pt>
                <c:pt idx="26">
                  <c:v>115.08</c:v>
                </c:pt>
                <c:pt idx="27">
                  <c:v>115.88</c:v>
                </c:pt>
                <c:pt idx="28">
                  <c:v>113.83</c:v>
                </c:pt>
                <c:pt idx="29">
                  <c:v>113.71</c:v>
                </c:pt>
                <c:pt idx="30">
                  <c:v>114.57</c:v>
                </c:pt>
                <c:pt idx="31">
                  <c:v>115.52</c:v>
                </c:pt>
                <c:pt idx="32">
                  <c:v>115.35</c:v>
                </c:pt>
                <c:pt idx="33">
                  <c:v>114.13</c:v>
                </c:pt>
                <c:pt idx="34">
                  <c:v>112.94</c:v>
                </c:pt>
                <c:pt idx="35">
                  <c:v>111.34</c:v>
                </c:pt>
                <c:pt idx="36">
                  <c:v>111.96</c:v>
                </c:pt>
                <c:pt idx="37">
                  <c:v>112.18</c:v>
                </c:pt>
                <c:pt idx="38">
                  <c:v>112.59</c:v>
                </c:pt>
                <c:pt idx="39">
                  <c:v>114.66</c:v>
                </c:pt>
                <c:pt idx="40">
                  <c:v>114.19</c:v>
                </c:pt>
                <c:pt idx="41">
                  <c:v>112.99</c:v>
                </c:pt>
                <c:pt idx="42">
                  <c:v>113.05</c:v>
                </c:pt>
                <c:pt idx="43">
                  <c:v>112.12</c:v>
                </c:pt>
                <c:pt idx="44">
                  <c:v>112.8</c:v>
                </c:pt>
                <c:pt idx="45">
                  <c:v>112.16</c:v>
                </c:pt>
                <c:pt idx="46">
                  <c:v>111.83</c:v>
                </c:pt>
                <c:pt idx="47">
                  <c:v>112.61</c:v>
                </c:pt>
                <c:pt idx="48">
                  <c:v>113.22</c:v>
                </c:pt>
                <c:pt idx="49">
                  <c:v>115.08</c:v>
                </c:pt>
                <c:pt idx="50">
                  <c:v>116.27</c:v>
                </c:pt>
                <c:pt idx="51">
                  <c:v>116.09</c:v>
                </c:pt>
                <c:pt idx="52">
                  <c:v>117.71</c:v>
                </c:pt>
                <c:pt idx="53">
                  <c:v>119.59</c:v>
                </c:pt>
                <c:pt idx="54">
                  <c:v>119.7</c:v>
                </c:pt>
                <c:pt idx="55">
                  <c:v>118.22</c:v>
                </c:pt>
                <c:pt idx="56">
                  <c:v>114.98</c:v>
                </c:pt>
                <c:pt idx="57">
                  <c:v>114.08</c:v>
                </c:pt>
                <c:pt idx="58">
                  <c:v>113.28</c:v>
                </c:pt>
                <c:pt idx="59">
                  <c:v>113.39</c:v>
                </c:pt>
                <c:pt idx="60">
                  <c:v>115.57</c:v>
                </c:pt>
                <c:pt idx="61">
                  <c:v>113.7</c:v>
                </c:pt>
                <c:pt idx="62">
                  <c:v>112.52</c:v>
                </c:pt>
                <c:pt idx="63">
                  <c:v>113.29</c:v>
                </c:pt>
                <c:pt idx="64">
                  <c:v>113.87</c:v>
                </c:pt>
                <c:pt idx="65">
                  <c:v>113.3</c:v>
                </c:pt>
                <c:pt idx="66">
                  <c:v>112.89</c:v>
                </c:pt>
                <c:pt idx="67">
                  <c:v>111</c:v>
                </c:pt>
                <c:pt idx="68">
                  <c:v>110.06</c:v>
                </c:pt>
                <c:pt idx="69">
                  <c:v>109.54</c:v>
                </c:pt>
                <c:pt idx="70">
                  <c:v>109.52</c:v>
                </c:pt>
                <c:pt idx="71">
                  <c:v>109.39</c:v>
                </c:pt>
                <c:pt idx="72">
                  <c:v>109.11</c:v>
                </c:pt>
                <c:pt idx="73">
                  <c:v>108.08</c:v>
                </c:pt>
                <c:pt idx="74">
                  <c:v>105.48</c:v>
                </c:pt>
                <c:pt idx="75">
                  <c:v>105.36</c:v>
                </c:pt>
                <c:pt idx="76">
                  <c:v>104.84</c:v>
                </c:pt>
                <c:pt idx="77">
                  <c:v>106.6</c:v>
                </c:pt>
                <c:pt idx="78">
                  <c:v>105.44</c:v>
                </c:pt>
                <c:pt idx="79">
                  <c:v>105.68</c:v>
                </c:pt>
                <c:pt idx="80">
                  <c:v>105.2</c:v>
                </c:pt>
                <c:pt idx="81">
                  <c:v>107.49</c:v>
                </c:pt>
                <c:pt idx="82">
                  <c:v>105.28</c:v>
                </c:pt>
                <c:pt idx="83">
                  <c:v>103.75</c:v>
                </c:pt>
                <c:pt idx="84">
                  <c:v>101.36</c:v>
                </c:pt>
                <c:pt idx="85">
                  <c:v>103.37</c:v>
                </c:pt>
                <c:pt idx="86">
                  <c:v>103.25</c:v>
                </c:pt>
                <c:pt idx="87">
                  <c:v>104.67</c:v>
                </c:pt>
                <c:pt idx="88">
                  <c:v>104.21</c:v>
                </c:pt>
                <c:pt idx="89">
                  <c:v>106.73</c:v>
                </c:pt>
                <c:pt idx="90">
                  <c:v>106.09</c:v>
                </c:pt>
                <c:pt idx="91">
                  <c:v>105.62</c:v>
                </c:pt>
                <c:pt idx="92">
                  <c:v>103.67</c:v>
                </c:pt>
                <c:pt idx="93">
                  <c:v>105.45</c:v>
                </c:pt>
                <c:pt idx="94">
                  <c:v>104.92</c:v>
                </c:pt>
                <c:pt idx="95">
                  <c:v>101.56</c:v>
                </c:pt>
                <c:pt idx="96">
                  <c:v>100.35</c:v>
                </c:pt>
                <c:pt idx="97">
                  <c:v>97.74</c:v>
                </c:pt>
                <c:pt idx="98">
                  <c:v>98.48</c:v>
                </c:pt>
                <c:pt idx="99">
                  <c:v>99.88</c:v>
                </c:pt>
                <c:pt idx="100">
                  <c:v>100.76</c:v>
                </c:pt>
                <c:pt idx="101">
                  <c:v>100.32</c:v>
                </c:pt>
                <c:pt idx="102">
                  <c:v>99.66</c:v>
                </c:pt>
                <c:pt idx="103">
                  <c:v>100.79</c:v>
                </c:pt>
                <c:pt idx="104">
                  <c:v>99.59</c:v>
                </c:pt>
                <c:pt idx="105">
                  <c:v>99.71</c:v>
                </c:pt>
                <c:pt idx="106">
                  <c:v>98.23</c:v>
                </c:pt>
                <c:pt idx="107">
                  <c:v>98.15</c:v>
                </c:pt>
                <c:pt idx="108">
                  <c:v>99.5</c:v>
                </c:pt>
                <c:pt idx="109">
                  <c:v>99.59</c:v>
                </c:pt>
                <c:pt idx="110">
                  <c:v>99.02</c:v>
                </c:pt>
                <c:pt idx="111">
                  <c:v>100.99</c:v>
                </c:pt>
                <c:pt idx="112">
                  <c:v>100.89</c:v>
                </c:pt>
                <c:pt idx="113">
                  <c:v>100.73</c:v>
                </c:pt>
                <c:pt idx="114">
                  <c:v>99.57</c:v>
                </c:pt>
                <c:pt idx="115">
                  <c:v>98.96</c:v>
                </c:pt>
                <c:pt idx="116">
                  <c:v>98.3</c:v>
                </c:pt>
                <c:pt idx="117">
                  <c:v>99.05</c:v>
                </c:pt>
                <c:pt idx="118">
                  <c:v>101.11</c:v>
                </c:pt>
                <c:pt idx="119">
                  <c:v>102.29</c:v>
                </c:pt>
                <c:pt idx="120">
                  <c:v>103.69</c:v>
                </c:pt>
                <c:pt idx="121">
                  <c:v>102.58</c:v>
                </c:pt>
                <c:pt idx="122">
                  <c:v>99.88</c:v>
                </c:pt>
                <c:pt idx="123">
                  <c:v>101.24</c:v>
                </c:pt>
                <c:pt idx="124">
                  <c:v>101.57</c:v>
                </c:pt>
                <c:pt idx="125">
                  <c:v>101.55</c:v>
                </c:pt>
                <c:pt idx="126">
                  <c:v>100.6</c:v>
                </c:pt>
                <c:pt idx="127">
                  <c:v>99.22</c:v>
                </c:pt>
                <c:pt idx="128">
                  <c:v>98.03</c:v>
                </c:pt>
                <c:pt idx="129">
                  <c:v>97.07</c:v>
                </c:pt>
                <c:pt idx="130">
                  <c:v>97.48</c:v>
                </c:pt>
                <c:pt idx="131">
                  <c:v>98.05</c:v>
                </c:pt>
                <c:pt idx="132">
                  <c:v>98.36</c:v>
                </c:pt>
                <c:pt idx="133">
                  <c:v>97.6</c:v>
                </c:pt>
                <c:pt idx="134">
                  <c:v>98.35</c:v>
                </c:pt>
                <c:pt idx="135">
                  <c:v>99.25</c:v>
                </c:pt>
                <c:pt idx="136">
                  <c:v>100.44</c:v>
                </c:pt>
                <c:pt idx="137">
                  <c:v>100.67</c:v>
                </c:pt>
                <c:pt idx="138">
                  <c:v>100.84</c:v>
                </c:pt>
                <c:pt idx="139">
                  <c:v>100.96</c:v>
                </c:pt>
                <c:pt idx="140">
                  <c:v>100.67</c:v>
                </c:pt>
                <c:pt idx="141">
                  <c:v>101.11</c:v>
                </c:pt>
                <c:pt idx="142">
                  <c:v>101.2</c:v>
                </c:pt>
                <c:pt idx="143">
                  <c:v>101.36</c:v>
                </c:pt>
                <c:pt idx="144">
                  <c:v>101.45</c:v>
                </c:pt>
                <c:pt idx="145">
                  <c:v>100.33</c:v>
                </c:pt>
                <c:pt idx="146">
                  <c:v>99.45</c:v>
                </c:pt>
                <c:pt idx="147">
                  <c:v>99.89</c:v>
                </c:pt>
                <c:pt idx="148">
                  <c:v>100.72</c:v>
                </c:pt>
                <c:pt idx="149">
                  <c:v>100.49</c:v>
                </c:pt>
                <c:pt idx="150">
                  <c:v>100.87</c:v>
                </c:pt>
                <c:pt idx="151">
                  <c:v>100.34</c:v>
                </c:pt>
                <c:pt idx="152">
                  <c:v>102.16</c:v>
                </c:pt>
                <c:pt idx="153">
                  <c:v>101.68</c:v>
                </c:pt>
                <c:pt idx="154">
                  <c:v>101.12</c:v>
                </c:pt>
                <c:pt idx="155">
                  <c:v>100.52</c:v>
                </c:pt>
                <c:pt idx="156">
                  <c:v>99.62</c:v>
                </c:pt>
                <c:pt idx="157">
                  <c:v>98.14</c:v>
                </c:pt>
                <c:pt idx="158">
                  <c:v>98.2</c:v>
                </c:pt>
                <c:pt idx="159">
                  <c:v>99.28</c:v>
                </c:pt>
                <c:pt idx="160">
                  <c:v>99.3</c:v>
                </c:pt>
                <c:pt idx="161">
                  <c:v>100.42</c:v>
                </c:pt>
                <c:pt idx="162">
                  <c:v>100.22</c:v>
                </c:pt>
                <c:pt idx="163">
                  <c:v>100.78</c:v>
                </c:pt>
                <c:pt idx="164">
                  <c:v>101.19</c:v>
                </c:pt>
                <c:pt idx="165">
                  <c:v>101.07</c:v>
                </c:pt>
                <c:pt idx="166">
                  <c:v>100.99</c:v>
                </c:pt>
                <c:pt idx="167">
                  <c:v>99.87</c:v>
                </c:pt>
                <c:pt idx="168">
                  <c:v>98.99</c:v>
                </c:pt>
                <c:pt idx="169">
                  <c:v>99.79</c:v>
                </c:pt>
                <c:pt idx="170">
                  <c:v>100.81</c:v>
                </c:pt>
                <c:pt idx="171">
                  <c:v>101.93</c:v>
                </c:pt>
                <c:pt idx="172">
                  <c:v>103.09</c:v>
                </c:pt>
                <c:pt idx="173">
                  <c:v>103.43</c:v>
                </c:pt>
                <c:pt idx="174">
                  <c:v>103.03</c:v>
                </c:pt>
                <c:pt idx="175">
                  <c:v>101.66</c:v>
                </c:pt>
                <c:pt idx="176">
                  <c:v>101.09</c:v>
                </c:pt>
                <c:pt idx="177">
                  <c:v>101.3</c:v>
                </c:pt>
                <c:pt idx="178">
                  <c:v>101.27</c:v>
                </c:pt>
                <c:pt idx="179">
                  <c:v>100.23</c:v>
                </c:pt>
                <c:pt idx="180">
                  <c:v>98.86</c:v>
                </c:pt>
                <c:pt idx="181">
                  <c:v>99.59</c:v>
                </c:pt>
                <c:pt idx="182">
                  <c:v>99.69</c:v>
                </c:pt>
                <c:pt idx="183">
                  <c:v>99.51</c:v>
                </c:pt>
                <c:pt idx="184">
                  <c:v>99.15</c:v>
                </c:pt>
                <c:pt idx="185">
                  <c:v>99.97</c:v>
                </c:pt>
                <c:pt idx="186">
                  <c:v>101.27</c:v>
                </c:pt>
                <c:pt idx="187">
                  <c:v>101.95</c:v>
                </c:pt>
                <c:pt idx="188">
                  <c:v>102.66</c:v>
                </c:pt>
                <c:pt idx="189">
                  <c:v>104.76</c:v>
                </c:pt>
                <c:pt idx="190">
                  <c:v>105.81</c:v>
                </c:pt>
                <c:pt idx="191">
                  <c:v>105.74</c:v>
                </c:pt>
                <c:pt idx="192">
                  <c:v>105.96</c:v>
                </c:pt>
                <c:pt idx="193">
                  <c:v>107.19</c:v>
                </c:pt>
                <c:pt idx="194">
                  <c:v>107.61</c:v>
                </c:pt>
                <c:pt idx="195">
                  <c:v>108.05</c:v>
                </c:pt>
                <c:pt idx="196">
                  <c:v>108.68</c:v>
                </c:pt>
                <c:pt idx="197">
                  <c:v>108.18</c:v>
                </c:pt>
                <c:pt idx="198">
                  <c:v>107.28</c:v>
                </c:pt>
                <c:pt idx="199">
                  <c:v>106.35</c:v>
                </c:pt>
                <c:pt idx="200">
                  <c:v>105.54</c:v>
                </c:pt>
                <c:pt idx="201">
                  <c:v>106.66</c:v>
                </c:pt>
                <c:pt idx="202">
                  <c:v>107.31</c:v>
                </c:pt>
                <c:pt idx="203">
                  <c:v>106.79</c:v>
                </c:pt>
                <c:pt idx="204">
                  <c:v>106.04</c:v>
                </c:pt>
                <c:pt idx="205">
                  <c:v>105.77</c:v>
                </c:pt>
                <c:pt idx="206">
                  <c:v>105.02</c:v>
                </c:pt>
                <c:pt idx="207">
                  <c:v>105.3</c:v>
                </c:pt>
                <c:pt idx="208">
                  <c:v>105.02</c:v>
                </c:pt>
                <c:pt idx="209">
                  <c:v>105.76</c:v>
                </c:pt>
                <c:pt idx="210">
                  <c:v>106.25</c:v>
                </c:pt>
                <c:pt idx="211">
                  <c:v>106.21</c:v>
                </c:pt>
                <c:pt idx="212">
                  <c:v>106.11</c:v>
                </c:pt>
                <c:pt idx="213">
                  <c:v>106.2</c:v>
                </c:pt>
                <c:pt idx="214">
                  <c:v>106.27</c:v>
                </c:pt>
                <c:pt idx="215">
                  <c:v>105.41</c:v>
                </c:pt>
                <c:pt idx="216">
                  <c:v>104.03</c:v>
                </c:pt>
                <c:pt idx="217">
                  <c:v>104.29</c:v>
                </c:pt>
                <c:pt idx="218">
                  <c:v>103.54</c:v>
                </c:pt>
                <c:pt idx="219">
                  <c:v>104.34</c:v>
                </c:pt>
                <c:pt idx="220">
                  <c:v>104.05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實質!$J$3</c:f>
              <c:strCache>
                <c:ptCount val="1"/>
                <c:pt idx="0">
                  <c:v>Korea</c:v>
                </c:pt>
              </c:strCache>
            </c:strRef>
          </c:tx>
          <c:spPr>
            <a:ln w="28575">
              <a:solidFill>
                <a:srgbClr val="FF00FF"/>
              </a:solidFill>
              <a:prstDash val="lgDash"/>
            </a:ln>
          </c:spPr>
          <c:marker>
            <c:symbol val="none"/>
          </c:marker>
          <c:dPt>
            <c:idx val="63"/>
            <c:bubble3D val="0"/>
          </c:dPt>
          <c:dPt>
            <c:idx val="71"/>
            <c:bubble3D val="0"/>
          </c:dPt>
          <c:dPt>
            <c:idx val="97"/>
            <c:bubble3D val="0"/>
          </c:dPt>
          <c:dPt>
            <c:idx val="98"/>
            <c:bubble3D val="0"/>
          </c:dPt>
          <c:dPt>
            <c:idx val="105"/>
            <c:bubble3D val="0"/>
          </c:dPt>
          <c:dPt>
            <c:idx val="106"/>
            <c:bubble3D val="0"/>
          </c:dPt>
          <c:dPt>
            <c:idx val="107"/>
            <c:bubble3D val="0"/>
          </c:dPt>
          <c:dPt>
            <c:idx val="108"/>
            <c:bubble3D val="0"/>
          </c:dPt>
          <c:dPt>
            <c:idx val="109"/>
            <c:bubble3D val="0"/>
          </c:dPt>
          <c:dPt>
            <c:idx val="110"/>
            <c:bubble3D val="0"/>
          </c:dPt>
          <c:dPt>
            <c:idx val="111"/>
            <c:bubble3D val="0"/>
          </c:dPt>
          <c:dPt>
            <c:idx val="112"/>
            <c:bubble3D val="0"/>
          </c:dPt>
          <c:dPt>
            <c:idx val="113"/>
            <c:bubble3D val="0"/>
          </c:dPt>
          <c:dPt>
            <c:idx val="114"/>
            <c:bubble3D val="0"/>
          </c:dPt>
          <c:dPt>
            <c:idx val="115"/>
            <c:bubble3D val="0"/>
          </c:dPt>
          <c:dPt>
            <c:idx val="116"/>
            <c:bubble3D val="0"/>
          </c:dPt>
          <c:dPt>
            <c:idx val="117"/>
            <c:bubble3D val="0"/>
          </c:dPt>
          <c:dPt>
            <c:idx val="118"/>
            <c:bubble3D val="0"/>
          </c:dPt>
          <c:dPt>
            <c:idx val="119"/>
            <c:bubble3D val="0"/>
          </c:dPt>
          <c:dPt>
            <c:idx val="120"/>
            <c:bubble3D val="0"/>
          </c:dPt>
          <c:dPt>
            <c:idx val="121"/>
            <c:bubble3D val="0"/>
          </c:dPt>
          <c:dPt>
            <c:idx val="122"/>
            <c:bubble3D val="0"/>
          </c:dPt>
          <c:dPt>
            <c:idx val="123"/>
            <c:bubble3D val="0"/>
          </c:dPt>
          <c:dPt>
            <c:idx val="124"/>
            <c:bubble3D val="0"/>
          </c:dPt>
          <c:dPt>
            <c:idx val="125"/>
            <c:bubble3D val="0"/>
          </c:dPt>
          <c:dPt>
            <c:idx val="126"/>
            <c:bubble3D val="0"/>
          </c:dPt>
          <c:dPt>
            <c:idx val="127"/>
            <c:bubble3D val="0"/>
          </c:dPt>
          <c:dPt>
            <c:idx val="128"/>
            <c:bubble3D val="0"/>
          </c:dPt>
          <c:dPt>
            <c:idx val="129"/>
            <c:bubble3D val="0"/>
          </c:dPt>
          <c:dPt>
            <c:idx val="130"/>
            <c:bubble3D val="0"/>
          </c:dPt>
          <c:dPt>
            <c:idx val="131"/>
            <c:bubble3D val="0"/>
          </c:dPt>
          <c:dPt>
            <c:idx val="132"/>
            <c:bubble3D val="0"/>
          </c:dPt>
          <c:dPt>
            <c:idx val="133"/>
            <c:bubble3D val="0"/>
          </c:dPt>
          <c:dPt>
            <c:idx val="134"/>
            <c:bubble3D val="0"/>
          </c:dPt>
          <c:dPt>
            <c:idx val="135"/>
            <c:bubble3D val="0"/>
          </c:dPt>
          <c:dPt>
            <c:idx val="136"/>
            <c:bubble3D val="0"/>
          </c:dPt>
          <c:dPt>
            <c:idx val="137"/>
            <c:bubble3D val="0"/>
          </c:dPt>
          <c:dPt>
            <c:idx val="138"/>
            <c:bubble3D val="0"/>
          </c:dPt>
          <c:dPt>
            <c:idx val="139"/>
            <c:bubble3D val="0"/>
          </c:dPt>
          <c:dPt>
            <c:idx val="140"/>
            <c:bubble3D val="0"/>
          </c:dPt>
          <c:dPt>
            <c:idx val="141"/>
            <c:bubble3D val="0"/>
          </c:dPt>
          <c:dPt>
            <c:idx val="142"/>
            <c:bubble3D val="0"/>
          </c:dPt>
          <c:dPt>
            <c:idx val="143"/>
            <c:bubble3D val="0"/>
          </c:dPt>
          <c:dPt>
            <c:idx val="144"/>
            <c:bubble3D val="0"/>
          </c:dPt>
          <c:dLbls>
            <c:dLbl>
              <c:idx val="138"/>
              <c:layout>
                <c:manualLayout>
                  <c:x val="0.32046244861682049"/>
                  <c:y val="-5.8680430090986127E-2"/>
                </c:manualLayout>
              </c:layout>
              <c:tx>
                <c:strRef>
                  <c:f>實質!$J$310</c:f>
                  <c:strCache>
                    <c:ptCount val="1"/>
                    <c:pt idx="0">
                      <c:v>107.26 </c:v>
                    </c:pt>
                  </c:strCache>
                </c:strRef>
              </c:tx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lang="zh-TW" altLang="en-US" sz="1050" b="1" i="0" u="none" strike="noStrike" kern="1200" baseline="0">
                      <a:solidFill>
                        <a:srgbClr val="FF00FF"/>
                      </a:solidFill>
                      <a:latin typeface="+mj-lt"/>
                      <a:ea typeface="Times New Roman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{2A828D8F-6206-48BF-9577-DDE5E87589EB}</c15:txfldGUID>
                      <c15:f>實質!$J$310</c15:f>
                      <c15:dlblFieldTableCache>
                        <c:ptCount val="1"/>
                        <c:pt idx="0">
                          <c:v>107.26 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[0]!time</c:f>
              <c:numCache>
                <c:formatCode>yyyy/m</c:formatCode>
                <c:ptCount val="221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37531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38079</c:v>
                </c:pt>
                <c:pt idx="40">
                  <c:v>38111</c:v>
                </c:pt>
                <c:pt idx="41">
                  <c:v>38139</c:v>
                </c:pt>
                <c:pt idx="42">
                  <c:v>38169</c:v>
                </c:pt>
                <c:pt idx="43">
                  <c:v>38201</c:v>
                </c:pt>
                <c:pt idx="44">
                  <c:v>38231</c:v>
                </c:pt>
                <c:pt idx="45">
                  <c:v>38262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39966</c:v>
                </c:pt>
                <c:pt idx="102">
                  <c:v>39996</c:v>
                </c:pt>
                <c:pt idx="103">
                  <c:v>40027</c:v>
                </c:pt>
                <c:pt idx="104">
                  <c:v>40059</c:v>
                </c:pt>
                <c:pt idx="105">
                  <c:v>40090</c:v>
                </c:pt>
                <c:pt idx="106">
                  <c:v>40121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</c:numCache>
            </c:numRef>
          </c:cat>
          <c:val>
            <c:numRef>
              <c:f>[0]!KRW_R</c:f>
              <c:numCache>
                <c:formatCode>0.00_ </c:formatCode>
                <c:ptCount val="221"/>
                <c:pt idx="0">
                  <c:v>99.51</c:v>
                </c:pt>
                <c:pt idx="1">
                  <c:v>101.97</c:v>
                </c:pt>
                <c:pt idx="2">
                  <c:v>101.28</c:v>
                </c:pt>
                <c:pt idx="3">
                  <c:v>99.59</c:v>
                </c:pt>
                <c:pt idx="4">
                  <c:v>101.53</c:v>
                </c:pt>
                <c:pt idx="5">
                  <c:v>102.82</c:v>
                </c:pt>
                <c:pt idx="6">
                  <c:v>103.08</c:v>
                </c:pt>
                <c:pt idx="7">
                  <c:v>103.2</c:v>
                </c:pt>
                <c:pt idx="8">
                  <c:v>101.41</c:v>
                </c:pt>
                <c:pt idx="9">
                  <c:v>101.64</c:v>
                </c:pt>
                <c:pt idx="10">
                  <c:v>103.32</c:v>
                </c:pt>
                <c:pt idx="11">
                  <c:v>103.9</c:v>
                </c:pt>
                <c:pt idx="12">
                  <c:v>103.1</c:v>
                </c:pt>
                <c:pt idx="13">
                  <c:v>103.43</c:v>
                </c:pt>
                <c:pt idx="14">
                  <c:v>103.1</c:v>
                </c:pt>
                <c:pt idx="15">
                  <c:v>103.56</c:v>
                </c:pt>
                <c:pt idx="16">
                  <c:v>107.19</c:v>
                </c:pt>
                <c:pt idx="17">
                  <c:v>109.23</c:v>
                </c:pt>
                <c:pt idx="18">
                  <c:v>110.61</c:v>
                </c:pt>
                <c:pt idx="19">
                  <c:v>110.49</c:v>
                </c:pt>
                <c:pt idx="20">
                  <c:v>110.13</c:v>
                </c:pt>
                <c:pt idx="21">
                  <c:v>107.88</c:v>
                </c:pt>
                <c:pt idx="22">
                  <c:v>109.29</c:v>
                </c:pt>
                <c:pt idx="23">
                  <c:v>109.51</c:v>
                </c:pt>
                <c:pt idx="24">
                  <c:v>110.78</c:v>
                </c:pt>
                <c:pt idx="25">
                  <c:v>109.66</c:v>
                </c:pt>
                <c:pt idx="26">
                  <c:v>106.47</c:v>
                </c:pt>
                <c:pt idx="27">
                  <c:v>106.37</c:v>
                </c:pt>
                <c:pt idx="28">
                  <c:v>106.88</c:v>
                </c:pt>
                <c:pt idx="29">
                  <c:v>107.34</c:v>
                </c:pt>
                <c:pt idx="30">
                  <c:v>109.22</c:v>
                </c:pt>
                <c:pt idx="31">
                  <c:v>110.21</c:v>
                </c:pt>
                <c:pt idx="32">
                  <c:v>110.94</c:v>
                </c:pt>
                <c:pt idx="33">
                  <c:v>108.44</c:v>
                </c:pt>
                <c:pt idx="34">
                  <c:v>106.27</c:v>
                </c:pt>
                <c:pt idx="35">
                  <c:v>104.66</c:v>
                </c:pt>
                <c:pt idx="36">
                  <c:v>104.56</c:v>
                </c:pt>
                <c:pt idx="37">
                  <c:v>106.3</c:v>
                </c:pt>
                <c:pt idx="38">
                  <c:v>108.15</c:v>
                </c:pt>
                <c:pt idx="39">
                  <c:v>109.17</c:v>
                </c:pt>
                <c:pt idx="40">
                  <c:v>108.01</c:v>
                </c:pt>
                <c:pt idx="41">
                  <c:v>108.9</c:v>
                </c:pt>
                <c:pt idx="42">
                  <c:v>109.19</c:v>
                </c:pt>
                <c:pt idx="43">
                  <c:v>110.55</c:v>
                </c:pt>
                <c:pt idx="44">
                  <c:v>110.78</c:v>
                </c:pt>
                <c:pt idx="45">
                  <c:v>110.11</c:v>
                </c:pt>
                <c:pt idx="46">
                  <c:v>112.73</c:v>
                </c:pt>
                <c:pt idx="47">
                  <c:v>115.61</c:v>
                </c:pt>
                <c:pt idx="48">
                  <c:v>118.43</c:v>
                </c:pt>
                <c:pt idx="49">
                  <c:v>120.32</c:v>
                </c:pt>
                <c:pt idx="50">
                  <c:v>122.26</c:v>
                </c:pt>
                <c:pt idx="51">
                  <c:v>122.82</c:v>
                </c:pt>
                <c:pt idx="52">
                  <c:v>123.88</c:v>
                </c:pt>
                <c:pt idx="53">
                  <c:v>124.11</c:v>
                </c:pt>
                <c:pt idx="54">
                  <c:v>122.25</c:v>
                </c:pt>
                <c:pt idx="55">
                  <c:v>122.86</c:v>
                </c:pt>
                <c:pt idx="56">
                  <c:v>122.05</c:v>
                </c:pt>
                <c:pt idx="57">
                  <c:v>121.02</c:v>
                </c:pt>
                <c:pt idx="58">
                  <c:v>122.66</c:v>
                </c:pt>
                <c:pt idx="59">
                  <c:v>124.69</c:v>
                </c:pt>
                <c:pt idx="60">
                  <c:v>128.13</c:v>
                </c:pt>
                <c:pt idx="61">
                  <c:v>130.49</c:v>
                </c:pt>
                <c:pt idx="62">
                  <c:v>130.27000000000001</c:v>
                </c:pt>
                <c:pt idx="63">
                  <c:v>131.9</c:v>
                </c:pt>
                <c:pt idx="64">
                  <c:v>130.91</c:v>
                </c:pt>
                <c:pt idx="65">
                  <c:v>130.38</c:v>
                </c:pt>
                <c:pt idx="66">
                  <c:v>131.35</c:v>
                </c:pt>
                <c:pt idx="67">
                  <c:v>129.81</c:v>
                </c:pt>
                <c:pt idx="68">
                  <c:v>131.58000000000001</c:v>
                </c:pt>
                <c:pt idx="69">
                  <c:v>131.4</c:v>
                </c:pt>
                <c:pt idx="70">
                  <c:v>131.82</c:v>
                </c:pt>
                <c:pt idx="71">
                  <c:v>131.88999999999999</c:v>
                </c:pt>
                <c:pt idx="72">
                  <c:v>131.44999999999999</c:v>
                </c:pt>
                <c:pt idx="73">
                  <c:v>131.38999999999999</c:v>
                </c:pt>
                <c:pt idx="74">
                  <c:v>129.93</c:v>
                </c:pt>
                <c:pt idx="75">
                  <c:v>130.9</c:v>
                </c:pt>
                <c:pt idx="76">
                  <c:v>130.99</c:v>
                </c:pt>
                <c:pt idx="77">
                  <c:v>130.99</c:v>
                </c:pt>
                <c:pt idx="78">
                  <c:v>131.11000000000001</c:v>
                </c:pt>
                <c:pt idx="79">
                  <c:v>128.09</c:v>
                </c:pt>
                <c:pt idx="80">
                  <c:v>127.92</c:v>
                </c:pt>
                <c:pt idx="81">
                  <c:v>128.22999999999999</c:v>
                </c:pt>
                <c:pt idx="82">
                  <c:v>124.89</c:v>
                </c:pt>
                <c:pt idx="83">
                  <c:v>123.64</c:v>
                </c:pt>
                <c:pt idx="84">
                  <c:v>120.44</c:v>
                </c:pt>
                <c:pt idx="85">
                  <c:v>118.68</c:v>
                </c:pt>
                <c:pt idx="86">
                  <c:v>112.21</c:v>
                </c:pt>
                <c:pt idx="87">
                  <c:v>111.13</c:v>
                </c:pt>
                <c:pt idx="88">
                  <c:v>106.86</c:v>
                </c:pt>
                <c:pt idx="89">
                  <c:v>107.72</c:v>
                </c:pt>
                <c:pt idx="90">
                  <c:v>108.99</c:v>
                </c:pt>
                <c:pt idx="91">
                  <c:v>107.9</c:v>
                </c:pt>
                <c:pt idx="92">
                  <c:v>100.77</c:v>
                </c:pt>
                <c:pt idx="93">
                  <c:v>88.32</c:v>
                </c:pt>
                <c:pt idx="94">
                  <c:v>84.79</c:v>
                </c:pt>
                <c:pt idx="95">
                  <c:v>85.23</c:v>
                </c:pt>
                <c:pt idx="96">
                  <c:v>86.54</c:v>
                </c:pt>
                <c:pt idx="97">
                  <c:v>83.58</c:v>
                </c:pt>
                <c:pt idx="98">
                  <c:v>84.05</c:v>
                </c:pt>
                <c:pt idx="99">
                  <c:v>90.84</c:v>
                </c:pt>
                <c:pt idx="100">
                  <c:v>94.9</c:v>
                </c:pt>
                <c:pt idx="101">
                  <c:v>93.35</c:v>
                </c:pt>
                <c:pt idx="102">
                  <c:v>93.24</c:v>
                </c:pt>
                <c:pt idx="103">
                  <c:v>94.47</c:v>
                </c:pt>
                <c:pt idx="104">
                  <c:v>95.22</c:v>
                </c:pt>
                <c:pt idx="105">
                  <c:v>97.2</c:v>
                </c:pt>
                <c:pt idx="106">
                  <c:v>97.61</c:v>
                </c:pt>
                <c:pt idx="107">
                  <c:v>98.11</c:v>
                </c:pt>
                <c:pt idx="108">
                  <c:v>101.43</c:v>
                </c:pt>
                <c:pt idx="109">
                  <c:v>100.39</c:v>
                </c:pt>
                <c:pt idx="110">
                  <c:v>102.09</c:v>
                </c:pt>
                <c:pt idx="111">
                  <c:v>104.48</c:v>
                </c:pt>
                <c:pt idx="112">
                  <c:v>101.42</c:v>
                </c:pt>
                <c:pt idx="113">
                  <c:v>97.93</c:v>
                </c:pt>
                <c:pt idx="114">
                  <c:v>97.03</c:v>
                </c:pt>
                <c:pt idx="115">
                  <c:v>98.35</c:v>
                </c:pt>
                <c:pt idx="116">
                  <c:v>99.57</c:v>
                </c:pt>
                <c:pt idx="117">
                  <c:v>100.07</c:v>
                </c:pt>
                <c:pt idx="118">
                  <c:v>98.85</c:v>
                </c:pt>
                <c:pt idx="119">
                  <c:v>98.38</c:v>
                </c:pt>
                <c:pt idx="120">
                  <c:v>100.65</c:v>
                </c:pt>
                <c:pt idx="121">
                  <c:v>100.3</c:v>
                </c:pt>
                <c:pt idx="122">
                  <c:v>99.35</c:v>
                </c:pt>
                <c:pt idx="123">
                  <c:v>101.37</c:v>
                </c:pt>
                <c:pt idx="124">
                  <c:v>101</c:v>
                </c:pt>
                <c:pt idx="125">
                  <c:v>101.24</c:v>
                </c:pt>
                <c:pt idx="126">
                  <c:v>103.35</c:v>
                </c:pt>
                <c:pt idx="127">
                  <c:v>101.67</c:v>
                </c:pt>
                <c:pt idx="128">
                  <c:v>98.55</c:v>
                </c:pt>
                <c:pt idx="129">
                  <c:v>96.06</c:v>
                </c:pt>
                <c:pt idx="130">
                  <c:v>98.07</c:v>
                </c:pt>
                <c:pt idx="131">
                  <c:v>97.72</c:v>
                </c:pt>
                <c:pt idx="132">
                  <c:v>97.86</c:v>
                </c:pt>
                <c:pt idx="133">
                  <c:v>98.85</c:v>
                </c:pt>
                <c:pt idx="134">
                  <c:v>99.04</c:v>
                </c:pt>
                <c:pt idx="135">
                  <c:v>97.92</c:v>
                </c:pt>
                <c:pt idx="136">
                  <c:v>97.12</c:v>
                </c:pt>
                <c:pt idx="137">
                  <c:v>97.59</c:v>
                </c:pt>
                <c:pt idx="138">
                  <c:v>99.3</c:v>
                </c:pt>
                <c:pt idx="139">
                  <c:v>99.76</c:v>
                </c:pt>
                <c:pt idx="140">
                  <c:v>99.71</c:v>
                </c:pt>
                <c:pt idx="141">
                  <c:v>100.67</c:v>
                </c:pt>
                <c:pt idx="142">
                  <c:v>102.61</c:v>
                </c:pt>
                <c:pt idx="143">
                  <c:v>103.51</c:v>
                </c:pt>
                <c:pt idx="144">
                  <c:v>105.39</c:v>
                </c:pt>
                <c:pt idx="145">
                  <c:v>103.82</c:v>
                </c:pt>
                <c:pt idx="146">
                  <c:v>103.18</c:v>
                </c:pt>
                <c:pt idx="147">
                  <c:v>101.35</c:v>
                </c:pt>
                <c:pt idx="148">
                  <c:v>102.72</c:v>
                </c:pt>
                <c:pt idx="149">
                  <c:v>100.23</c:v>
                </c:pt>
                <c:pt idx="150">
                  <c:v>101.94</c:v>
                </c:pt>
                <c:pt idx="151">
                  <c:v>102.69</c:v>
                </c:pt>
                <c:pt idx="152">
                  <c:v>105.49</c:v>
                </c:pt>
                <c:pt idx="153">
                  <c:v>105.68</c:v>
                </c:pt>
                <c:pt idx="154">
                  <c:v>106.87</c:v>
                </c:pt>
                <c:pt idx="155">
                  <c:v>107.92</c:v>
                </c:pt>
                <c:pt idx="156">
                  <c:v>107.54</c:v>
                </c:pt>
                <c:pt idx="157">
                  <c:v>107.01</c:v>
                </c:pt>
                <c:pt idx="158">
                  <c:v>107.29</c:v>
                </c:pt>
                <c:pt idx="159">
                  <c:v>110</c:v>
                </c:pt>
                <c:pt idx="160">
                  <c:v>111.81</c:v>
                </c:pt>
                <c:pt idx="161">
                  <c:v>112.48</c:v>
                </c:pt>
                <c:pt idx="162">
                  <c:v>112.18</c:v>
                </c:pt>
                <c:pt idx="163">
                  <c:v>112.33</c:v>
                </c:pt>
                <c:pt idx="164">
                  <c:v>112.04</c:v>
                </c:pt>
                <c:pt idx="165">
                  <c:v>109.75</c:v>
                </c:pt>
                <c:pt idx="166">
                  <c:v>107.59</c:v>
                </c:pt>
                <c:pt idx="167">
                  <c:v>108.86</c:v>
                </c:pt>
                <c:pt idx="168">
                  <c:v>112.71</c:v>
                </c:pt>
                <c:pt idx="169">
                  <c:v>111.55</c:v>
                </c:pt>
                <c:pt idx="170">
                  <c:v>111.53</c:v>
                </c:pt>
                <c:pt idx="171">
                  <c:v>113.57</c:v>
                </c:pt>
                <c:pt idx="172">
                  <c:v>112.31</c:v>
                </c:pt>
                <c:pt idx="173">
                  <c:v>110.8</c:v>
                </c:pt>
                <c:pt idx="174">
                  <c:v>108.5</c:v>
                </c:pt>
                <c:pt idx="175">
                  <c:v>106.86</c:v>
                </c:pt>
                <c:pt idx="176">
                  <c:v>106.29</c:v>
                </c:pt>
                <c:pt idx="177">
                  <c:v>109.56</c:v>
                </c:pt>
                <c:pt idx="178">
                  <c:v>109.92</c:v>
                </c:pt>
                <c:pt idx="179">
                  <c:v>108.72</c:v>
                </c:pt>
                <c:pt idx="180">
                  <c:v>107.5</c:v>
                </c:pt>
                <c:pt idx="181">
                  <c:v>104.82</c:v>
                </c:pt>
                <c:pt idx="182">
                  <c:v>106.32</c:v>
                </c:pt>
                <c:pt idx="183">
                  <c:v>108.44</c:v>
                </c:pt>
                <c:pt idx="184">
                  <c:v>106.45</c:v>
                </c:pt>
                <c:pt idx="185">
                  <c:v>107.09</c:v>
                </c:pt>
                <c:pt idx="186">
                  <c:v>109.79</c:v>
                </c:pt>
                <c:pt idx="187">
                  <c:v>112.15</c:v>
                </c:pt>
                <c:pt idx="188">
                  <c:v>112.92</c:v>
                </c:pt>
                <c:pt idx="189">
                  <c:v>112.11</c:v>
                </c:pt>
                <c:pt idx="190">
                  <c:v>110.38</c:v>
                </c:pt>
                <c:pt idx="191">
                  <c:v>110.31</c:v>
                </c:pt>
                <c:pt idx="192">
                  <c:v>111.01</c:v>
                </c:pt>
                <c:pt idx="193">
                  <c:v>113.96</c:v>
                </c:pt>
                <c:pt idx="194">
                  <c:v>114.75</c:v>
                </c:pt>
                <c:pt idx="195">
                  <c:v>113.71</c:v>
                </c:pt>
                <c:pt idx="196">
                  <c:v>114.12</c:v>
                </c:pt>
                <c:pt idx="197">
                  <c:v>112.33</c:v>
                </c:pt>
                <c:pt idx="198">
                  <c:v>111.73</c:v>
                </c:pt>
                <c:pt idx="199">
                  <c:v>110.83</c:v>
                </c:pt>
                <c:pt idx="200">
                  <c:v>109.64</c:v>
                </c:pt>
                <c:pt idx="201">
                  <c:v>110.52</c:v>
                </c:pt>
                <c:pt idx="202">
                  <c:v>112.75</c:v>
                </c:pt>
                <c:pt idx="203">
                  <c:v>114.21</c:v>
                </c:pt>
                <c:pt idx="204">
                  <c:v>114.04</c:v>
                </c:pt>
                <c:pt idx="205">
                  <c:v>111.59</c:v>
                </c:pt>
                <c:pt idx="206">
                  <c:v>112.47</c:v>
                </c:pt>
                <c:pt idx="207">
                  <c:v>113.16</c:v>
                </c:pt>
                <c:pt idx="208">
                  <c:v>114.34</c:v>
                </c:pt>
                <c:pt idx="209">
                  <c:v>113.31</c:v>
                </c:pt>
                <c:pt idx="210">
                  <c:v>111.79</c:v>
                </c:pt>
                <c:pt idx="211">
                  <c:v>113.86</c:v>
                </c:pt>
                <c:pt idx="212">
                  <c:v>114.74</c:v>
                </c:pt>
                <c:pt idx="213">
                  <c:v>113.75</c:v>
                </c:pt>
                <c:pt idx="214">
                  <c:v>113.99</c:v>
                </c:pt>
                <c:pt idx="215">
                  <c:v>113.65</c:v>
                </c:pt>
                <c:pt idx="216">
                  <c:v>112.46</c:v>
                </c:pt>
                <c:pt idx="217">
                  <c:v>111.97</c:v>
                </c:pt>
                <c:pt idx="218">
                  <c:v>110.82</c:v>
                </c:pt>
                <c:pt idx="219">
                  <c:v>110.13</c:v>
                </c:pt>
                <c:pt idx="220">
                  <c:v>107.26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實質!$K$3</c:f>
              <c:strCache>
                <c:ptCount val="1"/>
                <c:pt idx="0">
                  <c:v>SG</c:v>
                </c:pt>
              </c:strCache>
            </c:strRef>
          </c:tx>
          <c:spPr>
            <a:ln w="28575">
              <a:solidFill>
                <a:srgbClr val="008000"/>
              </a:solidFill>
              <a:prstDash val="dash"/>
            </a:ln>
          </c:spPr>
          <c:marker>
            <c:symbol val="none"/>
          </c:marker>
          <c:dPt>
            <c:idx val="53"/>
            <c:marker>
              <c:symbol val="diamond"/>
              <c:size val="7"/>
              <c:spPr>
                <a:solidFill>
                  <a:srgbClr val="008000"/>
                </a:solidFill>
                <a:ln>
                  <a:solidFill>
                    <a:srgbClr val="008000"/>
                  </a:solidFill>
                  <a:prstDash val="solid"/>
                </a:ln>
              </c:spPr>
            </c:marker>
            <c:bubble3D val="0"/>
          </c:dPt>
          <c:dPt>
            <c:idx val="56"/>
            <c:bubble3D val="0"/>
          </c:dPt>
          <c:dPt>
            <c:idx val="118"/>
            <c:bubble3D val="0"/>
          </c:dPt>
          <c:dPt>
            <c:idx val="119"/>
            <c:bubble3D val="0"/>
          </c:dPt>
          <c:dPt>
            <c:idx val="120"/>
            <c:bubble3D val="0"/>
          </c:dPt>
          <c:dPt>
            <c:idx val="121"/>
            <c:bubble3D val="0"/>
          </c:dPt>
          <c:dPt>
            <c:idx val="122"/>
            <c:bubble3D val="0"/>
          </c:dPt>
          <c:dPt>
            <c:idx val="123"/>
            <c:bubble3D val="0"/>
          </c:dPt>
          <c:dPt>
            <c:idx val="124"/>
            <c:bubble3D val="0"/>
          </c:dPt>
          <c:dPt>
            <c:idx val="125"/>
            <c:bubble3D val="0"/>
          </c:dPt>
          <c:dPt>
            <c:idx val="126"/>
            <c:bubble3D val="0"/>
          </c:dPt>
          <c:dPt>
            <c:idx val="127"/>
            <c:bubble3D val="0"/>
          </c:dPt>
          <c:dPt>
            <c:idx val="128"/>
            <c:bubble3D val="0"/>
          </c:dPt>
          <c:dPt>
            <c:idx val="129"/>
            <c:bubble3D val="0"/>
          </c:dPt>
          <c:dPt>
            <c:idx val="130"/>
            <c:bubble3D val="0"/>
          </c:dPt>
          <c:dPt>
            <c:idx val="131"/>
            <c:bubble3D val="0"/>
          </c:dPt>
          <c:dPt>
            <c:idx val="132"/>
            <c:bubble3D val="0"/>
          </c:dPt>
          <c:dPt>
            <c:idx val="133"/>
            <c:bubble3D val="0"/>
          </c:dPt>
          <c:dPt>
            <c:idx val="134"/>
            <c:bubble3D val="0"/>
          </c:dPt>
          <c:dPt>
            <c:idx val="135"/>
            <c:bubble3D val="0"/>
          </c:dPt>
          <c:dPt>
            <c:idx val="136"/>
            <c:bubble3D val="0"/>
          </c:dPt>
          <c:dPt>
            <c:idx val="137"/>
            <c:bubble3D val="0"/>
          </c:dPt>
          <c:dPt>
            <c:idx val="138"/>
            <c:bubble3D val="0"/>
          </c:dPt>
          <c:dPt>
            <c:idx val="139"/>
            <c:bubble3D val="0"/>
          </c:dPt>
          <c:dPt>
            <c:idx val="140"/>
            <c:bubble3D val="0"/>
          </c:dPt>
          <c:dPt>
            <c:idx val="141"/>
            <c:bubble3D val="0"/>
          </c:dPt>
          <c:dPt>
            <c:idx val="142"/>
            <c:bubble3D val="0"/>
          </c:dPt>
          <c:dPt>
            <c:idx val="143"/>
            <c:bubble3D val="0"/>
          </c:dPt>
          <c:dPt>
            <c:idx val="144"/>
            <c:bubble3D val="0"/>
          </c:dPt>
          <c:dPt>
            <c:idx val="145"/>
            <c:bubble3D val="0"/>
          </c:dPt>
          <c:dPt>
            <c:idx val="146"/>
            <c:bubble3D val="0"/>
          </c:dPt>
          <c:dPt>
            <c:idx val="147"/>
            <c:bubble3D val="0"/>
          </c:dPt>
          <c:dPt>
            <c:idx val="154"/>
            <c:bubble3D val="0"/>
          </c:dPt>
          <c:dPt>
            <c:idx val="155"/>
            <c:bubble3D val="0"/>
          </c:dPt>
          <c:dLbls>
            <c:dLbl>
              <c:idx val="146"/>
              <c:layout>
                <c:manualLayout>
                  <c:x val="0.28801147094767249"/>
                  <c:y val="4.0772969463604078E-2"/>
                </c:manualLayout>
              </c:layout>
              <c:tx>
                <c:strRef>
                  <c:f>實質!$K$310</c:f>
                  <c:strCache>
                    <c:ptCount val="1"/>
                    <c:pt idx="0">
                      <c:v>108.10 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6600"/>
                      </a:solidFill>
                      <a:latin typeface="+mj-lt"/>
                      <a:ea typeface="Times New Roman"/>
                      <a:cs typeface="Times New Roman"/>
                    </a:defRPr>
                  </a:pPr>
                  <a:endParaRPr lang="zh-TW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{C7AD0CD1-521D-472D-A6B5-8044CBEAE5AD}</c15:txfldGUID>
                      <c15:f>實質!$K$310</c15:f>
                      <c15:dlblFieldTableCache>
                        <c:ptCount val="1"/>
                        <c:pt idx="0">
                          <c:v>108.10 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rgbClr val="006600"/>
                    </a:solidFill>
                    <a:latin typeface="+mj-lt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[0]!time</c:f>
              <c:numCache>
                <c:formatCode>yyyy/m</c:formatCode>
                <c:ptCount val="221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37531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38079</c:v>
                </c:pt>
                <c:pt idx="40">
                  <c:v>38111</c:v>
                </c:pt>
                <c:pt idx="41">
                  <c:v>38139</c:v>
                </c:pt>
                <c:pt idx="42">
                  <c:v>38169</c:v>
                </c:pt>
                <c:pt idx="43">
                  <c:v>38201</c:v>
                </c:pt>
                <c:pt idx="44">
                  <c:v>38231</c:v>
                </c:pt>
                <c:pt idx="45">
                  <c:v>38262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39966</c:v>
                </c:pt>
                <c:pt idx="102">
                  <c:v>39996</c:v>
                </c:pt>
                <c:pt idx="103">
                  <c:v>40027</c:v>
                </c:pt>
                <c:pt idx="104">
                  <c:v>40059</c:v>
                </c:pt>
                <c:pt idx="105">
                  <c:v>40090</c:v>
                </c:pt>
                <c:pt idx="106">
                  <c:v>40121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</c:numCache>
            </c:numRef>
          </c:cat>
          <c:val>
            <c:numRef>
              <c:f>[0]!SGD_R</c:f>
              <c:numCache>
                <c:formatCode>0.00_ </c:formatCode>
                <c:ptCount val="221"/>
                <c:pt idx="0">
                  <c:v>100.17</c:v>
                </c:pt>
                <c:pt idx="1">
                  <c:v>99.69</c:v>
                </c:pt>
                <c:pt idx="2">
                  <c:v>99.7</c:v>
                </c:pt>
                <c:pt idx="3">
                  <c:v>98.69</c:v>
                </c:pt>
                <c:pt idx="4">
                  <c:v>97.94</c:v>
                </c:pt>
                <c:pt idx="5">
                  <c:v>97.88</c:v>
                </c:pt>
                <c:pt idx="6">
                  <c:v>98.49</c:v>
                </c:pt>
                <c:pt idx="7">
                  <c:v>99.78</c:v>
                </c:pt>
                <c:pt idx="8">
                  <c:v>99.74</c:v>
                </c:pt>
                <c:pt idx="9">
                  <c:v>96.86</c:v>
                </c:pt>
                <c:pt idx="10">
                  <c:v>96.12</c:v>
                </c:pt>
                <c:pt idx="11">
                  <c:v>96.09</c:v>
                </c:pt>
                <c:pt idx="12">
                  <c:v>96.47</c:v>
                </c:pt>
                <c:pt idx="13">
                  <c:v>97.17</c:v>
                </c:pt>
                <c:pt idx="14">
                  <c:v>96.47</c:v>
                </c:pt>
                <c:pt idx="15">
                  <c:v>95.77</c:v>
                </c:pt>
                <c:pt idx="16">
                  <c:v>95.85</c:v>
                </c:pt>
                <c:pt idx="17">
                  <c:v>95.32</c:v>
                </c:pt>
                <c:pt idx="18">
                  <c:v>95.58</c:v>
                </c:pt>
                <c:pt idx="19">
                  <c:v>95.89</c:v>
                </c:pt>
                <c:pt idx="20">
                  <c:v>95.29</c:v>
                </c:pt>
                <c:pt idx="21">
                  <c:v>94.87</c:v>
                </c:pt>
                <c:pt idx="22">
                  <c:v>95.16</c:v>
                </c:pt>
                <c:pt idx="23">
                  <c:v>95.25</c:v>
                </c:pt>
                <c:pt idx="24">
                  <c:v>94.87</c:v>
                </c:pt>
                <c:pt idx="25">
                  <c:v>93.85</c:v>
                </c:pt>
                <c:pt idx="26">
                  <c:v>93.49</c:v>
                </c:pt>
                <c:pt idx="27">
                  <c:v>92.21</c:v>
                </c:pt>
                <c:pt idx="28">
                  <c:v>92.04</c:v>
                </c:pt>
                <c:pt idx="29">
                  <c:v>91.64</c:v>
                </c:pt>
                <c:pt idx="30">
                  <c:v>91.74</c:v>
                </c:pt>
                <c:pt idx="31">
                  <c:v>92.2</c:v>
                </c:pt>
                <c:pt idx="32">
                  <c:v>91.51</c:v>
                </c:pt>
                <c:pt idx="33">
                  <c:v>90.36</c:v>
                </c:pt>
                <c:pt idx="34">
                  <c:v>90.74</c:v>
                </c:pt>
                <c:pt idx="35">
                  <c:v>90.63</c:v>
                </c:pt>
                <c:pt idx="36">
                  <c:v>90.29</c:v>
                </c:pt>
                <c:pt idx="37">
                  <c:v>91.7</c:v>
                </c:pt>
                <c:pt idx="38">
                  <c:v>90.89</c:v>
                </c:pt>
                <c:pt idx="39">
                  <c:v>92.11</c:v>
                </c:pt>
                <c:pt idx="40">
                  <c:v>91.8</c:v>
                </c:pt>
                <c:pt idx="41">
                  <c:v>90.5</c:v>
                </c:pt>
                <c:pt idx="42">
                  <c:v>90.84</c:v>
                </c:pt>
                <c:pt idx="43">
                  <c:v>90.84</c:v>
                </c:pt>
                <c:pt idx="44">
                  <c:v>91.63</c:v>
                </c:pt>
                <c:pt idx="45">
                  <c:v>91.59</c:v>
                </c:pt>
                <c:pt idx="46">
                  <c:v>91.18</c:v>
                </c:pt>
                <c:pt idx="47">
                  <c:v>90.5</c:v>
                </c:pt>
                <c:pt idx="48">
                  <c:v>89.98</c:v>
                </c:pt>
                <c:pt idx="49">
                  <c:v>90.24</c:v>
                </c:pt>
                <c:pt idx="50">
                  <c:v>89.85</c:v>
                </c:pt>
                <c:pt idx="51">
                  <c:v>89.72</c:v>
                </c:pt>
                <c:pt idx="52">
                  <c:v>89.65</c:v>
                </c:pt>
                <c:pt idx="53">
                  <c:v>88.84</c:v>
                </c:pt>
                <c:pt idx="54">
                  <c:v>89.74</c:v>
                </c:pt>
                <c:pt idx="55">
                  <c:v>90.17</c:v>
                </c:pt>
                <c:pt idx="56">
                  <c:v>89.11</c:v>
                </c:pt>
                <c:pt idx="57">
                  <c:v>89.24</c:v>
                </c:pt>
                <c:pt idx="58">
                  <c:v>89.58</c:v>
                </c:pt>
                <c:pt idx="59">
                  <c:v>90.43</c:v>
                </c:pt>
                <c:pt idx="60">
                  <c:v>90.67</c:v>
                </c:pt>
                <c:pt idx="61">
                  <c:v>91</c:v>
                </c:pt>
                <c:pt idx="62">
                  <c:v>90.71</c:v>
                </c:pt>
                <c:pt idx="63">
                  <c:v>91.08</c:v>
                </c:pt>
                <c:pt idx="64">
                  <c:v>90.61</c:v>
                </c:pt>
                <c:pt idx="65">
                  <c:v>90.27</c:v>
                </c:pt>
                <c:pt idx="66">
                  <c:v>91.17</c:v>
                </c:pt>
                <c:pt idx="67">
                  <c:v>91.19</c:v>
                </c:pt>
                <c:pt idx="68">
                  <c:v>90.94</c:v>
                </c:pt>
                <c:pt idx="69">
                  <c:v>91.64</c:v>
                </c:pt>
                <c:pt idx="70">
                  <c:v>91.92</c:v>
                </c:pt>
                <c:pt idx="71">
                  <c:v>91.77</c:v>
                </c:pt>
                <c:pt idx="72">
                  <c:v>90.84</c:v>
                </c:pt>
                <c:pt idx="73">
                  <c:v>91.13</c:v>
                </c:pt>
                <c:pt idx="74">
                  <c:v>90.81</c:v>
                </c:pt>
                <c:pt idx="75">
                  <c:v>91.03</c:v>
                </c:pt>
                <c:pt idx="76">
                  <c:v>90.61</c:v>
                </c:pt>
                <c:pt idx="77">
                  <c:v>89.7</c:v>
                </c:pt>
                <c:pt idx="78">
                  <c:v>91.63</c:v>
                </c:pt>
                <c:pt idx="79">
                  <c:v>91.72</c:v>
                </c:pt>
                <c:pt idx="80">
                  <c:v>90.86</c:v>
                </c:pt>
                <c:pt idx="81">
                  <c:v>93.44</c:v>
                </c:pt>
                <c:pt idx="82">
                  <c:v>93.78</c:v>
                </c:pt>
                <c:pt idx="83">
                  <c:v>92.91</c:v>
                </c:pt>
                <c:pt idx="84">
                  <c:v>93.74</c:v>
                </c:pt>
                <c:pt idx="85">
                  <c:v>94.36</c:v>
                </c:pt>
                <c:pt idx="86">
                  <c:v>94.27</c:v>
                </c:pt>
                <c:pt idx="87">
                  <c:v>96.43</c:v>
                </c:pt>
                <c:pt idx="88">
                  <c:v>97.33</c:v>
                </c:pt>
                <c:pt idx="89">
                  <c:v>96.43</c:v>
                </c:pt>
                <c:pt idx="90">
                  <c:v>97.07</c:v>
                </c:pt>
                <c:pt idx="91">
                  <c:v>96.33</c:v>
                </c:pt>
                <c:pt idx="92">
                  <c:v>96.23</c:v>
                </c:pt>
                <c:pt idx="93">
                  <c:v>97.45</c:v>
                </c:pt>
                <c:pt idx="94">
                  <c:v>98.53</c:v>
                </c:pt>
                <c:pt idx="95">
                  <c:v>98.34</c:v>
                </c:pt>
                <c:pt idx="96">
                  <c:v>97.65</c:v>
                </c:pt>
                <c:pt idx="97">
                  <c:v>97.47</c:v>
                </c:pt>
                <c:pt idx="98">
                  <c:v>96.7</c:v>
                </c:pt>
                <c:pt idx="99">
                  <c:v>95.89</c:v>
                </c:pt>
                <c:pt idx="100">
                  <c:v>96.72</c:v>
                </c:pt>
                <c:pt idx="101">
                  <c:v>95.99</c:v>
                </c:pt>
                <c:pt idx="102">
                  <c:v>96.72</c:v>
                </c:pt>
                <c:pt idx="103">
                  <c:v>96.63</c:v>
                </c:pt>
                <c:pt idx="104">
                  <c:v>96.3</c:v>
                </c:pt>
                <c:pt idx="105">
                  <c:v>97.14</c:v>
                </c:pt>
                <c:pt idx="106">
                  <c:v>97.23</c:v>
                </c:pt>
                <c:pt idx="107">
                  <c:v>96.44</c:v>
                </c:pt>
                <c:pt idx="108">
                  <c:v>96.87</c:v>
                </c:pt>
                <c:pt idx="109">
                  <c:v>96.76</c:v>
                </c:pt>
                <c:pt idx="110">
                  <c:v>97.12</c:v>
                </c:pt>
                <c:pt idx="111">
                  <c:v>98.74</c:v>
                </c:pt>
                <c:pt idx="112">
                  <c:v>100.23</c:v>
                </c:pt>
                <c:pt idx="113">
                  <c:v>99.56</c:v>
                </c:pt>
                <c:pt idx="114">
                  <c:v>100.62</c:v>
                </c:pt>
                <c:pt idx="115">
                  <c:v>101.36</c:v>
                </c:pt>
                <c:pt idx="116">
                  <c:v>101.68</c:v>
                </c:pt>
                <c:pt idx="117">
                  <c:v>101.83</c:v>
                </c:pt>
                <c:pt idx="118">
                  <c:v>102.63</c:v>
                </c:pt>
                <c:pt idx="119">
                  <c:v>102.6</c:v>
                </c:pt>
                <c:pt idx="120">
                  <c:v>104.51</c:v>
                </c:pt>
                <c:pt idx="121">
                  <c:v>104.08</c:v>
                </c:pt>
                <c:pt idx="122">
                  <c:v>103.81</c:v>
                </c:pt>
                <c:pt idx="123">
                  <c:v>104.31</c:v>
                </c:pt>
                <c:pt idx="124">
                  <c:v>105.24</c:v>
                </c:pt>
                <c:pt idx="125">
                  <c:v>104.99</c:v>
                </c:pt>
                <c:pt idx="126">
                  <c:v>107.48</c:v>
                </c:pt>
                <c:pt idx="127">
                  <c:v>108.34</c:v>
                </c:pt>
                <c:pt idx="128">
                  <c:v>106.26</c:v>
                </c:pt>
                <c:pt idx="129">
                  <c:v>105.13</c:v>
                </c:pt>
                <c:pt idx="130">
                  <c:v>105.07</c:v>
                </c:pt>
                <c:pt idx="131">
                  <c:v>105.21</c:v>
                </c:pt>
                <c:pt idx="132">
                  <c:v>106.86</c:v>
                </c:pt>
                <c:pt idx="133">
                  <c:v>107.28</c:v>
                </c:pt>
                <c:pt idx="134">
                  <c:v>108.09</c:v>
                </c:pt>
                <c:pt idx="135">
                  <c:v>109.21</c:v>
                </c:pt>
                <c:pt idx="136">
                  <c:v>109.5</c:v>
                </c:pt>
                <c:pt idx="137">
                  <c:v>109.37</c:v>
                </c:pt>
                <c:pt idx="138">
                  <c:v>111.2</c:v>
                </c:pt>
                <c:pt idx="139">
                  <c:v>111.96</c:v>
                </c:pt>
                <c:pt idx="140">
                  <c:v>112.47</c:v>
                </c:pt>
                <c:pt idx="141">
                  <c:v>112.27</c:v>
                </c:pt>
                <c:pt idx="142">
                  <c:v>112.91</c:v>
                </c:pt>
                <c:pt idx="143">
                  <c:v>113.49</c:v>
                </c:pt>
                <c:pt idx="144">
                  <c:v>113</c:v>
                </c:pt>
                <c:pt idx="145">
                  <c:v>113.44</c:v>
                </c:pt>
                <c:pt idx="146">
                  <c:v>113.03</c:v>
                </c:pt>
                <c:pt idx="147">
                  <c:v>112.01</c:v>
                </c:pt>
                <c:pt idx="148">
                  <c:v>111.72</c:v>
                </c:pt>
                <c:pt idx="149">
                  <c:v>111.28</c:v>
                </c:pt>
                <c:pt idx="150">
                  <c:v>111.36</c:v>
                </c:pt>
                <c:pt idx="151">
                  <c:v>111.87</c:v>
                </c:pt>
                <c:pt idx="152">
                  <c:v>112.34</c:v>
                </c:pt>
                <c:pt idx="153">
                  <c:v>112.77</c:v>
                </c:pt>
                <c:pt idx="154">
                  <c:v>114.11</c:v>
                </c:pt>
                <c:pt idx="155">
                  <c:v>113.03</c:v>
                </c:pt>
                <c:pt idx="156">
                  <c:v>112.31</c:v>
                </c:pt>
                <c:pt idx="157">
                  <c:v>112.31</c:v>
                </c:pt>
                <c:pt idx="158">
                  <c:v>112.2</c:v>
                </c:pt>
                <c:pt idx="159">
                  <c:v>112.27</c:v>
                </c:pt>
                <c:pt idx="160">
                  <c:v>112.58</c:v>
                </c:pt>
                <c:pt idx="161">
                  <c:v>112.59</c:v>
                </c:pt>
                <c:pt idx="162">
                  <c:v>112.55</c:v>
                </c:pt>
                <c:pt idx="163">
                  <c:v>113.01</c:v>
                </c:pt>
                <c:pt idx="164">
                  <c:v>112.43</c:v>
                </c:pt>
                <c:pt idx="165">
                  <c:v>112.02</c:v>
                </c:pt>
                <c:pt idx="166">
                  <c:v>112.08</c:v>
                </c:pt>
                <c:pt idx="167">
                  <c:v>111.92</c:v>
                </c:pt>
                <c:pt idx="168">
                  <c:v>111.55</c:v>
                </c:pt>
                <c:pt idx="169">
                  <c:v>110.4</c:v>
                </c:pt>
                <c:pt idx="170">
                  <c:v>110.1</c:v>
                </c:pt>
                <c:pt idx="171">
                  <c:v>110.72</c:v>
                </c:pt>
                <c:pt idx="172">
                  <c:v>111.77</c:v>
                </c:pt>
                <c:pt idx="173">
                  <c:v>111.34</c:v>
                </c:pt>
                <c:pt idx="174">
                  <c:v>110.47</c:v>
                </c:pt>
                <c:pt idx="175">
                  <c:v>109.35</c:v>
                </c:pt>
                <c:pt idx="176">
                  <c:v>108.82</c:v>
                </c:pt>
                <c:pt idx="177">
                  <c:v>108.56</c:v>
                </c:pt>
                <c:pt idx="178">
                  <c:v>109.08</c:v>
                </c:pt>
                <c:pt idx="179">
                  <c:v>109.81</c:v>
                </c:pt>
                <c:pt idx="180">
                  <c:v>108.92</c:v>
                </c:pt>
                <c:pt idx="181">
                  <c:v>108.99</c:v>
                </c:pt>
                <c:pt idx="182">
                  <c:v>110.25</c:v>
                </c:pt>
                <c:pt idx="183">
                  <c:v>110.45</c:v>
                </c:pt>
                <c:pt idx="184">
                  <c:v>108.99</c:v>
                </c:pt>
                <c:pt idx="185">
                  <c:v>110.9</c:v>
                </c:pt>
                <c:pt idx="186">
                  <c:v>111.02</c:v>
                </c:pt>
                <c:pt idx="187">
                  <c:v>110.78</c:v>
                </c:pt>
                <c:pt idx="188">
                  <c:v>109.82</c:v>
                </c:pt>
                <c:pt idx="189">
                  <c:v>108.33</c:v>
                </c:pt>
                <c:pt idx="190">
                  <c:v>108.47</c:v>
                </c:pt>
                <c:pt idx="191">
                  <c:v>108.4</c:v>
                </c:pt>
                <c:pt idx="192">
                  <c:v>108.3</c:v>
                </c:pt>
                <c:pt idx="193">
                  <c:v>108.18</c:v>
                </c:pt>
                <c:pt idx="194">
                  <c:v>108.87</c:v>
                </c:pt>
                <c:pt idx="195">
                  <c:v>108.27</c:v>
                </c:pt>
                <c:pt idx="196">
                  <c:v>108.28</c:v>
                </c:pt>
                <c:pt idx="197">
                  <c:v>108.21</c:v>
                </c:pt>
                <c:pt idx="198">
                  <c:v>108.47</c:v>
                </c:pt>
                <c:pt idx="199">
                  <c:v>108.24</c:v>
                </c:pt>
                <c:pt idx="200">
                  <c:v>108.05</c:v>
                </c:pt>
                <c:pt idx="201">
                  <c:v>107.7</c:v>
                </c:pt>
                <c:pt idx="202">
                  <c:v>108.29</c:v>
                </c:pt>
                <c:pt idx="203">
                  <c:v>108.06</c:v>
                </c:pt>
                <c:pt idx="204">
                  <c:v>107.58</c:v>
                </c:pt>
                <c:pt idx="205">
                  <c:v>106.79</c:v>
                </c:pt>
                <c:pt idx="206">
                  <c:v>107.17</c:v>
                </c:pt>
                <c:pt idx="207">
                  <c:v>106.68</c:v>
                </c:pt>
                <c:pt idx="208">
                  <c:v>107.17</c:v>
                </c:pt>
                <c:pt idx="209">
                  <c:v>107.48</c:v>
                </c:pt>
                <c:pt idx="210">
                  <c:v>107.6</c:v>
                </c:pt>
                <c:pt idx="211">
                  <c:v>108.22</c:v>
                </c:pt>
                <c:pt idx="212">
                  <c:v>107.88</c:v>
                </c:pt>
                <c:pt idx="213">
                  <c:v>107.49</c:v>
                </c:pt>
                <c:pt idx="214">
                  <c:v>108.28</c:v>
                </c:pt>
                <c:pt idx="215">
                  <c:v>108.45</c:v>
                </c:pt>
                <c:pt idx="216">
                  <c:v>108.32</c:v>
                </c:pt>
                <c:pt idx="217">
                  <c:v>108.33</c:v>
                </c:pt>
                <c:pt idx="218">
                  <c:v>108.28</c:v>
                </c:pt>
                <c:pt idx="219">
                  <c:v>107.72</c:v>
                </c:pt>
                <c:pt idx="220">
                  <c:v>108.1</c:v>
                </c:pt>
              </c:numCache>
            </c:numRef>
          </c:val>
          <c:smooth val="0"/>
        </c:ser>
        <c:ser>
          <c:idx val="0"/>
          <c:order val="3"/>
          <c:tx>
            <c:v>RMB</c:v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</c:dPt>
          <c:dPt>
            <c:idx val="47"/>
            <c:bubble3D val="0"/>
          </c:dPt>
          <c:dPt>
            <c:idx val="97"/>
            <c:bubble3D val="0"/>
          </c:dPt>
          <c:dPt>
            <c:idx val="154"/>
            <c:bubble3D val="0"/>
          </c:dPt>
          <c:dPt>
            <c:idx val="155"/>
            <c:bubble3D val="0"/>
          </c:dPt>
          <c:dPt>
            <c:idx val="156"/>
            <c:bubble3D val="0"/>
          </c:dPt>
          <c:dPt>
            <c:idx val="165"/>
            <c:bubble3D val="0"/>
          </c:dPt>
          <c:dPt>
            <c:idx val="166"/>
            <c:bubble3D val="0"/>
          </c:dPt>
          <c:dPt>
            <c:idx val="167"/>
            <c:bubble3D val="0"/>
          </c:dPt>
          <c:dPt>
            <c:idx val="168"/>
            <c:bubble3D val="0"/>
          </c:dPt>
          <c:dPt>
            <c:idx val="169"/>
            <c:bubble3D val="0"/>
          </c:dPt>
          <c:dPt>
            <c:idx val="170"/>
            <c:bubble3D val="0"/>
          </c:dPt>
          <c:dPt>
            <c:idx val="174"/>
            <c:bubble3D val="0"/>
          </c:dPt>
          <c:dPt>
            <c:idx val="178"/>
            <c:bubble3D val="0"/>
          </c:dPt>
          <c:dLbls>
            <c:dLbl>
              <c:idx val="97"/>
              <c:layout>
                <c:manualLayout>
                  <c:x val="0.48410900590786643"/>
                  <c:y val="-0.14296344114595178"/>
                </c:manualLayout>
              </c:layout>
              <c:tx>
                <c:strRef>
                  <c:f>實質!$O$310</c:f>
                  <c:strCache>
                    <c:ptCount val="1"/>
                    <c:pt idx="0">
                      <c:v>122.20 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>
                      <a:solidFill>
                        <a:srgbClr val="FF0000"/>
                      </a:solidFill>
                      <a:latin typeface="+mj-lt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{4CEDAF83-1FF7-45CF-86F0-33EBFB8166DF}</c15:txfldGUID>
                      <c15:f>實質!$O$310</c15:f>
                      <c15:dlblFieldTableCache>
                        <c:ptCount val="1"/>
                        <c:pt idx="0">
                          <c:v>122.20 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[0]!time</c:f>
              <c:numCache>
                <c:formatCode>yyyy/m</c:formatCode>
                <c:ptCount val="221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37531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38079</c:v>
                </c:pt>
                <c:pt idx="40">
                  <c:v>38111</c:v>
                </c:pt>
                <c:pt idx="41">
                  <c:v>38139</c:v>
                </c:pt>
                <c:pt idx="42">
                  <c:v>38169</c:v>
                </c:pt>
                <c:pt idx="43">
                  <c:v>38201</c:v>
                </c:pt>
                <c:pt idx="44">
                  <c:v>38231</c:v>
                </c:pt>
                <c:pt idx="45">
                  <c:v>38262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39966</c:v>
                </c:pt>
                <c:pt idx="102">
                  <c:v>39996</c:v>
                </c:pt>
                <c:pt idx="103">
                  <c:v>40027</c:v>
                </c:pt>
                <c:pt idx="104">
                  <c:v>40059</c:v>
                </c:pt>
                <c:pt idx="105">
                  <c:v>40090</c:v>
                </c:pt>
                <c:pt idx="106">
                  <c:v>40121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</c:numCache>
            </c:numRef>
          </c:cat>
          <c:val>
            <c:numRef>
              <c:f>[0]!CNY_R</c:f>
              <c:numCache>
                <c:formatCode>0.00_ </c:formatCode>
                <c:ptCount val="221"/>
                <c:pt idx="0">
                  <c:v>96.82</c:v>
                </c:pt>
                <c:pt idx="1">
                  <c:v>97.03</c:v>
                </c:pt>
                <c:pt idx="2">
                  <c:v>98.05</c:v>
                </c:pt>
                <c:pt idx="3">
                  <c:v>99.23</c:v>
                </c:pt>
                <c:pt idx="4">
                  <c:v>98.05</c:v>
                </c:pt>
                <c:pt idx="5">
                  <c:v>97.78</c:v>
                </c:pt>
                <c:pt idx="6">
                  <c:v>98.03</c:v>
                </c:pt>
                <c:pt idx="7">
                  <c:v>95.97</c:v>
                </c:pt>
                <c:pt idx="8">
                  <c:v>96.02</c:v>
                </c:pt>
                <c:pt idx="9">
                  <c:v>96.79</c:v>
                </c:pt>
                <c:pt idx="10">
                  <c:v>97.54</c:v>
                </c:pt>
                <c:pt idx="11">
                  <c:v>98.33</c:v>
                </c:pt>
                <c:pt idx="12">
                  <c:v>99.99</c:v>
                </c:pt>
                <c:pt idx="13">
                  <c:v>101.49</c:v>
                </c:pt>
                <c:pt idx="14">
                  <c:v>99.19</c:v>
                </c:pt>
                <c:pt idx="15">
                  <c:v>98.07</c:v>
                </c:pt>
                <c:pt idx="16">
                  <c:v>95.49</c:v>
                </c:pt>
                <c:pt idx="17">
                  <c:v>93.2</c:v>
                </c:pt>
                <c:pt idx="18">
                  <c:v>90.92</c:v>
                </c:pt>
                <c:pt idx="19">
                  <c:v>91.59</c:v>
                </c:pt>
                <c:pt idx="20">
                  <c:v>92.55</c:v>
                </c:pt>
                <c:pt idx="21">
                  <c:v>93.18</c:v>
                </c:pt>
                <c:pt idx="22">
                  <c:v>92.08</c:v>
                </c:pt>
                <c:pt idx="23">
                  <c:v>91.9</c:v>
                </c:pt>
                <c:pt idx="24">
                  <c:v>91.24</c:v>
                </c:pt>
                <c:pt idx="25">
                  <c:v>91.77</c:v>
                </c:pt>
                <c:pt idx="26">
                  <c:v>90.83</c:v>
                </c:pt>
                <c:pt idx="27">
                  <c:v>90.59</c:v>
                </c:pt>
                <c:pt idx="28">
                  <c:v>87.47</c:v>
                </c:pt>
                <c:pt idx="29">
                  <c:v>86.49</c:v>
                </c:pt>
                <c:pt idx="30">
                  <c:v>86.86</c:v>
                </c:pt>
                <c:pt idx="31">
                  <c:v>87.62</c:v>
                </c:pt>
                <c:pt idx="32">
                  <c:v>87.16</c:v>
                </c:pt>
                <c:pt idx="33">
                  <c:v>85.69</c:v>
                </c:pt>
                <c:pt idx="34">
                  <c:v>86.98</c:v>
                </c:pt>
                <c:pt idx="35">
                  <c:v>85.94</c:v>
                </c:pt>
                <c:pt idx="36">
                  <c:v>85.81</c:v>
                </c:pt>
                <c:pt idx="37">
                  <c:v>85.25</c:v>
                </c:pt>
                <c:pt idx="38">
                  <c:v>86.1</c:v>
                </c:pt>
                <c:pt idx="39">
                  <c:v>86.69</c:v>
                </c:pt>
                <c:pt idx="40">
                  <c:v>87.51</c:v>
                </c:pt>
                <c:pt idx="41">
                  <c:v>86.03</c:v>
                </c:pt>
                <c:pt idx="42">
                  <c:v>85.64</c:v>
                </c:pt>
                <c:pt idx="43">
                  <c:v>86.38</c:v>
                </c:pt>
                <c:pt idx="44">
                  <c:v>86.7</c:v>
                </c:pt>
                <c:pt idx="45">
                  <c:v>85.2</c:v>
                </c:pt>
                <c:pt idx="46">
                  <c:v>83.05</c:v>
                </c:pt>
                <c:pt idx="47">
                  <c:v>81.84</c:v>
                </c:pt>
                <c:pt idx="48">
                  <c:v>82.83</c:v>
                </c:pt>
                <c:pt idx="49">
                  <c:v>84.16</c:v>
                </c:pt>
                <c:pt idx="50">
                  <c:v>82.39</c:v>
                </c:pt>
                <c:pt idx="51">
                  <c:v>82.82</c:v>
                </c:pt>
                <c:pt idx="52">
                  <c:v>82.75</c:v>
                </c:pt>
                <c:pt idx="53">
                  <c:v>83.47</c:v>
                </c:pt>
                <c:pt idx="54">
                  <c:v>84.99</c:v>
                </c:pt>
                <c:pt idx="55">
                  <c:v>85.03</c:v>
                </c:pt>
                <c:pt idx="56">
                  <c:v>85.28</c:v>
                </c:pt>
                <c:pt idx="57">
                  <c:v>86.39</c:v>
                </c:pt>
                <c:pt idx="58">
                  <c:v>87.76</c:v>
                </c:pt>
                <c:pt idx="59">
                  <c:v>87.6</c:v>
                </c:pt>
                <c:pt idx="60">
                  <c:v>86.89</c:v>
                </c:pt>
                <c:pt idx="61">
                  <c:v>88.14</c:v>
                </c:pt>
                <c:pt idx="62">
                  <c:v>86.92</c:v>
                </c:pt>
                <c:pt idx="63">
                  <c:v>86</c:v>
                </c:pt>
                <c:pt idx="64">
                  <c:v>83.77</c:v>
                </c:pt>
                <c:pt idx="65">
                  <c:v>84.46</c:v>
                </c:pt>
                <c:pt idx="66">
                  <c:v>84.24</c:v>
                </c:pt>
                <c:pt idx="67">
                  <c:v>84.15</c:v>
                </c:pt>
                <c:pt idx="68">
                  <c:v>85.48</c:v>
                </c:pt>
                <c:pt idx="69">
                  <c:v>86.27</c:v>
                </c:pt>
                <c:pt idx="70">
                  <c:v>86.25</c:v>
                </c:pt>
                <c:pt idx="71">
                  <c:v>86.57</c:v>
                </c:pt>
                <c:pt idx="72">
                  <c:v>88.43</c:v>
                </c:pt>
                <c:pt idx="73">
                  <c:v>89.65</c:v>
                </c:pt>
                <c:pt idx="74">
                  <c:v>88.21</c:v>
                </c:pt>
                <c:pt idx="75">
                  <c:v>87.13</c:v>
                </c:pt>
                <c:pt idx="76">
                  <c:v>87.72</c:v>
                </c:pt>
                <c:pt idx="77">
                  <c:v>88.69</c:v>
                </c:pt>
                <c:pt idx="78">
                  <c:v>89.01</c:v>
                </c:pt>
                <c:pt idx="79">
                  <c:v>89.94</c:v>
                </c:pt>
                <c:pt idx="80">
                  <c:v>89.7</c:v>
                </c:pt>
                <c:pt idx="81">
                  <c:v>88.45</c:v>
                </c:pt>
                <c:pt idx="82">
                  <c:v>88.54</c:v>
                </c:pt>
                <c:pt idx="83">
                  <c:v>90.27</c:v>
                </c:pt>
                <c:pt idx="84">
                  <c:v>91.99</c:v>
                </c:pt>
                <c:pt idx="85">
                  <c:v>94.8</c:v>
                </c:pt>
                <c:pt idx="86">
                  <c:v>92.35</c:v>
                </c:pt>
                <c:pt idx="87">
                  <c:v>92.81</c:v>
                </c:pt>
                <c:pt idx="88">
                  <c:v>93.15</c:v>
                </c:pt>
                <c:pt idx="89">
                  <c:v>93.64</c:v>
                </c:pt>
                <c:pt idx="90">
                  <c:v>93.6</c:v>
                </c:pt>
                <c:pt idx="91">
                  <c:v>95.76</c:v>
                </c:pt>
                <c:pt idx="92">
                  <c:v>98.39</c:v>
                </c:pt>
                <c:pt idx="93">
                  <c:v>102.61</c:v>
                </c:pt>
                <c:pt idx="94">
                  <c:v>105.27</c:v>
                </c:pt>
                <c:pt idx="95">
                  <c:v>102.84</c:v>
                </c:pt>
                <c:pt idx="96">
                  <c:v>104.83</c:v>
                </c:pt>
                <c:pt idx="97">
                  <c:v>107.63</c:v>
                </c:pt>
                <c:pt idx="98">
                  <c:v>107.42</c:v>
                </c:pt>
                <c:pt idx="99">
                  <c:v>104.93</c:v>
                </c:pt>
                <c:pt idx="100">
                  <c:v>101.56</c:v>
                </c:pt>
                <c:pt idx="101">
                  <c:v>99.59</c:v>
                </c:pt>
                <c:pt idx="102">
                  <c:v>99.19</c:v>
                </c:pt>
                <c:pt idx="103">
                  <c:v>98.4</c:v>
                </c:pt>
                <c:pt idx="104">
                  <c:v>97.48</c:v>
                </c:pt>
                <c:pt idx="105">
                  <c:v>95.93</c:v>
                </c:pt>
                <c:pt idx="106">
                  <c:v>95.72</c:v>
                </c:pt>
                <c:pt idx="107">
                  <c:v>97.26</c:v>
                </c:pt>
                <c:pt idx="108">
                  <c:v>97.98</c:v>
                </c:pt>
                <c:pt idx="109">
                  <c:v>100.45</c:v>
                </c:pt>
                <c:pt idx="110">
                  <c:v>99</c:v>
                </c:pt>
                <c:pt idx="111">
                  <c:v>98.93</c:v>
                </c:pt>
                <c:pt idx="112">
                  <c:v>101.43</c:v>
                </c:pt>
                <c:pt idx="113">
                  <c:v>101.92</c:v>
                </c:pt>
                <c:pt idx="114">
                  <c:v>100.8</c:v>
                </c:pt>
                <c:pt idx="115">
                  <c:v>99.77</c:v>
                </c:pt>
                <c:pt idx="116">
                  <c:v>99.76</c:v>
                </c:pt>
                <c:pt idx="117">
                  <c:v>98.3</c:v>
                </c:pt>
                <c:pt idx="118">
                  <c:v>100.19</c:v>
                </c:pt>
                <c:pt idx="119">
                  <c:v>101.46</c:v>
                </c:pt>
                <c:pt idx="120">
                  <c:v>101.81</c:v>
                </c:pt>
                <c:pt idx="121">
                  <c:v>102.36</c:v>
                </c:pt>
                <c:pt idx="122">
                  <c:v>100.78</c:v>
                </c:pt>
                <c:pt idx="123">
                  <c:v>99.63</c:v>
                </c:pt>
                <c:pt idx="124">
                  <c:v>99.81</c:v>
                </c:pt>
                <c:pt idx="125">
                  <c:v>100.12</c:v>
                </c:pt>
                <c:pt idx="126">
                  <c:v>100.43</c:v>
                </c:pt>
                <c:pt idx="127">
                  <c:v>101.25</c:v>
                </c:pt>
                <c:pt idx="128">
                  <c:v>104.48</c:v>
                </c:pt>
                <c:pt idx="129">
                  <c:v>105.77</c:v>
                </c:pt>
                <c:pt idx="130">
                  <c:v>106.45</c:v>
                </c:pt>
                <c:pt idx="131">
                  <c:v>108.08</c:v>
                </c:pt>
                <c:pt idx="132">
                  <c:v>109.58</c:v>
                </c:pt>
                <c:pt idx="133">
                  <c:v>108.11</c:v>
                </c:pt>
                <c:pt idx="134">
                  <c:v>108.36</c:v>
                </c:pt>
                <c:pt idx="135">
                  <c:v>108.2</c:v>
                </c:pt>
                <c:pt idx="136">
                  <c:v>109.1</c:v>
                </c:pt>
                <c:pt idx="137">
                  <c:v>108.92</c:v>
                </c:pt>
                <c:pt idx="138">
                  <c:v>108.83</c:v>
                </c:pt>
                <c:pt idx="139">
                  <c:v>108.39</c:v>
                </c:pt>
                <c:pt idx="140">
                  <c:v>107.55</c:v>
                </c:pt>
                <c:pt idx="141">
                  <c:v>107.81</c:v>
                </c:pt>
                <c:pt idx="142">
                  <c:v>109.69</c:v>
                </c:pt>
                <c:pt idx="143">
                  <c:v>110.04</c:v>
                </c:pt>
                <c:pt idx="144">
                  <c:v>111.58</c:v>
                </c:pt>
                <c:pt idx="145">
                  <c:v>113.43</c:v>
                </c:pt>
                <c:pt idx="146">
                  <c:v>113.77</c:v>
                </c:pt>
                <c:pt idx="147">
                  <c:v>114.88</c:v>
                </c:pt>
                <c:pt idx="148">
                  <c:v>115.87</c:v>
                </c:pt>
                <c:pt idx="149">
                  <c:v>115.91</c:v>
                </c:pt>
                <c:pt idx="150">
                  <c:v>116.9</c:v>
                </c:pt>
                <c:pt idx="151">
                  <c:v>116.97</c:v>
                </c:pt>
                <c:pt idx="152">
                  <c:v>117.3</c:v>
                </c:pt>
                <c:pt idx="153">
                  <c:v>116.05</c:v>
                </c:pt>
                <c:pt idx="154">
                  <c:v>117.46</c:v>
                </c:pt>
                <c:pt idx="155">
                  <c:v>118.52</c:v>
                </c:pt>
                <c:pt idx="156">
                  <c:v>120.8</c:v>
                </c:pt>
                <c:pt idx="157">
                  <c:v>120.71</c:v>
                </c:pt>
                <c:pt idx="158">
                  <c:v>117.13</c:v>
                </c:pt>
                <c:pt idx="159">
                  <c:v>114.53</c:v>
                </c:pt>
                <c:pt idx="160">
                  <c:v>113.88</c:v>
                </c:pt>
                <c:pt idx="161">
                  <c:v>113.88</c:v>
                </c:pt>
                <c:pt idx="162">
                  <c:v>114.52</c:v>
                </c:pt>
                <c:pt idx="163">
                  <c:v>116.46</c:v>
                </c:pt>
                <c:pt idx="164">
                  <c:v>119.23</c:v>
                </c:pt>
                <c:pt idx="165">
                  <c:v>121.12</c:v>
                </c:pt>
                <c:pt idx="166">
                  <c:v>123.81</c:v>
                </c:pt>
                <c:pt idx="167">
                  <c:v>125.31</c:v>
                </c:pt>
                <c:pt idx="168">
                  <c:v>127.37</c:v>
                </c:pt>
                <c:pt idx="169">
                  <c:v>129.29</c:v>
                </c:pt>
                <c:pt idx="170">
                  <c:v>130.33000000000001</c:v>
                </c:pt>
                <c:pt idx="171">
                  <c:v>129.47999999999999</c:v>
                </c:pt>
                <c:pt idx="172">
                  <c:v>127.88</c:v>
                </c:pt>
                <c:pt idx="173">
                  <c:v>128.66999999999999</c:v>
                </c:pt>
                <c:pt idx="174">
                  <c:v>130.68</c:v>
                </c:pt>
                <c:pt idx="175">
                  <c:v>130.09</c:v>
                </c:pt>
                <c:pt idx="176">
                  <c:v>130.02000000000001</c:v>
                </c:pt>
                <c:pt idx="177">
                  <c:v>128.86000000000001</c:v>
                </c:pt>
                <c:pt idx="178">
                  <c:v>130.86000000000001</c:v>
                </c:pt>
                <c:pt idx="179">
                  <c:v>130.19999999999999</c:v>
                </c:pt>
                <c:pt idx="180">
                  <c:v>129.71</c:v>
                </c:pt>
                <c:pt idx="181">
                  <c:v>130.93</c:v>
                </c:pt>
                <c:pt idx="182">
                  <c:v>128.69</c:v>
                </c:pt>
                <c:pt idx="183">
                  <c:v>126.32</c:v>
                </c:pt>
                <c:pt idx="184">
                  <c:v>125.33</c:v>
                </c:pt>
                <c:pt idx="185">
                  <c:v>123.32</c:v>
                </c:pt>
                <c:pt idx="186">
                  <c:v>122.1</c:v>
                </c:pt>
                <c:pt idx="187">
                  <c:v>121.18</c:v>
                </c:pt>
                <c:pt idx="188">
                  <c:v>121.61</c:v>
                </c:pt>
                <c:pt idx="189">
                  <c:v>121.35</c:v>
                </c:pt>
                <c:pt idx="190">
                  <c:v>122.04</c:v>
                </c:pt>
                <c:pt idx="191">
                  <c:v>123.13</c:v>
                </c:pt>
                <c:pt idx="192">
                  <c:v>123.63</c:v>
                </c:pt>
                <c:pt idx="193">
                  <c:v>122.44</c:v>
                </c:pt>
                <c:pt idx="194">
                  <c:v>120.78</c:v>
                </c:pt>
                <c:pt idx="195">
                  <c:v>119.73</c:v>
                </c:pt>
                <c:pt idx="196">
                  <c:v>118.85</c:v>
                </c:pt>
                <c:pt idx="197">
                  <c:v>119.21</c:v>
                </c:pt>
                <c:pt idx="198">
                  <c:v>119.34</c:v>
                </c:pt>
                <c:pt idx="199">
                  <c:v>120.07</c:v>
                </c:pt>
                <c:pt idx="200">
                  <c:v>121.7</c:v>
                </c:pt>
                <c:pt idx="201">
                  <c:v>122.02</c:v>
                </c:pt>
                <c:pt idx="202">
                  <c:v>121.92</c:v>
                </c:pt>
                <c:pt idx="203">
                  <c:v>122.12</c:v>
                </c:pt>
                <c:pt idx="204">
                  <c:v>123.28</c:v>
                </c:pt>
                <c:pt idx="205">
                  <c:v>126.19</c:v>
                </c:pt>
                <c:pt idx="206">
                  <c:v>124.32</c:v>
                </c:pt>
                <c:pt idx="207">
                  <c:v>124.59</c:v>
                </c:pt>
                <c:pt idx="208">
                  <c:v>125.36</c:v>
                </c:pt>
                <c:pt idx="209">
                  <c:v>124.52</c:v>
                </c:pt>
                <c:pt idx="210">
                  <c:v>120.91</c:v>
                </c:pt>
                <c:pt idx="211">
                  <c:v>119.84</c:v>
                </c:pt>
                <c:pt idx="212">
                  <c:v>120.53</c:v>
                </c:pt>
                <c:pt idx="213">
                  <c:v>120.02</c:v>
                </c:pt>
                <c:pt idx="214">
                  <c:v>119.98</c:v>
                </c:pt>
                <c:pt idx="215">
                  <c:v>121.07</c:v>
                </c:pt>
                <c:pt idx="216">
                  <c:v>122.1</c:v>
                </c:pt>
                <c:pt idx="217">
                  <c:v>124.51</c:v>
                </c:pt>
                <c:pt idx="218">
                  <c:v>124.37</c:v>
                </c:pt>
                <c:pt idx="219">
                  <c:v>124.02</c:v>
                </c:pt>
                <c:pt idx="220">
                  <c:v>122.2</c:v>
                </c:pt>
              </c:numCache>
            </c:numRef>
          </c:val>
          <c:smooth val="0"/>
        </c:ser>
        <c:ser>
          <c:idx val="4"/>
          <c:order val="4"/>
          <c:tx>
            <c:v>TWD_Rplot</c:v>
          </c:tx>
          <c:spPr>
            <a:ln>
              <a:noFill/>
            </a:ln>
          </c:spPr>
          <c:marker>
            <c:symbol val="none"/>
          </c:marker>
          <c:val>
            <c:numRef>
              <c:f>[0]!TWD_Rplot</c:f>
              <c:numCache>
                <c:formatCode>General</c:formatCode>
                <c:ptCount val="221"/>
                <c:pt idx="3">
                  <c:v>131.82</c:v>
                </c:pt>
                <c:pt idx="129">
                  <c:v>97.07</c:v>
                </c:pt>
              </c:numCache>
            </c:numRef>
          </c:val>
          <c:smooth val="0"/>
        </c:ser>
        <c:ser>
          <c:idx val="5"/>
          <c:order val="5"/>
          <c:tx>
            <c:v>KRW_Rplot</c:v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noFill/>
              </a:ln>
            </c:spPr>
          </c:marker>
          <c:val>
            <c:numRef>
              <c:f>[0]!KRW_Rplot</c:f>
              <c:numCache>
                <c:formatCode>General</c:formatCode>
                <c:ptCount val="221"/>
                <c:pt idx="63">
                  <c:v>131.9</c:v>
                </c:pt>
                <c:pt idx="97">
                  <c:v>83.58</c:v>
                </c:pt>
              </c:numCache>
            </c:numRef>
          </c:val>
          <c:smooth val="0"/>
        </c:ser>
        <c:ser>
          <c:idx val="6"/>
          <c:order val="6"/>
          <c:tx>
            <c:v>CNY_Rplot</c:v>
          </c:tx>
          <c:spPr>
            <a:ln>
              <a:noFill/>
            </a:ln>
          </c:spPr>
          <c:marker>
            <c:symbol val="none"/>
          </c:marker>
          <c:dPt>
            <c:idx val="47"/>
            <c:bubble3D val="0"/>
          </c:dPt>
          <c:dPt>
            <c:idx val="178"/>
            <c:bubble3D val="0"/>
          </c:dPt>
          <c:val>
            <c:numRef>
              <c:f>[0]!CNY_Rplot</c:f>
              <c:numCache>
                <c:formatCode>General</c:formatCode>
                <c:ptCount val="221"/>
                <c:pt idx="47">
                  <c:v>81.84</c:v>
                </c:pt>
                <c:pt idx="181">
                  <c:v>130.93</c:v>
                </c:pt>
              </c:numCache>
            </c:numRef>
          </c:val>
          <c:smooth val="0"/>
        </c:ser>
        <c:ser>
          <c:idx val="7"/>
          <c:order val="7"/>
          <c:tx>
            <c:v>SGD_Rplot</c:v>
          </c:tx>
          <c:spPr>
            <a:ln>
              <a:noFill/>
            </a:ln>
          </c:spPr>
          <c:marker>
            <c:symbol val="none"/>
          </c:marker>
          <c:val>
            <c:numRef>
              <c:f>[0]!SGD_Rplot</c:f>
              <c:numCache>
                <c:formatCode>General</c:formatCode>
                <c:ptCount val="221"/>
                <c:pt idx="53">
                  <c:v>88.84</c:v>
                </c:pt>
                <c:pt idx="154">
                  <c:v>114.11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033984"/>
        <c:axId val="113035520"/>
      </c:lineChart>
      <c:dateAx>
        <c:axId val="113033984"/>
        <c:scaling>
          <c:orientation val="minMax"/>
        </c:scaling>
        <c:delete val="0"/>
        <c:axPos val="b"/>
        <c:numFmt formatCode="yyyy/m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zh-TW"/>
          </a:p>
        </c:txPr>
        <c:crossAx val="113035520"/>
        <c:crosses val="autoZero"/>
        <c:auto val="1"/>
        <c:lblOffset val="100"/>
        <c:baseTimeUnit val="days"/>
        <c:majorUnit val="2"/>
        <c:majorTimeUnit val="years"/>
        <c:minorUnit val="12"/>
        <c:minorTimeUnit val="days"/>
      </c:dateAx>
      <c:valAx>
        <c:axId val="113035520"/>
        <c:scaling>
          <c:orientation val="minMax"/>
          <c:max val="140"/>
          <c:min val="70"/>
        </c:scaling>
        <c:delete val="0"/>
        <c:axPos val="l"/>
        <c:numFmt formatCode="#,##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zh-TW"/>
          </a:p>
        </c:txPr>
        <c:crossAx val="113033984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249341881738418E-2"/>
          <c:y val="0.15362293222150319"/>
          <c:w val="0.77129244237412775"/>
          <c:h val="0.73747464596378476"/>
        </c:manualLayout>
      </c:layout>
      <c:lineChart>
        <c:grouping val="standard"/>
        <c:varyColors val="0"/>
        <c:ser>
          <c:idx val="0"/>
          <c:order val="0"/>
          <c:tx>
            <c:v>新台幣</c:v>
          </c:tx>
          <c:spPr>
            <a:ln w="25400"/>
          </c:spPr>
          <c:marker>
            <c:symbol val="none"/>
          </c:marker>
          <c:dLbls>
            <c:dLbl>
              <c:idx val="26"/>
              <c:layout>
                <c:manualLayout>
                  <c:x val="2.0463996063929406E-3"/>
                  <c:y val="2.9236830828320664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>
                        <a:latin typeface="+mj-lt"/>
                        <a:ea typeface="微軟正黑體" panose="020B0604030504040204" pitchFamily="34" charset="-120"/>
                      </a:rPr>
                      <a:t>新台幣 </a:t>
                    </a:r>
                    <a:r>
                      <a:rPr lang="en-US" altLang="zh-TW">
                        <a:latin typeface="+mj-lt"/>
                        <a:ea typeface="微軟正黑體" panose="020B0604030504040204" pitchFamily="34" charset="-120"/>
                      </a:rPr>
                      <a:t>1.92 </a:t>
                    </a:r>
                    <a:endParaRPr lang="zh-TW" alt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j-lt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vol!$A$6699:$A$6725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vol!$H$6699:$H$6725</c:f>
              <c:numCache>
                <c:formatCode>0.00_ </c:formatCode>
                <c:ptCount val="27"/>
                <c:pt idx="0">
                  <c:v>2.0226326854008247</c:v>
                </c:pt>
                <c:pt idx="1">
                  <c:v>2.349671391595832</c:v>
                </c:pt>
                <c:pt idx="2">
                  <c:v>3.6516075582536094</c:v>
                </c:pt>
                <c:pt idx="3">
                  <c:v>1.526824719641477</c:v>
                </c:pt>
                <c:pt idx="4">
                  <c:v>4.7661587493226536</c:v>
                </c:pt>
                <c:pt idx="5">
                  <c:v>5.8040163987273043</c:v>
                </c:pt>
                <c:pt idx="6">
                  <c:v>1.5749582153749684</c:v>
                </c:pt>
                <c:pt idx="7">
                  <c:v>3.0719698261477535</c:v>
                </c:pt>
                <c:pt idx="8">
                  <c:v>2.7423829396398576</c:v>
                </c:pt>
                <c:pt idx="9">
                  <c:v>2.6496780363951564</c:v>
                </c:pt>
                <c:pt idx="10">
                  <c:v>2.1014808939643426</c:v>
                </c:pt>
                <c:pt idx="11">
                  <c:v>3.0170435686318045</c:v>
                </c:pt>
                <c:pt idx="12">
                  <c:v>3.965094474216067</c:v>
                </c:pt>
                <c:pt idx="13">
                  <c:v>4.3689859581459594</c:v>
                </c:pt>
                <c:pt idx="14">
                  <c:v>2.2187416219490603</c:v>
                </c:pt>
                <c:pt idx="15">
                  <c:v>4.2790960057504686</c:v>
                </c:pt>
                <c:pt idx="16">
                  <c:v>4.5592055113378187</c:v>
                </c:pt>
                <c:pt idx="17">
                  <c:v>3.739431221764788</c:v>
                </c:pt>
                <c:pt idx="18">
                  <c:v>4.2544267440062669</c:v>
                </c:pt>
                <c:pt idx="19">
                  <c:v>2.5742997371156218</c:v>
                </c:pt>
                <c:pt idx="20">
                  <c:v>3.1843524658896571</c:v>
                </c:pt>
                <c:pt idx="21">
                  <c:v>2.2225144819444682</c:v>
                </c:pt>
                <c:pt idx="22">
                  <c:v>4.5399688898348112</c:v>
                </c:pt>
                <c:pt idx="23">
                  <c:v>4.5218257849489554</c:v>
                </c:pt>
                <c:pt idx="24">
                  <c:v>3.4063966401099144</c:v>
                </c:pt>
                <c:pt idx="25">
                  <c:v>3.1571645517104527</c:v>
                </c:pt>
                <c:pt idx="26">
                  <c:v>1.9204116078952582</c:v>
                </c:pt>
              </c:numCache>
            </c:numRef>
          </c:val>
          <c:smooth val="0"/>
        </c:ser>
        <c:ser>
          <c:idx val="1"/>
          <c:order val="1"/>
          <c:tx>
            <c:v>日圓</c:v>
          </c:tx>
          <c:spPr>
            <a:ln w="2540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6"/>
              <c:layout>
                <c:manualLayout>
                  <c:x val="1.9929994550870007E-3"/>
                  <c:y val="-7.3092738372985008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+mj-lt"/>
                      <a:ea typeface="+mn-ea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vol!$A$6699:$A$6725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vol!$J$6699:$J$6725</c:f>
              <c:numCache>
                <c:formatCode>0.00_ </c:formatCode>
                <c:ptCount val="27"/>
                <c:pt idx="0">
                  <c:v>10.186929824224324</c:v>
                </c:pt>
                <c:pt idx="1">
                  <c:v>9.8286967091447348</c:v>
                </c:pt>
                <c:pt idx="2">
                  <c:v>13.4466878849979</c:v>
                </c:pt>
                <c:pt idx="3">
                  <c:v>7.4997027146579915</c:v>
                </c:pt>
                <c:pt idx="4">
                  <c:v>11.527016075363468</c:v>
                </c:pt>
                <c:pt idx="5">
                  <c:v>16.633225944707725</c:v>
                </c:pt>
                <c:pt idx="6">
                  <c:v>12.967271217239308</c:v>
                </c:pt>
                <c:pt idx="7">
                  <c:v>9.2016408069753393</c:v>
                </c:pt>
                <c:pt idx="8">
                  <c:v>9.6959354689437625</c:v>
                </c:pt>
                <c:pt idx="9">
                  <c:v>9.3055521525219884</c:v>
                </c:pt>
                <c:pt idx="10">
                  <c:v>8.7544802547063725</c:v>
                </c:pt>
                <c:pt idx="11">
                  <c:v>9.2104627335609575</c:v>
                </c:pt>
                <c:pt idx="12">
                  <c:v>8.0105444235670369</c:v>
                </c:pt>
                <c:pt idx="13">
                  <c:v>8.9037452278062403</c:v>
                </c:pt>
                <c:pt idx="14">
                  <c:v>8.6463888093537733</c:v>
                </c:pt>
                <c:pt idx="15">
                  <c:v>14.678593885495577</c:v>
                </c:pt>
                <c:pt idx="16">
                  <c:v>13.96255739655891</c:v>
                </c:pt>
                <c:pt idx="17">
                  <c:v>10.116643743744609</c:v>
                </c:pt>
                <c:pt idx="18">
                  <c:v>9.059897319334846</c:v>
                </c:pt>
                <c:pt idx="19">
                  <c:v>6.417273652242895</c:v>
                </c:pt>
                <c:pt idx="20">
                  <c:v>12.442042694496896</c:v>
                </c:pt>
                <c:pt idx="21">
                  <c:v>7.1602431755914404</c:v>
                </c:pt>
                <c:pt idx="22">
                  <c:v>7.6263077517449167</c:v>
                </c:pt>
                <c:pt idx="23">
                  <c:v>12.149129351407781</c:v>
                </c:pt>
                <c:pt idx="24">
                  <c:v>8.5583181710733633</c:v>
                </c:pt>
                <c:pt idx="25">
                  <c:v>6.4286758785806084</c:v>
                </c:pt>
                <c:pt idx="26">
                  <c:v>6.3272082209592515</c:v>
                </c:pt>
              </c:numCache>
            </c:numRef>
          </c:val>
          <c:smooth val="0"/>
        </c:ser>
        <c:ser>
          <c:idx val="2"/>
          <c:order val="2"/>
          <c:tx>
            <c:v>韓元</c:v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Pt>
            <c:idx val="1"/>
            <c:bubble3D val="0"/>
          </c:dPt>
          <c:dLbls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2.0463996063929406E-3"/>
                  <c:y val="-3.763536855693282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j-lt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vol!$A$6699:$A$6725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vol!$L$6699:$L$6725</c:f>
              <c:numCache>
                <c:formatCode>0.00_ </c:formatCode>
                <c:ptCount val="27"/>
                <c:pt idx="0">
                  <c:v>1.4205276903609361</c:v>
                </c:pt>
                <c:pt idx="1">
                  <c:v>1.5308097155527776</c:v>
                </c:pt>
                <c:pt idx="2">
                  <c:v>3.0069095844188491</c:v>
                </c:pt>
                <c:pt idx="3">
                  <c:v>3.2369281631626023</c:v>
                </c:pt>
                <c:pt idx="4">
                  <c:v>12.576761746370209</c:v>
                </c:pt>
                <c:pt idx="5">
                  <c:v>27.04661685263958</c:v>
                </c:pt>
                <c:pt idx="6">
                  <c:v>6.528888768973367</c:v>
                </c:pt>
                <c:pt idx="7">
                  <c:v>5.6177655147680143</c:v>
                </c:pt>
                <c:pt idx="8">
                  <c:v>7.304337161328025</c:v>
                </c:pt>
                <c:pt idx="9">
                  <c:v>6.2431473579121439</c:v>
                </c:pt>
                <c:pt idx="10">
                  <c:v>6.4739321988580096</c:v>
                </c:pt>
                <c:pt idx="11">
                  <c:v>5.7991329286959541</c:v>
                </c:pt>
                <c:pt idx="12">
                  <c:v>6.1975931861277447</c:v>
                </c:pt>
                <c:pt idx="13">
                  <c:v>6.6038742057777764</c:v>
                </c:pt>
                <c:pt idx="14">
                  <c:v>4.5182145956282573</c:v>
                </c:pt>
                <c:pt idx="15">
                  <c:v>20.723113238497941</c:v>
                </c:pt>
                <c:pt idx="16">
                  <c:v>15.328289281691431</c:v>
                </c:pt>
                <c:pt idx="17">
                  <c:v>11.73945509537746</c:v>
                </c:pt>
                <c:pt idx="18">
                  <c:v>9.9254961604965679</c:v>
                </c:pt>
                <c:pt idx="19">
                  <c:v>5.8440896896685999</c:v>
                </c:pt>
                <c:pt idx="20">
                  <c:v>6.9589496597450191</c:v>
                </c:pt>
                <c:pt idx="21">
                  <c:v>6.3104507013549087</c:v>
                </c:pt>
                <c:pt idx="22">
                  <c:v>9.4429818414657287</c:v>
                </c:pt>
                <c:pt idx="23">
                  <c:v>10.086779140816462</c:v>
                </c:pt>
                <c:pt idx="24">
                  <c:v>7.68552063946803</c:v>
                </c:pt>
                <c:pt idx="25">
                  <c:v>7.5508530584296771</c:v>
                </c:pt>
                <c:pt idx="26">
                  <c:v>5.8612471967866888</c:v>
                </c:pt>
              </c:numCache>
            </c:numRef>
          </c:val>
          <c:smooth val="0"/>
        </c:ser>
        <c:ser>
          <c:idx val="3"/>
          <c:order val="3"/>
          <c:tx>
            <c:v>新加坡幣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26"/>
              <c:layout>
                <c:manualLayout>
                  <c:x val="0"/>
                  <c:y val="1.389229967331218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+mj-lt"/>
                        <a:ea typeface="微軟正黑體" panose="020B0604030504040204" pitchFamily="34" charset="-120"/>
                      </a:defRPr>
                    </a:pPr>
                    <a:r>
                      <a:rPr lang="zh-TW" altLang="en-US" dirty="0">
                        <a:latin typeface="+mj-lt"/>
                        <a:ea typeface="微軟正黑體" panose="020B0604030504040204" pitchFamily="34" charset="-120"/>
                      </a:rPr>
                      <a:t>新加坡</a:t>
                    </a:r>
                    <a:r>
                      <a:rPr lang="zh-TW" altLang="en-US" dirty="0" smtClean="0">
                        <a:latin typeface="+mj-lt"/>
                        <a:ea typeface="微軟正黑體" panose="020B0604030504040204" pitchFamily="34" charset="-120"/>
                      </a:rPr>
                      <a:t>幣 </a:t>
                    </a:r>
                    <a:r>
                      <a:rPr lang="en-US" altLang="zh-TW" dirty="0">
                        <a:latin typeface="+mj-lt"/>
                        <a:ea typeface="微軟正黑體" panose="020B0604030504040204" pitchFamily="34" charset="-120"/>
                      </a:rPr>
                      <a:t>3.46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vol!$A$6699:$A$6725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vol!$N$6699:$N$6725</c:f>
              <c:numCache>
                <c:formatCode>0.00_ </c:formatCode>
                <c:ptCount val="27"/>
                <c:pt idx="0">
                  <c:v>2.9452922614310233</c:v>
                </c:pt>
                <c:pt idx="1">
                  <c:v>2.686372172381009</c:v>
                </c:pt>
                <c:pt idx="2">
                  <c:v>4.3683510308511373</c:v>
                </c:pt>
                <c:pt idx="3">
                  <c:v>4.1243734828236569</c:v>
                </c:pt>
                <c:pt idx="4">
                  <c:v>8.0905630770592758</c:v>
                </c:pt>
                <c:pt idx="5">
                  <c:v>11.518847665781211</c:v>
                </c:pt>
                <c:pt idx="6">
                  <c:v>4.4331978036288326</c:v>
                </c:pt>
                <c:pt idx="7">
                  <c:v>3.4122263578174703</c:v>
                </c:pt>
                <c:pt idx="8">
                  <c:v>4.2294726106210501</c:v>
                </c:pt>
                <c:pt idx="9">
                  <c:v>3.9988072257088429</c:v>
                </c:pt>
                <c:pt idx="10">
                  <c:v>4.019364370913789</c:v>
                </c:pt>
                <c:pt idx="11">
                  <c:v>4.4564396893297085</c:v>
                </c:pt>
                <c:pt idx="12">
                  <c:v>4.0779720834965074</c:v>
                </c:pt>
                <c:pt idx="13">
                  <c:v>4.0666287067735478</c:v>
                </c:pt>
                <c:pt idx="14">
                  <c:v>3.6814608557071908</c:v>
                </c:pt>
                <c:pt idx="15">
                  <c:v>6.691936908328544</c:v>
                </c:pt>
                <c:pt idx="16">
                  <c:v>6.1596318635488929</c:v>
                </c:pt>
                <c:pt idx="17">
                  <c:v>5.8891264806139674</c:v>
                </c:pt>
                <c:pt idx="18">
                  <c:v>7.0299346762074828</c:v>
                </c:pt>
                <c:pt idx="19">
                  <c:v>4.9442308008444149</c:v>
                </c:pt>
                <c:pt idx="20">
                  <c:v>4.1872335571357784</c:v>
                </c:pt>
                <c:pt idx="21">
                  <c:v>3.5423429864661466</c:v>
                </c:pt>
                <c:pt idx="22">
                  <c:v>6.6642267763124474</c:v>
                </c:pt>
                <c:pt idx="23">
                  <c:v>5.8783276145643493</c:v>
                </c:pt>
                <c:pt idx="24">
                  <c:v>4.0278057241914231</c:v>
                </c:pt>
                <c:pt idx="25">
                  <c:v>4.4547505929060698</c:v>
                </c:pt>
                <c:pt idx="26">
                  <c:v>3.4577629209214322</c:v>
                </c:pt>
              </c:numCache>
            </c:numRef>
          </c:val>
          <c:smooth val="0"/>
        </c:ser>
        <c:ser>
          <c:idx val="4"/>
          <c:order val="4"/>
          <c:tx>
            <c:v>歐元</c:v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6"/>
              <c:layout>
                <c:manualLayout>
                  <c:x val="1.9929994550870007E-3"/>
                  <c:y val="2.020608821242084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+mj-lt"/>
                        <a:ea typeface="+mn-ea"/>
                      </a:defRPr>
                    </a:pPr>
                    <a:r>
                      <a:rPr lang="zh-TW" altLang="en-US" dirty="0" smtClean="0">
                        <a:latin typeface="+mj-lt"/>
                        <a:ea typeface="+mn-ea"/>
                      </a:rPr>
                      <a:t>歐元 </a:t>
                    </a:r>
                    <a:r>
                      <a:rPr lang="en-US" altLang="zh-TW" dirty="0">
                        <a:latin typeface="+mj-lt"/>
                        <a:ea typeface="+mn-ea"/>
                      </a:rPr>
                      <a:t>5.37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vol!$A$6699:$A$6725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vol!$P$6699:$P$6725</c:f>
              <c:numCache>
                <c:formatCode>General</c:formatCode>
                <c:ptCount val="27"/>
                <c:pt idx="7" formatCode="0.00_ ">
                  <c:v>12.062580210572037</c:v>
                </c:pt>
                <c:pt idx="8" formatCode="0.00_ ">
                  <c:v>11.752436413961314</c:v>
                </c:pt>
                <c:pt idx="9" formatCode="0.00_ ">
                  <c:v>8.942189593349525</c:v>
                </c:pt>
                <c:pt idx="10" formatCode="0.00_ ">
                  <c:v>10.071111283599878</c:v>
                </c:pt>
                <c:pt idx="11" formatCode="0.00_ ">
                  <c:v>10.530373693291486</c:v>
                </c:pt>
                <c:pt idx="12" formatCode="0.00_ ">
                  <c:v>9.2451331228949911</c:v>
                </c:pt>
                <c:pt idx="13" formatCode="0.00_ ">
                  <c:v>7.6615694977503352</c:v>
                </c:pt>
                <c:pt idx="14" formatCode="0.00_ ">
                  <c:v>5.9719432957846461</c:v>
                </c:pt>
                <c:pt idx="15" formatCode="0.00_ ">
                  <c:v>12.795350100503153</c:v>
                </c:pt>
                <c:pt idx="16" formatCode="0.00_ ">
                  <c:v>12.379058344996535</c:v>
                </c:pt>
                <c:pt idx="17" formatCode="0.00_ ">
                  <c:v>11.864591332564117</c:v>
                </c:pt>
                <c:pt idx="18" formatCode="0.00_ ">
                  <c:v>12.341627443727738</c:v>
                </c:pt>
                <c:pt idx="19" formatCode="0.00_ ">
                  <c:v>8.4317289669047675</c:v>
                </c:pt>
                <c:pt idx="20" formatCode="0.00_ ">
                  <c:v>7.3685523175007033</c:v>
                </c:pt>
                <c:pt idx="21" formatCode="0.00_ ">
                  <c:v>6.0015392915797872</c:v>
                </c:pt>
                <c:pt idx="22" formatCode="0.00_ ">
                  <c:v>11.595780831636144</c:v>
                </c:pt>
                <c:pt idx="23" formatCode="0.00_ ">
                  <c:v>8.5455260472908865</c:v>
                </c:pt>
                <c:pt idx="24" formatCode="0.00_ ">
                  <c:v>7.1059305190064208</c:v>
                </c:pt>
                <c:pt idx="25" formatCode="0.00_ ">
                  <c:v>7.5927514960094014</c:v>
                </c:pt>
                <c:pt idx="26" formatCode="0.00_ ">
                  <c:v>5.3714319337708183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982272"/>
        <c:axId val="112607232"/>
      </c:lineChart>
      <c:catAx>
        <c:axId val="11298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607232"/>
        <c:crosses val="autoZero"/>
        <c:auto val="1"/>
        <c:lblAlgn val="ctr"/>
        <c:lblOffset val="100"/>
        <c:tickLblSkip val="3"/>
        <c:noMultiLvlLbl val="0"/>
      </c:catAx>
      <c:valAx>
        <c:axId val="112607232"/>
        <c:scaling>
          <c:orientation val="minMax"/>
          <c:max val="3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%</a:t>
                </a:r>
                <a:endParaRPr lang="zh-TW" b="0"/>
              </a:p>
            </c:rich>
          </c:tx>
          <c:layout>
            <c:manualLayout>
              <c:xMode val="edge"/>
              <c:yMode val="edge"/>
              <c:x val="0"/>
              <c:y val="5.0093527779520482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129822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n-lt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勞動報酬份額持續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下滑</a:t>
            </a:r>
            <a:endParaRPr lang="en-US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1835573825130541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190358478687539E-2"/>
          <c:y val="0.1876226353441991"/>
          <c:w val="0.8546173110395141"/>
          <c:h val="0.69871342496588984"/>
        </c:manualLayout>
      </c:layout>
      <c:lineChart>
        <c:grouping val="standard"/>
        <c:varyColors val="0"/>
        <c:ser>
          <c:idx val="0"/>
          <c:order val="0"/>
          <c:tx>
            <c:strRef>
              <c:f>MBI_539_EN!$H$6</c:f>
              <c:strCache>
                <c:ptCount val="1"/>
                <c:pt idx="0">
                  <c:v>Labour share of GDP,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3333333333333333E-2"/>
                  <c:y val="-3.7037037037037035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0070C0"/>
                      </a:solidFill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6666666666666666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MBI_539_EN!$G$7:$G$20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MBI_539_EN!$H$7:$H$20</c:f>
              <c:numCache>
                <c:formatCode>General</c:formatCode>
                <c:ptCount val="14"/>
                <c:pt idx="0">
                  <c:v>53.7</c:v>
                </c:pt>
                <c:pt idx="1">
                  <c:v>53</c:v>
                </c:pt>
                <c:pt idx="2">
                  <c:v>52.5</c:v>
                </c:pt>
                <c:pt idx="3">
                  <c:v>52.3</c:v>
                </c:pt>
                <c:pt idx="4">
                  <c:v>52.6</c:v>
                </c:pt>
                <c:pt idx="5">
                  <c:v>53.5</c:v>
                </c:pt>
                <c:pt idx="6">
                  <c:v>52.2</c:v>
                </c:pt>
                <c:pt idx="7">
                  <c:v>51.5</c:v>
                </c:pt>
                <c:pt idx="8">
                  <c:v>51.5</c:v>
                </c:pt>
                <c:pt idx="9">
                  <c:v>51.5</c:v>
                </c:pt>
                <c:pt idx="10">
                  <c:v>51.7</c:v>
                </c:pt>
                <c:pt idx="11">
                  <c:v>51.8</c:v>
                </c:pt>
                <c:pt idx="12">
                  <c:v>51.7</c:v>
                </c:pt>
                <c:pt idx="13">
                  <c:v>51.4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095424"/>
        <c:axId val="113096960"/>
      </c:lineChart>
      <c:catAx>
        <c:axId val="11309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zh-TW"/>
          </a:p>
        </c:txPr>
        <c:crossAx val="113096960"/>
        <c:crosses val="autoZero"/>
        <c:auto val="1"/>
        <c:lblAlgn val="ctr"/>
        <c:lblOffset val="100"/>
        <c:tickLblSkip val="2"/>
        <c:noMultiLvlLbl val="0"/>
      </c:catAx>
      <c:valAx>
        <c:axId val="113096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095424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991100013597202E-2"/>
          <c:y val="0.17616187229367952"/>
          <c:w val="0.90032251443985101"/>
          <c:h val="0.71756844654881546"/>
        </c:manualLayout>
      </c:layout>
      <c:lineChart>
        <c:grouping val="standard"/>
        <c:varyColors val="0"/>
        <c:ser>
          <c:idx val="0"/>
          <c:order val="0"/>
          <c:tx>
            <c:strRef>
              <c:f>圖_全球!$A$3</c:f>
              <c:strCache>
                <c:ptCount val="1"/>
                <c:pt idx="0">
                  <c:v>全球</c:v>
                </c:pt>
              </c:strCache>
            </c:strRef>
          </c:tx>
          <c:marker>
            <c:symbol val="none"/>
          </c:marker>
          <c:cat>
            <c:strRef>
              <c:f>圖_全球!$B$2:$V$2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2019(f)</c:v>
                </c:pt>
                <c:pt idx="20">
                  <c:v>2020(f)</c:v>
                </c:pt>
              </c:strCache>
            </c:strRef>
          </c:cat>
          <c:val>
            <c:numRef>
              <c:f>圖_全球!$B$3:$V$3</c:f>
              <c:numCache>
                <c:formatCode>0.0</c:formatCode>
                <c:ptCount val="21"/>
                <c:pt idx="0">
                  <c:v>4.2378804309999998</c:v>
                </c:pt>
                <c:pt idx="1">
                  <c:v>1.731888935</c:v>
                </c:pt>
                <c:pt idx="2">
                  <c:v>2.071719436</c:v>
                </c:pt>
                <c:pt idx="3">
                  <c:v>2.8859438009999998</c:v>
                </c:pt>
                <c:pt idx="4">
                  <c:v>3.8972139399999999</c:v>
                </c:pt>
                <c:pt idx="5">
                  <c:v>3.6362929209999999</c:v>
                </c:pt>
                <c:pt idx="6">
                  <c:v>4.1075801030000001</c:v>
                </c:pt>
                <c:pt idx="7">
                  <c:v>3.9794158529999999</c:v>
                </c:pt>
                <c:pt idx="8">
                  <c:v>1.6747102650000001</c:v>
                </c:pt>
                <c:pt idx="9">
                  <c:v>-1.7281958559999999</c:v>
                </c:pt>
                <c:pt idx="10">
                  <c:v>4.2168055500000001</c:v>
                </c:pt>
                <c:pt idx="11">
                  <c:v>3.1627511990000001</c:v>
                </c:pt>
                <c:pt idx="12">
                  <c:v>2.608154104</c:v>
                </c:pt>
                <c:pt idx="13">
                  <c:v>2.740934379</c:v>
                </c:pt>
                <c:pt idx="14">
                  <c:v>2.9449461879999999</c:v>
                </c:pt>
                <c:pt idx="15">
                  <c:v>2.970814249</c:v>
                </c:pt>
                <c:pt idx="16">
                  <c:v>2.7451145050000001</c:v>
                </c:pt>
                <c:pt idx="17">
                  <c:v>3.3259760059999999</c:v>
                </c:pt>
                <c:pt idx="18" formatCode="0.00">
                  <c:v>3.17724121</c:v>
                </c:pt>
                <c:pt idx="19" formatCode="0.00">
                  <c:v>2.7670632639999999</c:v>
                </c:pt>
                <c:pt idx="20" formatCode="0.00">
                  <c:v>2.698337757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圖_全球!$A$4</c:f>
              <c:strCache>
                <c:ptCount val="1"/>
                <c:pt idx="0">
                  <c:v>先進經濟體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圖_全球!$B$2:$V$2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2019(f)</c:v>
                </c:pt>
                <c:pt idx="20">
                  <c:v>2020(f)</c:v>
                </c:pt>
              </c:strCache>
            </c:strRef>
          </c:cat>
          <c:val>
            <c:numRef>
              <c:f>圖_全球!$B$4:$V$4</c:f>
              <c:numCache>
                <c:formatCode>0.00</c:formatCode>
                <c:ptCount val="21"/>
                <c:pt idx="0">
                  <c:v>4.0045850270000001</c:v>
                </c:pt>
                <c:pt idx="1">
                  <c:v>1.3882393209999999</c:v>
                </c:pt>
                <c:pt idx="2">
                  <c:v>1.546668157</c:v>
                </c:pt>
                <c:pt idx="3">
                  <c:v>2.0548264989999998</c:v>
                </c:pt>
                <c:pt idx="4">
                  <c:v>3.0511103429999999</c:v>
                </c:pt>
                <c:pt idx="5">
                  <c:v>2.7313566420000002</c:v>
                </c:pt>
                <c:pt idx="6">
                  <c:v>2.9509354129999998</c:v>
                </c:pt>
                <c:pt idx="7">
                  <c:v>2.5682683630000001</c:v>
                </c:pt>
                <c:pt idx="8">
                  <c:v>0.151105245</c:v>
                </c:pt>
                <c:pt idx="9">
                  <c:v>-3.3756549140000001</c:v>
                </c:pt>
                <c:pt idx="10">
                  <c:v>2.8563835050000002</c:v>
                </c:pt>
                <c:pt idx="11">
                  <c:v>1.6286689240000001</c:v>
                </c:pt>
                <c:pt idx="12">
                  <c:v>1.199899941</c:v>
                </c:pt>
                <c:pt idx="13">
                  <c:v>1.4121093339999999</c:v>
                </c:pt>
                <c:pt idx="14">
                  <c:v>2.0284837439999999</c:v>
                </c:pt>
                <c:pt idx="15">
                  <c:v>2.2954208970000001</c:v>
                </c:pt>
                <c:pt idx="16">
                  <c:v>1.6882470039999999</c:v>
                </c:pt>
                <c:pt idx="17">
                  <c:v>2.3423510479999998</c:v>
                </c:pt>
                <c:pt idx="18">
                  <c:v>2.2427352639999998</c:v>
                </c:pt>
                <c:pt idx="19">
                  <c:v>1.7319354870000001</c:v>
                </c:pt>
                <c:pt idx="20">
                  <c:v>1.478616401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圖_全球!$A$5</c:f>
              <c:strCache>
                <c:ptCount val="1"/>
                <c:pt idx="0">
                  <c:v>新興經濟體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圖_全球!$B$2:$V$2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2019(f)</c:v>
                </c:pt>
                <c:pt idx="20">
                  <c:v>2020(f)</c:v>
                </c:pt>
              </c:strCache>
            </c:strRef>
          </c:cat>
          <c:val>
            <c:numRef>
              <c:f>圖_全球!$B$5:$V$5</c:f>
              <c:numCache>
                <c:formatCode>0.00</c:formatCode>
                <c:ptCount val="21"/>
                <c:pt idx="0">
                  <c:v>5.3951424570000004</c:v>
                </c:pt>
                <c:pt idx="1">
                  <c:v>2.9478754779999998</c:v>
                </c:pt>
                <c:pt idx="2">
                  <c:v>3.8416317499999999</c:v>
                </c:pt>
                <c:pt idx="3">
                  <c:v>6.1928114670000003</c:v>
                </c:pt>
                <c:pt idx="4">
                  <c:v>7.1399440089999997</c:v>
                </c:pt>
                <c:pt idx="5">
                  <c:v>6.8851582980000003</c:v>
                </c:pt>
                <c:pt idx="6">
                  <c:v>7.8193700240000004</c:v>
                </c:pt>
                <c:pt idx="7">
                  <c:v>7.9829439469999999</c:v>
                </c:pt>
                <c:pt idx="8">
                  <c:v>5.4640531279999998</c:v>
                </c:pt>
                <c:pt idx="9">
                  <c:v>1.663296216</c:v>
                </c:pt>
                <c:pt idx="10">
                  <c:v>7.315492774</c:v>
                </c:pt>
                <c:pt idx="11">
                  <c:v>6.4258856040000003</c:v>
                </c:pt>
                <c:pt idx="12">
                  <c:v>5.0627956940000001</c:v>
                </c:pt>
                <c:pt idx="13">
                  <c:v>5.1045818880000002</c:v>
                </c:pt>
                <c:pt idx="14">
                  <c:v>4.5005987300000001</c:v>
                </c:pt>
                <c:pt idx="15">
                  <c:v>4.1999681520000003</c:v>
                </c:pt>
                <c:pt idx="16">
                  <c:v>4.3264639459999996</c:v>
                </c:pt>
                <c:pt idx="17">
                  <c:v>4.9632023219999999</c:v>
                </c:pt>
                <c:pt idx="18">
                  <c:v>4.7575569089999998</c:v>
                </c:pt>
                <c:pt idx="19">
                  <c:v>4.4123504000000002</c:v>
                </c:pt>
                <c:pt idx="20">
                  <c:v>4.5510371149999997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437312"/>
        <c:axId val="113439104"/>
      </c:lineChart>
      <c:catAx>
        <c:axId val="11343731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zh-TW"/>
          </a:p>
        </c:txPr>
        <c:crossAx val="113439104"/>
        <c:crosses val="autoZero"/>
        <c:auto val="1"/>
        <c:lblAlgn val="ctr"/>
        <c:lblOffset val="100"/>
        <c:tickLblSkip val="4"/>
        <c:noMultiLvlLbl val="0"/>
      </c:catAx>
      <c:valAx>
        <c:axId val="1134391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none"/>
        <c:tickLblPos val="low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zh-TW"/>
          </a:p>
        </c:txPr>
        <c:crossAx val="1134373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細明體-ExtB" panose="02020500000000000000" pitchFamily="18" charset="-120"/>
          <a:ea typeface="細明體-ExtB" panose="02020500000000000000" pitchFamily="18" charset="-120"/>
          <a:cs typeface="Arial" panose="020B0604020202020204" pitchFamily="34" charset="0"/>
        </a:defRPr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96326063787295E-2"/>
          <c:y val="0.23226502772831589"/>
          <c:w val="0.76343832166796277"/>
          <c:h val="0.6761417762092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 NIIP圖'!$T$8</c:f>
              <c:strCache>
                <c:ptCount val="1"/>
                <c:pt idx="0">
                  <c:v>對外凈債權(右軸)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8"/>
              <c:layout>
                <c:manualLayout>
                  <c:x val="-3.4031792329859305E-2"/>
                  <c:y val="7.748492475878241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12,805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D9A-4FFE-BC11-45D6167E32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 NIIP圖'!$A$17:$A$35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'CA NIIP圖'!$T$17:$T$35</c:f>
              <c:numCache>
                <c:formatCode>0.0</c:formatCode>
                <c:ptCount val="19"/>
                <c:pt idx="0">
                  <c:v>1935.2</c:v>
                </c:pt>
                <c:pt idx="1">
                  <c:v>1976.51</c:v>
                </c:pt>
                <c:pt idx="2">
                  <c:v>2592.59</c:v>
                </c:pt>
                <c:pt idx="3">
                  <c:v>2970.72</c:v>
                </c:pt>
                <c:pt idx="4">
                  <c:v>3403.57</c:v>
                </c:pt>
                <c:pt idx="5">
                  <c:v>3439.1</c:v>
                </c:pt>
                <c:pt idx="6">
                  <c:v>3820.67</c:v>
                </c:pt>
                <c:pt idx="7">
                  <c:v>4646.21</c:v>
                </c:pt>
                <c:pt idx="8">
                  <c:v>5600.96</c:v>
                </c:pt>
                <c:pt idx="9">
                  <c:v>5856.94</c:v>
                </c:pt>
                <c:pt idx="10">
                  <c:v>6360.12</c:v>
                </c:pt>
                <c:pt idx="11">
                  <c:v>7190.82</c:v>
                </c:pt>
                <c:pt idx="12">
                  <c:v>8028.23</c:v>
                </c:pt>
                <c:pt idx="13">
                  <c:v>8739.59</c:v>
                </c:pt>
                <c:pt idx="14">
                  <c:v>9385.94</c:v>
                </c:pt>
                <c:pt idx="15">
                  <c:v>10807.1</c:v>
                </c:pt>
                <c:pt idx="16">
                  <c:v>11085.56</c:v>
                </c:pt>
                <c:pt idx="17">
                  <c:v>11827.69</c:v>
                </c:pt>
                <c:pt idx="18">
                  <c:v>12805.02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9A-4FFE-BC11-45D6167E3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026176"/>
        <c:axId val="111020288"/>
      </c:barChart>
      <c:lineChart>
        <c:grouping val="standard"/>
        <c:varyColors val="0"/>
        <c:ser>
          <c:idx val="1"/>
          <c:order val="1"/>
          <c:tx>
            <c:strRef>
              <c:f>'CA NIIP圖'!$W$8</c:f>
              <c:strCache>
                <c:ptCount val="1"/>
                <c:pt idx="0">
                  <c:v>CA/GDP(左軸)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'CA NIIP圖'!$A$17:$A$35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'CA NIIP圖'!$W$17:$W$35</c:f>
              <c:numCache>
                <c:formatCode>0.0_ ;\-0.0\ </c:formatCode>
                <c:ptCount val="19"/>
                <c:pt idx="0">
                  <c:v>2.4796954008423544</c:v>
                </c:pt>
                <c:pt idx="1">
                  <c:v>5.6821434514894325</c:v>
                </c:pt>
                <c:pt idx="2">
                  <c:v>7.8779441521651155</c:v>
                </c:pt>
                <c:pt idx="3">
                  <c:v>8.8671960827395715</c:v>
                </c:pt>
                <c:pt idx="4">
                  <c:v>4.9497961139695654</c:v>
                </c:pt>
                <c:pt idx="5">
                  <c:v>3.9721211701870032</c:v>
                </c:pt>
                <c:pt idx="6">
                  <c:v>5.9541057518354865</c:v>
                </c:pt>
                <c:pt idx="7">
                  <c:v>7.8414418474773058</c:v>
                </c:pt>
                <c:pt idx="8">
                  <c:v>5.948038305740825</c:v>
                </c:pt>
                <c:pt idx="9">
                  <c:v>10.368178745871221</c:v>
                </c:pt>
                <c:pt idx="10">
                  <c:v>8.2563522040775155</c:v>
                </c:pt>
                <c:pt idx="11">
                  <c:v>7.799395864948842</c:v>
                </c:pt>
                <c:pt idx="12">
                  <c:v>8.705946414706208</c:v>
                </c:pt>
                <c:pt idx="13">
                  <c:v>9.7479740585675927</c:v>
                </c:pt>
                <c:pt idx="14">
                  <c:v>11.408639464373566</c:v>
                </c:pt>
                <c:pt idx="15">
                  <c:v>13.917102073589795</c:v>
                </c:pt>
                <c:pt idx="16">
                  <c:v>13.475731298503051</c:v>
                </c:pt>
                <c:pt idx="17">
                  <c:v>14.526907155529273</c:v>
                </c:pt>
                <c:pt idx="18">
                  <c:v>12.181926348778045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9A-4FFE-BC11-45D6167E3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156224"/>
        <c:axId val="111018752"/>
      </c:lineChart>
      <c:catAx>
        <c:axId val="11115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1018752"/>
        <c:crosses val="autoZero"/>
        <c:auto val="1"/>
        <c:lblAlgn val="ctr"/>
        <c:lblOffset val="100"/>
        <c:tickLblSkip val="2"/>
        <c:noMultiLvlLbl val="0"/>
      </c:catAx>
      <c:valAx>
        <c:axId val="111018752"/>
        <c:scaling>
          <c:orientation val="minMax"/>
        </c:scaling>
        <c:delete val="0"/>
        <c:axPos val="l"/>
        <c:numFmt formatCode="0_ ;\-0\ 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1156224"/>
        <c:crosses val="autoZero"/>
        <c:crossBetween val="between"/>
      </c:valAx>
      <c:valAx>
        <c:axId val="11102028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1026176"/>
        <c:crosses val="max"/>
        <c:crossBetween val="between"/>
      </c:valAx>
      <c:catAx>
        <c:axId val="111026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020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337968618786253"/>
          <c:y val="0.15063709996500976"/>
          <c:w val="0.62638946549798558"/>
          <c:h val="6.31572851243478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979830523881188E-2"/>
          <c:y val="0.10411193628242385"/>
          <c:w val="0.90032251443985101"/>
          <c:h val="0.823945722388714"/>
        </c:manualLayout>
      </c:layout>
      <c:lineChart>
        <c:grouping val="standard"/>
        <c:varyColors val="0"/>
        <c:ser>
          <c:idx val="0"/>
          <c:order val="0"/>
          <c:tx>
            <c:strRef>
              <c:f>圖_全球!$A$9</c:f>
              <c:strCache>
                <c:ptCount val="1"/>
                <c:pt idx="0">
                  <c:v>全球</c:v>
                </c:pt>
              </c:strCache>
            </c:strRef>
          </c:tx>
          <c:marker>
            <c:symbol val="none"/>
          </c:marker>
          <c:cat>
            <c:strRef>
              <c:f>圖_全球!$B$8:$V$8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2019(f)</c:v>
                </c:pt>
                <c:pt idx="20">
                  <c:v>2020(f)</c:v>
                </c:pt>
              </c:strCache>
            </c:strRef>
          </c:cat>
          <c:val>
            <c:numRef>
              <c:f>圖_全球!$B$9:$V$9</c:f>
              <c:numCache>
                <c:formatCode>0.0</c:formatCode>
                <c:ptCount val="21"/>
                <c:pt idx="0">
                  <c:v>4.0365216049999999</c:v>
                </c:pt>
                <c:pt idx="1">
                  <c:v>2.9669154139999998</c:v>
                </c:pt>
                <c:pt idx="2">
                  <c:v>2.4337140580000001</c:v>
                </c:pt>
                <c:pt idx="3">
                  <c:v>2.6719208860000001</c:v>
                </c:pt>
                <c:pt idx="4">
                  <c:v>2.6613134999999999</c:v>
                </c:pt>
                <c:pt idx="5">
                  <c:v>2.9785729820000002</c:v>
                </c:pt>
                <c:pt idx="6">
                  <c:v>3.0885846670000001</c:v>
                </c:pt>
                <c:pt idx="7">
                  <c:v>3.2397634559999999</c:v>
                </c:pt>
                <c:pt idx="8">
                  <c:v>4.9856337079999999</c:v>
                </c:pt>
                <c:pt idx="9">
                  <c:v>1.560102557</c:v>
                </c:pt>
                <c:pt idx="10">
                  <c:v>2.8184239080000002</c:v>
                </c:pt>
                <c:pt idx="11">
                  <c:v>4.1045379669999997</c:v>
                </c:pt>
                <c:pt idx="12">
                  <c:v>3.2493492310000001</c:v>
                </c:pt>
                <c:pt idx="13">
                  <c:v>2.8481410309999999</c:v>
                </c:pt>
                <c:pt idx="14">
                  <c:v>2.6764449159999999</c:v>
                </c:pt>
                <c:pt idx="15">
                  <c:v>1.994494067</c:v>
                </c:pt>
                <c:pt idx="16">
                  <c:v>2.3463853910000001</c:v>
                </c:pt>
                <c:pt idx="17">
                  <c:v>2.6902448319999999</c:v>
                </c:pt>
                <c:pt idx="18" formatCode="0.00">
                  <c:v>2.9184428019999999</c:v>
                </c:pt>
                <c:pt idx="19" formatCode="0.00">
                  <c:v>2.7026857070000001</c:v>
                </c:pt>
                <c:pt idx="20" formatCode="0.00">
                  <c:v>2.6604947719999998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圖_全球!$A$10</c:f>
              <c:strCache>
                <c:ptCount val="1"/>
                <c:pt idx="0">
                  <c:v>先進經濟體</c:v>
                </c:pt>
              </c:strCache>
            </c:strRef>
          </c:tx>
          <c:spPr>
            <a:ln>
              <a:solidFill>
                <a:srgbClr val="FF0000">
                  <a:alpha val="99000"/>
                </a:srgbClr>
              </a:solidFill>
            </a:ln>
          </c:spPr>
          <c:marker>
            <c:symbol val="none"/>
          </c:marker>
          <c:cat>
            <c:strRef>
              <c:f>圖_全球!$B$8:$V$8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2019(f)</c:v>
                </c:pt>
                <c:pt idx="20">
                  <c:v>2020(f)</c:v>
                </c:pt>
              </c:strCache>
            </c:strRef>
          </c:cat>
          <c:val>
            <c:numRef>
              <c:f>圖_全球!$B$10:$V$10</c:f>
              <c:numCache>
                <c:formatCode>0.00</c:formatCode>
                <c:ptCount val="21"/>
                <c:pt idx="0">
                  <c:v>2.0082736680000002</c:v>
                </c:pt>
                <c:pt idx="1">
                  <c:v>1.9372616039999999</c:v>
                </c:pt>
                <c:pt idx="2">
                  <c:v>1.3742991280000001</c:v>
                </c:pt>
                <c:pt idx="3">
                  <c:v>1.751272862</c:v>
                </c:pt>
                <c:pt idx="4">
                  <c:v>1.9048539229999999</c:v>
                </c:pt>
                <c:pt idx="5">
                  <c:v>2.2230803149999998</c:v>
                </c:pt>
                <c:pt idx="6">
                  <c:v>2.3023607890000002</c:v>
                </c:pt>
                <c:pt idx="7">
                  <c:v>2.1403520390000002</c:v>
                </c:pt>
                <c:pt idx="8">
                  <c:v>3.3263507360000002</c:v>
                </c:pt>
                <c:pt idx="9">
                  <c:v>0.11179382</c:v>
                </c:pt>
                <c:pt idx="10">
                  <c:v>1.483610906</c:v>
                </c:pt>
                <c:pt idx="11">
                  <c:v>2.5783949210000001</c:v>
                </c:pt>
                <c:pt idx="12">
                  <c:v>1.867177662</c:v>
                </c:pt>
                <c:pt idx="13">
                  <c:v>1.3492406530000001</c:v>
                </c:pt>
                <c:pt idx="14">
                  <c:v>1.383494242</c:v>
                </c:pt>
                <c:pt idx="15">
                  <c:v>0.310201693</c:v>
                </c:pt>
                <c:pt idx="16">
                  <c:v>0.78905544000000005</c:v>
                </c:pt>
                <c:pt idx="17">
                  <c:v>1.7143225929999999</c:v>
                </c:pt>
                <c:pt idx="18">
                  <c:v>1.9806713840000001</c:v>
                </c:pt>
                <c:pt idx="19">
                  <c:v>1.6295649940000001</c:v>
                </c:pt>
                <c:pt idx="20">
                  <c:v>1.746035381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圖_全球!$A$11</c:f>
              <c:strCache>
                <c:ptCount val="1"/>
                <c:pt idx="0">
                  <c:v>新興經濟體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圖_全球!$B$8:$V$8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2019(f)</c:v>
                </c:pt>
                <c:pt idx="20">
                  <c:v>2020(f)</c:v>
                </c:pt>
              </c:strCache>
            </c:strRef>
          </c:cat>
          <c:val>
            <c:numRef>
              <c:f>圖_全球!$B$11:$V$11</c:f>
              <c:numCache>
                <c:formatCode>0.00</c:formatCode>
                <c:ptCount val="21"/>
                <c:pt idx="0">
                  <c:v>7.1789670670000003</c:v>
                </c:pt>
                <c:pt idx="1">
                  <c:v>6.5923193759999998</c:v>
                </c:pt>
                <c:pt idx="2">
                  <c:v>6.149645552</c:v>
                </c:pt>
                <c:pt idx="3">
                  <c:v>5.6027537589999996</c:v>
                </c:pt>
                <c:pt idx="4">
                  <c:v>5.1797856759999998</c:v>
                </c:pt>
                <c:pt idx="5">
                  <c:v>5.2117197549999998</c:v>
                </c:pt>
                <c:pt idx="6">
                  <c:v>5.0216518829999996</c:v>
                </c:pt>
                <c:pt idx="7">
                  <c:v>5.7078563789999999</c:v>
                </c:pt>
                <c:pt idx="8">
                  <c:v>8.4673248809999997</c:v>
                </c:pt>
                <c:pt idx="9">
                  <c:v>4.3960305379999998</c:v>
                </c:pt>
                <c:pt idx="10">
                  <c:v>5.2949149359999996</c:v>
                </c:pt>
                <c:pt idx="11">
                  <c:v>6.1830985109999999</c:v>
                </c:pt>
                <c:pt idx="12">
                  <c:v>4.5906404060000003</c:v>
                </c:pt>
                <c:pt idx="13">
                  <c:v>4.5962174210000004</c:v>
                </c:pt>
                <c:pt idx="14">
                  <c:v>4.4435693289999998</c:v>
                </c:pt>
                <c:pt idx="15">
                  <c:v>4.3766929809999997</c:v>
                </c:pt>
                <c:pt idx="16">
                  <c:v>4.4291158800000003</c:v>
                </c:pt>
                <c:pt idx="17">
                  <c:v>3.7532654399999998</c:v>
                </c:pt>
                <c:pt idx="18">
                  <c:v>3.873889498</c:v>
                </c:pt>
                <c:pt idx="19">
                  <c:v>3.9092128559999999</c:v>
                </c:pt>
                <c:pt idx="20">
                  <c:v>3.702764341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71872"/>
        <c:axId val="113877760"/>
      </c:lineChart>
      <c:catAx>
        <c:axId val="11387187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zh-TW"/>
          </a:p>
        </c:txPr>
        <c:crossAx val="113877760"/>
        <c:crosses val="autoZero"/>
        <c:auto val="1"/>
        <c:lblAlgn val="ctr"/>
        <c:lblOffset val="100"/>
        <c:tickLblSkip val="4"/>
        <c:noMultiLvlLbl val="0"/>
      </c:catAx>
      <c:valAx>
        <c:axId val="113877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none"/>
        <c:tickLblPos val="low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zh-TW"/>
          </a:p>
        </c:txPr>
        <c:crossAx val="1138718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細明體-ExtB" panose="02020500000000000000" pitchFamily="18" charset="-120"/>
          <a:ea typeface="細明體-ExtB" panose="02020500000000000000" pitchFamily="18" charset="-120"/>
          <a:cs typeface="Arial" panose="020B0604020202020204" pitchFamily="34" charset="0"/>
        </a:defRPr>
      </a:pPr>
      <a:endParaRPr lang="zh-TW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/>
              <a:t>美國實質中性利率</a:t>
            </a:r>
          </a:p>
        </c:rich>
      </c:tx>
      <c:layout>
        <c:manualLayout>
          <c:xMode val="edge"/>
          <c:yMode val="edge"/>
          <c:x val="0.2824778728289449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386461689441914"/>
          <c:y val="0.13936356287999827"/>
          <c:w val="0.82540759360071103"/>
          <c:h val="0.7303485643533574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[Laubach_Williams_current_estimates.xlsx]data!$A$163:$A$239</c:f>
              <c:strCache>
                <c:ptCount val="77"/>
                <c:pt idx="0">
                  <c:v>2000Q1</c:v>
                </c:pt>
                <c:pt idx="1">
                  <c:v>2000Q2</c:v>
                </c:pt>
                <c:pt idx="2">
                  <c:v>2000Q3</c:v>
                </c:pt>
                <c:pt idx="3">
                  <c:v>2000Q4</c:v>
                </c:pt>
                <c:pt idx="4">
                  <c:v>2001Q1</c:v>
                </c:pt>
                <c:pt idx="5">
                  <c:v>2001Q2</c:v>
                </c:pt>
                <c:pt idx="6">
                  <c:v>2001Q3</c:v>
                </c:pt>
                <c:pt idx="7">
                  <c:v>2001Q4</c:v>
                </c:pt>
                <c:pt idx="8">
                  <c:v>2002Q1</c:v>
                </c:pt>
                <c:pt idx="9">
                  <c:v>2002Q2</c:v>
                </c:pt>
                <c:pt idx="10">
                  <c:v>2002Q3</c:v>
                </c:pt>
                <c:pt idx="11">
                  <c:v>2002Q4</c:v>
                </c:pt>
                <c:pt idx="12">
                  <c:v>2003Q1</c:v>
                </c:pt>
                <c:pt idx="13">
                  <c:v>2003Q2</c:v>
                </c:pt>
                <c:pt idx="14">
                  <c:v>2003Q3</c:v>
                </c:pt>
                <c:pt idx="15">
                  <c:v>2003Q4</c:v>
                </c:pt>
                <c:pt idx="16">
                  <c:v>2004Q1</c:v>
                </c:pt>
                <c:pt idx="17">
                  <c:v>2004Q2</c:v>
                </c:pt>
                <c:pt idx="18">
                  <c:v>2004Q3</c:v>
                </c:pt>
                <c:pt idx="19">
                  <c:v>2004Q4</c:v>
                </c:pt>
                <c:pt idx="20">
                  <c:v>2005Q1</c:v>
                </c:pt>
                <c:pt idx="21">
                  <c:v>2005Q2</c:v>
                </c:pt>
                <c:pt idx="22">
                  <c:v>2005Q3</c:v>
                </c:pt>
                <c:pt idx="23">
                  <c:v>2005Q4</c:v>
                </c:pt>
                <c:pt idx="24">
                  <c:v>2006Q1</c:v>
                </c:pt>
                <c:pt idx="25">
                  <c:v>2006Q2</c:v>
                </c:pt>
                <c:pt idx="26">
                  <c:v>2006Q3</c:v>
                </c:pt>
                <c:pt idx="27">
                  <c:v>2006Q4</c:v>
                </c:pt>
                <c:pt idx="28">
                  <c:v>2007Q1</c:v>
                </c:pt>
                <c:pt idx="29">
                  <c:v>2007Q2</c:v>
                </c:pt>
                <c:pt idx="30">
                  <c:v>2007Q3</c:v>
                </c:pt>
                <c:pt idx="31">
                  <c:v>2007Q4</c:v>
                </c:pt>
                <c:pt idx="32">
                  <c:v>2008Q1</c:v>
                </c:pt>
                <c:pt idx="33">
                  <c:v>2008Q2</c:v>
                </c:pt>
                <c:pt idx="34">
                  <c:v>2008Q3</c:v>
                </c:pt>
                <c:pt idx="35">
                  <c:v>2008Q4</c:v>
                </c:pt>
                <c:pt idx="36">
                  <c:v>2009Q1</c:v>
                </c:pt>
                <c:pt idx="37">
                  <c:v>2009Q2</c:v>
                </c:pt>
                <c:pt idx="38">
                  <c:v>2009Q3</c:v>
                </c:pt>
                <c:pt idx="39">
                  <c:v>2009Q4</c:v>
                </c:pt>
                <c:pt idx="40">
                  <c:v>2010Q1</c:v>
                </c:pt>
                <c:pt idx="41">
                  <c:v>2010Q2</c:v>
                </c:pt>
                <c:pt idx="42">
                  <c:v>2010Q3</c:v>
                </c:pt>
                <c:pt idx="43">
                  <c:v>2010Q4</c:v>
                </c:pt>
                <c:pt idx="44">
                  <c:v>2011Q1</c:v>
                </c:pt>
                <c:pt idx="45">
                  <c:v>2011Q2</c:v>
                </c:pt>
                <c:pt idx="46">
                  <c:v>2011Q3</c:v>
                </c:pt>
                <c:pt idx="47">
                  <c:v>2011Q4</c:v>
                </c:pt>
                <c:pt idx="48">
                  <c:v>2012Q1</c:v>
                </c:pt>
                <c:pt idx="49">
                  <c:v>2012Q2</c:v>
                </c:pt>
                <c:pt idx="50">
                  <c:v>2012Q3</c:v>
                </c:pt>
                <c:pt idx="51">
                  <c:v>2012Q4</c:v>
                </c:pt>
                <c:pt idx="52">
                  <c:v>2013Q1</c:v>
                </c:pt>
                <c:pt idx="53">
                  <c:v>2013Q2</c:v>
                </c:pt>
                <c:pt idx="54">
                  <c:v>2013Q3</c:v>
                </c:pt>
                <c:pt idx="55">
                  <c:v>2013Q4</c:v>
                </c:pt>
                <c:pt idx="56">
                  <c:v>2014Q1</c:v>
                </c:pt>
                <c:pt idx="57">
                  <c:v>2014Q2</c:v>
                </c:pt>
                <c:pt idx="58">
                  <c:v>2014Q3</c:v>
                </c:pt>
                <c:pt idx="59">
                  <c:v>2014Q4</c:v>
                </c:pt>
                <c:pt idx="60">
                  <c:v>2015Q1</c:v>
                </c:pt>
                <c:pt idx="61">
                  <c:v>2015Q2</c:v>
                </c:pt>
                <c:pt idx="62">
                  <c:v>2015Q3</c:v>
                </c:pt>
                <c:pt idx="63">
                  <c:v>2015Q4</c:v>
                </c:pt>
                <c:pt idx="64">
                  <c:v>2016Q1</c:v>
                </c:pt>
                <c:pt idx="65">
                  <c:v>2016Q2</c:v>
                </c:pt>
                <c:pt idx="66">
                  <c:v>2016Q3</c:v>
                </c:pt>
                <c:pt idx="67">
                  <c:v>2016Q4</c:v>
                </c:pt>
                <c:pt idx="68">
                  <c:v>2017Q1</c:v>
                </c:pt>
                <c:pt idx="69">
                  <c:v>2017Q2</c:v>
                </c:pt>
                <c:pt idx="70">
                  <c:v>2017Q3</c:v>
                </c:pt>
                <c:pt idx="71">
                  <c:v>2017Q4</c:v>
                </c:pt>
                <c:pt idx="72">
                  <c:v>2018Q1</c:v>
                </c:pt>
                <c:pt idx="73">
                  <c:v>2018Q2</c:v>
                </c:pt>
                <c:pt idx="74">
                  <c:v>2018Q3</c:v>
                </c:pt>
                <c:pt idx="75">
                  <c:v>2018Q4</c:v>
                </c:pt>
                <c:pt idx="76">
                  <c:v>2019Q1</c:v>
                </c:pt>
              </c:strCache>
            </c:strRef>
          </c:cat>
          <c:val>
            <c:numRef>
              <c:f>[Laubach_Williams_current_estimates.xlsx]data!$G$163:$G$239</c:f>
              <c:numCache>
                <c:formatCode>General</c:formatCode>
                <c:ptCount val="77"/>
                <c:pt idx="0">
                  <c:v>3.1943725814066801</c:v>
                </c:pt>
                <c:pt idx="1">
                  <c:v>3.1274844085549001</c:v>
                </c:pt>
                <c:pt idx="2">
                  <c:v>3.10493478655177</c:v>
                </c:pt>
                <c:pt idx="3">
                  <c:v>3.15143913282192</c:v>
                </c:pt>
                <c:pt idx="4">
                  <c:v>3.1202531575934498</c:v>
                </c:pt>
                <c:pt idx="5">
                  <c:v>3.10266476357164</c:v>
                </c:pt>
                <c:pt idx="6">
                  <c:v>2.8573648045526299</c:v>
                </c:pt>
                <c:pt idx="7">
                  <c:v>3.06074871717952</c:v>
                </c:pt>
                <c:pt idx="8">
                  <c:v>2.9916218323315098</c:v>
                </c:pt>
                <c:pt idx="9">
                  <c:v>3.1944447129165501</c:v>
                </c:pt>
                <c:pt idx="10">
                  <c:v>3.0691301681465202</c:v>
                </c:pt>
                <c:pt idx="11">
                  <c:v>2.7938540066316802</c:v>
                </c:pt>
                <c:pt idx="12">
                  <c:v>2.54177680865148</c:v>
                </c:pt>
                <c:pt idx="13">
                  <c:v>2.4540161164672001</c:v>
                </c:pt>
                <c:pt idx="14">
                  <c:v>2.7191397146358298</c:v>
                </c:pt>
                <c:pt idx="15">
                  <c:v>2.75681208164039</c:v>
                </c:pt>
                <c:pt idx="16">
                  <c:v>2.8556598541598599</c:v>
                </c:pt>
                <c:pt idx="17">
                  <c:v>2.8304430390550599</c:v>
                </c:pt>
                <c:pt idx="18">
                  <c:v>2.6042282516078501</c:v>
                </c:pt>
                <c:pt idx="19">
                  <c:v>2.6719834469788002</c:v>
                </c:pt>
                <c:pt idx="20">
                  <c:v>2.8205153556346501</c:v>
                </c:pt>
                <c:pt idx="21">
                  <c:v>2.5508226104761</c:v>
                </c:pt>
                <c:pt idx="22">
                  <c:v>2.4032546289068599</c:v>
                </c:pt>
                <c:pt idx="23">
                  <c:v>2.51218388464242</c:v>
                </c:pt>
                <c:pt idx="24">
                  <c:v>2.6027565366913601</c:v>
                </c:pt>
                <c:pt idx="25">
                  <c:v>2.6962539275465698</c:v>
                </c:pt>
                <c:pt idx="26">
                  <c:v>2.47229198778833</c:v>
                </c:pt>
                <c:pt idx="27">
                  <c:v>2.36121876328379</c:v>
                </c:pt>
                <c:pt idx="28">
                  <c:v>2.5806397609133702</c:v>
                </c:pt>
                <c:pt idx="29">
                  <c:v>2.2652688010671498</c:v>
                </c:pt>
                <c:pt idx="30">
                  <c:v>2.2941171549115298</c:v>
                </c:pt>
                <c:pt idx="31">
                  <c:v>2.4389801820810999</c:v>
                </c:pt>
                <c:pt idx="32">
                  <c:v>2.0803343657397</c:v>
                </c:pt>
                <c:pt idx="33">
                  <c:v>1.8903251888135899</c:v>
                </c:pt>
                <c:pt idx="34">
                  <c:v>1.5976151150393401</c:v>
                </c:pt>
                <c:pt idx="35">
                  <c:v>0.77020384674051701</c:v>
                </c:pt>
                <c:pt idx="36">
                  <c:v>0.67092857571786002</c:v>
                </c:pt>
                <c:pt idx="37">
                  <c:v>1.07443438630729</c:v>
                </c:pt>
                <c:pt idx="38">
                  <c:v>1.0026384752148301</c:v>
                </c:pt>
                <c:pt idx="39">
                  <c:v>1.3505025347164099</c:v>
                </c:pt>
                <c:pt idx="40">
                  <c:v>0.98626390875130798</c:v>
                </c:pt>
                <c:pt idx="41">
                  <c:v>0.82710196856000995</c:v>
                </c:pt>
                <c:pt idx="42">
                  <c:v>0.63772781117443</c:v>
                </c:pt>
                <c:pt idx="43">
                  <c:v>0.596553357869538</c:v>
                </c:pt>
                <c:pt idx="44">
                  <c:v>0.56518236329915394</c:v>
                </c:pt>
                <c:pt idx="45">
                  <c:v>0.72385975287006099</c:v>
                </c:pt>
                <c:pt idx="46">
                  <c:v>0.58829782059088298</c:v>
                </c:pt>
                <c:pt idx="47">
                  <c:v>0.62060921858849005</c:v>
                </c:pt>
                <c:pt idx="48">
                  <c:v>0.90868092331380301</c:v>
                </c:pt>
                <c:pt idx="49">
                  <c:v>0.66002737195077799</c:v>
                </c:pt>
                <c:pt idx="50">
                  <c:v>0.42397486241794402</c:v>
                </c:pt>
                <c:pt idx="51">
                  <c:v>0.43607979920471701</c:v>
                </c:pt>
                <c:pt idx="52">
                  <c:v>0.42402275724838201</c:v>
                </c:pt>
                <c:pt idx="53">
                  <c:v>0.26362241363323902</c:v>
                </c:pt>
                <c:pt idx="54">
                  <c:v>0.41232014004080397</c:v>
                </c:pt>
                <c:pt idx="55">
                  <c:v>0.53919502141093201</c:v>
                </c:pt>
                <c:pt idx="56">
                  <c:v>0.23835103884762701</c:v>
                </c:pt>
                <c:pt idx="57">
                  <c:v>0.52367637062955497</c:v>
                </c:pt>
                <c:pt idx="58">
                  <c:v>0.56492760604992398</c:v>
                </c:pt>
                <c:pt idx="59">
                  <c:v>0.393025722207892</c:v>
                </c:pt>
                <c:pt idx="60">
                  <c:v>0.33134218228512802</c:v>
                </c:pt>
                <c:pt idx="61">
                  <c:v>0.66703733250614095</c:v>
                </c:pt>
                <c:pt idx="62">
                  <c:v>0.62022125220953495</c:v>
                </c:pt>
                <c:pt idx="63">
                  <c:v>0.505323357613228</c:v>
                </c:pt>
                <c:pt idx="64">
                  <c:v>0.72501619966309505</c:v>
                </c:pt>
                <c:pt idx="65">
                  <c:v>0.92323769102840303</c:v>
                </c:pt>
                <c:pt idx="66">
                  <c:v>0.93605956792981804</c:v>
                </c:pt>
                <c:pt idx="67">
                  <c:v>0.78790868258325297</c:v>
                </c:pt>
                <c:pt idx="68">
                  <c:v>0.74882614810569903</c:v>
                </c:pt>
                <c:pt idx="69">
                  <c:v>0.61369212590686495</c:v>
                </c:pt>
                <c:pt idx="70">
                  <c:v>0.62003887760229304</c:v>
                </c:pt>
                <c:pt idx="71">
                  <c:v>0.772804038527243</c:v>
                </c:pt>
                <c:pt idx="72">
                  <c:v>0.809630066908131</c:v>
                </c:pt>
                <c:pt idx="73">
                  <c:v>0.90038835625576996</c:v>
                </c:pt>
                <c:pt idx="74">
                  <c:v>0.83589016574862895</c:v>
                </c:pt>
                <c:pt idx="75">
                  <c:v>0.80528736409373802</c:v>
                </c:pt>
                <c:pt idx="76">
                  <c:v>0.64933934265466797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DD-448C-BEBB-35C7EDD89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66464"/>
        <c:axId val="113579136"/>
      </c:lineChart>
      <c:catAx>
        <c:axId val="11396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579136"/>
        <c:crosses val="autoZero"/>
        <c:auto val="1"/>
        <c:lblAlgn val="ctr"/>
        <c:lblOffset val="100"/>
        <c:tickLblSkip val="15"/>
        <c:tickMarkSkip val="4"/>
        <c:noMultiLvlLbl val="0"/>
      </c:catAx>
      <c:valAx>
        <c:axId val="113579136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altLang="zh-TW" b="0" dirty="0"/>
                  <a:t>%</a:t>
                </a:r>
                <a:endParaRPr lang="zh-TW" altLang="en-US" b="0" dirty="0"/>
              </a:p>
            </c:rich>
          </c:tx>
          <c:layout>
            <c:manualLayout>
              <c:xMode val="edge"/>
              <c:yMode val="edge"/>
              <c:x val="8.8184646150427735E-3"/>
              <c:y val="4.3277899881860926E-2"/>
            </c:manualLayout>
          </c:layout>
          <c:overlay val="0"/>
        </c:title>
        <c:numFmt formatCode="#,##0.0_ " sourceLinked="0"/>
        <c:majorTickMark val="out"/>
        <c:minorTickMark val="none"/>
        <c:tickLblPos val="nextTo"/>
        <c:crossAx val="113966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/>
              <a:t>全球貨幣政策利率趨勢</a:t>
            </a:r>
          </a:p>
        </c:rich>
      </c:tx>
      <c:layout>
        <c:manualLayout>
          <c:xMode val="edge"/>
          <c:yMode val="edge"/>
          <c:x val="0.21958423156915069"/>
          <c:y val="2.017655267179783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8043963254593191E-2"/>
          <c:y val="0.18565981335666376"/>
          <c:w val="0.91140048118985129"/>
          <c:h val="0.6829159148466956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[Laubach_Williams_current_estimates.xlsx]工作表1!$D$4:$D$79</c:f>
              <c:strCache>
                <c:ptCount val="76"/>
                <c:pt idx="0">
                  <c:v>2000Q1</c:v>
                </c:pt>
                <c:pt idx="1">
                  <c:v>2000Q2</c:v>
                </c:pt>
                <c:pt idx="2">
                  <c:v>2000Q3</c:v>
                </c:pt>
                <c:pt idx="3">
                  <c:v>2000Q4</c:v>
                </c:pt>
                <c:pt idx="4">
                  <c:v>2001Q1</c:v>
                </c:pt>
                <c:pt idx="5">
                  <c:v>2001Q2</c:v>
                </c:pt>
                <c:pt idx="6">
                  <c:v>2001Q3</c:v>
                </c:pt>
                <c:pt idx="7">
                  <c:v>2001Q4</c:v>
                </c:pt>
                <c:pt idx="8">
                  <c:v>2002Q1</c:v>
                </c:pt>
                <c:pt idx="9">
                  <c:v>2002Q2</c:v>
                </c:pt>
                <c:pt idx="10">
                  <c:v>2002Q3</c:v>
                </c:pt>
                <c:pt idx="11">
                  <c:v>2002Q4</c:v>
                </c:pt>
                <c:pt idx="12">
                  <c:v>2003Q1</c:v>
                </c:pt>
                <c:pt idx="13">
                  <c:v>2003Q2</c:v>
                </c:pt>
                <c:pt idx="14">
                  <c:v>2003Q3</c:v>
                </c:pt>
                <c:pt idx="15">
                  <c:v>2003Q4</c:v>
                </c:pt>
                <c:pt idx="16">
                  <c:v>2004Q1</c:v>
                </c:pt>
                <c:pt idx="17">
                  <c:v>2004Q2</c:v>
                </c:pt>
                <c:pt idx="18">
                  <c:v>2004Q3</c:v>
                </c:pt>
                <c:pt idx="19">
                  <c:v>2004Q4</c:v>
                </c:pt>
                <c:pt idx="20">
                  <c:v>2005Q1</c:v>
                </c:pt>
                <c:pt idx="21">
                  <c:v>2005Q2</c:v>
                </c:pt>
                <c:pt idx="22">
                  <c:v>2005Q3</c:v>
                </c:pt>
                <c:pt idx="23">
                  <c:v>2005Q4</c:v>
                </c:pt>
                <c:pt idx="24">
                  <c:v>2006Q1</c:v>
                </c:pt>
                <c:pt idx="25">
                  <c:v>2006Q2</c:v>
                </c:pt>
                <c:pt idx="26">
                  <c:v>2006Q3</c:v>
                </c:pt>
                <c:pt idx="27">
                  <c:v>2006Q4</c:v>
                </c:pt>
                <c:pt idx="28">
                  <c:v>2007Q1</c:v>
                </c:pt>
                <c:pt idx="29">
                  <c:v>2007Q2</c:v>
                </c:pt>
                <c:pt idx="30">
                  <c:v>2007Q3</c:v>
                </c:pt>
                <c:pt idx="31">
                  <c:v>2007Q4</c:v>
                </c:pt>
                <c:pt idx="32">
                  <c:v>2008Q1</c:v>
                </c:pt>
                <c:pt idx="33">
                  <c:v>2008Q2</c:v>
                </c:pt>
                <c:pt idx="34">
                  <c:v>2008Q3</c:v>
                </c:pt>
                <c:pt idx="35">
                  <c:v>2008Q4</c:v>
                </c:pt>
                <c:pt idx="36">
                  <c:v>2009Q1</c:v>
                </c:pt>
                <c:pt idx="37">
                  <c:v>2009Q2</c:v>
                </c:pt>
                <c:pt idx="38">
                  <c:v>2009Q3</c:v>
                </c:pt>
                <c:pt idx="39">
                  <c:v>2009Q4</c:v>
                </c:pt>
                <c:pt idx="40">
                  <c:v>2010Q1</c:v>
                </c:pt>
                <c:pt idx="41">
                  <c:v>2010Q2</c:v>
                </c:pt>
                <c:pt idx="42">
                  <c:v>2010Q3</c:v>
                </c:pt>
                <c:pt idx="43">
                  <c:v>2010Q4</c:v>
                </c:pt>
                <c:pt idx="44">
                  <c:v>2011Q1</c:v>
                </c:pt>
                <c:pt idx="45">
                  <c:v>2011Q2</c:v>
                </c:pt>
                <c:pt idx="46">
                  <c:v>2011Q3</c:v>
                </c:pt>
                <c:pt idx="47">
                  <c:v>2011Q4</c:v>
                </c:pt>
                <c:pt idx="48">
                  <c:v>2012Q1</c:v>
                </c:pt>
                <c:pt idx="49">
                  <c:v>2012Q2</c:v>
                </c:pt>
                <c:pt idx="50">
                  <c:v>2012Q3</c:v>
                </c:pt>
                <c:pt idx="51">
                  <c:v>2012Q4</c:v>
                </c:pt>
                <c:pt idx="52">
                  <c:v>2013Q1</c:v>
                </c:pt>
                <c:pt idx="53">
                  <c:v>2013Q2</c:v>
                </c:pt>
                <c:pt idx="54">
                  <c:v>2013Q3</c:v>
                </c:pt>
                <c:pt idx="55">
                  <c:v>2013Q4</c:v>
                </c:pt>
                <c:pt idx="56">
                  <c:v>2014Q1</c:v>
                </c:pt>
                <c:pt idx="57">
                  <c:v>2014Q2</c:v>
                </c:pt>
                <c:pt idx="58">
                  <c:v>2014Q3</c:v>
                </c:pt>
                <c:pt idx="59">
                  <c:v>2014Q4</c:v>
                </c:pt>
                <c:pt idx="60">
                  <c:v>2015Q1</c:v>
                </c:pt>
                <c:pt idx="61">
                  <c:v>2015Q2</c:v>
                </c:pt>
                <c:pt idx="62">
                  <c:v>2015Q3</c:v>
                </c:pt>
                <c:pt idx="63">
                  <c:v>2015Q4</c:v>
                </c:pt>
                <c:pt idx="64">
                  <c:v>2016Q1</c:v>
                </c:pt>
                <c:pt idx="65">
                  <c:v>2016Q2</c:v>
                </c:pt>
                <c:pt idx="66">
                  <c:v>2016Q3</c:v>
                </c:pt>
                <c:pt idx="67">
                  <c:v>2016Q4</c:v>
                </c:pt>
                <c:pt idx="68">
                  <c:v>2017Q1</c:v>
                </c:pt>
                <c:pt idx="69">
                  <c:v>2017Q2</c:v>
                </c:pt>
                <c:pt idx="70">
                  <c:v>2017Q3</c:v>
                </c:pt>
                <c:pt idx="71">
                  <c:v>2017Q4</c:v>
                </c:pt>
                <c:pt idx="72">
                  <c:v>2018Q1</c:v>
                </c:pt>
                <c:pt idx="73">
                  <c:v>2018Q2</c:v>
                </c:pt>
                <c:pt idx="74">
                  <c:v>2018Q3</c:v>
                </c:pt>
                <c:pt idx="75">
                  <c:v>2018Q4</c:v>
                </c:pt>
              </c:strCache>
            </c:strRef>
          </c:cat>
          <c:val>
            <c:numRef>
              <c:f>[Laubach_Williams_current_estimates.xlsx]工作表1!$E$4:$E$79</c:f>
              <c:numCache>
                <c:formatCode>General</c:formatCode>
                <c:ptCount val="76"/>
                <c:pt idx="0">
                  <c:v>5.0633333333333299</c:v>
                </c:pt>
                <c:pt idx="1">
                  <c:v>5.4166666666666599</c:v>
                </c:pt>
                <c:pt idx="2">
                  <c:v>5.6899999999999897</c:v>
                </c:pt>
                <c:pt idx="3">
                  <c:v>5.7433333333333296</c:v>
                </c:pt>
                <c:pt idx="4">
                  <c:v>5.38</c:v>
                </c:pt>
                <c:pt idx="5">
                  <c:v>4.8033333333333301</c:v>
                </c:pt>
                <c:pt idx="6">
                  <c:v>4.4000000000000004</c:v>
                </c:pt>
                <c:pt idx="7">
                  <c:v>3.6133333333333302</c:v>
                </c:pt>
                <c:pt idx="8">
                  <c:v>3.4033333333333302</c:v>
                </c:pt>
                <c:pt idx="9">
                  <c:v>3.37333333333333</c:v>
                </c:pt>
                <c:pt idx="10">
                  <c:v>3.30666666666666</c:v>
                </c:pt>
                <c:pt idx="11">
                  <c:v>3.19</c:v>
                </c:pt>
                <c:pt idx="12">
                  <c:v>3.04</c:v>
                </c:pt>
                <c:pt idx="13">
                  <c:v>2.98</c:v>
                </c:pt>
                <c:pt idx="14">
                  <c:v>2.6666666666666599</c:v>
                </c:pt>
                <c:pt idx="15">
                  <c:v>2.5866666666666598</c:v>
                </c:pt>
                <c:pt idx="16">
                  <c:v>2.55666666666666</c:v>
                </c:pt>
                <c:pt idx="17">
                  <c:v>2.5233333333333299</c:v>
                </c:pt>
                <c:pt idx="18">
                  <c:v>2.7233333333333301</c:v>
                </c:pt>
                <c:pt idx="19">
                  <c:v>2.97</c:v>
                </c:pt>
                <c:pt idx="20">
                  <c:v>3.19</c:v>
                </c:pt>
                <c:pt idx="21">
                  <c:v>3.4266666666666601</c:v>
                </c:pt>
                <c:pt idx="22">
                  <c:v>3.66333333333333</c:v>
                </c:pt>
                <c:pt idx="23">
                  <c:v>3.9633333333333298</c:v>
                </c:pt>
                <c:pt idx="24">
                  <c:v>4.14333333333333</c:v>
                </c:pt>
                <c:pt idx="25">
                  <c:v>4.3466666666666596</c:v>
                </c:pt>
                <c:pt idx="26">
                  <c:v>4.6333333333333302</c:v>
                </c:pt>
                <c:pt idx="27">
                  <c:v>4.7633333333333301</c:v>
                </c:pt>
                <c:pt idx="28">
                  <c:v>4.8733333333333304</c:v>
                </c:pt>
                <c:pt idx="29">
                  <c:v>4.99</c:v>
                </c:pt>
                <c:pt idx="30">
                  <c:v>5.0033333333333303</c:v>
                </c:pt>
                <c:pt idx="31">
                  <c:v>4.8966666666666603</c:v>
                </c:pt>
                <c:pt idx="32">
                  <c:v>4.5999999999999996</c:v>
                </c:pt>
                <c:pt idx="33">
                  <c:v>4.41</c:v>
                </c:pt>
                <c:pt idx="34">
                  <c:v>4.5733333333333297</c:v>
                </c:pt>
                <c:pt idx="35">
                  <c:v>3.4666666666666601</c:v>
                </c:pt>
                <c:pt idx="36">
                  <c:v>2.52</c:v>
                </c:pt>
                <c:pt idx="37">
                  <c:v>2.0933333333333302</c:v>
                </c:pt>
                <c:pt idx="38">
                  <c:v>1.94</c:v>
                </c:pt>
                <c:pt idx="39">
                  <c:v>1.9366666666666601</c:v>
                </c:pt>
                <c:pt idx="40">
                  <c:v>1.9833333333333301</c:v>
                </c:pt>
                <c:pt idx="41">
                  <c:v>2.11666666666666</c:v>
                </c:pt>
                <c:pt idx="42">
                  <c:v>2.23</c:v>
                </c:pt>
                <c:pt idx="43">
                  <c:v>2.3033333333333301</c:v>
                </c:pt>
                <c:pt idx="44">
                  <c:v>2.4166666666666599</c:v>
                </c:pt>
                <c:pt idx="45">
                  <c:v>2.59666666666666</c:v>
                </c:pt>
                <c:pt idx="46">
                  <c:v>2.6733333333333298</c:v>
                </c:pt>
                <c:pt idx="47">
                  <c:v>2.57666666666666</c:v>
                </c:pt>
                <c:pt idx="48">
                  <c:v>2.50999999999999</c:v>
                </c:pt>
                <c:pt idx="49">
                  <c:v>2.39333333333333</c:v>
                </c:pt>
                <c:pt idx="50">
                  <c:v>2.2833333333333301</c:v>
                </c:pt>
                <c:pt idx="51">
                  <c:v>2.25999999999999</c:v>
                </c:pt>
                <c:pt idx="52">
                  <c:v>2.27</c:v>
                </c:pt>
                <c:pt idx="53">
                  <c:v>2.19</c:v>
                </c:pt>
                <c:pt idx="54">
                  <c:v>2.1133333333333302</c:v>
                </c:pt>
                <c:pt idx="55">
                  <c:v>2.0499999999999998</c:v>
                </c:pt>
                <c:pt idx="56">
                  <c:v>2.11666666666666</c:v>
                </c:pt>
                <c:pt idx="57">
                  <c:v>2.2400000000000002</c:v>
                </c:pt>
                <c:pt idx="58">
                  <c:v>2.2133333333333298</c:v>
                </c:pt>
                <c:pt idx="59">
                  <c:v>2.2833333333333301</c:v>
                </c:pt>
                <c:pt idx="60">
                  <c:v>2.3233333333333301</c:v>
                </c:pt>
                <c:pt idx="61">
                  <c:v>2.2666666666666599</c:v>
                </c:pt>
                <c:pt idx="62">
                  <c:v>2.21</c:v>
                </c:pt>
                <c:pt idx="63">
                  <c:v>2.1933333333333298</c:v>
                </c:pt>
                <c:pt idx="64">
                  <c:v>2.2266666666666599</c:v>
                </c:pt>
                <c:pt idx="65">
                  <c:v>2.30666666666666</c:v>
                </c:pt>
                <c:pt idx="66">
                  <c:v>2.27</c:v>
                </c:pt>
                <c:pt idx="67">
                  <c:v>2.27</c:v>
                </c:pt>
                <c:pt idx="68">
                  <c:v>2.3566666666666598</c:v>
                </c:pt>
                <c:pt idx="69">
                  <c:v>2.3833333333333302</c:v>
                </c:pt>
                <c:pt idx="70">
                  <c:v>2.34666666666666</c:v>
                </c:pt>
                <c:pt idx="71">
                  <c:v>2.3366666666666598</c:v>
                </c:pt>
                <c:pt idx="72">
                  <c:v>2.3566666666666598</c:v>
                </c:pt>
                <c:pt idx="73">
                  <c:v>2.5166666666666599</c:v>
                </c:pt>
                <c:pt idx="74">
                  <c:v>2.7533333333333299</c:v>
                </c:pt>
                <c:pt idx="75">
                  <c:v>3.05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6ED-4E65-B148-3802B57FD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92192"/>
        <c:axId val="113593728"/>
      </c:lineChart>
      <c:catAx>
        <c:axId val="113592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593728"/>
        <c:crosses val="autoZero"/>
        <c:auto val="1"/>
        <c:lblAlgn val="ctr"/>
        <c:lblOffset val="100"/>
        <c:tickLblSkip val="15"/>
        <c:tickMarkSkip val="4"/>
        <c:noMultiLvlLbl val="0"/>
      </c:catAx>
      <c:valAx>
        <c:axId val="11359372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altLang="zh-TW" b="0" dirty="0"/>
                  <a:t>%</a:t>
                </a:r>
                <a:endParaRPr lang="zh-TW" altLang="en-US" b="0"/>
              </a:p>
            </c:rich>
          </c:tx>
          <c:layout>
            <c:manualLayout>
              <c:xMode val="edge"/>
              <c:yMode val="edge"/>
              <c:x val="2.5000000000000001E-2"/>
              <c:y val="6.056904345290171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3592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920627724110692E-2"/>
          <c:y val="0.13183639317853571"/>
          <c:w val="0.81068840579710144"/>
          <c:h val="0.828703703703703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C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CB-4B5D-A22A-FBFD857CE28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CB-4B5D-A22A-FBFD857CE28E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CB-4B5D-A22A-FBFD857CE28E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CB-4B5D-A22A-FBFD857CE28E}"/>
              </c:ext>
            </c:extLst>
          </c:dPt>
          <c:dLbls>
            <c:dLbl>
              <c:idx val="0"/>
              <c:layout>
                <c:manualLayout>
                  <c:x val="-0.20836721157137966"/>
                  <c:y val="-0.2553860454943132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zh-TW" altLang="en-US" sz="1200" b="1">
                        <a:solidFill>
                          <a:srgbClr val="0000FF"/>
                        </a:solidFill>
                      </a:rPr>
                      <a:t>中間財
</a:t>
                    </a:r>
                    <a:r>
                      <a:rPr lang="en-US" altLang="zh-TW" sz="1200" b="1">
                        <a:solidFill>
                          <a:srgbClr val="0000FF"/>
                        </a:solidFill>
                      </a:rPr>
                      <a:t>78.4%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343675111263266"/>
                  <c:y val="0.16573855351414407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/>
                      <a:t>
12.5%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CB-4B5D-A22A-FBFD857CE2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464410019399749"/>
                  <c:y val="0.18518518518518517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消費財
</a:t>
                    </a:r>
                    <a:r>
                      <a:rPr lang="en-US" altLang="zh-TW"/>
                      <a:t>8.5%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FCB-4B5D-A22A-FBFD857CE2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094916124614854E-3"/>
                  <c:y val="1.9675925925925927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其他
</a:t>
                    </a:r>
                    <a:r>
                      <a:rPr lang="en-US" altLang="zh-TW"/>
                      <a:t>0.5%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FCB-4B5D-A22A-FBFD857CE2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'出口產品比重-中間財'!$C$5:$F$5</c:f>
              <c:strCache>
                <c:ptCount val="4"/>
                <c:pt idx="0">
                  <c:v>中間財</c:v>
                </c:pt>
                <c:pt idx="1">
                  <c:v>機械及運輸設備</c:v>
                </c:pt>
                <c:pt idx="2">
                  <c:v>消費財</c:v>
                </c:pt>
                <c:pt idx="3">
                  <c:v>其他</c:v>
                </c:pt>
              </c:strCache>
            </c:strRef>
          </c:cat>
          <c:val>
            <c:numRef>
              <c:f>'出口產品比重-中間財'!$C$15:$F$15</c:f>
              <c:numCache>
                <c:formatCode>#,##0.00</c:formatCode>
                <c:ptCount val="4"/>
                <c:pt idx="0">
                  <c:v>263473.7</c:v>
                </c:pt>
                <c:pt idx="1">
                  <c:v>42136.89</c:v>
                </c:pt>
                <c:pt idx="2">
                  <c:v>28460.53</c:v>
                </c:pt>
                <c:pt idx="3">
                  <c:v>1837.48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FCB-4B5D-A22A-FBFD857CE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/>
              <a:t>工業及服務業總要素生產力成長率</a:t>
            </a:r>
          </a:p>
        </c:rich>
      </c:tx>
      <c:layout>
        <c:manualLayout>
          <c:xMode val="edge"/>
          <c:yMode val="edge"/>
          <c:x val="0.10095628415300546"/>
          <c:y val="3.07853723110368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86351706036745"/>
          <c:y val="0.18565981335666376"/>
          <c:w val="0.86158092738407699"/>
          <c:h val="0.6879012725710536"/>
        </c:manualLayout>
      </c:layout>
      <c:lineChart>
        <c:grouping val="standard"/>
        <c:varyColors val="0"/>
        <c:ser>
          <c:idx val="0"/>
          <c:order val="0"/>
          <c:marker>
            <c:symbol val="square"/>
            <c:size val="3"/>
          </c:marker>
          <c:dLbls>
            <c:dLbl>
              <c:idx val="14"/>
              <c:layout>
                <c:manualLayout>
                  <c:x val="-7.1500225465145921E-3"/>
                  <c:y val="-3.703699588934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78-4BFA-854A-F805679E8F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3513513513513514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78-4BFA-854A-F805679E8F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表11!$A$10:$A$25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表11!$C$10:$C$25</c:f>
              <c:numCache>
                <c:formatCode>0.00_ </c:formatCode>
                <c:ptCount val="15"/>
                <c:pt idx="0">
                  <c:v>0.52919000000000005</c:v>
                </c:pt>
                <c:pt idx="1">
                  <c:v>0.66718999999999995</c:v>
                </c:pt>
                <c:pt idx="2">
                  <c:v>0.49447000000000002</c:v>
                </c:pt>
                <c:pt idx="3">
                  <c:v>0.68733999999999995</c:v>
                </c:pt>
                <c:pt idx="4">
                  <c:v>1.6468100000000001</c:v>
                </c:pt>
                <c:pt idx="5">
                  <c:v>-0.84504999999999997</c:v>
                </c:pt>
                <c:pt idx="6">
                  <c:v>-0.50200999999999996</c:v>
                </c:pt>
                <c:pt idx="7">
                  <c:v>3.2886299999999999</c:v>
                </c:pt>
                <c:pt idx="8">
                  <c:v>1.1747099999999999</c:v>
                </c:pt>
                <c:pt idx="9">
                  <c:v>6.2939999999999996E-2</c:v>
                </c:pt>
                <c:pt idx="10">
                  <c:v>5.4260000000000003E-2</c:v>
                </c:pt>
                <c:pt idx="11">
                  <c:v>0.88795999999999997</c:v>
                </c:pt>
                <c:pt idx="12">
                  <c:v>-0.71631999999999996</c:v>
                </c:pt>
                <c:pt idx="13">
                  <c:v>0.31546000000000002</c:v>
                </c:pt>
                <c:pt idx="14">
                  <c:v>0.52478999999999998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478-4BFA-854A-F805679E8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344832"/>
        <c:axId val="110354816"/>
      </c:lineChart>
      <c:catAx>
        <c:axId val="11034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zh-TW"/>
          </a:p>
        </c:txPr>
        <c:crossAx val="11035481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103548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altLang="zh-TW" b="0"/>
                  <a:t>%</a:t>
                </a:r>
                <a:endParaRPr lang="zh-TW" altLang="en-US" b="0"/>
              </a:p>
            </c:rich>
          </c:tx>
          <c:layout>
            <c:manualLayout>
              <c:xMode val="edge"/>
              <c:yMode val="edge"/>
              <c:x val="2.3001821493624772E-2"/>
              <c:y val="0.10151309715371019"/>
            </c:manualLayout>
          </c:layout>
          <c:overlay val="0"/>
        </c:title>
        <c:numFmt formatCode="#,##0.0_ " sourceLinked="0"/>
        <c:majorTickMark val="out"/>
        <c:minorTickMark val="none"/>
        <c:tickLblPos val="nextTo"/>
        <c:crossAx val="110344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032201619958798E-2"/>
          <c:y val="0.12325491277060686"/>
          <c:w val="0.90090264254602581"/>
          <c:h val="0.80672328965212059"/>
        </c:manualLayout>
      </c:layout>
      <c:lineChart>
        <c:grouping val="standard"/>
        <c:varyColors val="0"/>
        <c:ser>
          <c:idx val="0"/>
          <c:order val="0"/>
          <c:tx>
            <c:strRef>
              <c:f>'[201906台灣與全球經濟成長率(中英文版) (2).xlsx]圖'!$B$1</c:f>
              <c:strCache>
                <c:ptCount val="1"/>
                <c:pt idx="0">
                  <c:v>全球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'[201906台灣與全球經濟成長率(中英文版) (2).xlsx]圖'!$A$4:$A$22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'[201906台灣與全球經濟成長率(中英文版) (2).xlsx]圖'!$B$2:$B$22</c:f>
              <c:numCache>
                <c:formatCode>0.00</c:formatCode>
                <c:ptCount val="19"/>
                <c:pt idx="0">
                  <c:v>4.2378804309999998</c:v>
                </c:pt>
                <c:pt idx="1">
                  <c:v>1.731888935</c:v>
                </c:pt>
                <c:pt idx="2">
                  <c:v>2.071719436</c:v>
                </c:pt>
                <c:pt idx="3">
                  <c:v>2.8859438009999998</c:v>
                </c:pt>
                <c:pt idx="4">
                  <c:v>3.8972139399999999</c:v>
                </c:pt>
                <c:pt idx="5">
                  <c:v>3.6362929209999999</c:v>
                </c:pt>
                <c:pt idx="6">
                  <c:v>4.1075801030000001</c:v>
                </c:pt>
                <c:pt idx="7">
                  <c:v>3.9794158529999999</c:v>
                </c:pt>
                <c:pt idx="8">
                  <c:v>1.6747102650000001</c:v>
                </c:pt>
                <c:pt idx="9">
                  <c:v>-1.7281958559999999</c:v>
                </c:pt>
                <c:pt idx="10">
                  <c:v>4.2168055500000001</c:v>
                </c:pt>
                <c:pt idx="11">
                  <c:v>3.1627511990000001</c:v>
                </c:pt>
                <c:pt idx="12">
                  <c:v>2.608154104</c:v>
                </c:pt>
                <c:pt idx="13">
                  <c:v>2.740934379</c:v>
                </c:pt>
                <c:pt idx="14">
                  <c:v>2.9449461879999999</c:v>
                </c:pt>
                <c:pt idx="15">
                  <c:v>2.970814249</c:v>
                </c:pt>
                <c:pt idx="16">
                  <c:v>2.7451145050000001</c:v>
                </c:pt>
                <c:pt idx="17">
                  <c:v>3.3259760059999999</c:v>
                </c:pt>
                <c:pt idx="18">
                  <c:v>3.17724121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'[201906台灣與全球經濟成長率(中英文版) (2).xlsx]圖'!$C$1</c:f>
              <c:strCache>
                <c:ptCount val="1"/>
                <c:pt idx="0">
                  <c:v>台灣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'[201906台灣與全球經濟成長率(中英文版) (2).xlsx]圖'!$A$4:$A$22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'[201906台灣與全球經濟成長率(中英文版) (2).xlsx]圖'!$C$2:$C$22</c:f>
              <c:numCache>
                <c:formatCode>General</c:formatCode>
                <c:ptCount val="19"/>
                <c:pt idx="0">
                  <c:v>6.42</c:v>
                </c:pt>
                <c:pt idx="1">
                  <c:v>-1.26</c:v>
                </c:pt>
                <c:pt idx="2">
                  <c:v>5.57</c:v>
                </c:pt>
                <c:pt idx="3">
                  <c:v>4.12</c:v>
                </c:pt>
                <c:pt idx="4">
                  <c:v>6.51</c:v>
                </c:pt>
                <c:pt idx="5">
                  <c:v>5.42</c:v>
                </c:pt>
                <c:pt idx="6">
                  <c:v>5.62</c:v>
                </c:pt>
                <c:pt idx="7">
                  <c:v>6.52</c:v>
                </c:pt>
                <c:pt idx="8">
                  <c:v>0.7</c:v>
                </c:pt>
                <c:pt idx="9">
                  <c:v>-1.57</c:v>
                </c:pt>
                <c:pt idx="10">
                  <c:v>10.63</c:v>
                </c:pt>
                <c:pt idx="11">
                  <c:v>3.8</c:v>
                </c:pt>
                <c:pt idx="12">
                  <c:v>2.06</c:v>
                </c:pt>
                <c:pt idx="13">
                  <c:v>2.2000000000000002</c:v>
                </c:pt>
                <c:pt idx="14">
                  <c:v>4.0199999999999996</c:v>
                </c:pt>
                <c:pt idx="15">
                  <c:v>0.81</c:v>
                </c:pt>
                <c:pt idx="16">
                  <c:v>1.51</c:v>
                </c:pt>
                <c:pt idx="17">
                  <c:v>3.08</c:v>
                </c:pt>
                <c:pt idx="18">
                  <c:v>2.63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66272"/>
        <c:axId val="114567808"/>
      </c:lineChart>
      <c:catAx>
        <c:axId val="11456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b="0"/>
            </a:pPr>
            <a:endParaRPr lang="zh-TW"/>
          </a:p>
        </c:txPr>
        <c:crossAx val="114567808"/>
        <c:crosses val="autoZero"/>
        <c:auto val="1"/>
        <c:lblAlgn val="ctr"/>
        <c:lblOffset val="100"/>
        <c:tickLblSkip val="2"/>
        <c:noMultiLvlLbl val="0"/>
      </c:catAx>
      <c:valAx>
        <c:axId val="1145678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%</a:t>
                </a:r>
                <a:endParaRPr lang="zh-TW" b="0"/>
              </a:p>
            </c:rich>
          </c:tx>
          <c:layout>
            <c:manualLayout>
              <c:xMode val="edge"/>
              <c:yMode val="edge"/>
              <c:x val="4.862463428630559E-3"/>
              <c:y val="1.3236416224227679E-2"/>
            </c:manualLayout>
          </c:layout>
          <c:overlay val="0"/>
        </c:title>
        <c:numFmt formatCode="#,##0_ 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zh-TW"/>
          </a:p>
        </c:txPr>
        <c:crossAx val="1145662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zh-TW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 dirty="0">
                <a:solidFill>
                  <a:schemeClr val="tx1"/>
                </a:solidFill>
              </a:rPr>
              <a:t>台灣經濟成長來源之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貢獻度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315276717024015E-2"/>
          <c:y val="0.34574763686506493"/>
          <c:w val="0.8999872088618992"/>
          <c:h val="0.4956525355809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2003-2007(全球金融危機前)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Sheet1!$B$2:$E$2</c:f>
              <c:strCache>
                <c:ptCount val="4"/>
                <c:pt idx="0">
                  <c:v>產出成長率
(G=TFP+K+L)</c:v>
                </c:pt>
                <c:pt idx="1">
                  <c:v>TFP</c:v>
                </c:pt>
                <c:pt idx="2">
                  <c:v>資本投入
(K)</c:v>
                </c:pt>
                <c:pt idx="3">
                  <c:v>勞動投入
(L)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5.48</c:v>
                </c:pt>
                <c:pt idx="1">
                  <c:v>2.16</c:v>
                </c:pt>
                <c:pt idx="2">
                  <c:v>2.33</c:v>
                </c:pt>
                <c:pt idx="3">
                  <c:v>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9F-4223-98C3-A042F7A64C87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2012-2014(全球金融危機後)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Sheet1!$B$2:$E$2</c:f>
              <c:strCache>
                <c:ptCount val="4"/>
                <c:pt idx="0">
                  <c:v>產出成長率
(G=TFP+K+L)</c:v>
                </c:pt>
                <c:pt idx="1">
                  <c:v>TFP</c:v>
                </c:pt>
                <c:pt idx="2">
                  <c:v>資本投入
(K)</c:v>
                </c:pt>
                <c:pt idx="3">
                  <c:v>勞動投入
(L)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2.69</c:v>
                </c:pt>
                <c:pt idx="1">
                  <c:v>0.93</c:v>
                </c:pt>
                <c:pt idx="2">
                  <c:v>1.1100000000000001</c:v>
                </c:pt>
                <c:pt idx="3">
                  <c:v>0.65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9F-4223-98C3-A042F7A64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632192"/>
        <c:axId val="114633728"/>
      </c:barChart>
      <c:catAx>
        <c:axId val="11463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4633728"/>
        <c:crosses val="autoZero"/>
        <c:auto val="1"/>
        <c:lblAlgn val="ctr"/>
        <c:lblOffset val="100"/>
        <c:noMultiLvlLbl val="0"/>
      </c:catAx>
      <c:valAx>
        <c:axId val="114633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463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147520319902637"/>
          <c:y val="0.15931808620063573"/>
          <c:w val="0.69278218218809018"/>
          <c:h val="0.16183950998443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96103165222079"/>
          <c:y val="0.14524837746546143"/>
          <c:w val="0.76203201719891356"/>
          <c:h val="0.75765480069904423"/>
        </c:manualLayout>
      </c:layout>
      <c:lineChart>
        <c:grouping val="standard"/>
        <c:varyColors val="0"/>
        <c:ser>
          <c:idx val="0"/>
          <c:order val="0"/>
          <c:tx>
            <c:strRef>
              <c:f>'ESTIMATES (2)'!$L$276</c:f>
              <c:strCache>
                <c:ptCount val="1"/>
                <c:pt idx="0">
                  <c:v>全球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1056318006828078E-2"/>
                  <c:y val="-5.031315164895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01-4E17-9443-FA3791E952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3180108732339511E-3"/>
                  <c:y val="0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401-4E17-9443-FA3791E952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'ESTIMATES (2)'!$M$275:$V$275</c:f>
              <c:strCache>
                <c:ptCount val="10"/>
                <c:pt idx="0">
                  <c:v>1970-1975</c:v>
                </c:pt>
                <c:pt idx="1">
                  <c:v>1975-1980</c:v>
                </c:pt>
                <c:pt idx="2">
                  <c:v>1980-1985</c:v>
                </c:pt>
                <c:pt idx="3">
                  <c:v>1985-1990</c:v>
                </c:pt>
                <c:pt idx="4">
                  <c:v>1990-1995</c:v>
                </c:pt>
                <c:pt idx="5">
                  <c:v>1995-2000</c:v>
                </c:pt>
                <c:pt idx="6">
                  <c:v>2000-2005</c:v>
                </c:pt>
                <c:pt idx="7">
                  <c:v>2005-2010</c:v>
                </c:pt>
                <c:pt idx="8">
                  <c:v>2010-2015</c:v>
                </c:pt>
                <c:pt idx="9">
                  <c:v>2015-2020</c:v>
                </c:pt>
              </c:strCache>
            </c:strRef>
          </c:cat>
          <c:val>
            <c:numRef>
              <c:f>'ESTIMATES (2)'!$M$276:$V$276</c:f>
              <c:numCache>
                <c:formatCode>##0.00;\-##0.00;0</c:formatCode>
                <c:ptCount val="10"/>
                <c:pt idx="0">
                  <c:v>4.4711311113813599</c:v>
                </c:pt>
                <c:pt idx="1">
                  <c:v>3.8607448664589801</c:v>
                </c:pt>
                <c:pt idx="2">
                  <c:v>3.5882773254779998</c:v>
                </c:pt>
                <c:pt idx="3">
                  <c:v>3.4385760152730902</c:v>
                </c:pt>
                <c:pt idx="4">
                  <c:v>3.00502009604936</c:v>
                </c:pt>
                <c:pt idx="5">
                  <c:v>2.7765341737849099</c:v>
                </c:pt>
                <c:pt idx="6">
                  <c:v>2.6513266721722299</c:v>
                </c:pt>
                <c:pt idx="7">
                  <c:v>2.5842419678533202</c:v>
                </c:pt>
                <c:pt idx="8">
                  <c:v>2.51707541086251</c:v>
                </c:pt>
                <c:pt idx="9">
                  <c:v>2.46810907215567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401-4E17-9443-FA3791E952B2}"/>
            </c:ext>
          </c:extLst>
        </c:ser>
        <c:ser>
          <c:idx val="2"/>
          <c:order val="1"/>
          <c:tx>
            <c:strRef>
              <c:f>'ESTIMATES (2)'!$L$278</c:f>
              <c:strCache>
                <c:ptCount val="1"/>
                <c:pt idx="0">
                  <c:v>台灣</c:v>
                </c:pt>
              </c:strCache>
            </c:strRef>
          </c:tx>
          <c:spPr>
            <a:ln>
              <a:solidFill>
                <a:srgbClr val="FF99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281030824699528E-2"/>
                  <c:y val="5.4887074526130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401-4E17-9443-FA3791E952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3258053294625878E-3"/>
                  <c:y val="-5.40499468611920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401-4E17-9443-FA3791E952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'ESTIMATES (2)'!$M$275:$V$275</c:f>
              <c:strCache>
                <c:ptCount val="10"/>
                <c:pt idx="0">
                  <c:v>1970-1975</c:v>
                </c:pt>
                <c:pt idx="1">
                  <c:v>1975-1980</c:v>
                </c:pt>
                <c:pt idx="2">
                  <c:v>1980-1985</c:v>
                </c:pt>
                <c:pt idx="3">
                  <c:v>1985-1990</c:v>
                </c:pt>
                <c:pt idx="4">
                  <c:v>1990-1995</c:v>
                </c:pt>
                <c:pt idx="5">
                  <c:v>1995-2000</c:v>
                </c:pt>
                <c:pt idx="6">
                  <c:v>2000-2005</c:v>
                </c:pt>
                <c:pt idx="7">
                  <c:v>2005-2010</c:v>
                </c:pt>
                <c:pt idx="8">
                  <c:v>2010-2015</c:v>
                </c:pt>
                <c:pt idx="9">
                  <c:v>2015-2020</c:v>
                </c:pt>
              </c:strCache>
            </c:strRef>
          </c:cat>
          <c:val>
            <c:numRef>
              <c:f>'ESTIMATES (2)'!$M$278:$V$278</c:f>
              <c:numCache>
                <c:formatCode>##0.00;\-##0.00;0</c:formatCode>
                <c:ptCount val="10"/>
                <c:pt idx="0">
                  <c:v>3.3308</c:v>
                </c:pt>
                <c:pt idx="1">
                  <c:v>2.7416999999999998</c:v>
                </c:pt>
                <c:pt idx="2">
                  <c:v>2.2324999999999999</c:v>
                </c:pt>
                <c:pt idx="3">
                  <c:v>1.7675000000000001</c:v>
                </c:pt>
                <c:pt idx="4">
                  <c:v>1.7583</c:v>
                </c:pt>
                <c:pt idx="5">
                  <c:v>1.6675</c:v>
                </c:pt>
                <c:pt idx="6">
                  <c:v>1.325</c:v>
                </c:pt>
                <c:pt idx="7">
                  <c:v>1.0508</c:v>
                </c:pt>
                <c:pt idx="8">
                  <c:v>1.1057999999999999</c:v>
                </c:pt>
                <c:pt idx="9">
                  <c:v>1.1499999999999999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401-4E17-9443-FA3791E95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701440"/>
        <c:axId val="114702976"/>
      </c:lineChart>
      <c:catAx>
        <c:axId val="11470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702976"/>
        <c:crosses val="autoZero"/>
        <c:auto val="1"/>
        <c:lblAlgn val="ctr"/>
        <c:lblOffset val="100"/>
        <c:tickLblSkip val="3"/>
        <c:noMultiLvlLbl val="0"/>
      </c:catAx>
      <c:valAx>
        <c:axId val="114702976"/>
        <c:scaling>
          <c:orientation val="minMax"/>
          <c:max val="4.5"/>
          <c:min val="0.5"/>
        </c:scaling>
        <c:delete val="0"/>
        <c:axPos val="l"/>
        <c:numFmt formatCode="#,##0.0" sourceLinked="0"/>
        <c:majorTickMark val="out"/>
        <c:minorTickMark val="none"/>
        <c:tickLblPos val="nextTo"/>
        <c:crossAx val="1147014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Verdana" pitchFamily="34" charset="0"/>
          <a:ea typeface="Verdana" pitchFamily="34" charset="0"/>
        </a:defRPr>
      </a:pPr>
      <a:endParaRPr lang="zh-TW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台灣國民儲蓄</a:t>
            </a:r>
            <a:r>
              <a:rPr lang="zh-TW" altLang="en-US" dirty="0"/>
              <a:t>率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793963254593161E-2"/>
          <c:y val="0.15325240594925635"/>
          <c:w val="0.89843985126859138"/>
          <c:h val="0.75346919573537141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'P41'!$A$50:$A$78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'P41'!$E$50:$E$78</c:f>
              <c:numCache>
                <c:formatCode>0.00</c:formatCode>
                <c:ptCount val="29"/>
                <c:pt idx="0">
                  <c:v>31.3</c:v>
                </c:pt>
                <c:pt idx="1">
                  <c:v>31.58</c:v>
                </c:pt>
                <c:pt idx="2">
                  <c:v>30.57</c:v>
                </c:pt>
                <c:pt idx="3">
                  <c:v>30.94</c:v>
                </c:pt>
                <c:pt idx="4">
                  <c:v>30.13</c:v>
                </c:pt>
                <c:pt idx="5">
                  <c:v>29.55</c:v>
                </c:pt>
                <c:pt idx="6">
                  <c:v>28.61</c:v>
                </c:pt>
                <c:pt idx="7">
                  <c:v>28.67</c:v>
                </c:pt>
                <c:pt idx="8">
                  <c:v>28.3</c:v>
                </c:pt>
                <c:pt idx="9">
                  <c:v>28.82</c:v>
                </c:pt>
                <c:pt idx="10">
                  <c:v>29.6</c:v>
                </c:pt>
                <c:pt idx="11">
                  <c:v>27.1</c:v>
                </c:pt>
                <c:pt idx="12">
                  <c:v>28.44</c:v>
                </c:pt>
                <c:pt idx="13">
                  <c:v>30.24</c:v>
                </c:pt>
                <c:pt idx="14">
                  <c:v>30.52</c:v>
                </c:pt>
                <c:pt idx="15">
                  <c:v>29.62</c:v>
                </c:pt>
                <c:pt idx="16">
                  <c:v>31.05</c:v>
                </c:pt>
                <c:pt idx="17">
                  <c:v>31.46</c:v>
                </c:pt>
                <c:pt idx="18">
                  <c:v>29.62</c:v>
                </c:pt>
                <c:pt idx="19">
                  <c:v>29.29</c:v>
                </c:pt>
                <c:pt idx="20">
                  <c:v>33.14</c:v>
                </c:pt>
                <c:pt idx="21">
                  <c:v>31.46</c:v>
                </c:pt>
                <c:pt idx="22">
                  <c:v>30.45</c:v>
                </c:pt>
                <c:pt idx="23">
                  <c:v>32</c:v>
                </c:pt>
                <c:pt idx="24">
                  <c:v>33.58</c:v>
                </c:pt>
                <c:pt idx="25" formatCode="#,##0.00">
                  <c:v>34.869999999999997</c:v>
                </c:pt>
                <c:pt idx="26" formatCode="#,##0.00">
                  <c:v>34.29</c:v>
                </c:pt>
                <c:pt idx="27" formatCode="#,##0.00">
                  <c:v>34.29</c:v>
                </c:pt>
                <c:pt idx="28" formatCode="#,##0.00">
                  <c:v>32.97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AD-47FE-85ED-AA0A77EC2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811264"/>
        <c:axId val="114812800"/>
      </c:lineChart>
      <c:catAx>
        <c:axId val="11481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812800"/>
        <c:crosses val="autoZero"/>
        <c:auto val="1"/>
        <c:lblAlgn val="ctr"/>
        <c:lblOffset val="100"/>
        <c:tickLblSkip val="5"/>
        <c:noMultiLvlLbl val="0"/>
      </c:catAx>
      <c:valAx>
        <c:axId val="114812800"/>
        <c:scaling>
          <c:orientation val="minMax"/>
          <c:min val="2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altLang="zh-TW" b="0" dirty="0"/>
                  <a:t>%</a:t>
                </a:r>
                <a:endParaRPr lang="zh-TW" altLang="en-US" b="0"/>
              </a:p>
            </c:rich>
          </c:tx>
          <c:layout>
            <c:manualLayout>
              <c:xMode val="edge"/>
              <c:yMode val="edge"/>
              <c:x val="8.3333333333333332E-3"/>
              <c:y val="6.776757072032663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14811264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40026529038861"/>
          <c:y val="0.20452983437570119"/>
          <c:w val="0.82613442782451785"/>
          <c:h val="0.6033455433056458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'2'!$B$4:$B$13</c:f>
              <c:strCache>
                <c:ptCount val="10"/>
                <c:pt idx="0">
                  <c:v>日本</c:v>
                </c:pt>
                <c:pt idx="1">
                  <c:v>德國</c:v>
                </c:pt>
                <c:pt idx="2">
                  <c:v>中國大陸</c:v>
                </c:pt>
                <c:pt idx="3">
                  <c:v>香港</c:v>
                </c:pt>
                <c:pt idx="4">
                  <c:v>台灣</c:v>
                </c:pt>
                <c:pt idx="5">
                  <c:v>瑞士</c:v>
                </c:pt>
                <c:pt idx="6">
                  <c:v>新加坡</c:v>
                </c:pt>
                <c:pt idx="7">
                  <c:v>挪威</c:v>
                </c:pt>
                <c:pt idx="8">
                  <c:v>沙烏地
阿拉伯</c:v>
                </c:pt>
                <c:pt idx="9">
                  <c:v>荷蘭</c:v>
                </c:pt>
              </c:strCache>
            </c:strRef>
          </c:cat>
          <c:val>
            <c:numRef>
              <c:f>'2'!$C$4:$C$13</c:f>
              <c:numCache>
                <c:formatCode>#,##0_ </c:formatCode>
                <c:ptCount val="10"/>
                <c:pt idx="0">
                  <c:v>31021.354304885397</c:v>
                </c:pt>
                <c:pt idx="1">
                  <c:v>23484.255880590208</c:v>
                </c:pt>
                <c:pt idx="2">
                  <c:v>21300.901086981401</c:v>
                </c:pt>
                <c:pt idx="3">
                  <c:v>12943.393910238898</c:v>
                </c:pt>
                <c:pt idx="4">
                  <c:v>12805.019999999999</c:v>
                </c:pt>
                <c:pt idx="5">
                  <c:v>8978.9971683973999</c:v>
                </c:pt>
                <c:pt idx="6">
                  <c:v>8119.9704749979974</c:v>
                </c:pt>
                <c:pt idx="7">
                  <c:v>8107.6201557837594</c:v>
                </c:pt>
                <c:pt idx="8">
                  <c:v>6692.9505711431111</c:v>
                </c:pt>
                <c:pt idx="9">
                  <c:v>6102.2416994516971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ED-47A5-899A-1C8B20986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5"/>
        <c:axId val="111060864"/>
        <c:axId val="111062400"/>
      </c:barChart>
      <c:catAx>
        <c:axId val="11106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eaVert"/>
          <a:lstStyle/>
          <a:p>
            <a:pPr>
              <a:defRPr sz="900"/>
            </a:pPr>
            <a:endParaRPr lang="zh-TW"/>
          </a:p>
        </c:txPr>
        <c:crossAx val="111062400"/>
        <c:crosses val="autoZero"/>
        <c:auto val="1"/>
        <c:lblAlgn val="ctr"/>
        <c:lblOffset val="100"/>
        <c:noMultiLvlLbl val="0"/>
      </c:catAx>
      <c:valAx>
        <c:axId val="1110624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100" b="0"/>
                </a:pPr>
                <a:r>
                  <a:rPr lang="zh-TW" sz="1100" b="0" dirty="0"/>
                  <a:t>億美元</a:t>
                </a:r>
              </a:p>
            </c:rich>
          </c:tx>
          <c:layout>
            <c:manualLayout>
              <c:xMode val="edge"/>
              <c:yMode val="edge"/>
              <c:x val="8.0167578223061739E-3"/>
              <c:y val="0.12392522835153393"/>
            </c:manualLayout>
          </c:layout>
          <c:overlay val="0"/>
        </c:title>
        <c:numFmt formatCode="#,##0_ 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zh-TW"/>
          </a:p>
        </c:txPr>
        <c:crossAx val="11106086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/>
      </a:pPr>
      <a:endParaRPr lang="zh-TW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/>
              <a:t>台灣超額儲蓄與經常帳順差</a:t>
            </a:r>
          </a:p>
        </c:rich>
      </c:tx>
      <c:layout>
        <c:manualLayout>
          <c:xMode val="edge"/>
          <c:yMode val="edge"/>
          <c:x val="0.1717411729709532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584951881014872"/>
          <c:y val="0.20224712771084744"/>
          <c:w val="0.86359492563429574"/>
          <c:h val="0.7049210389845982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台灣!$S$8</c:f>
              <c:strCache>
                <c:ptCount val="1"/>
                <c:pt idx="0">
                  <c:v>經常帳順差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台灣!$A$17:$A$35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台灣!$S$17:$S$35</c:f>
              <c:numCache>
                <c:formatCode>General</c:formatCode>
                <c:ptCount val="19"/>
                <c:pt idx="0">
                  <c:v>82.19</c:v>
                </c:pt>
                <c:pt idx="1">
                  <c:v>170.72</c:v>
                </c:pt>
                <c:pt idx="2">
                  <c:v>243.33</c:v>
                </c:pt>
                <c:pt idx="3">
                  <c:v>282.5</c:v>
                </c:pt>
                <c:pt idx="4">
                  <c:v>172.49</c:v>
                </c:pt>
                <c:pt idx="5">
                  <c:v>149.26</c:v>
                </c:pt>
                <c:pt idx="6">
                  <c:v>231.37</c:v>
                </c:pt>
                <c:pt idx="7">
                  <c:v>320.13</c:v>
                </c:pt>
                <c:pt idx="8">
                  <c:v>248.01</c:v>
                </c:pt>
                <c:pt idx="9">
                  <c:v>406.5</c:v>
                </c:pt>
                <c:pt idx="10">
                  <c:v>368.32</c:v>
                </c:pt>
                <c:pt idx="11">
                  <c:v>378.78</c:v>
                </c:pt>
                <c:pt idx="12">
                  <c:v>431.68</c:v>
                </c:pt>
                <c:pt idx="13">
                  <c:v>498.72</c:v>
                </c:pt>
                <c:pt idx="14">
                  <c:v>605.25</c:v>
                </c:pt>
                <c:pt idx="15">
                  <c:v>731.43</c:v>
                </c:pt>
                <c:pt idx="16">
                  <c:v>715.94</c:v>
                </c:pt>
                <c:pt idx="17">
                  <c:v>835.21</c:v>
                </c:pt>
                <c:pt idx="18">
                  <c:v>718.73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C1-4F7F-BC93-E8AE4CD35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71936"/>
        <c:axId val="111088000"/>
      </c:barChart>
      <c:lineChart>
        <c:grouping val="standard"/>
        <c:varyColors val="0"/>
        <c:ser>
          <c:idx val="0"/>
          <c:order val="0"/>
          <c:tx>
            <c:strRef>
              <c:f>台灣!$R$8</c:f>
              <c:strCache>
                <c:ptCount val="1"/>
                <c:pt idx="0">
                  <c:v>超額儲蓄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台灣!$A$17:$A$35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台灣!$R$17:$R$35</c:f>
              <c:numCache>
                <c:formatCode>General</c:formatCode>
                <c:ptCount val="19"/>
                <c:pt idx="0">
                  <c:v>92.993730655586688</c:v>
                </c:pt>
                <c:pt idx="1">
                  <c:v>186.02356428553682</c:v>
                </c:pt>
                <c:pt idx="2">
                  <c:v>249.99139781991303</c:v>
                </c:pt>
                <c:pt idx="3">
                  <c:v>301.47071340475082</c:v>
                </c:pt>
                <c:pt idx="4">
                  <c:v>213.7120297569511</c:v>
                </c:pt>
                <c:pt idx="5">
                  <c:v>220.65673923162271</c:v>
                </c:pt>
                <c:pt idx="6">
                  <c:v>280.08328089011263</c:v>
                </c:pt>
                <c:pt idx="7">
                  <c:v>335.23925937800624</c:v>
                </c:pt>
                <c:pt idx="8">
                  <c:v>244.58293888045702</c:v>
                </c:pt>
                <c:pt idx="9">
                  <c:v>404.84387448534352</c:v>
                </c:pt>
                <c:pt idx="10">
                  <c:v>409.94893994725902</c:v>
                </c:pt>
                <c:pt idx="11">
                  <c:v>421.54634998868261</c:v>
                </c:pt>
                <c:pt idx="12">
                  <c:v>441.29864240399598</c:v>
                </c:pt>
                <c:pt idx="13">
                  <c:v>553.7977051937529</c:v>
                </c:pt>
                <c:pt idx="14">
                  <c:v>674.37551905272903</c:v>
                </c:pt>
                <c:pt idx="15">
                  <c:v>790.01327335431688</c:v>
                </c:pt>
                <c:pt idx="16">
                  <c:v>776.20381948450358</c:v>
                </c:pt>
                <c:pt idx="17">
                  <c:v>860.05476542573786</c:v>
                </c:pt>
                <c:pt idx="18">
                  <c:v>723.88106618982886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9C1-4F7F-BC93-E8AE4CD35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671936"/>
        <c:axId val="111088000"/>
      </c:lineChart>
      <c:catAx>
        <c:axId val="11167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088000"/>
        <c:crosses val="autoZero"/>
        <c:auto val="1"/>
        <c:lblAlgn val="ctr"/>
        <c:lblOffset val="100"/>
        <c:tickLblSkip val="2"/>
        <c:noMultiLvlLbl val="0"/>
      </c:catAx>
      <c:valAx>
        <c:axId val="1110880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zh-TW" altLang="en-US" b="0"/>
                  <a:t>億美元</a:t>
                </a:r>
              </a:p>
            </c:rich>
          </c:tx>
          <c:layout>
            <c:manualLayout>
              <c:xMode val="edge"/>
              <c:yMode val="edge"/>
              <c:x val="1.1009526262519999E-2"/>
              <c:y val="0.100155969941772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1671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131450451463585"/>
          <c:y val="0.12373765613543271"/>
          <c:w val="0.46"/>
          <c:h val="8.3717191601049873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/>
              <a:t>台灣國際收支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8.4945074610428939E-2"/>
          <c:y val="0.19709083239595052"/>
          <c:w val="0.89309251280215851"/>
          <c:h val="0.713438976377952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'[台灣國際收支圖-p4.xls]BOP簡表(年)'!$A$5</c:f>
              <c:strCache>
                <c:ptCount val="1"/>
                <c:pt idx="0">
                  <c:v>經常帳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'[台灣國際收支圖-p4.xls]BOP簡表(年)'!$C$4:$U$4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2,014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'[台灣國際收支圖-p4.xls]BOP簡表(年)'!$C$5:$U$5</c:f>
              <c:numCache>
                <c:formatCode>#,##0;[Red]#,##0</c:formatCode>
                <c:ptCount val="19"/>
                <c:pt idx="0">
                  <c:v>82.19</c:v>
                </c:pt>
                <c:pt idx="1">
                  <c:v>170.72</c:v>
                </c:pt>
                <c:pt idx="2">
                  <c:v>243.33</c:v>
                </c:pt>
                <c:pt idx="3">
                  <c:v>282.5</c:v>
                </c:pt>
                <c:pt idx="4">
                  <c:v>172.49</c:v>
                </c:pt>
                <c:pt idx="5" formatCode="#,##0_ ">
                  <c:v>149.26</c:v>
                </c:pt>
                <c:pt idx="6" formatCode="#,##0_ ">
                  <c:v>231.37</c:v>
                </c:pt>
                <c:pt idx="7" formatCode="#,##0_ ">
                  <c:v>320.13</c:v>
                </c:pt>
                <c:pt idx="8" formatCode="#,##0_ ">
                  <c:v>248.01</c:v>
                </c:pt>
                <c:pt idx="9" formatCode="#,##0_ ">
                  <c:v>406.5</c:v>
                </c:pt>
                <c:pt idx="10" formatCode="#,##0_ ">
                  <c:v>368.32</c:v>
                </c:pt>
                <c:pt idx="11" formatCode="#,##0_ ">
                  <c:v>378.78</c:v>
                </c:pt>
                <c:pt idx="12" formatCode="#,##0_ ">
                  <c:v>431.68</c:v>
                </c:pt>
                <c:pt idx="13" formatCode="#,##0_ ">
                  <c:v>498.72</c:v>
                </c:pt>
                <c:pt idx="14" formatCode="#,##0_ ">
                  <c:v>605.25</c:v>
                </c:pt>
                <c:pt idx="15" formatCode="#,##0_ ">
                  <c:v>731.43</c:v>
                </c:pt>
                <c:pt idx="16" formatCode="#,##0_ ">
                  <c:v>715.94</c:v>
                </c:pt>
                <c:pt idx="17" formatCode="#,##0_ ">
                  <c:v>835.21</c:v>
                </c:pt>
                <c:pt idx="18" formatCode="#,##0_ ">
                  <c:v>718.73</c:v>
                </c:pt>
              </c:numCache>
            </c:numRef>
          </c:val>
        </c:ser>
        <c:ser>
          <c:idx val="1"/>
          <c:order val="1"/>
          <c:tx>
            <c:strRef>
              <c:f>'[台灣國際收支圖-p4.xls]BOP簡表(年)'!$A$6</c:f>
              <c:strCache>
                <c:ptCount val="1"/>
                <c:pt idx="0">
                  <c:v>資本帳</c:v>
                </c:pt>
              </c:strCache>
            </c:strRef>
          </c:tx>
          <c:invertIfNegative val="0"/>
          <c:cat>
            <c:strRef>
              <c:f>'[台灣國際收支圖-p4.xls]BOP簡表(年)'!$C$4:$U$4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2,014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'[台灣國際收支圖-p4.xls]BOP簡表(年)'!$C$6:$U$6</c:f>
              <c:numCache>
                <c:formatCode>#,##0;[Red]#,##0</c:formatCode>
                <c:ptCount val="19"/>
                <c:pt idx="0">
                  <c:v>0</c:v>
                </c:pt>
                <c:pt idx="1">
                  <c:v>-0.41</c:v>
                </c:pt>
                <c:pt idx="2">
                  <c:v>-0.43</c:v>
                </c:pt>
                <c:pt idx="3">
                  <c:v>-0.18</c:v>
                </c:pt>
                <c:pt idx="4">
                  <c:v>-0.02</c:v>
                </c:pt>
                <c:pt idx="5" formatCode="#,##0_ ">
                  <c:v>-0.46</c:v>
                </c:pt>
                <c:pt idx="6" formatCode="#,##0_ ">
                  <c:v>-0.63</c:v>
                </c:pt>
                <c:pt idx="7" formatCode="#,##0_ ">
                  <c:v>-0.25</c:v>
                </c:pt>
                <c:pt idx="8" formatCode="#,##0_ ">
                  <c:v>-2.7</c:v>
                </c:pt>
                <c:pt idx="9" formatCode="#,##0_ ">
                  <c:v>-0.5</c:v>
                </c:pt>
                <c:pt idx="10" formatCode="#,##0_ ">
                  <c:v>-0.49</c:v>
                </c:pt>
                <c:pt idx="11" formatCode="#,##0_ ">
                  <c:v>-0.36</c:v>
                </c:pt>
                <c:pt idx="12" formatCode="#,##0_ ">
                  <c:v>-0.24</c:v>
                </c:pt>
                <c:pt idx="13" formatCode="#,##0_ ">
                  <c:v>0.67</c:v>
                </c:pt>
                <c:pt idx="14" formatCode="#,##0_ ">
                  <c:v>-0.08</c:v>
                </c:pt>
                <c:pt idx="15" formatCode="#,##0_ ">
                  <c:v>-0.05</c:v>
                </c:pt>
                <c:pt idx="16" formatCode="#,##0_ ">
                  <c:v>-0.09</c:v>
                </c:pt>
                <c:pt idx="17" formatCode="#,##0_ ">
                  <c:v>-0.12</c:v>
                </c:pt>
                <c:pt idx="18" formatCode="#,##0_ ">
                  <c:v>0.63</c:v>
                </c:pt>
              </c:numCache>
            </c:numRef>
          </c:val>
        </c:ser>
        <c:ser>
          <c:idx val="2"/>
          <c:order val="2"/>
          <c:tx>
            <c:strRef>
              <c:f>'[台灣國際收支圖-p4.xls]BOP簡表(年)'!$A$7</c:f>
              <c:strCache>
                <c:ptCount val="1"/>
                <c:pt idx="0">
                  <c:v>金融帳</c:v>
                </c:pt>
              </c:strCache>
            </c:strRef>
          </c:tx>
          <c:invertIfNegative val="0"/>
          <c:cat>
            <c:strRef>
              <c:f>'[台灣國際收支圖-p4.xls]BOP簡表(年)'!$C$4:$U$4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2,014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'[台灣國際收支圖-p4.xls]BOP簡表(年)'!$C$19:$U$19</c:f>
              <c:numCache>
                <c:formatCode>#,##0;[Red]#,##0</c:formatCode>
                <c:ptCount val="19"/>
                <c:pt idx="0">
                  <c:v>-79.7</c:v>
                </c:pt>
                <c:pt idx="1">
                  <c:v>-3.55</c:v>
                </c:pt>
                <c:pt idx="2">
                  <c:v>88.64</c:v>
                </c:pt>
                <c:pt idx="3">
                  <c:v>77.349999999999994</c:v>
                </c:pt>
                <c:pt idx="4">
                  <c:v>73.17</c:v>
                </c:pt>
                <c:pt idx="5">
                  <c:v>23.4</c:v>
                </c:pt>
                <c:pt idx="6">
                  <c:v>-196.01</c:v>
                </c:pt>
                <c:pt idx="7">
                  <c:v>-389.32</c:v>
                </c:pt>
                <c:pt idx="8">
                  <c:v>-16.41</c:v>
                </c:pt>
                <c:pt idx="9">
                  <c:v>134.88</c:v>
                </c:pt>
                <c:pt idx="10">
                  <c:v>-3.39</c:v>
                </c:pt>
                <c:pt idx="11">
                  <c:v>-320.27</c:v>
                </c:pt>
                <c:pt idx="12">
                  <c:v>-315.01</c:v>
                </c:pt>
                <c:pt idx="13">
                  <c:v>-410.89</c:v>
                </c:pt>
                <c:pt idx="14">
                  <c:v>-505.56</c:v>
                </c:pt>
                <c:pt idx="15">
                  <c:v>-652.33000000000004</c:v>
                </c:pt>
                <c:pt idx="16">
                  <c:v>-585.65</c:v>
                </c:pt>
                <c:pt idx="17">
                  <c:v>-715.29</c:v>
                </c:pt>
                <c:pt idx="18" formatCode="0_ ">
                  <c:v>-552.34</c:v>
                </c:pt>
              </c:numCache>
            </c:numRef>
          </c:val>
        </c:ser>
        <c:ser>
          <c:idx val="3"/>
          <c:order val="3"/>
          <c:tx>
            <c:strRef>
              <c:f>'[台灣國際收支圖-p4.xls]BOP簡表(年)'!$A$15</c:f>
              <c:strCache>
                <c:ptCount val="1"/>
                <c:pt idx="0">
                  <c:v>誤差與遺漏淨額</c:v>
                </c:pt>
              </c:strCache>
            </c:strRef>
          </c:tx>
          <c:invertIfNegative val="0"/>
          <c:cat>
            <c:strRef>
              <c:f>'[台灣國際收支圖-p4.xls]BOP簡表(年)'!$C$4:$U$4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2,014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'[台灣國際收支圖-p4.xls]BOP簡表(年)'!$C$15:$U$15</c:f>
              <c:numCache>
                <c:formatCode>#,##0;[Red]#,##0</c:formatCode>
                <c:ptCount val="19"/>
                <c:pt idx="0">
                  <c:v>22.28</c:v>
                </c:pt>
                <c:pt idx="1">
                  <c:v>6.77</c:v>
                </c:pt>
                <c:pt idx="2">
                  <c:v>5.0999999999999996</c:v>
                </c:pt>
                <c:pt idx="3">
                  <c:v>11.25</c:v>
                </c:pt>
                <c:pt idx="4">
                  <c:v>20.32</c:v>
                </c:pt>
                <c:pt idx="5" formatCode="#,##0_ ">
                  <c:v>28.36</c:v>
                </c:pt>
                <c:pt idx="6" formatCode="#,##0_ ">
                  <c:v>26.13</c:v>
                </c:pt>
                <c:pt idx="7" formatCode="#,##0_ ">
                  <c:v>29.24</c:v>
                </c:pt>
                <c:pt idx="8" formatCode="#,##0_ ">
                  <c:v>33.840000000000003</c:v>
                </c:pt>
                <c:pt idx="9" formatCode="#,##0_ ">
                  <c:v>0.38</c:v>
                </c:pt>
                <c:pt idx="10" formatCode="#,##0_ ">
                  <c:v>37.29</c:v>
                </c:pt>
                <c:pt idx="11" formatCode="#,##0_ ">
                  <c:v>4.24</c:v>
                </c:pt>
                <c:pt idx="12" formatCode="#,##0_ ">
                  <c:v>38.409999999999997</c:v>
                </c:pt>
                <c:pt idx="13" formatCode="#,##0_ ">
                  <c:v>24.68</c:v>
                </c:pt>
                <c:pt idx="14" formatCode="#,##0_ ">
                  <c:v>30.54</c:v>
                </c:pt>
                <c:pt idx="15" formatCode="#,##0_ ">
                  <c:v>71.06</c:v>
                </c:pt>
                <c:pt idx="16" formatCode="#,##0_ ">
                  <c:v>-23.57</c:v>
                </c:pt>
                <c:pt idx="17" formatCode="#,##0_ ">
                  <c:v>4.87</c:v>
                </c:pt>
                <c:pt idx="18" formatCode="#,##0_ ">
                  <c:v>-42.03</c:v>
                </c:pt>
              </c:numCache>
            </c:numRef>
          </c:val>
        </c:ser>
        <c:ser>
          <c:idx val="4"/>
          <c:order val="4"/>
          <c:tx>
            <c:strRef>
              <c:f>'[台灣國際收支圖-p4.xls]BOP簡表(年)'!$A$17</c:f>
              <c:strCache>
                <c:ptCount val="1"/>
                <c:pt idx="0">
                  <c:v>準備資產</c:v>
                </c:pt>
              </c:strCache>
            </c:strRef>
          </c:tx>
          <c:invertIfNegative val="0"/>
          <c:cat>
            <c:strRef>
              <c:f>'[台灣國際收支圖-p4.xls]BOP簡表(年)'!$C$4:$U$4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2,014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'[台灣國際收支圖-p4.xls]BOP簡表(年)'!$C$20:$U$20</c:f>
              <c:numCache>
                <c:formatCode>#,##0;[Red]#,##0</c:formatCode>
                <c:ptCount val="19"/>
                <c:pt idx="0">
                  <c:v>-24.77</c:v>
                </c:pt>
                <c:pt idx="1">
                  <c:v>-173.53</c:v>
                </c:pt>
                <c:pt idx="2">
                  <c:v>-336.64</c:v>
                </c:pt>
                <c:pt idx="3">
                  <c:v>-370.92</c:v>
                </c:pt>
                <c:pt idx="4">
                  <c:v>-265.95999999999998</c:v>
                </c:pt>
                <c:pt idx="5">
                  <c:v>-200.56</c:v>
                </c:pt>
                <c:pt idx="6">
                  <c:v>-60.86</c:v>
                </c:pt>
                <c:pt idx="7">
                  <c:v>40.200000000000003</c:v>
                </c:pt>
                <c:pt idx="8">
                  <c:v>-262.74</c:v>
                </c:pt>
                <c:pt idx="9">
                  <c:v>-541.26</c:v>
                </c:pt>
                <c:pt idx="10">
                  <c:v>-401.73</c:v>
                </c:pt>
                <c:pt idx="11">
                  <c:v>-62.39</c:v>
                </c:pt>
                <c:pt idx="12">
                  <c:v>-154.84</c:v>
                </c:pt>
                <c:pt idx="13">
                  <c:v>-113.18</c:v>
                </c:pt>
                <c:pt idx="14">
                  <c:v>-130.15</c:v>
                </c:pt>
                <c:pt idx="15">
                  <c:v>-150.11000000000001</c:v>
                </c:pt>
                <c:pt idx="16">
                  <c:v>-106.63</c:v>
                </c:pt>
                <c:pt idx="17">
                  <c:v>-124.67</c:v>
                </c:pt>
                <c:pt idx="18" formatCode="0_ ">
                  <c:v>-124.99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36768"/>
        <c:axId val="111138304"/>
      </c:barChart>
      <c:catAx>
        <c:axId val="11113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11138304"/>
        <c:crosses val="autoZero"/>
        <c:auto val="1"/>
        <c:lblAlgn val="ctr"/>
        <c:lblOffset val="100"/>
        <c:tickLblSkip val="2"/>
        <c:noMultiLvlLbl val="0"/>
      </c:catAx>
      <c:valAx>
        <c:axId val="1111383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zh-TW" altLang="en-US" b="0"/>
                  <a:t>億美元</a:t>
                </a:r>
              </a:p>
            </c:rich>
          </c:tx>
          <c:layout>
            <c:manualLayout>
              <c:xMode val="edge"/>
              <c:yMode val="edge"/>
              <c:x val="2.4922049361613751E-2"/>
              <c:y val="9.9059224098262386E-2"/>
            </c:manualLayout>
          </c:layout>
          <c:overlay val="0"/>
        </c:title>
        <c:numFmt formatCode="#,##0_ " sourceLinked="0"/>
        <c:majorTickMark val="out"/>
        <c:minorTickMark val="none"/>
        <c:tickLblPos val="nextTo"/>
        <c:crossAx val="111136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244712302672936"/>
          <c:y val="0.13571446321471717"/>
          <c:w val="0.83070014252999813"/>
          <c:h val="6.250008174361974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>
                <a:solidFill>
                  <a:schemeClr val="tx1"/>
                </a:solidFill>
              </a:rPr>
              <a:t>全球與台灣利率趨勢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'[一年期定存-月資料.xlsx]Sheet2'!$B$1</c:f>
              <c:strCache>
                <c:ptCount val="1"/>
                <c:pt idx="0">
                  <c:v>全球貨幣政策利率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'[一年期定存-月資料.xlsx]Sheet2'!$A$2:$A$229</c:f>
              <c:numCache>
                <c:formatCode>yyyy</c:formatCode>
                <c:ptCount val="22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</c:numCache>
            </c:numRef>
          </c:cat>
          <c:val>
            <c:numRef>
              <c:f>'[一年期定存-月資料.xlsx]Sheet2'!$B$2:$B$229</c:f>
              <c:numCache>
                <c:formatCode>0.00</c:formatCode>
                <c:ptCount val="228"/>
                <c:pt idx="0">
                  <c:v>4.8960985849999998</c:v>
                </c:pt>
                <c:pt idx="1">
                  <c:v>5.1468176569999997</c:v>
                </c:pt>
                <c:pt idx="2">
                  <c:v>5.1437311000000001</c:v>
                </c:pt>
                <c:pt idx="3">
                  <c:v>5.2388231159999998</c:v>
                </c:pt>
                <c:pt idx="4">
                  <c:v>5.3716698020000004</c:v>
                </c:pt>
                <c:pt idx="5">
                  <c:v>5.6406110759999999</c:v>
                </c:pt>
                <c:pt idx="6">
                  <c:v>5.5977151650000003</c:v>
                </c:pt>
                <c:pt idx="7">
                  <c:v>5.697144464</c:v>
                </c:pt>
                <c:pt idx="8">
                  <c:v>5.7652143139999996</c:v>
                </c:pt>
                <c:pt idx="9">
                  <c:v>5.7948632360000003</c:v>
                </c:pt>
                <c:pt idx="10">
                  <c:v>5.7402105710000004</c:v>
                </c:pt>
                <c:pt idx="11">
                  <c:v>5.7028060959999998</c:v>
                </c:pt>
                <c:pt idx="12">
                  <c:v>5.5521908839999998</c:v>
                </c:pt>
                <c:pt idx="13">
                  <c:v>5.3437268930000004</c:v>
                </c:pt>
                <c:pt idx="14">
                  <c:v>5.2506775819999998</c:v>
                </c:pt>
                <c:pt idx="15">
                  <c:v>5.0198300830000004</c:v>
                </c:pt>
                <c:pt idx="16">
                  <c:v>4.7348204860000003</c:v>
                </c:pt>
                <c:pt idx="17">
                  <c:v>4.6649045329999996</c:v>
                </c:pt>
                <c:pt idx="18">
                  <c:v>4.6219260780000004</c:v>
                </c:pt>
                <c:pt idx="19">
                  <c:v>4.485219839</c:v>
                </c:pt>
                <c:pt idx="20">
                  <c:v>4.0943544349999996</c:v>
                </c:pt>
                <c:pt idx="21">
                  <c:v>3.8361643660000002</c:v>
                </c:pt>
                <c:pt idx="22">
                  <c:v>3.546124872</c:v>
                </c:pt>
                <c:pt idx="23">
                  <c:v>3.4470374490000002</c:v>
                </c:pt>
                <c:pt idx="24">
                  <c:v>3.3966286430000001</c:v>
                </c:pt>
                <c:pt idx="25">
                  <c:v>3.4051293729999998</c:v>
                </c:pt>
                <c:pt idx="26">
                  <c:v>3.404551079</c:v>
                </c:pt>
                <c:pt idx="27">
                  <c:v>3.3898254529999998</c:v>
                </c:pt>
                <c:pt idx="28">
                  <c:v>3.3742586210000001</c:v>
                </c:pt>
                <c:pt idx="29">
                  <c:v>3.3596995600000001</c:v>
                </c:pt>
                <c:pt idx="30">
                  <c:v>3.3276111089999998</c:v>
                </c:pt>
                <c:pt idx="31">
                  <c:v>3.288084859</c:v>
                </c:pt>
                <c:pt idx="32">
                  <c:v>3.2987973949999998</c:v>
                </c:pt>
                <c:pt idx="33">
                  <c:v>3.3280330770000002</c:v>
                </c:pt>
                <c:pt idx="34">
                  <c:v>3.1840944289999999</c:v>
                </c:pt>
                <c:pt idx="35">
                  <c:v>3.0595377520000002</c:v>
                </c:pt>
                <c:pt idx="36">
                  <c:v>3.074152759</c:v>
                </c:pt>
                <c:pt idx="37">
                  <c:v>3.0461903179999998</c:v>
                </c:pt>
                <c:pt idx="38">
                  <c:v>3.0045285810000002</c:v>
                </c:pt>
                <c:pt idx="39">
                  <c:v>3.0485475989999999</c:v>
                </c:pt>
                <c:pt idx="40">
                  <c:v>3.043193364</c:v>
                </c:pt>
                <c:pt idx="41">
                  <c:v>2.8470889430000001</c:v>
                </c:pt>
                <c:pt idx="42">
                  <c:v>2.724599408</c:v>
                </c:pt>
                <c:pt idx="43">
                  <c:v>2.6641789469999999</c:v>
                </c:pt>
                <c:pt idx="44">
                  <c:v>2.6198647579999998</c:v>
                </c:pt>
                <c:pt idx="45">
                  <c:v>2.588767195</c:v>
                </c:pt>
                <c:pt idx="46">
                  <c:v>2.586095781</c:v>
                </c:pt>
                <c:pt idx="47">
                  <c:v>2.5761904000000002</c:v>
                </c:pt>
                <c:pt idx="48">
                  <c:v>2.5585001900000002</c:v>
                </c:pt>
                <c:pt idx="49">
                  <c:v>2.5747312080000002</c:v>
                </c:pt>
                <c:pt idx="50">
                  <c:v>2.5394455119999999</c:v>
                </c:pt>
                <c:pt idx="51">
                  <c:v>2.5051839550000001</c:v>
                </c:pt>
                <c:pt idx="52">
                  <c:v>2.5235323649999999</c:v>
                </c:pt>
                <c:pt idx="53">
                  <c:v>2.5404305470000001</c:v>
                </c:pt>
                <c:pt idx="54">
                  <c:v>2.6440397689999999</c:v>
                </c:pt>
                <c:pt idx="55">
                  <c:v>2.7198248820000002</c:v>
                </c:pt>
                <c:pt idx="56">
                  <c:v>2.811947559</c:v>
                </c:pt>
                <c:pt idx="57">
                  <c:v>2.8875325080000001</c:v>
                </c:pt>
                <c:pt idx="58">
                  <c:v>2.9572987529999999</c:v>
                </c:pt>
                <c:pt idx="59">
                  <c:v>3.062918201</c:v>
                </c:pt>
                <c:pt idx="60">
                  <c:v>3.1151879980000001</c:v>
                </c:pt>
                <c:pt idx="61">
                  <c:v>3.199616255</c:v>
                </c:pt>
                <c:pt idx="62">
                  <c:v>3.2535658289999998</c:v>
                </c:pt>
                <c:pt idx="63">
                  <c:v>3.349676428</c:v>
                </c:pt>
                <c:pt idx="64">
                  <c:v>3.445873701</c:v>
                </c:pt>
                <c:pt idx="65">
                  <c:v>3.47507542</c:v>
                </c:pt>
                <c:pt idx="66">
                  <c:v>3.5815765509999999</c:v>
                </c:pt>
                <c:pt idx="67">
                  <c:v>3.6606131820000001</c:v>
                </c:pt>
                <c:pt idx="68">
                  <c:v>3.7479057849999999</c:v>
                </c:pt>
                <c:pt idx="69">
                  <c:v>3.854365804</c:v>
                </c:pt>
                <c:pt idx="70">
                  <c:v>3.9690917739999998</c:v>
                </c:pt>
                <c:pt idx="71">
                  <c:v>4.0716832959999998</c:v>
                </c:pt>
                <c:pt idx="72">
                  <c:v>4.0356604760000003</c:v>
                </c:pt>
                <c:pt idx="73">
                  <c:v>4.1566485630000001</c:v>
                </c:pt>
                <c:pt idx="74">
                  <c:v>4.2267433060000004</c:v>
                </c:pt>
                <c:pt idx="75">
                  <c:v>4.276720836</c:v>
                </c:pt>
                <c:pt idx="76">
                  <c:v>4.3132280669999998</c:v>
                </c:pt>
                <c:pt idx="77">
                  <c:v>4.446937235</c:v>
                </c:pt>
                <c:pt idx="78">
                  <c:v>4.5523833549999999</c:v>
                </c:pt>
                <c:pt idx="79">
                  <c:v>4.65505616</c:v>
                </c:pt>
                <c:pt idx="80">
                  <c:v>4.6860491360000003</c:v>
                </c:pt>
                <c:pt idx="81">
                  <c:v>4.7336377560000003</c:v>
                </c:pt>
                <c:pt idx="82">
                  <c:v>4.7453473339999999</c:v>
                </c:pt>
                <c:pt idx="83">
                  <c:v>4.8094497189999998</c:v>
                </c:pt>
                <c:pt idx="84">
                  <c:v>4.830099809</c:v>
                </c:pt>
                <c:pt idx="85">
                  <c:v>4.8556281830000003</c:v>
                </c:pt>
                <c:pt idx="86">
                  <c:v>4.9336795950000001</c:v>
                </c:pt>
                <c:pt idx="87">
                  <c:v>4.9593069029999999</c:v>
                </c:pt>
                <c:pt idx="88">
                  <c:v>4.9804298740000004</c:v>
                </c:pt>
                <c:pt idx="89">
                  <c:v>5.0272525750000003</c:v>
                </c:pt>
                <c:pt idx="90">
                  <c:v>5.0394362360000002</c:v>
                </c:pt>
                <c:pt idx="91">
                  <c:v>4.9849818250000002</c:v>
                </c:pt>
                <c:pt idx="92">
                  <c:v>4.9882078029999999</c:v>
                </c:pt>
                <c:pt idx="93">
                  <c:v>4.9714985819999997</c:v>
                </c:pt>
                <c:pt idx="94">
                  <c:v>4.8899115740000001</c:v>
                </c:pt>
                <c:pt idx="95">
                  <c:v>4.8305248890000003</c:v>
                </c:pt>
                <c:pt idx="96">
                  <c:v>4.7826458260000004</c:v>
                </c:pt>
                <c:pt idx="97">
                  <c:v>4.5613211790000001</c:v>
                </c:pt>
                <c:pt idx="98">
                  <c:v>4.4582899520000003</c:v>
                </c:pt>
                <c:pt idx="99">
                  <c:v>4.4174938279999996</c:v>
                </c:pt>
                <c:pt idx="100">
                  <c:v>4.3629133089999996</c:v>
                </c:pt>
                <c:pt idx="101">
                  <c:v>4.4534954329999996</c:v>
                </c:pt>
                <c:pt idx="102">
                  <c:v>4.5920593119999999</c:v>
                </c:pt>
                <c:pt idx="103">
                  <c:v>4.6283257320000004</c:v>
                </c:pt>
                <c:pt idx="104">
                  <c:v>4.5040577700000002</c:v>
                </c:pt>
                <c:pt idx="105">
                  <c:v>3.9305440159999998</c:v>
                </c:pt>
                <c:pt idx="106">
                  <c:v>3.460058493</c:v>
                </c:pt>
                <c:pt idx="107">
                  <c:v>3.0065424869999999</c:v>
                </c:pt>
                <c:pt idx="108">
                  <c:v>2.683117191</c:v>
                </c:pt>
                <c:pt idx="109">
                  <c:v>2.554366151</c:v>
                </c:pt>
                <c:pt idx="110">
                  <c:v>2.33347141</c:v>
                </c:pt>
                <c:pt idx="111">
                  <c:v>2.1806121589999998</c:v>
                </c:pt>
                <c:pt idx="112">
                  <c:v>2.0752792250000001</c:v>
                </c:pt>
                <c:pt idx="113">
                  <c:v>2.0231143980000001</c:v>
                </c:pt>
                <c:pt idx="114">
                  <c:v>1.9505283950000001</c:v>
                </c:pt>
                <c:pt idx="115">
                  <c:v>1.94354362</c:v>
                </c:pt>
                <c:pt idx="116">
                  <c:v>1.928057632</c:v>
                </c:pt>
                <c:pt idx="117">
                  <c:v>1.940886624</c:v>
                </c:pt>
                <c:pt idx="118">
                  <c:v>1.9311152970000001</c:v>
                </c:pt>
                <c:pt idx="119">
                  <c:v>1.9375630129999999</c:v>
                </c:pt>
                <c:pt idx="120">
                  <c:v>1.9562819950000001</c:v>
                </c:pt>
                <c:pt idx="121">
                  <c:v>1.977492963</c:v>
                </c:pt>
                <c:pt idx="122">
                  <c:v>2.005942809</c:v>
                </c:pt>
                <c:pt idx="123">
                  <c:v>2.0565218079999998</c:v>
                </c:pt>
                <c:pt idx="124">
                  <c:v>2.1259787349999999</c:v>
                </c:pt>
                <c:pt idx="125">
                  <c:v>2.1601908760000001</c:v>
                </c:pt>
                <c:pt idx="126">
                  <c:v>2.2023022440000002</c:v>
                </c:pt>
                <c:pt idx="127">
                  <c:v>2.226237383</c:v>
                </c:pt>
                <c:pt idx="128">
                  <c:v>2.257149262</c:v>
                </c:pt>
                <c:pt idx="129">
                  <c:v>2.274042949</c:v>
                </c:pt>
                <c:pt idx="130">
                  <c:v>2.306355725</c:v>
                </c:pt>
                <c:pt idx="131">
                  <c:v>2.334966724</c:v>
                </c:pt>
                <c:pt idx="132">
                  <c:v>2.3735341719999998</c:v>
                </c:pt>
                <c:pt idx="133">
                  <c:v>2.40741607</c:v>
                </c:pt>
                <c:pt idx="134">
                  <c:v>2.4680593009999998</c:v>
                </c:pt>
                <c:pt idx="135">
                  <c:v>2.5592800769999999</c:v>
                </c:pt>
                <c:pt idx="136">
                  <c:v>2.5959354370000001</c:v>
                </c:pt>
                <c:pt idx="137">
                  <c:v>2.6254842549999999</c:v>
                </c:pt>
                <c:pt idx="138">
                  <c:v>2.7014288660000001</c:v>
                </c:pt>
                <c:pt idx="139">
                  <c:v>2.669182175</c:v>
                </c:pt>
                <c:pt idx="140">
                  <c:v>2.6533218289999998</c:v>
                </c:pt>
                <c:pt idx="141">
                  <c:v>2.6521233409999998</c:v>
                </c:pt>
                <c:pt idx="142">
                  <c:v>2.5826911369999999</c:v>
                </c:pt>
                <c:pt idx="143">
                  <c:v>2.4990479759999999</c:v>
                </c:pt>
                <c:pt idx="144">
                  <c:v>2.511764587</c:v>
                </c:pt>
                <c:pt idx="145">
                  <c:v>2.5364331039999999</c:v>
                </c:pt>
                <c:pt idx="146">
                  <c:v>2.481651549</c:v>
                </c:pt>
                <c:pt idx="147">
                  <c:v>2.429106907</c:v>
                </c:pt>
                <c:pt idx="148">
                  <c:v>2.3812570649999998</c:v>
                </c:pt>
                <c:pt idx="149">
                  <c:v>2.3731974990000002</c:v>
                </c:pt>
                <c:pt idx="150">
                  <c:v>2.3105541679999999</c:v>
                </c:pt>
                <c:pt idx="151">
                  <c:v>2.267373488</c:v>
                </c:pt>
                <c:pt idx="152">
                  <c:v>2.2733745540000001</c:v>
                </c:pt>
                <c:pt idx="153">
                  <c:v>2.2630620779999999</c:v>
                </c:pt>
                <c:pt idx="154">
                  <c:v>2.2593616929999998</c:v>
                </c:pt>
                <c:pt idx="155">
                  <c:v>2.2579870440000001</c:v>
                </c:pt>
                <c:pt idx="156">
                  <c:v>2.2693057190000001</c:v>
                </c:pt>
                <c:pt idx="157">
                  <c:v>2.2766419629999999</c:v>
                </c:pt>
                <c:pt idx="158">
                  <c:v>2.2631232460000001</c:v>
                </c:pt>
                <c:pt idx="159">
                  <c:v>2.254902527</c:v>
                </c:pt>
                <c:pt idx="160">
                  <c:v>2.1861546980000002</c:v>
                </c:pt>
                <c:pt idx="161">
                  <c:v>2.1289997610000002</c:v>
                </c:pt>
                <c:pt idx="162">
                  <c:v>2.1542310150000001</c:v>
                </c:pt>
                <c:pt idx="163">
                  <c:v>2.1335753610000001</c:v>
                </c:pt>
                <c:pt idx="164">
                  <c:v>2.0557064020000002</c:v>
                </c:pt>
                <c:pt idx="165">
                  <c:v>2.0763316590000001</c:v>
                </c:pt>
                <c:pt idx="166">
                  <c:v>2.037116218</c:v>
                </c:pt>
                <c:pt idx="167">
                  <c:v>2.0275072930000002</c:v>
                </c:pt>
                <c:pt idx="168">
                  <c:v>2.044205061</c:v>
                </c:pt>
                <c:pt idx="169">
                  <c:v>2.1182228830000001</c:v>
                </c:pt>
                <c:pt idx="170">
                  <c:v>2.190326835</c:v>
                </c:pt>
                <c:pt idx="171">
                  <c:v>2.2470257330000001</c:v>
                </c:pt>
                <c:pt idx="172">
                  <c:v>2.252189751</c:v>
                </c:pt>
                <c:pt idx="173">
                  <c:v>2.2160846780000001</c:v>
                </c:pt>
                <c:pt idx="174">
                  <c:v>2.2309361330000002</c:v>
                </c:pt>
                <c:pt idx="175">
                  <c:v>2.2170196619999998</c:v>
                </c:pt>
                <c:pt idx="176">
                  <c:v>2.1868458390000001</c:v>
                </c:pt>
                <c:pt idx="177">
                  <c:v>2.2000968950000002</c:v>
                </c:pt>
                <c:pt idx="178">
                  <c:v>2.2423347969999998</c:v>
                </c:pt>
                <c:pt idx="179">
                  <c:v>2.4050718839999998</c:v>
                </c:pt>
                <c:pt idx="180">
                  <c:v>2.3901028119999999</c:v>
                </c:pt>
                <c:pt idx="181">
                  <c:v>2.292077253</c:v>
                </c:pt>
                <c:pt idx="182">
                  <c:v>2.2895284939999998</c:v>
                </c:pt>
                <c:pt idx="183">
                  <c:v>2.3328505800000001</c:v>
                </c:pt>
                <c:pt idx="184">
                  <c:v>2.264590852</c:v>
                </c:pt>
                <c:pt idx="185">
                  <c:v>2.2090519149999999</c:v>
                </c:pt>
                <c:pt idx="186">
                  <c:v>2.2618716860000001</c:v>
                </c:pt>
                <c:pt idx="187">
                  <c:v>2.1989669529999998</c:v>
                </c:pt>
                <c:pt idx="188">
                  <c:v>2.174781474</c:v>
                </c:pt>
                <c:pt idx="189">
                  <c:v>2.223340774</c:v>
                </c:pt>
                <c:pt idx="190">
                  <c:v>2.1986634729999999</c:v>
                </c:pt>
                <c:pt idx="191">
                  <c:v>2.1564211210000002</c:v>
                </c:pt>
                <c:pt idx="192">
                  <c:v>2.1509744679999998</c:v>
                </c:pt>
                <c:pt idx="193">
                  <c:v>2.2173177370000001</c:v>
                </c:pt>
                <c:pt idx="194">
                  <c:v>2.3085860409999999</c:v>
                </c:pt>
                <c:pt idx="195">
                  <c:v>2.3133703699999999</c:v>
                </c:pt>
                <c:pt idx="196">
                  <c:v>2.319869465</c:v>
                </c:pt>
                <c:pt idx="197">
                  <c:v>2.285404175</c:v>
                </c:pt>
                <c:pt idx="198">
                  <c:v>2.3028845800000002</c:v>
                </c:pt>
                <c:pt idx="199">
                  <c:v>2.2559064320000002</c:v>
                </c:pt>
                <c:pt idx="200">
                  <c:v>2.2468927160000001</c:v>
                </c:pt>
                <c:pt idx="201">
                  <c:v>2.2555910990000001</c:v>
                </c:pt>
                <c:pt idx="202">
                  <c:v>2.2257391590000002</c:v>
                </c:pt>
                <c:pt idx="203">
                  <c:v>2.316027214</c:v>
                </c:pt>
                <c:pt idx="204">
                  <c:v>2.3381979199999998</c:v>
                </c:pt>
                <c:pt idx="205">
                  <c:v>2.3474695730000001</c:v>
                </c:pt>
                <c:pt idx="206">
                  <c:v>2.3777051980000001</c:v>
                </c:pt>
                <c:pt idx="207">
                  <c:v>2.3922847649999999</c:v>
                </c:pt>
                <c:pt idx="208">
                  <c:v>2.3775080800000001</c:v>
                </c:pt>
                <c:pt idx="209">
                  <c:v>2.3783462700000002</c:v>
                </c:pt>
                <c:pt idx="210">
                  <c:v>2.3720803849999998</c:v>
                </c:pt>
                <c:pt idx="211">
                  <c:v>2.3534157219999998</c:v>
                </c:pt>
                <c:pt idx="212">
                  <c:v>2.3194940750000002</c:v>
                </c:pt>
                <c:pt idx="213">
                  <c:v>2.3109845490000001</c:v>
                </c:pt>
                <c:pt idx="214">
                  <c:v>2.3431891970000001</c:v>
                </c:pt>
                <c:pt idx="215">
                  <c:v>2.3561720849999999</c:v>
                </c:pt>
                <c:pt idx="216">
                  <c:v>2.3643949480000002</c:v>
                </c:pt>
                <c:pt idx="217">
                  <c:v>2.347146516</c:v>
                </c:pt>
                <c:pt idx="218">
                  <c:v>2.357022041</c:v>
                </c:pt>
                <c:pt idx="219">
                  <c:v>2.4250172320000001</c:v>
                </c:pt>
                <c:pt idx="220">
                  <c:v>2.4864526439999999</c:v>
                </c:pt>
                <c:pt idx="221">
                  <c:v>2.632638483</c:v>
                </c:pt>
                <c:pt idx="222">
                  <c:v>2.6627365429999998</c:v>
                </c:pt>
                <c:pt idx="223">
                  <c:v>2.7624144510000002</c:v>
                </c:pt>
                <c:pt idx="224">
                  <c:v>2.8355010740000002</c:v>
                </c:pt>
                <c:pt idx="225">
                  <c:v>3.064368875</c:v>
                </c:pt>
                <c:pt idx="226">
                  <c:v>3.0383787209999999</c:v>
                </c:pt>
                <c:pt idx="227">
                  <c:v>3.0501007900000001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95-46B5-9874-FE2E0AC0BB12}"/>
            </c:ext>
          </c:extLst>
        </c:ser>
        <c:ser>
          <c:idx val="1"/>
          <c:order val="1"/>
          <c:tx>
            <c:strRef>
              <c:f>'[一年期定存-月資料.xlsx]Sheet2'!$C$1</c:f>
              <c:strCache>
                <c:ptCount val="1"/>
                <c:pt idx="0">
                  <c:v>台灣金融業拆款利率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'[一年期定存-月資料.xlsx]Sheet2'!$A$2:$A$229</c:f>
              <c:numCache>
                <c:formatCode>yyyy</c:formatCode>
                <c:ptCount val="22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</c:numCache>
            </c:numRef>
          </c:cat>
          <c:val>
            <c:numRef>
              <c:f>'[一年期定存-月資料.xlsx]Sheet2'!$C$2:$C$229</c:f>
              <c:numCache>
                <c:formatCode>General</c:formatCode>
                <c:ptCount val="228"/>
                <c:pt idx="0">
                  <c:v>4.6139999999999999</c:v>
                </c:pt>
                <c:pt idx="1">
                  <c:v>4.6109999999999998</c:v>
                </c:pt>
                <c:pt idx="2">
                  <c:v>4.6429999999999998</c:v>
                </c:pt>
                <c:pt idx="3">
                  <c:v>4.6449999999999996</c:v>
                </c:pt>
                <c:pt idx="4">
                  <c:v>4.7709999999999999</c:v>
                </c:pt>
                <c:pt idx="5">
                  <c:v>4.7969999999999997</c:v>
                </c:pt>
                <c:pt idx="6">
                  <c:v>4.7850000000000001</c:v>
                </c:pt>
                <c:pt idx="7">
                  <c:v>4.7539999999999996</c:v>
                </c:pt>
                <c:pt idx="8">
                  <c:v>4.7990000000000004</c:v>
                </c:pt>
                <c:pt idx="9">
                  <c:v>4.758</c:v>
                </c:pt>
                <c:pt idx="10">
                  <c:v>4.7389999999999999</c:v>
                </c:pt>
                <c:pt idx="11">
                  <c:v>4.72</c:v>
                </c:pt>
                <c:pt idx="12">
                  <c:v>4.6550000000000002</c:v>
                </c:pt>
                <c:pt idx="13">
                  <c:v>4.5170000000000003</c:v>
                </c:pt>
                <c:pt idx="14">
                  <c:v>4.3600000000000003</c:v>
                </c:pt>
                <c:pt idx="15">
                  <c:v>4.2270000000000003</c:v>
                </c:pt>
                <c:pt idx="16">
                  <c:v>4.0369999999999999</c:v>
                </c:pt>
                <c:pt idx="17">
                  <c:v>3.895</c:v>
                </c:pt>
                <c:pt idx="18">
                  <c:v>3.6859999999999999</c:v>
                </c:pt>
                <c:pt idx="19">
                  <c:v>3.5129999999999999</c:v>
                </c:pt>
                <c:pt idx="20">
                  <c:v>3.173</c:v>
                </c:pt>
                <c:pt idx="21">
                  <c:v>2.7269999999999999</c:v>
                </c:pt>
                <c:pt idx="22">
                  <c:v>2.4860000000000002</c:v>
                </c:pt>
                <c:pt idx="23">
                  <c:v>2.39</c:v>
                </c:pt>
                <c:pt idx="24">
                  <c:v>2.2989999999999999</c:v>
                </c:pt>
                <c:pt idx="25">
                  <c:v>2.2770000000000001</c:v>
                </c:pt>
                <c:pt idx="26">
                  <c:v>2.2730000000000001</c:v>
                </c:pt>
                <c:pt idx="27">
                  <c:v>2.2650000000000001</c:v>
                </c:pt>
                <c:pt idx="28">
                  <c:v>2.2149999999999999</c:v>
                </c:pt>
                <c:pt idx="29">
                  <c:v>2.0710000000000002</c:v>
                </c:pt>
                <c:pt idx="30">
                  <c:v>1.9370000000000001</c:v>
                </c:pt>
                <c:pt idx="31">
                  <c:v>1.96</c:v>
                </c:pt>
                <c:pt idx="32">
                  <c:v>1.9470000000000001</c:v>
                </c:pt>
                <c:pt idx="33">
                  <c:v>1.9330000000000001</c:v>
                </c:pt>
                <c:pt idx="34">
                  <c:v>1.794</c:v>
                </c:pt>
                <c:pt idx="35">
                  <c:v>1.6140000000000001</c:v>
                </c:pt>
                <c:pt idx="36">
                  <c:v>1.302</c:v>
                </c:pt>
                <c:pt idx="37">
                  <c:v>1.258</c:v>
                </c:pt>
                <c:pt idx="38">
                  <c:v>1.2030000000000001</c:v>
                </c:pt>
                <c:pt idx="39">
                  <c:v>1.1879999999999999</c:v>
                </c:pt>
                <c:pt idx="40">
                  <c:v>1.181</c:v>
                </c:pt>
                <c:pt idx="41">
                  <c:v>1.1559999999999999</c:v>
                </c:pt>
                <c:pt idx="42">
                  <c:v>1.0269999999999999</c:v>
                </c:pt>
                <c:pt idx="43">
                  <c:v>1.024</c:v>
                </c:pt>
                <c:pt idx="44">
                  <c:v>1.0209999999999999</c:v>
                </c:pt>
                <c:pt idx="45">
                  <c:v>1.024</c:v>
                </c:pt>
                <c:pt idx="46">
                  <c:v>1.022</c:v>
                </c:pt>
                <c:pt idx="47">
                  <c:v>1.0249999999999999</c:v>
                </c:pt>
                <c:pt idx="48">
                  <c:v>1.008</c:v>
                </c:pt>
                <c:pt idx="49">
                  <c:v>0.98399999999999999</c:v>
                </c:pt>
                <c:pt idx="50">
                  <c:v>0.99099999999999999</c:v>
                </c:pt>
                <c:pt idx="51">
                  <c:v>0.97199999999999998</c:v>
                </c:pt>
                <c:pt idx="52">
                  <c:v>0.96699999999999997</c:v>
                </c:pt>
                <c:pt idx="53">
                  <c:v>1.018</c:v>
                </c:pt>
                <c:pt idx="54">
                  <c:v>1.024</c:v>
                </c:pt>
                <c:pt idx="55">
                  <c:v>1.048</c:v>
                </c:pt>
                <c:pt idx="56">
                  <c:v>1.0840000000000001</c:v>
                </c:pt>
                <c:pt idx="57">
                  <c:v>1.1419999999999999</c:v>
                </c:pt>
                <c:pt idx="58">
                  <c:v>1.141</c:v>
                </c:pt>
                <c:pt idx="59">
                  <c:v>1.149</c:v>
                </c:pt>
                <c:pt idx="60">
                  <c:v>1.202</c:v>
                </c:pt>
                <c:pt idx="61">
                  <c:v>1.2030000000000001</c:v>
                </c:pt>
                <c:pt idx="62">
                  <c:v>1.2210000000000001</c:v>
                </c:pt>
                <c:pt idx="63">
                  <c:v>1.2669999999999999</c:v>
                </c:pt>
                <c:pt idx="64">
                  <c:v>1.266</c:v>
                </c:pt>
                <c:pt idx="65">
                  <c:v>1.2649999999999999</c:v>
                </c:pt>
                <c:pt idx="66">
                  <c:v>1.3240000000000001</c:v>
                </c:pt>
                <c:pt idx="67">
                  <c:v>1.3240000000000001</c:v>
                </c:pt>
                <c:pt idx="68">
                  <c:v>1.365</c:v>
                </c:pt>
                <c:pt idx="69">
                  <c:v>1.3879999999999999</c:v>
                </c:pt>
                <c:pt idx="70">
                  <c:v>1.387</c:v>
                </c:pt>
                <c:pt idx="71">
                  <c:v>1.4059999999999999</c:v>
                </c:pt>
                <c:pt idx="72">
                  <c:v>1.446</c:v>
                </c:pt>
                <c:pt idx="73">
                  <c:v>1.4490000000000001</c:v>
                </c:pt>
                <c:pt idx="74">
                  <c:v>1.45</c:v>
                </c:pt>
                <c:pt idx="75">
                  <c:v>1.516</c:v>
                </c:pt>
                <c:pt idx="76">
                  <c:v>1.5169999999999999</c:v>
                </c:pt>
                <c:pt idx="77">
                  <c:v>1.5329999999999999</c:v>
                </c:pt>
                <c:pt idx="78">
                  <c:v>1.5860000000000001</c:v>
                </c:pt>
                <c:pt idx="79">
                  <c:v>1.587</c:v>
                </c:pt>
                <c:pt idx="80">
                  <c:v>1.595</c:v>
                </c:pt>
                <c:pt idx="81">
                  <c:v>1.6579999999999999</c:v>
                </c:pt>
                <c:pt idx="82">
                  <c:v>1.663</c:v>
                </c:pt>
                <c:pt idx="83">
                  <c:v>1.661</c:v>
                </c:pt>
                <c:pt idx="84">
                  <c:v>1.6890000000000001</c:v>
                </c:pt>
                <c:pt idx="85">
                  <c:v>1.6910000000000001</c:v>
                </c:pt>
                <c:pt idx="86">
                  <c:v>1.7030000000000001</c:v>
                </c:pt>
                <c:pt idx="87">
                  <c:v>1.7250000000000001</c:v>
                </c:pt>
                <c:pt idx="88">
                  <c:v>2.1320000000000001</c:v>
                </c:pt>
                <c:pt idx="89">
                  <c:v>2.496</c:v>
                </c:pt>
                <c:pt idx="90">
                  <c:v>2.0059999999999998</c:v>
                </c:pt>
                <c:pt idx="91">
                  <c:v>2.0070000000000001</c:v>
                </c:pt>
                <c:pt idx="92">
                  <c:v>2.0190000000000001</c:v>
                </c:pt>
                <c:pt idx="93">
                  <c:v>2.0379999999999998</c:v>
                </c:pt>
                <c:pt idx="94">
                  <c:v>2.0379999999999998</c:v>
                </c:pt>
                <c:pt idx="95">
                  <c:v>2.0539999999999998</c:v>
                </c:pt>
                <c:pt idx="96">
                  <c:v>2.0880000000000001</c:v>
                </c:pt>
                <c:pt idx="97">
                  <c:v>2.0819999999999999</c:v>
                </c:pt>
                <c:pt idx="98">
                  <c:v>2.0840000000000001</c:v>
                </c:pt>
                <c:pt idx="99">
                  <c:v>2.105</c:v>
                </c:pt>
                <c:pt idx="100">
                  <c:v>2.101</c:v>
                </c:pt>
                <c:pt idx="101">
                  <c:v>2.105</c:v>
                </c:pt>
                <c:pt idx="102">
                  <c:v>2.1659999999999999</c:v>
                </c:pt>
                <c:pt idx="103">
                  <c:v>2.1579999999999999</c:v>
                </c:pt>
                <c:pt idx="104">
                  <c:v>2.0920000000000001</c:v>
                </c:pt>
                <c:pt idx="105">
                  <c:v>1.9259999999999999</c:v>
                </c:pt>
                <c:pt idx="106">
                  <c:v>1.41</c:v>
                </c:pt>
                <c:pt idx="107">
                  <c:v>0.872</c:v>
                </c:pt>
                <c:pt idx="108">
                  <c:v>0.23300000000000001</c:v>
                </c:pt>
                <c:pt idx="109">
                  <c:v>0.14299999999999999</c:v>
                </c:pt>
                <c:pt idx="110">
                  <c:v>0.13700000000000001</c:v>
                </c:pt>
                <c:pt idx="111">
                  <c:v>0.13100000000000001</c:v>
                </c:pt>
                <c:pt idx="112">
                  <c:v>9.7000000000000003E-2</c:v>
                </c:pt>
                <c:pt idx="113">
                  <c:v>9.7000000000000003E-2</c:v>
                </c:pt>
                <c:pt idx="114">
                  <c:v>0.1</c:v>
                </c:pt>
                <c:pt idx="115">
                  <c:v>0.10100000000000001</c:v>
                </c:pt>
                <c:pt idx="116">
                  <c:v>0.1</c:v>
                </c:pt>
                <c:pt idx="117">
                  <c:v>0.10100000000000001</c:v>
                </c:pt>
                <c:pt idx="118">
                  <c:v>0.104</c:v>
                </c:pt>
                <c:pt idx="119">
                  <c:v>0.106</c:v>
                </c:pt>
                <c:pt idx="120">
                  <c:v>0.108</c:v>
                </c:pt>
                <c:pt idx="121">
                  <c:v>0.104</c:v>
                </c:pt>
                <c:pt idx="122">
                  <c:v>0.13</c:v>
                </c:pt>
                <c:pt idx="123">
                  <c:v>0.16400000000000001</c:v>
                </c:pt>
                <c:pt idx="124">
                  <c:v>0.17399999999999999</c:v>
                </c:pt>
                <c:pt idx="125">
                  <c:v>0.183</c:v>
                </c:pt>
                <c:pt idx="126">
                  <c:v>0.19600000000000001</c:v>
                </c:pt>
                <c:pt idx="127">
                  <c:v>0.20300000000000001</c:v>
                </c:pt>
                <c:pt idx="128">
                  <c:v>0.21</c:v>
                </c:pt>
                <c:pt idx="129">
                  <c:v>0.22600000000000001</c:v>
                </c:pt>
                <c:pt idx="130">
                  <c:v>0.23100000000000001</c:v>
                </c:pt>
                <c:pt idx="131">
                  <c:v>0.23899999999999999</c:v>
                </c:pt>
                <c:pt idx="132">
                  <c:v>0.25700000000000001</c:v>
                </c:pt>
                <c:pt idx="133">
                  <c:v>0.26200000000000001</c:v>
                </c:pt>
                <c:pt idx="134">
                  <c:v>0.27400000000000002</c:v>
                </c:pt>
                <c:pt idx="135">
                  <c:v>0.29599999999999999</c:v>
                </c:pt>
                <c:pt idx="136">
                  <c:v>0.31900000000000001</c:v>
                </c:pt>
                <c:pt idx="137">
                  <c:v>0.34399999999999997</c:v>
                </c:pt>
                <c:pt idx="138">
                  <c:v>0.375</c:v>
                </c:pt>
                <c:pt idx="139">
                  <c:v>0.38800000000000001</c:v>
                </c:pt>
                <c:pt idx="140">
                  <c:v>0.39400000000000002</c:v>
                </c:pt>
                <c:pt idx="141">
                  <c:v>0.39500000000000002</c:v>
                </c:pt>
                <c:pt idx="142">
                  <c:v>0.39600000000000002</c:v>
                </c:pt>
                <c:pt idx="143">
                  <c:v>0.4</c:v>
                </c:pt>
                <c:pt idx="144">
                  <c:v>0.40300000000000002</c:v>
                </c:pt>
                <c:pt idx="145">
                  <c:v>0.39900000000000002</c:v>
                </c:pt>
                <c:pt idx="146">
                  <c:v>0.40200000000000002</c:v>
                </c:pt>
                <c:pt idx="147">
                  <c:v>0.47599999999999998</c:v>
                </c:pt>
                <c:pt idx="148">
                  <c:v>0.51200000000000001</c:v>
                </c:pt>
                <c:pt idx="149">
                  <c:v>0.51300000000000001</c:v>
                </c:pt>
                <c:pt idx="150">
                  <c:v>0.44500000000000001</c:v>
                </c:pt>
                <c:pt idx="151">
                  <c:v>0.38800000000000001</c:v>
                </c:pt>
                <c:pt idx="152">
                  <c:v>0.38900000000000001</c:v>
                </c:pt>
                <c:pt idx="153">
                  <c:v>0.38800000000000001</c:v>
                </c:pt>
                <c:pt idx="154">
                  <c:v>0.38600000000000001</c:v>
                </c:pt>
                <c:pt idx="155">
                  <c:v>0.38800000000000001</c:v>
                </c:pt>
                <c:pt idx="156">
                  <c:v>0.38700000000000001</c:v>
                </c:pt>
                <c:pt idx="157">
                  <c:v>0.38700000000000001</c:v>
                </c:pt>
                <c:pt idx="158">
                  <c:v>0.38700000000000001</c:v>
                </c:pt>
                <c:pt idx="159">
                  <c:v>0.38600000000000001</c:v>
                </c:pt>
                <c:pt idx="160">
                  <c:v>0.38600000000000001</c:v>
                </c:pt>
                <c:pt idx="161">
                  <c:v>0.38600000000000001</c:v>
                </c:pt>
                <c:pt idx="162">
                  <c:v>0.38600000000000001</c:v>
                </c:pt>
                <c:pt idx="163">
                  <c:v>0.38600000000000001</c:v>
                </c:pt>
                <c:pt idx="164">
                  <c:v>0.38600000000000001</c:v>
                </c:pt>
                <c:pt idx="165">
                  <c:v>0.38700000000000001</c:v>
                </c:pt>
                <c:pt idx="166">
                  <c:v>0.38600000000000001</c:v>
                </c:pt>
                <c:pt idx="167">
                  <c:v>0.38700000000000001</c:v>
                </c:pt>
                <c:pt idx="168">
                  <c:v>0.38800000000000001</c:v>
                </c:pt>
                <c:pt idx="169">
                  <c:v>0.38700000000000001</c:v>
                </c:pt>
                <c:pt idx="170">
                  <c:v>0.38700000000000001</c:v>
                </c:pt>
                <c:pt idx="171">
                  <c:v>0.38700000000000001</c:v>
                </c:pt>
                <c:pt idx="172">
                  <c:v>0.38800000000000001</c:v>
                </c:pt>
                <c:pt idx="173">
                  <c:v>0.38700000000000001</c:v>
                </c:pt>
                <c:pt idx="174">
                  <c:v>0.38700000000000001</c:v>
                </c:pt>
                <c:pt idx="175">
                  <c:v>0.38600000000000001</c:v>
                </c:pt>
                <c:pt idx="176">
                  <c:v>0.38700000000000001</c:v>
                </c:pt>
                <c:pt idx="177">
                  <c:v>0.38700000000000001</c:v>
                </c:pt>
                <c:pt idx="178">
                  <c:v>0.38700000000000001</c:v>
                </c:pt>
                <c:pt idx="179">
                  <c:v>0.38700000000000001</c:v>
                </c:pt>
                <c:pt idx="180">
                  <c:v>0.38700000000000001</c:v>
                </c:pt>
                <c:pt idx="181">
                  <c:v>0.38800000000000001</c:v>
                </c:pt>
                <c:pt idx="182">
                  <c:v>0.38700000000000001</c:v>
                </c:pt>
                <c:pt idx="183">
                  <c:v>0.38700000000000001</c:v>
                </c:pt>
                <c:pt idx="184">
                  <c:v>0.38700000000000001</c:v>
                </c:pt>
                <c:pt idx="185">
                  <c:v>0.38700000000000001</c:v>
                </c:pt>
                <c:pt idx="186">
                  <c:v>0.38700000000000001</c:v>
                </c:pt>
                <c:pt idx="187">
                  <c:v>0.36699999999999999</c:v>
                </c:pt>
                <c:pt idx="188">
                  <c:v>0.32</c:v>
                </c:pt>
                <c:pt idx="189">
                  <c:v>0.30099999999999999</c:v>
                </c:pt>
                <c:pt idx="190">
                  <c:v>0.30099999999999999</c:v>
                </c:pt>
                <c:pt idx="191">
                  <c:v>0.27500000000000002</c:v>
                </c:pt>
                <c:pt idx="192">
                  <c:v>0.23300000000000001</c:v>
                </c:pt>
                <c:pt idx="193">
                  <c:v>0.20200000000000001</c:v>
                </c:pt>
                <c:pt idx="194">
                  <c:v>0.20100000000000001</c:v>
                </c:pt>
                <c:pt idx="195">
                  <c:v>0.20100000000000001</c:v>
                </c:pt>
                <c:pt idx="196">
                  <c:v>0.20100000000000001</c:v>
                </c:pt>
                <c:pt idx="197">
                  <c:v>0.20100000000000001</c:v>
                </c:pt>
                <c:pt idx="198">
                  <c:v>0.17799999999999999</c:v>
                </c:pt>
                <c:pt idx="199">
                  <c:v>0.17799999999999999</c:v>
                </c:pt>
                <c:pt idx="200">
                  <c:v>0.184</c:v>
                </c:pt>
                <c:pt idx="201">
                  <c:v>0.17799999999999999</c:v>
                </c:pt>
                <c:pt idx="202">
                  <c:v>0.183</c:v>
                </c:pt>
                <c:pt idx="203">
                  <c:v>0.17399999999999999</c:v>
                </c:pt>
                <c:pt idx="204">
                  <c:v>0.17299999999999999</c:v>
                </c:pt>
                <c:pt idx="205">
                  <c:v>0.17699999999999999</c:v>
                </c:pt>
                <c:pt idx="206">
                  <c:v>0.17599999999999999</c:v>
                </c:pt>
                <c:pt idx="207">
                  <c:v>0.17499999999999999</c:v>
                </c:pt>
                <c:pt idx="208">
                  <c:v>0.17199999999999999</c:v>
                </c:pt>
                <c:pt idx="209">
                  <c:v>0.183</c:v>
                </c:pt>
                <c:pt idx="210">
                  <c:v>0.184</c:v>
                </c:pt>
                <c:pt idx="211">
                  <c:v>0.18</c:v>
                </c:pt>
                <c:pt idx="212">
                  <c:v>0.184</c:v>
                </c:pt>
                <c:pt idx="213">
                  <c:v>0.18099999999999999</c:v>
                </c:pt>
                <c:pt idx="214">
                  <c:v>0.17699999999999999</c:v>
                </c:pt>
                <c:pt idx="215">
                  <c:v>0.17899999999999999</c:v>
                </c:pt>
                <c:pt idx="216">
                  <c:v>0.18</c:v>
                </c:pt>
                <c:pt idx="217">
                  <c:v>0.18099999999999999</c:v>
                </c:pt>
                <c:pt idx="218">
                  <c:v>0.18</c:v>
                </c:pt>
                <c:pt idx="219">
                  <c:v>0.184</c:v>
                </c:pt>
                <c:pt idx="220">
                  <c:v>0.186</c:v>
                </c:pt>
                <c:pt idx="221">
                  <c:v>0.192</c:v>
                </c:pt>
                <c:pt idx="222">
                  <c:v>0.188</c:v>
                </c:pt>
                <c:pt idx="223">
                  <c:v>0.17799999999999999</c:v>
                </c:pt>
                <c:pt idx="224">
                  <c:v>0.17799999999999999</c:v>
                </c:pt>
                <c:pt idx="225">
                  <c:v>0.183</c:v>
                </c:pt>
                <c:pt idx="226">
                  <c:v>0.17899999999999999</c:v>
                </c:pt>
                <c:pt idx="227">
                  <c:v>0.183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795-46B5-9874-FE2E0AC0B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41440"/>
        <c:axId val="110543232"/>
      </c:lineChart>
      <c:dateAx>
        <c:axId val="110541440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0543232"/>
        <c:crosses val="autoZero"/>
        <c:auto val="1"/>
        <c:lblOffset val="100"/>
        <c:baseTimeUnit val="months"/>
        <c:majorUnit val="24"/>
        <c:majorTimeUnit val="months"/>
      </c:dateAx>
      <c:valAx>
        <c:axId val="110543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054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0871893604039199E-2"/>
          <c:y val="0.17879054606429909"/>
          <c:w val="0.87060522304792043"/>
          <c:h val="7.976007334139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5625517812758904E-2"/>
          <c:y val="0.10597816482416007"/>
          <c:w val="0.96437448218724098"/>
          <c:h val="0.78991759446528031"/>
        </c:manualLayout>
      </c:layout>
      <c:barChart>
        <c:barDir val="col"/>
        <c:grouping val="clustered"/>
        <c:varyColors val="0"/>
        <c:ser>
          <c:idx val="2"/>
          <c:order val="1"/>
          <c:spPr>
            <a:solidFill>
              <a:srgbClr val="FFFF0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4B9-4734-B89C-7541C9709EF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4B9-4734-B89C-7541C9709EF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4B9-4734-B89C-7541C9709EF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4B9-4734-B89C-7541C9709EF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4B9-4734-B89C-7541C9709EF2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4B9-4734-B89C-7541C9709EF2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4B9-4734-B89C-7541C9709EF2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4B9-4734-B89C-7541C9709EF2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4B9-4734-B89C-7541C9709EF2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4B9-4734-B89C-7541C9709EF2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4B9-4734-B89C-7541C9709EF2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4B9-4734-B89C-7541C9709EF2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4B9-4734-B89C-7541C9709EF2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94B9-4734-B89C-7541C9709EF2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94B9-4734-B89C-7541C9709EF2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4B9-4734-B89C-7541C9709EF2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94B9-4734-B89C-7541C9709EF2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94B9-4734-B89C-7541C9709EF2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94B9-4734-B89C-7541C9709EF2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94B9-4734-B89C-7541C9709EF2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94B9-4734-B89C-7541C9709EF2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94B9-4734-B89C-7541C9709EF2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94B9-4734-B89C-7541C9709EF2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94B9-4734-B89C-7541C9709EF2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94B9-4734-B89C-7541C9709EF2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94B9-4734-B89C-7541C9709EF2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94B9-4734-B89C-7541C9709EF2}"/>
              </c:ext>
            </c:extLst>
          </c:dPt>
          <c:dPt>
            <c:idx val="2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94B9-4734-B89C-7541C9709EF2}"/>
              </c:ext>
            </c:extLst>
          </c:dPt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94B9-4734-B89C-7541C9709EF2}"/>
              </c:ext>
            </c:extLst>
          </c:dPt>
          <c:dPt>
            <c:idx val="2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94B9-4734-B89C-7541C9709EF2}"/>
              </c:ext>
            </c:extLst>
          </c:dPt>
          <c:dPt>
            <c:idx val="3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94B9-4734-B89C-7541C9709EF2}"/>
              </c:ext>
            </c:extLst>
          </c:dPt>
          <c:dPt>
            <c:idx val="3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94B9-4734-B89C-7541C9709EF2}"/>
              </c:ext>
            </c:extLst>
          </c:dPt>
          <c:dPt>
            <c:idx val="3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94B9-4734-B89C-7541C9709EF2}"/>
              </c:ext>
            </c:extLst>
          </c:dPt>
          <c:dPt>
            <c:idx val="3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94B9-4734-B89C-7541C9709EF2}"/>
              </c:ext>
            </c:extLst>
          </c:dPt>
          <c:dPt>
            <c:idx val="3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94B9-4734-B89C-7541C9709EF2}"/>
              </c:ext>
            </c:extLst>
          </c:dPt>
          <c:dPt>
            <c:idx val="3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94B9-4734-B89C-7541C9709EF2}"/>
              </c:ext>
            </c:extLst>
          </c:dPt>
          <c:dPt>
            <c:idx val="3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4-94B9-4734-B89C-7541C9709EF2}"/>
              </c:ext>
            </c:extLst>
          </c:dPt>
          <c:dPt>
            <c:idx val="3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94B9-4734-B89C-7541C9709EF2}"/>
              </c:ext>
            </c:extLst>
          </c:dPt>
          <c:dPt>
            <c:idx val="3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6-94B9-4734-B89C-7541C9709EF2}"/>
              </c:ext>
            </c:extLst>
          </c:dPt>
          <c:dPt>
            <c:idx val="3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7-94B9-4734-B89C-7541C9709EF2}"/>
              </c:ext>
            </c:extLst>
          </c:dPt>
          <c:dPt>
            <c:idx val="4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8-94B9-4734-B89C-7541C9709EF2}"/>
              </c:ext>
            </c:extLst>
          </c:dPt>
          <c:dPt>
            <c:idx val="4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94B9-4734-B89C-7541C9709EF2}"/>
              </c:ext>
            </c:extLst>
          </c:dPt>
          <c:dPt>
            <c:idx val="4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A-94B9-4734-B89C-7541C9709EF2}"/>
              </c:ext>
            </c:extLst>
          </c:dPt>
          <c:dPt>
            <c:idx val="4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B-94B9-4734-B89C-7541C9709EF2}"/>
              </c:ext>
            </c:extLst>
          </c:dPt>
          <c:dPt>
            <c:idx val="4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C-94B9-4734-B89C-7541C9709EF2}"/>
              </c:ext>
            </c:extLst>
          </c:dPt>
          <c:dPt>
            <c:idx val="4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D-94B9-4734-B89C-7541C9709EF2}"/>
              </c:ext>
            </c:extLst>
          </c:dPt>
          <c:dPt>
            <c:idx val="4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E-94B9-4734-B89C-7541C9709EF2}"/>
              </c:ext>
            </c:extLst>
          </c:dPt>
          <c:dPt>
            <c:idx val="4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F-94B9-4734-B89C-7541C9709EF2}"/>
              </c:ext>
            </c:extLst>
          </c:dPt>
          <c:dPt>
            <c:idx val="4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0-94B9-4734-B89C-7541C9709EF2}"/>
              </c:ext>
            </c:extLst>
          </c:dPt>
          <c:dPt>
            <c:idx val="4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1-94B9-4734-B89C-7541C9709EF2}"/>
              </c:ext>
            </c:extLst>
          </c:dPt>
          <c:dPt>
            <c:idx val="5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2-94B9-4734-B89C-7541C9709EF2}"/>
              </c:ext>
            </c:extLst>
          </c:dPt>
          <c:dPt>
            <c:idx val="5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3-94B9-4734-B89C-7541C9709EF2}"/>
              </c:ext>
            </c:extLst>
          </c:dPt>
          <c:dPt>
            <c:idx val="5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4-94B9-4734-B89C-7541C9709EF2}"/>
              </c:ext>
            </c:extLst>
          </c:dPt>
          <c:dPt>
            <c:idx val="5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5-94B9-4734-B89C-7541C9709EF2}"/>
              </c:ext>
            </c:extLst>
          </c:dPt>
          <c:dPt>
            <c:idx val="5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6-94B9-4734-B89C-7541C9709EF2}"/>
              </c:ext>
            </c:extLst>
          </c:dPt>
          <c:dPt>
            <c:idx val="5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7-94B9-4734-B89C-7541C9709EF2}"/>
              </c:ext>
            </c:extLst>
          </c:dPt>
          <c:dPt>
            <c:idx val="5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8-94B9-4734-B89C-7541C9709EF2}"/>
              </c:ext>
            </c:extLst>
          </c:dPt>
          <c:dPt>
            <c:idx val="5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9-94B9-4734-B89C-7541C9709EF2}"/>
              </c:ext>
            </c:extLst>
          </c:dPt>
          <c:dPt>
            <c:idx val="5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A-94B9-4734-B89C-7541C9709EF2}"/>
              </c:ext>
            </c:extLst>
          </c:dPt>
          <c:dPt>
            <c:idx val="5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B-94B9-4734-B89C-7541C9709EF2}"/>
              </c:ext>
            </c:extLst>
          </c:dPt>
          <c:cat>
            <c:strRef>
              <c:f>'[201905M2年增率與目標區.xlsx]M2'!$A$3:$A$235</c:f>
              <c:strCache>
                <c:ptCount val="233"/>
                <c:pt idx="0">
                  <c:v>2000</c:v>
                </c:pt>
                <c:pt idx="1">
                  <c:v>2000M02</c:v>
                </c:pt>
                <c:pt idx="2">
                  <c:v>2000M03</c:v>
                </c:pt>
                <c:pt idx="3">
                  <c:v>2000M04</c:v>
                </c:pt>
                <c:pt idx="4">
                  <c:v>2000M05</c:v>
                </c:pt>
                <c:pt idx="5">
                  <c:v>2000M06</c:v>
                </c:pt>
                <c:pt idx="6">
                  <c:v>2000M07</c:v>
                </c:pt>
                <c:pt idx="7">
                  <c:v>2000M08</c:v>
                </c:pt>
                <c:pt idx="8">
                  <c:v>2000M09</c:v>
                </c:pt>
                <c:pt idx="9">
                  <c:v>2000M10</c:v>
                </c:pt>
                <c:pt idx="10">
                  <c:v>2000M11</c:v>
                </c:pt>
                <c:pt idx="11">
                  <c:v>2000M12</c:v>
                </c:pt>
                <c:pt idx="12">
                  <c:v>2001</c:v>
                </c:pt>
                <c:pt idx="13">
                  <c:v>2001M02</c:v>
                </c:pt>
                <c:pt idx="14">
                  <c:v>2001M03</c:v>
                </c:pt>
                <c:pt idx="15">
                  <c:v>2001M04</c:v>
                </c:pt>
                <c:pt idx="16">
                  <c:v>2001M05</c:v>
                </c:pt>
                <c:pt idx="17">
                  <c:v>2001M06</c:v>
                </c:pt>
                <c:pt idx="18">
                  <c:v>2001M07</c:v>
                </c:pt>
                <c:pt idx="19">
                  <c:v>2001M08</c:v>
                </c:pt>
                <c:pt idx="20">
                  <c:v>2001M09</c:v>
                </c:pt>
                <c:pt idx="21">
                  <c:v>2001M10</c:v>
                </c:pt>
                <c:pt idx="22">
                  <c:v>2001M11</c:v>
                </c:pt>
                <c:pt idx="23">
                  <c:v>2001M12</c:v>
                </c:pt>
                <c:pt idx="24">
                  <c:v>2002</c:v>
                </c:pt>
                <c:pt idx="25">
                  <c:v>2002M02</c:v>
                </c:pt>
                <c:pt idx="26">
                  <c:v>2002M03</c:v>
                </c:pt>
                <c:pt idx="27">
                  <c:v>2002M04</c:v>
                </c:pt>
                <c:pt idx="28">
                  <c:v>2002M05</c:v>
                </c:pt>
                <c:pt idx="29">
                  <c:v>2002M06</c:v>
                </c:pt>
                <c:pt idx="30">
                  <c:v>2002M07</c:v>
                </c:pt>
                <c:pt idx="31">
                  <c:v>2002M08</c:v>
                </c:pt>
                <c:pt idx="32">
                  <c:v>2002M09</c:v>
                </c:pt>
                <c:pt idx="33">
                  <c:v>2002M10</c:v>
                </c:pt>
                <c:pt idx="34">
                  <c:v>2002M11</c:v>
                </c:pt>
                <c:pt idx="35">
                  <c:v>2002M12</c:v>
                </c:pt>
                <c:pt idx="36">
                  <c:v>2003</c:v>
                </c:pt>
                <c:pt idx="37">
                  <c:v>2003M02</c:v>
                </c:pt>
                <c:pt idx="38">
                  <c:v>2003M03</c:v>
                </c:pt>
                <c:pt idx="39">
                  <c:v>2003M04</c:v>
                </c:pt>
                <c:pt idx="40">
                  <c:v>2003M05</c:v>
                </c:pt>
                <c:pt idx="41">
                  <c:v>2003M06</c:v>
                </c:pt>
                <c:pt idx="42">
                  <c:v>2003M07</c:v>
                </c:pt>
                <c:pt idx="43">
                  <c:v>2003M08</c:v>
                </c:pt>
                <c:pt idx="44">
                  <c:v>2003M09</c:v>
                </c:pt>
                <c:pt idx="45">
                  <c:v>2003M10</c:v>
                </c:pt>
                <c:pt idx="46">
                  <c:v>2003M11</c:v>
                </c:pt>
                <c:pt idx="47">
                  <c:v>2003M12</c:v>
                </c:pt>
                <c:pt idx="48">
                  <c:v>2004</c:v>
                </c:pt>
                <c:pt idx="49">
                  <c:v>2004M02</c:v>
                </c:pt>
                <c:pt idx="50">
                  <c:v>2004M03</c:v>
                </c:pt>
                <c:pt idx="51">
                  <c:v>2004M04</c:v>
                </c:pt>
                <c:pt idx="52">
                  <c:v>2004M05</c:v>
                </c:pt>
                <c:pt idx="53">
                  <c:v>2004M06</c:v>
                </c:pt>
                <c:pt idx="54">
                  <c:v>2004M07</c:v>
                </c:pt>
                <c:pt idx="55">
                  <c:v>2004M08</c:v>
                </c:pt>
                <c:pt idx="56">
                  <c:v>2004M09</c:v>
                </c:pt>
                <c:pt idx="57">
                  <c:v>2004M10</c:v>
                </c:pt>
                <c:pt idx="58">
                  <c:v>2004M11</c:v>
                </c:pt>
                <c:pt idx="59">
                  <c:v>2004M12</c:v>
                </c:pt>
                <c:pt idx="60">
                  <c:v>2005</c:v>
                </c:pt>
                <c:pt idx="61">
                  <c:v>2005M02</c:v>
                </c:pt>
                <c:pt idx="62">
                  <c:v>2005M03</c:v>
                </c:pt>
                <c:pt idx="63">
                  <c:v>2005M04</c:v>
                </c:pt>
                <c:pt idx="64">
                  <c:v>2005M05</c:v>
                </c:pt>
                <c:pt idx="65">
                  <c:v>2005M06</c:v>
                </c:pt>
                <c:pt idx="66">
                  <c:v>2005M07</c:v>
                </c:pt>
                <c:pt idx="67">
                  <c:v>2005M08</c:v>
                </c:pt>
                <c:pt idx="68">
                  <c:v>2005M09</c:v>
                </c:pt>
                <c:pt idx="69">
                  <c:v>2005M10</c:v>
                </c:pt>
                <c:pt idx="70">
                  <c:v>2005M11</c:v>
                </c:pt>
                <c:pt idx="71">
                  <c:v>2005M12</c:v>
                </c:pt>
                <c:pt idx="72">
                  <c:v>2006</c:v>
                </c:pt>
                <c:pt idx="73">
                  <c:v>2006M02</c:v>
                </c:pt>
                <c:pt idx="74">
                  <c:v>2006M03</c:v>
                </c:pt>
                <c:pt idx="75">
                  <c:v>2006M04</c:v>
                </c:pt>
                <c:pt idx="76">
                  <c:v>2006M05</c:v>
                </c:pt>
                <c:pt idx="77">
                  <c:v>2006M06</c:v>
                </c:pt>
                <c:pt idx="78">
                  <c:v>2006M07</c:v>
                </c:pt>
                <c:pt idx="79">
                  <c:v>2006M08</c:v>
                </c:pt>
                <c:pt idx="80">
                  <c:v>2006M09</c:v>
                </c:pt>
                <c:pt idx="81">
                  <c:v>2006M10</c:v>
                </c:pt>
                <c:pt idx="82">
                  <c:v>2006M11</c:v>
                </c:pt>
                <c:pt idx="83">
                  <c:v>2006M12</c:v>
                </c:pt>
                <c:pt idx="84">
                  <c:v>2007</c:v>
                </c:pt>
                <c:pt idx="85">
                  <c:v>2007M02</c:v>
                </c:pt>
                <c:pt idx="86">
                  <c:v>2007M03</c:v>
                </c:pt>
                <c:pt idx="87">
                  <c:v>2007M04</c:v>
                </c:pt>
                <c:pt idx="88">
                  <c:v>2007M05</c:v>
                </c:pt>
                <c:pt idx="89">
                  <c:v>2007M06</c:v>
                </c:pt>
                <c:pt idx="90">
                  <c:v>2007M07</c:v>
                </c:pt>
                <c:pt idx="91">
                  <c:v>2007M08</c:v>
                </c:pt>
                <c:pt idx="92">
                  <c:v>2007M09</c:v>
                </c:pt>
                <c:pt idx="93">
                  <c:v>2007M10</c:v>
                </c:pt>
                <c:pt idx="94">
                  <c:v>2007M11</c:v>
                </c:pt>
                <c:pt idx="95">
                  <c:v>2007M12</c:v>
                </c:pt>
                <c:pt idx="96">
                  <c:v>2008</c:v>
                </c:pt>
                <c:pt idx="97">
                  <c:v>2008M02</c:v>
                </c:pt>
                <c:pt idx="98">
                  <c:v>2008M03</c:v>
                </c:pt>
                <c:pt idx="99">
                  <c:v>2008M04</c:v>
                </c:pt>
                <c:pt idx="100">
                  <c:v>2008M05</c:v>
                </c:pt>
                <c:pt idx="101">
                  <c:v>2008M06</c:v>
                </c:pt>
                <c:pt idx="102">
                  <c:v>2008M07</c:v>
                </c:pt>
                <c:pt idx="103">
                  <c:v>2008M08</c:v>
                </c:pt>
                <c:pt idx="104">
                  <c:v>2008M09</c:v>
                </c:pt>
                <c:pt idx="105">
                  <c:v>2008M10</c:v>
                </c:pt>
                <c:pt idx="106">
                  <c:v>2008M11</c:v>
                </c:pt>
                <c:pt idx="107">
                  <c:v>2008M12</c:v>
                </c:pt>
                <c:pt idx="108">
                  <c:v>2009</c:v>
                </c:pt>
                <c:pt idx="109">
                  <c:v>2009M02</c:v>
                </c:pt>
                <c:pt idx="110">
                  <c:v>2009M03</c:v>
                </c:pt>
                <c:pt idx="111">
                  <c:v>2009M04</c:v>
                </c:pt>
                <c:pt idx="112">
                  <c:v>2009M05</c:v>
                </c:pt>
                <c:pt idx="113">
                  <c:v>2009M06</c:v>
                </c:pt>
                <c:pt idx="114">
                  <c:v>2009M07</c:v>
                </c:pt>
                <c:pt idx="115">
                  <c:v>2009M08</c:v>
                </c:pt>
                <c:pt idx="116">
                  <c:v>2009M09</c:v>
                </c:pt>
                <c:pt idx="117">
                  <c:v>2009M10</c:v>
                </c:pt>
                <c:pt idx="118">
                  <c:v>2009M11</c:v>
                </c:pt>
                <c:pt idx="119">
                  <c:v>2009M12</c:v>
                </c:pt>
                <c:pt idx="120">
                  <c:v>2010</c:v>
                </c:pt>
                <c:pt idx="121">
                  <c:v>2010M02</c:v>
                </c:pt>
                <c:pt idx="122">
                  <c:v>2010M03</c:v>
                </c:pt>
                <c:pt idx="123">
                  <c:v>2010M04</c:v>
                </c:pt>
                <c:pt idx="124">
                  <c:v>2010M05</c:v>
                </c:pt>
                <c:pt idx="125">
                  <c:v>2010M06</c:v>
                </c:pt>
                <c:pt idx="126">
                  <c:v>2010M07</c:v>
                </c:pt>
                <c:pt idx="127">
                  <c:v>2010M08</c:v>
                </c:pt>
                <c:pt idx="128">
                  <c:v>2010M09</c:v>
                </c:pt>
                <c:pt idx="129">
                  <c:v>2010M10</c:v>
                </c:pt>
                <c:pt idx="130">
                  <c:v>2010M11</c:v>
                </c:pt>
                <c:pt idx="131">
                  <c:v>2010M12</c:v>
                </c:pt>
                <c:pt idx="132">
                  <c:v>2011</c:v>
                </c:pt>
                <c:pt idx="133">
                  <c:v>2011M02</c:v>
                </c:pt>
                <c:pt idx="134">
                  <c:v>2011M03</c:v>
                </c:pt>
                <c:pt idx="135">
                  <c:v>2011M04</c:v>
                </c:pt>
                <c:pt idx="136">
                  <c:v>2011M05</c:v>
                </c:pt>
                <c:pt idx="137">
                  <c:v>2011M06</c:v>
                </c:pt>
                <c:pt idx="138">
                  <c:v>2011M07</c:v>
                </c:pt>
                <c:pt idx="139">
                  <c:v>2011M08</c:v>
                </c:pt>
                <c:pt idx="140">
                  <c:v>2011M09</c:v>
                </c:pt>
                <c:pt idx="141">
                  <c:v>2011M10</c:v>
                </c:pt>
                <c:pt idx="142">
                  <c:v>2011M11</c:v>
                </c:pt>
                <c:pt idx="143">
                  <c:v>2011M12</c:v>
                </c:pt>
                <c:pt idx="144">
                  <c:v>2012</c:v>
                </c:pt>
                <c:pt idx="145">
                  <c:v>2012M02</c:v>
                </c:pt>
                <c:pt idx="146">
                  <c:v>2012M03</c:v>
                </c:pt>
                <c:pt idx="147">
                  <c:v>2012M04</c:v>
                </c:pt>
                <c:pt idx="148">
                  <c:v>2012M05</c:v>
                </c:pt>
                <c:pt idx="149">
                  <c:v>2012M06</c:v>
                </c:pt>
                <c:pt idx="150">
                  <c:v>2012M07</c:v>
                </c:pt>
                <c:pt idx="151">
                  <c:v>2012M08</c:v>
                </c:pt>
                <c:pt idx="152">
                  <c:v>2012M09</c:v>
                </c:pt>
                <c:pt idx="153">
                  <c:v>2012M10</c:v>
                </c:pt>
                <c:pt idx="154">
                  <c:v>2012M11</c:v>
                </c:pt>
                <c:pt idx="155">
                  <c:v>2012M12</c:v>
                </c:pt>
                <c:pt idx="156">
                  <c:v>2013</c:v>
                </c:pt>
                <c:pt idx="157">
                  <c:v>2013M02</c:v>
                </c:pt>
                <c:pt idx="158">
                  <c:v>2013M03</c:v>
                </c:pt>
                <c:pt idx="159">
                  <c:v>2013M04</c:v>
                </c:pt>
                <c:pt idx="160">
                  <c:v>2013M05</c:v>
                </c:pt>
                <c:pt idx="161">
                  <c:v>2013M06</c:v>
                </c:pt>
                <c:pt idx="162">
                  <c:v>2013M07</c:v>
                </c:pt>
                <c:pt idx="163">
                  <c:v>2013M08</c:v>
                </c:pt>
                <c:pt idx="164">
                  <c:v>2013M09</c:v>
                </c:pt>
                <c:pt idx="165">
                  <c:v>2013M10</c:v>
                </c:pt>
                <c:pt idx="166">
                  <c:v>2013M11</c:v>
                </c:pt>
                <c:pt idx="167">
                  <c:v>2013M12</c:v>
                </c:pt>
                <c:pt idx="168">
                  <c:v>2014</c:v>
                </c:pt>
                <c:pt idx="169">
                  <c:v>2014M02</c:v>
                </c:pt>
                <c:pt idx="170">
                  <c:v>2014M03</c:v>
                </c:pt>
                <c:pt idx="171">
                  <c:v>2014M04</c:v>
                </c:pt>
                <c:pt idx="172">
                  <c:v>2014M05</c:v>
                </c:pt>
                <c:pt idx="173">
                  <c:v>2014M06</c:v>
                </c:pt>
                <c:pt idx="174">
                  <c:v>2014M07</c:v>
                </c:pt>
                <c:pt idx="175">
                  <c:v>2014M08</c:v>
                </c:pt>
                <c:pt idx="176">
                  <c:v>2014M09</c:v>
                </c:pt>
                <c:pt idx="177">
                  <c:v>2014M10</c:v>
                </c:pt>
                <c:pt idx="178">
                  <c:v>2014M11</c:v>
                </c:pt>
                <c:pt idx="179">
                  <c:v>2014M12</c:v>
                </c:pt>
                <c:pt idx="180">
                  <c:v>2015</c:v>
                </c:pt>
                <c:pt idx="181">
                  <c:v>2015M02</c:v>
                </c:pt>
                <c:pt idx="182">
                  <c:v>2015M03</c:v>
                </c:pt>
                <c:pt idx="183">
                  <c:v>2015M04</c:v>
                </c:pt>
                <c:pt idx="184">
                  <c:v>2015M05</c:v>
                </c:pt>
                <c:pt idx="185">
                  <c:v>2015M06</c:v>
                </c:pt>
                <c:pt idx="186">
                  <c:v>2015M07</c:v>
                </c:pt>
                <c:pt idx="187">
                  <c:v>2015M08</c:v>
                </c:pt>
                <c:pt idx="188">
                  <c:v>2015M09</c:v>
                </c:pt>
                <c:pt idx="189">
                  <c:v>2015M10</c:v>
                </c:pt>
                <c:pt idx="190">
                  <c:v>2015M11</c:v>
                </c:pt>
                <c:pt idx="191">
                  <c:v>2015M12</c:v>
                </c:pt>
                <c:pt idx="192">
                  <c:v>2016</c:v>
                </c:pt>
                <c:pt idx="193">
                  <c:v>2</c:v>
                </c:pt>
                <c:pt idx="194">
                  <c:v>3</c:v>
                </c:pt>
                <c:pt idx="195">
                  <c:v>4</c:v>
                </c:pt>
                <c:pt idx="196">
                  <c:v>5</c:v>
                </c:pt>
                <c:pt idx="197">
                  <c:v>6</c:v>
                </c:pt>
                <c:pt idx="198">
                  <c:v>7</c:v>
                </c:pt>
                <c:pt idx="199">
                  <c:v>8</c:v>
                </c:pt>
                <c:pt idx="200">
                  <c:v>9</c:v>
                </c:pt>
                <c:pt idx="201">
                  <c:v>10</c:v>
                </c:pt>
                <c:pt idx="202">
                  <c:v>11</c:v>
                </c:pt>
                <c:pt idx="203">
                  <c:v>12</c:v>
                </c:pt>
                <c:pt idx="204">
                  <c:v>2017</c:v>
                </c:pt>
                <c:pt idx="205">
                  <c:v>2</c:v>
                </c:pt>
                <c:pt idx="206">
                  <c:v>3</c:v>
                </c:pt>
                <c:pt idx="207">
                  <c:v>4</c:v>
                </c:pt>
                <c:pt idx="208">
                  <c:v>5</c:v>
                </c:pt>
                <c:pt idx="209">
                  <c:v>6</c:v>
                </c:pt>
                <c:pt idx="210">
                  <c:v>7</c:v>
                </c:pt>
                <c:pt idx="211">
                  <c:v>8</c:v>
                </c:pt>
                <c:pt idx="212">
                  <c:v>9</c:v>
                </c:pt>
                <c:pt idx="213">
                  <c:v>10</c:v>
                </c:pt>
                <c:pt idx="214">
                  <c:v>11</c:v>
                </c:pt>
                <c:pt idx="215">
                  <c:v>12</c:v>
                </c:pt>
                <c:pt idx="216">
                  <c:v>2018</c:v>
                </c:pt>
                <c:pt idx="217">
                  <c:v>2</c:v>
                </c:pt>
                <c:pt idx="218">
                  <c:v>3</c:v>
                </c:pt>
                <c:pt idx="219">
                  <c:v>4</c:v>
                </c:pt>
                <c:pt idx="220">
                  <c:v>5</c:v>
                </c:pt>
                <c:pt idx="221">
                  <c:v>6</c:v>
                </c:pt>
                <c:pt idx="222">
                  <c:v>7</c:v>
                </c:pt>
                <c:pt idx="223">
                  <c:v>8</c:v>
                </c:pt>
                <c:pt idx="224">
                  <c:v>9</c:v>
                </c:pt>
                <c:pt idx="225">
                  <c:v>10</c:v>
                </c:pt>
                <c:pt idx="226">
                  <c:v>11</c:v>
                </c:pt>
                <c:pt idx="227">
                  <c:v>12</c:v>
                </c:pt>
                <c:pt idx="228">
                  <c:v>2019</c:v>
                </c:pt>
                <c:pt idx="229">
                  <c:v>2</c:v>
                </c:pt>
                <c:pt idx="230">
                  <c:v>3</c:v>
                </c:pt>
                <c:pt idx="231">
                  <c:v>4</c:v>
                </c:pt>
                <c:pt idx="232">
                  <c:v>5</c:v>
                </c:pt>
              </c:strCache>
            </c:strRef>
          </c:cat>
          <c:val>
            <c:numRef>
              <c:f>'[201905M2年增率與目標區.xlsx]M2'!$B$3:$B$235</c:f>
              <c:numCache>
                <c:formatCode>General</c:formatCode>
                <c:ptCount val="23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8.5</c:v>
                </c:pt>
                <c:pt idx="25">
                  <c:v>8.5</c:v>
                </c:pt>
                <c:pt idx="26">
                  <c:v>8.5</c:v>
                </c:pt>
                <c:pt idx="27">
                  <c:v>8.5</c:v>
                </c:pt>
                <c:pt idx="28">
                  <c:v>8.5</c:v>
                </c:pt>
                <c:pt idx="29">
                  <c:v>8.5</c:v>
                </c:pt>
                <c:pt idx="30">
                  <c:v>8.5</c:v>
                </c:pt>
                <c:pt idx="31">
                  <c:v>8.5</c:v>
                </c:pt>
                <c:pt idx="32">
                  <c:v>8.5</c:v>
                </c:pt>
                <c:pt idx="33">
                  <c:v>8.5</c:v>
                </c:pt>
                <c:pt idx="34">
                  <c:v>8.5</c:v>
                </c:pt>
                <c:pt idx="35">
                  <c:v>8.5</c:v>
                </c:pt>
                <c:pt idx="36">
                  <c:v>5.5</c:v>
                </c:pt>
                <c:pt idx="37">
                  <c:v>5.5</c:v>
                </c:pt>
                <c:pt idx="38">
                  <c:v>5.5</c:v>
                </c:pt>
                <c:pt idx="39">
                  <c:v>5.5</c:v>
                </c:pt>
                <c:pt idx="40">
                  <c:v>5.5</c:v>
                </c:pt>
                <c:pt idx="41">
                  <c:v>5.5</c:v>
                </c:pt>
                <c:pt idx="42">
                  <c:v>5.5</c:v>
                </c:pt>
                <c:pt idx="43">
                  <c:v>5.5</c:v>
                </c:pt>
                <c:pt idx="44">
                  <c:v>5.5</c:v>
                </c:pt>
                <c:pt idx="45">
                  <c:v>5.5</c:v>
                </c:pt>
                <c:pt idx="46">
                  <c:v>5.5</c:v>
                </c:pt>
                <c:pt idx="47">
                  <c:v>5.5</c:v>
                </c:pt>
                <c:pt idx="48">
                  <c:v>6.5</c:v>
                </c:pt>
                <c:pt idx="49">
                  <c:v>6.5</c:v>
                </c:pt>
                <c:pt idx="50">
                  <c:v>6.5</c:v>
                </c:pt>
                <c:pt idx="51">
                  <c:v>6.5</c:v>
                </c:pt>
                <c:pt idx="52">
                  <c:v>6.5</c:v>
                </c:pt>
                <c:pt idx="53">
                  <c:v>6.5</c:v>
                </c:pt>
                <c:pt idx="54">
                  <c:v>6.5</c:v>
                </c:pt>
                <c:pt idx="55">
                  <c:v>6.5</c:v>
                </c:pt>
                <c:pt idx="56">
                  <c:v>6.5</c:v>
                </c:pt>
                <c:pt idx="57">
                  <c:v>6.5</c:v>
                </c:pt>
                <c:pt idx="58">
                  <c:v>6.5</c:v>
                </c:pt>
                <c:pt idx="59">
                  <c:v>6.5</c:v>
                </c:pt>
                <c:pt idx="60">
                  <c:v>7.5</c:v>
                </c:pt>
                <c:pt idx="61">
                  <c:v>7.5</c:v>
                </c:pt>
                <c:pt idx="62">
                  <c:v>7.5</c:v>
                </c:pt>
                <c:pt idx="63">
                  <c:v>7.5</c:v>
                </c:pt>
                <c:pt idx="64">
                  <c:v>7.5</c:v>
                </c:pt>
                <c:pt idx="65">
                  <c:v>7.5</c:v>
                </c:pt>
                <c:pt idx="66">
                  <c:v>7.5</c:v>
                </c:pt>
                <c:pt idx="67">
                  <c:v>7.5</c:v>
                </c:pt>
                <c:pt idx="68">
                  <c:v>7.5</c:v>
                </c:pt>
                <c:pt idx="69">
                  <c:v>7.5</c:v>
                </c:pt>
                <c:pt idx="70">
                  <c:v>7.5</c:v>
                </c:pt>
                <c:pt idx="71">
                  <c:v>7.5</c:v>
                </c:pt>
                <c:pt idx="72">
                  <c:v>7.5</c:v>
                </c:pt>
                <c:pt idx="73">
                  <c:v>7.5</c:v>
                </c:pt>
                <c:pt idx="74">
                  <c:v>7.5</c:v>
                </c:pt>
                <c:pt idx="75">
                  <c:v>7.5</c:v>
                </c:pt>
                <c:pt idx="76">
                  <c:v>7.5</c:v>
                </c:pt>
                <c:pt idx="77">
                  <c:v>7.5</c:v>
                </c:pt>
                <c:pt idx="78">
                  <c:v>7.5</c:v>
                </c:pt>
                <c:pt idx="79">
                  <c:v>7.5</c:v>
                </c:pt>
                <c:pt idx="80">
                  <c:v>7.5</c:v>
                </c:pt>
                <c:pt idx="81">
                  <c:v>7.5</c:v>
                </c:pt>
                <c:pt idx="82">
                  <c:v>7.5</c:v>
                </c:pt>
                <c:pt idx="83">
                  <c:v>7.5</c:v>
                </c:pt>
                <c:pt idx="84">
                  <c:v>7.5</c:v>
                </c:pt>
                <c:pt idx="85">
                  <c:v>7.5</c:v>
                </c:pt>
                <c:pt idx="86">
                  <c:v>7.5</c:v>
                </c:pt>
                <c:pt idx="87">
                  <c:v>7.5</c:v>
                </c:pt>
                <c:pt idx="88">
                  <c:v>7.5</c:v>
                </c:pt>
                <c:pt idx="89">
                  <c:v>7.5</c:v>
                </c:pt>
                <c:pt idx="90">
                  <c:v>7.5</c:v>
                </c:pt>
                <c:pt idx="91">
                  <c:v>7.5</c:v>
                </c:pt>
                <c:pt idx="92">
                  <c:v>7.5</c:v>
                </c:pt>
                <c:pt idx="93">
                  <c:v>7.5</c:v>
                </c:pt>
                <c:pt idx="94">
                  <c:v>7.5</c:v>
                </c:pt>
                <c:pt idx="95">
                  <c:v>7.5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6.5</c:v>
                </c:pt>
                <c:pt idx="109">
                  <c:v>6.5</c:v>
                </c:pt>
                <c:pt idx="110">
                  <c:v>6.5</c:v>
                </c:pt>
                <c:pt idx="111">
                  <c:v>6.5</c:v>
                </c:pt>
                <c:pt idx="112">
                  <c:v>6.5</c:v>
                </c:pt>
                <c:pt idx="113">
                  <c:v>6.5</c:v>
                </c:pt>
                <c:pt idx="114">
                  <c:v>6.5</c:v>
                </c:pt>
                <c:pt idx="115">
                  <c:v>6.5</c:v>
                </c:pt>
                <c:pt idx="116">
                  <c:v>6.5</c:v>
                </c:pt>
                <c:pt idx="117">
                  <c:v>6.5</c:v>
                </c:pt>
                <c:pt idx="118">
                  <c:v>6.5</c:v>
                </c:pt>
                <c:pt idx="119">
                  <c:v>6.5</c:v>
                </c:pt>
                <c:pt idx="120">
                  <c:v>6.5</c:v>
                </c:pt>
                <c:pt idx="121">
                  <c:v>6.5</c:v>
                </c:pt>
                <c:pt idx="122">
                  <c:v>6.5</c:v>
                </c:pt>
                <c:pt idx="123">
                  <c:v>6.5</c:v>
                </c:pt>
                <c:pt idx="124">
                  <c:v>6.5</c:v>
                </c:pt>
                <c:pt idx="125">
                  <c:v>6.5</c:v>
                </c:pt>
                <c:pt idx="126">
                  <c:v>6.5</c:v>
                </c:pt>
                <c:pt idx="127">
                  <c:v>6.5</c:v>
                </c:pt>
                <c:pt idx="128">
                  <c:v>6.5</c:v>
                </c:pt>
                <c:pt idx="129">
                  <c:v>6.5</c:v>
                </c:pt>
                <c:pt idx="130">
                  <c:v>6.5</c:v>
                </c:pt>
                <c:pt idx="131">
                  <c:v>6.5</c:v>
                </c:pt>
                <c:pt idx="132">
                  <c:v>6.5</c:v>
                </c:pt>
                <c:pt idx="133">
                  <c:v>6.5</c:v>
                </c:pt>
                <c:pt idx="134">
                  <c:v>6.5</c:v>
                </c:pt>
                <c:pt idx="135">
                  <c:v>6.5</c:v>
                </c:pt>
                <c:pt idx="136">
                  <c:v>6.5</c:v>
                </c:pt>
                <c:pt idx="137">
                  <c:v>6.5</c:v>
                </c:pt>
                <c:pt idx="138">
                  <c:v>6.5</c:v>
                </c:pt>
                <c:pt idx="139">
                  <c:v>6.5</c:v>
                </c:pt>
                <c:pt idx="140">
                  <c:v>6.5</c:v>
                </c:pt>
                <c:pt idx="141">
                  <c:v>6.5</c:v>
                </c:pt>
                <c:pt idx="142">
                  <c:v>6.5</c:v>
                </c:pt>
                <c:pt idx="143">
                  <c:v>6.5</c:v>
                </c:pt>
                <c:pt idx="144">
                  <c:v>6.5</c:v>
                </c:pt>
                <c:pt idx="145">
                  <c:v>6.5</c:v>
                </c:pt>
                <c:pt idx="146">
                  <c:v>6.5</c:v>
                </c:pt>
                <c:pt idx="147">
                  <c:v>6.5</c:v>
                </c:pt>
                <c:pt idx="148">
                  <c:v>6.5</c:v>
                </c:pt>
                <c:pt idx="149">
                  <c:v>6.5</c:v>
                </c:pt>
                <c:pt idx="150">
                  <c:v>6.5</c:v>
                </c:pt>
                <c:pt idx="151">
                  <c:v>6.5</c:v>
                </c:pt>
                <c:pt idx="152">
                  <c:v>6.5</c:v>
                </c:pt>
                <c:pt idx="153">
                  <c:v>6.5</c:v>
                </c:pt>
                <c:pt idx="154">
                  <c:v>6.5</c:v>
                </c:pt>
                <c:pt idx="155">
                  <c:v>6.5</c:v>
                </c:pt>
                <c:pt idx="156">
                  <c:v>6.5</c:v>
                </c:pt>
                <c:pt idx="157">
                  <c:v>6.5</c:v>
                </c:pt>
                <c:pt idx="158">
                  <c:v>6.5</c:v>
                </c:pt>
                <c:pt idx="159">
                  <c:v>6.5</c:v>
                </c:pt>
                <c:pt idx="160">
                  <c:v>6.5</c:v>
                </c:pt>
                <c:pt idx="161">
                  <c:v>6.5</c:v>
                </c:pt>
                <c:pt idx="162">
                  <c:v>6.5</c:v>
                </c:pt>
                <c:pt idx="163">
                  <c:v>6.5</c:v>
                </c:pt>
                <c:pt idx="164">
                  <c:v>6.5</c:v>
                </c:pt>
                <c:pt idx="165">
                  <c:v>6.5</c:v>
                </c:pt>
                <c:pt idx="166">
                  <c:v>6.5</c:v>
                </c:pt>
                <c:pt idx="167">
                  <c:v>6.5</c:v>
                </c:pt>
                <c:pt idx="168">
                  <c:v>6.5</c:v>
                </c:pt>
                <c:pt idx="169">
                  <c:v>6.5</c:v>
                </c:pt>
                <c:pt idx="170">
                  <c:v>6.5</c:v>
                </c:pt>
                <c:pt idx="171">
                  <c:v>6.5</c:v>
                </c:pt>
                <c:pt idx="172">
                  <c:v>6.5</c:v>
                </c:pt>
                <c:pt idx="173">
                  <c:v>6.5</c:v>
                </c:pt>
                <c:pt idx="174">
                  <c:v>6.5</c:v>
                </c:pt>
                <c:pt idx="175">
                  <c:v>6.5</c:v>
                </c:pt>
                <c:pt idx="176">
                  <c:v>6.5</c:v>
                </c:pt>
                <c:pt idx="177">
                  <c:v>6.5</c:v>
                </c:pt>
                <c:pt idx="178">
                  <c:v>6.5</c:v>
                </c:pt>
                <c:pt idx="179">
                  <c:v>6.5</c:v>
                </c:pt>
                <c:pt idx="180">
                  <c:v>6.5</c:v>
                </c:pt>
                <c:pt idx="181">
                  <c:v>6.5</c:v>
                </c:pt>
                <c:pt idx="182">
                  <c:v>6.5</c:v>
                </c:pt>
                <c:pt idx="183">
                  <c:v>6.5</c:v>
                </c:pt>
                <c:pt idx="184">
                  <c:v>6.5</c:v>
                </c:pt>
                <c:pt idx="185">
                  <c:v>6.5</c:v>
                </c:pt>
                <c:pt idx="186">
                  <c:v>6.5</c:v>
                </c:pt>
                <c:pt idx="187">
                  <c:v>6.5</c:v>
                </c:pt>
                <c:pt idx="188">
                  <c:v>6.5</c:v>
                </c:pt>
                <c:pt idx="189">
                  <c:v>6.5</c:v>
                </c:pt>
                <c:pt idx="190">
                  <c:v>6.5</c:v>
                </c:pt>
                <c:pt idx="191">
                  <c:v>6.5</c:v>
                </c:pt>
                <c:pt idx="192">
                  <c:v>6.5</c:v>
                </c:pt>
                <c:pt idx="193">
                  <c:v>6.5</c:v>
                </c:pt>
                <c:pt idx="194">
                  <c:v>6.5</c:v>
                </c:pt>
                <c:pt idx="195">
                  <c:v>6.5</c:v>
                </c:pt>
                <c:pt idx="196">
                  <c:v>6.5</c:v>
                </c:pt>
                <c:pt idx="197">
                  <c:v>6.5</c:v>
                </c:pt>
                <c:pt idx="198">
                  <c:v>6.5</c:v>
                </c:pt>
                <c:pt idx="199">
                  <c:v>6.5</c:v>
                </c:pt>
                <c:pt idx="200">
                  <c:v>6.5</c:v>
                </c:pt>
                <c:pt idx="201">
                  <c:v>6.5</c:v>
                </c:pt>
                <c:pt idx="202">
                  <c:v>6.5</c:v>
                </c:pt>
                <c:pt idx="203">
                  <c:v>6.5</c:v>
                </c:pt>
                <c:pt idx="204">
                  <c:v>6.5</c:v>
                </c:pt>
                <c:pt idx="205">
                  <c:v>6.5</c:v>
                </c:pt>
                <c:pt idx="206">
                  <c:v>6.5</c:v>
                </c:pt>
                <c:pt idx="207">
                  <c:v>6.5</c:v>
                </c:pt>
                <c:pt idx="208">
                  <c:v>6.5</c:v>
                </c:pt>
                <c:pt idx="209">
                  <c:v>6.5</c:v>
                </c:pt>
                <c:pt idx="210">
                  <c:v>6.5</c:v>
                </c:pt>
                <c:pt idx="211">
                  <c:v>6.5</c:v>
                </c:pt>
                <c:pt idx="212">
                  <c:v>6.5</c:v>
                </c:pt>
                <c:pt idx="213">
                  <c:v>6.5</c:v>
                </c:pt>
                <c:pt idx="214">
                  <c:v>6.5</c:v>
                </c:pt>
                <c:pt idx="215">
                  <c:v>6.5</c:v>
                </c:pt>
                <c:pt idx="216">
                  <c:v>6.5</c:v>
                </c:pt>
                <c:pt idx="217">
                  <c:v>6.5</c:v>
                </c:pt>
                <c:pt idx="218">
                  <c:v>6.5</c:v>
                </c:pt>
                <c:pt idx="219">
                  <c:v>6.5</c:v>
                </c:pt>
                <c:pt idx="220">
                  <c:v>6.5</c:v>
                </c:pt>
                <c:pt idx="221">
                  <c:v>6.5</c:v>
                </c:pt>
                <c:pt idx="222">
                  <c:v>6.5</c:v>
                </c:pt>
                <c:pt idx="223">
                  <c:v>6.5</c:v>
                </c:pt>
                <c:pt idx="224">
                  <c:v>6.5</c:v>
                </c:pt>
                <c:pt idx="225">
                  <c:v>6.5</c:v>
                </c:pt>
                <c:pt idx="226">
                  <c:v>6.5</c:v>
                </c:pt>
                <c:pt idx="227">
                  <c:v>6.5</c:v>
                </c:pt>
                <c:pt idx="228">
                  <c:v>6.5</c:v>
                </c:pt>
                <c:pt idx="229">
                  <c:v>6.5</c:v>
                </c:pt>
                <c:pt idx="230">
                  <c:v>6.5</c:v>
                </c:pt>
                <c:pt idx="231">
                  <c:v>6.5</c:v>
                </c:pt>
                <c:pt idx="232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94B9-4734-B89C-7541C9709EF2}"/>
            </c:ext>
          </c:extLst>
        </c:ser>
        <c:ser>
          <c:idx val="0"/>
          <c:order val="2"/>
          <c:spPr>
            <a:solidFill>
              <a:srgbClr val="FFFFFF"/>
            </a:solidFill>
            <a:ln w="25400">
              <a:noFill/>
            </a:ln>
          </c:spPr>
          <c:invertIfNegative val="0"/>
          <c:cat>
            <c:strRef>
              <c:f>'[201905M2年增率與目標區.xlsx]M2'!$A$3:$A$235</c:f>
              <c:strCache>
                <c:ptCount val="233"/>
                <c:pt idx="0">
                  <c:v>2000</c:v>
                </c:pt>
                <c:pt idx="1">
                  <c:v>2000M02</c:v>
                </c:pt>
                <c:pt idx="2">
                  <c:v>2000M03</c:v>
                </c:pt>
                <c:pt idx="3">
                  <c:v>2000M04</c:v>
                </c:pt>
                <c:pt idx="4">
                  <c:v>2000M05</c:v>
                </c:pt>
                <c:pt idx="5">
                  <c:v>2000M06</c:v>
                </c:pt>
                <c:pt idx="6">
                  <c:v>2000M07</c:v>
                </c:pt>
                <c:pt idx="7">
                  <c:v>2000M08</c:v>
                </c:pt>
                <c:pt idx="8">
                  <c:v>2000M09</c:v>
                </c:pt>
                <c:pt idx="9">
                  <c:v>2000M10</c:v>
                </c:pt>
                <c:pt idx="10">
                  <c:v>2000M11</c:v>
                </c:pt>
                <c:pt idx="11">
                  <c:v>2000M12</c:v>
                </c:pt>
                <c:pt idx="12">
                  <c:v>2001</c:v>
                </c:pt>
                <c:pt idx="13">
                  <c:v>2001M02</c:v>
                </c:pt>
                <c:pt idx="14">
                  <c:v>2001M03</c:v>
                </c:pt>
                <c:pt idx="15">
                  <c:v>2001M04</c:v>
                </c:pt>
                <c:pt idx="16">
                  <c:v>2001M05</c:v>
                </c:pt>
                <c:pt idx="17">
                  <c:v>2001M06</c:v>
                </c:pt>
                <c:pt idx="18">
                  <c:v>2001M07</c:v>
                </c:pt>
                <c:pt idx="19">
                  <c:v>2001M08</c:v>
                </c:pt>
                <c:pt idx="20">
                  <c:v>2001M09</c:v>
                </c:pt>
                <c:pt idx="21">
                  <c:v>2001M10</c:v>
                </c:pt>
                <c:pt idx="22">
                  <c:v>2001M11</c:v>
                </c:pt>
                <c:pt idx="23">
                  <c:v>2001M12</c:v>
                </c:pt>
                <c:pt idx="24">
                  <c:v>2002</c:v>
                </c:pt>
                <c:pt idx="25">
                  <c:v>2002M02</c:v>
                </c:pt>
                <c:pt idx="26">
                  <c:v>2002M03</c:v>
                </c:pt>
                <c:pt idx="27">
                  <c:v>2002M04</c:v>
                </c:pt>
                <c:pt idx="28">
                  <c:v>2002M05</c:v>
                </c:pt>
                <c:pt idx="29">
                  <c:v>2002M06</c:v>
                </c:pt>
                <c:pt idx="30">
                  <c:v>2002M07</c:v>
                </c:pt>
                <c:pt idx="31">
                  <c:v>2002M08</c:v>
                </c:pt>
                <c:pt idx="32">
                  <c:v>2002M09</c:v>
                </c:pt>
                <c:pt idx="33">
                  <c:v>2002M10</c:v>
                </c:pt>
                <c:pt idx="34">
                  <c:v>2002M11</c:v>
                </c:pt>
                <c:pt idx="35">
                  <c:v>2002M12</c:v>
                </c:pt>
                <c:pt idx="36">
                  <c:v>2003</c:v>
                </c:pt>
                <c:pt idx="37">
                  <c:v>2003M02</c:v>
                </c:pt>
                <c:pt idx="38">
                  <c:v>2003M03</c:v>
                </c:pt>
                <c:pt idx="39">
                  <c:v>2003M04</c:v>
                </c:pt>
                <c:pt idx="40">
                  <c:v>2003M05</c:v>
                </c:pt>
                <c:pt idx="41">
                  <c:v>2003M06</c:v>
                </c:pt>
                <c:pt idx="42">
                  <c:v>2003M07</c:v>
                </c:pt>
                <c:pt idx="43">
                  <c:v>2003M08</c:v>
                </c:pt>
                <c:pt idx="44">
                  <c:v>2003M09</c:v>
                </c:pt>
                <c:pt idx="45">
                  <c:v>2003M10</c:v>
                </c:pt>
                <c:pt idx="46">
                  <c:v>2003M11</c:v>
                </c:pt>
                <c:pt idx="47">
                  <c:v>2003M12</c:v>
                </c:pt>
                <c:pt idx="48">
                  <c:v>2004</c:v>
                </c:pt>
                <c:pt idx="49">
                  <c:v>2004M02</c:v>
                </c:pt>
                <c:pt idx="50">
                  <c:v>2004M03</c:v>
                </c:pt>
                <c:pt idx="51">
                  <c:v>2004M04</c:v>
                </c:pt>
                <c:pt idx="52">
                  <c:v>2004M05</c:v>
                </c:pt>
                <c:pt idx="53">
                  <c:v>2004M06</c:v>
                </c:pt>
                <c:pt idx="54">
                  <c:v>2004M07</c:v>
                </c:pt>
                <c:pt idx="55">
                  <c:v>2004M08</c:v>
                </c:pt>
                <c:pt idx="56">
                  <c:v>2004M09</c:v>
                </c:pt>
                <c:pt idx="57">
                  <c:v>2004M10</c:v>
                </c:pt>
                <c:pt idx="58">
                  <c:v>2004M11</c:v>
                </c:pt>
                <c:pt idx="59">
                  <c:v>2004M12</c:v>
                </c:pt>
                <c:pt idx="60">
                  <c:v>2005</c:v>
                </c:pt>
                <c:pt idx="61">
                  <c:v>2005M02</c:v>
                </c:pt>
                <c:pt idx="62">
                  <c:v>2005M03</c:v>
                </c:pt>
                <c:pt idx="63">
                  <c:v>2005M04</c:v>
                </c:pt>
                <c:pt idx="64">
                  <c:v>2005M05</c:v>
                </c:pt>
                <c:pt idx="65">
                  <c:v>2005M06</c:v>
                </c:pt>
                <c:pt idx="66">
                  <c:v>2005M07</c:v>
                </c:pt>
                <c:pt idx="67">
                  <c:v>2005M08</c:v>
                </c:pt>
                <c:pt idx="68">
                  <c:v>2005M09</c:v>
                </c:pt>
                <c:pt idx="69">
                  <c:v>2005M10</c:v>
                </c:pt>
                <c:pt idx="70">
                  <c:v>2005M11</c:v>
                </c:pt>
                <c:pt idx="71">
                  <c:v>2005M12</c:v>
                </c:pt>
                <c:pt idx="72">
                  <c:v>2006</c:v>
                </c:pt>
                <c:pt idx="73">
                  <c:v>2006M02</c:v>
                </c:pt>
                <c:pt idx="74">
                  <c:v>2006M03</c:v>
                </c:pt>
                <c:pt idx="75">
                  <c:v>2006M04</c:v>
                </c:pt>
                <c:pt idx="76">
                  <c:v>2006M05</c:v>
                </c:pt>
                <c:pt idx="77">
                  <c:v>2006M06</c:v>
                </c:pt>
                <c:pt idx="78">
                  <c:v>2006M07</c:v>
                </c:pt>
                <c:pt idx="79">
                  <c:v>2006M08</c:v>
                </c:pt>
                <c:pt idx="80">
                  <c:v>2006M09</c:v>
                </c:pt>
                <c:pt idx="81">
                  <c:v>2006M10</c:v>
                </c:pt>
                <c:pt idx="82">
                  <c:v>2006M11</c:v>
                </c:pt>
                <c:pt idx="83">
                  <c:v>2006M12</c:v>
                </c:pt>
                <c:pt idx="84">
                  <c:v>2007</c:v>
                </c:pt>
                <c:pt idx="85">
                  <c:v>2007M02</c:v>
                </c:pt>
                <c:pt idx="86">
                  <c:v>2007M03</c:v>
                </c:pt>
                <c:pt idx="87">
                  <c:v>2007M04</c:v>
                </c:pt>
                <c:pt idx="88">
                  <c:v>2007M05</c:v>
                </c:pt>
                <c:pt idx="89">
                  <c:v>2007M06</c:v>
                </c:pt>
                <c:pt idx="90">
                  <c:v>2007M07</c:v>
                </c:pt>
                <c:pt idx="91">
                  <c:v>2007M08</c:v>
                </c:pt>
                <c:pt idx="92">
                  <c:v>2007M09</c:v>
                </c:pt>
                <c:pt idx="93">
                  <c:v>2007M10</c:v>
                </c:pt>
                <c:pt idx="94">
                  <c:v>2007M11</c:v>
                </c:pt>
                <c:pt idx="95">
                  <c:v>2007M12</c:v>
                </c:pt>
                <c:pt idx="96">
                  <c:v>2008</c:v>
                </c:pt>
                <c:pt idx="97">
                  <c:v>2008M02</c:v>
                </c:pt>
                <c:pt idx="98">
                  <c:v>2008M03</c:v>
                </c:pt>
                <c:pt idx="99">
                  <c:v>2008M04</c:v>
                </c:pt>
                <c:pt idx="100">
                  <c:v>2008M05</c:v>
                </c:pt>
                <c:pt idx="101">
                  <c:v>2008M06</c:v>
                </c:pt>
                <c:pt idx="102">
                  <c:v>2008M07</c:v>
                </c:pt>
                <c:pt idx="103">
                  <c:v>2008M08</c:v>
                </c:pt>
                <c:pt idx="104">
                  <c:v>2008M09</c:v>
                </c:pt>
                <c:pt idx="105">
                  <c:v>2008M10</c:v>
                </c:pt>
                <c:pt idx="106">
                  <c:v>2008M11</c:v>
                </c:pt>
                <c:pt idx="107">
                  <c:v>2008M12</c:v>
                </c:pt>
                <c:pt idx="108">
                  <c:v>2009</c:v>
                </c:pt>
                <c:pt idx="109">
                  <c:v>2009M02</c:v>
                </c:pt>
                <c:pt idx="110">
                  <c:v>2009M03</c:v>
                </c:pt>
                <c:pt idx="111">
                  <c:v>2009M04</c:v>
                </c:pt>
                <c:pt idx="112">
                  <c:v>2009M05</c:v>
                </c:pt>
                <c:pt idx="113">
                  <c:v>2009M06</c:v>
                </c:pt>
                <c:pt idx="114">
                  <c:v>2009M07</c:v>
                </c:pt>
                <c:pt idx="115">
                  <c:v>2009M08</c:v>
                </c:pt>
                <c:pt idx="116">
                  <c:v>2009M09</c:v>
                </c:pt>
                <c:pt idx="117">
                  <c:v>2009M10</c:v>
                </c:pt>
                <c:pt idx="118">
                  <c:v>2009M11</c:v>
                </c:pt>
                <c:pt idx="119">
                  <c:v>2009M12</c:v>
                </c:pt>
                <c:pt idx="120">
                  <c:v>2010</c:v>
                </c:pt>
                <c:pt idx="121">
                  <c:v>2010M02</c:v>
                </c:pt>
                <c:pt idx="122">
                  <c:v>2010M03</c:v>
                </c:pt>
                <c:pt idx="123">
                  <c:v>2010M04</c:v>
                </c:pt>
                <c:pt idx="124">
                  <c:v>2010M05</c:v>
                </c:pt>
                <c:pt idx="125">
                  <c:v>2010M06</c:v>
                </c:pt>
                <c:pt idx="126">
                  <c:v>2010M07</c:v>
                </c:pt>
                <c:pt idx="127">
                  <c:v>2010M08</c:v>
                </c:pt>
                <c:pt idx="128">
                  <c:v>2010M09</c:v>
                </c:pt>
                <c:pt idx="129">
                  <c:v>2010M10</c:v>
                </c:pt>
                <c:pt idx="130">
                  <c:v>2010M11</c:v>
                </c:pt>
                <c:pt idx="131">
                  <c:v>2010M12</c:v>
                </c:pt>
                <c:pt idx="132">
                  <c:v>2011</c:v>
                </c:pt>
                <c:pt idx="133">
                  <c:v>2011M02</c:v>
                </c:pt>
                <c:pt idx="134">
                  <c:v>2011M03</c:v>
                </c:pt>
                <c:pt idx="135">
                  <c:v>2011M04</c:v>
                </c:pt>
                <c:pt idx="136">
                  <c:v>2011M05</c:v>
                </c:pt>
                <c:pt idx="137">
                  <c:v>2011M06</c:v>
                </c:pt>
                <c:pt idx="138">
                  <c:v>2011M07</c:v>
                </c:pt>
                <c:pt idx="139">
                  <c:v>2011M08</c:v>
                </c:pt>
                <c:pt idx="140">
                  <c:v>2011M09</c:v>
                </c:pt>
                <c:pt idx="141">
                  <c:v>2011M10</c:v>
                </c:pt>
                <c:pt idx="142">
                  <c:v>2011M11</c:v>
                </c:pt>
                <c:pt idx="143">
                  <c:v>2011M12</c:v>
                </c:pt>
                <c:pt idx="144">
                  <c:v>2012</c:v>
                </c:pt>
                <c:pt idx="145">
                  <c:v>2012M02</c:v>
                </c:pt>
                <c:pt idx="146">
                  <c:v>2012M03</c:v>
                </c:pt>
                <c:pt idx="147">
                  <c:v>2012M04</c:v>
                </c:pt>
                <c:pt idx="148">
                  <c:v>2012M05</c:v>
                </c:pt>
                <c:pt idx="149">
                  <c:v>2012M06</c:v>
                </c:pt>
                <c:pt idx="150">
                  <c:v>2012M07</c:v>
                </c:pt>
                <c:pt idx="151">
                  <c:v>2012M08</c:v>
                </c:pt>
                <c:pt idx="152">
                  <c:v>2012M09</c:v>
                </c:pt>
                <c:pt idx="153">
                  <c:v>2012M10</c:v>
                </c:pt>
                <c:pt idx="154">
                  <c:v>2012M11</c:v>
                </c:pt>
                <c:pt idx="155">
                  <c:v>2012M12</c:v>
                </c:pt>
                <c:pt idx="156">
                  <c:v>2013</c:v>
                </c:pt>
                <c:pt idx="157">
                  <c:v>2013M02</c:v>
                </c:pt>
                <c:pt idx="158">
                  <c:v>2013M03</c:v>
                </c:pt>
                <c:pt idx="159">
                  <c:v>2013M04</c:v>
                </c:pt>
                <c:pt idx="160">
                  <c:v>2013M05</c:v>
                </c:pt>
                <c:pt idx="161">
                  <c:v>2013M06</c:v>
                </c:pt>
                <c:pt idx="162">
                  <c:v>2013M07</c:v>
                </c:pt>
                <c:pt idx="163">
                  <c:v>2013M08</c:v>
                </c:pt>
                <c:pt idx="164">
                  <c:v>2013M09</c:v>
                </c:pt>
                <c:pt idx="165">
                  <c:v>2013M10</c:v>
                </c:pt>
                <c:pt idx="166">
                  <c:v>2013M11</c:v>
                </c:pt>
                <c:pt idx="167">
                  <c:v>2013M12</c:v>
                </c:pt>
                <c:pt idx="168">
                  <c:v>2014</c:v>
                </c:pt>
                <c:pt idx="169">
                  <c:v>2014M02</c:v>
                </c:pt>
                <c:pt idx="170">
                  <c:v>2014M03</c:v>
                </c:pt>
                <c:pt idx="171">
                  <c:v>2014M04</c:v>
                </c:pt>
                <c:pt idx="172">
                  <c:v>2014M05</c:v>
                </c:pt>
                <c:pt idx="173">
                  <c:v>2014M06</c:v>
                </c:pt>
                <c:pt idx="174">
                  <c:v>2014M07</c:v>
                </c:pt>
                <c:pt idx="175">
                  <c:v>2014M08</c:v>
                </c:pt>
                <c:pt idx="176">
                  <c:v>2014M09</c:v>
                </c:pt>
                <c:pt idx="177">
                  <c:v>2014M10</c:v>
                </c:pt>
                <c:pt idx="178">
                  <c:v>2014M11</c:v>
                </c:pt>
                <c:pt idx="179">
                  <c:v>2014M12</c:v>
                </c:pt>
                <c:pt idx="180">
                  <c:v>2015</c:v>
                </c:pt>
                <c:pt idx="181">
                  <c:v>2015M02</c:v>
                </c:pt>
                <c:pt idx="182">
                  <c:v>2015M03</c:v>
                </c:pt>
                <c:pt idx="183">
                  <c:v>2015M04</c:v>
                </c:pt>
                <c:pt idx="184">
                  <c:v>2015M05</c:v>
                </c:pt>
                <c:pt idx="185">
                  <c:v>2015M06</c:v>
                </c:pt>
                <c:pt idx="186">
                  <c:v>2015M07</c:v>
                </c:pt>
                <c:pt idx="187">
                  <c:v>2015M08</c:v>
                </c:pt>
                <c:pt idx="188">
                  <c:v>2015M09</c:v>
                </c:pt>
                <c:pt idx="189">
                  <c:v>2015M10</c:v>
                </c:pt>
                <c:pt idx="190">
                  <c:v>2015M11</c:v>
                </c:pt>
                <c:pt idx="191">
                  <c:v>2015M12</c:v>
                </c:pt>
                <c:pt idx="192">
                  <c:v>2016</c:v>
                </c:pt>
                <c:pt idx="193">
                  <c:v>2</c:v>
                </c:pt>
                <c:pt idx="194">
                  <c:v>3</c:v>
                </c:pt>
                <c:pt idx="195">
                  <c:v>4</c:v>
                </c:pt>
                <c:pt idx="196">
                  <c:v>5</c:v>
                </c:pt>
                <c:pt idx="197">
                  <c:v>6</c:v>
                </c:pt>
                <c:pt idx="198">
                  <c:v>7</c:v>
                </c:pt>
                <c:pt idx="199">
                  <c:v>8</c:v>
                </c:pt>
                <c:pt idx="200">
                  <c:v>9</c:v>
                </c:pt>
                <c:pt idx="201">
                  <c:v>10</c:v>
                </c:pt>
                <c:pt idx="202">
                  <c:v>11</c:v>
                </c:pt>
                <c:pt idx="203">
                  <c:v>12</c:v>
                </c:pt>
                <c:pt idx="204">
                  <c:v>2017</c:v>
                </c:pt>
                <c:pt idx="205">
                  <c:v>2</c:v>
                </c:pt>
                <c:pt idx="206">
                  <c:v>3</c:v>
                </c:pt>
                <c:pt idx="207">
                  <c:v>4</c:v>
                </c:pt>
                <c:pt idx="208">
                  <c:v>5</c:v>
                </c:pt>
                <c:pt idx="209">
                  <c:v>6</c:v>
                </c:pt>
                <c:pt idx="210">
                  <c:v>7</c:v>
                </c:pt>
                <c:pt idx="211">
                  <c:v>8</c:v>
                </c:pt>
                <c:pt idx="212">
                  <c:v>9</c:v>
                </c:pt>
                <c:pt idx="213">
                  <c:v>10</c:v>
                </c:pt>
                <c:pt idx="214">
                  <c:v>11</c:v>
                </c:pt>
                <c:pt idx="215">
                  <c:v>12</c:v>
                </c:pt>
                <c:pt idx="216">
                  <c:v>2018</c:v>
                </c:pt>
                <c:pt idx="217">
                  <c:v>2</c:v>
                </c:pt>
                <c:pt idx="218">
                  <c:v>3</c:v>
                </c:pt>
                <c:pt idx="219">
                  <c:v>4</c:v>
                </c:pt>
                <c:pt idx="220">
                  <c:v>5</c:v>
                </c:pt>
                <c:pt idx="221">
                  <c:v>6</c:v>
                </c:pt>
                <c:pt idx="222">
                  <c:v>7</c:v>
                </c:pt>
                <c:pt idx="223">
                  <c:v>8</c:v>
                </c:pt>
                <c:pt idx="224">
                  <c:v>9</c:v>
                </c:pt>
                <c:pt idx="225">
                  <c:v>10</c:v>
                </c:pt>
                <c:pt idx="226">
                  <c:v>11</c:v>
                </c:pt>
                <c:pt idx="227">
                  <c:v>12</c:v>
                </c:pt>
                <c:pt idx="228">
                  <c:v>2019</c:v>
                </c:pt>
                <c:pt idx="229">
                  <c:v>2</c:v>
                </c:pt>
                <c:pt idx="230">
                  <c:v>3</c:v>
                </c:pt>
                <c:pt idx="231">
                  <c:v>4</c:v>
                </c:pt>
                <c:pt idx="232">
                  <c:v>5</c:v>
                </c:pt>
              </c:strCache>
            </c:strRef>
          </c:cat>
          <c:val>
            <c:numRef>
              <c:f>'[201905M2年增率與目標區.xlsx]M2'!$C$3:$C$235</c:f>
              <c:numCache>
                <c:formatCode>General</c:formatCode>
                <c:ptCount val="233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1.5</c:v>
                </c:pt>
                <c:pt idx="37">
                  <c:v>1.5</c:v>
                </c:pt>
                <c:pt idx="38">
                  <c:v>1.5</c:v>
                </c:pt>
                <c:pt idx="39">
                  <c:v>1.5</c:v>
                </c:pt>
                <c:pt idx="40">
                  <c:v>1.5</c:v>
                </c:pt>
                <c:pt idx="41">
                  <c:v>1.5</c:v>
                </c:pt>
                <c:pt idx="42">
                  <c:v>1.5</c:v>
                </c:pt>
                <c:pt idx="43">
                  <c:v>1.5</c:v>
                </c:pt>
                <c:pt idx="44">
                  <c:v>1.5</c:v>
                </c:pt>
                <c:pt idx="45">
                  <c:v>1.5</c:v>
                </c:pt>
                <c:pt idx="46">
                  <c:v>1.5</c:v>
                </c:pt>
                <c:pt idx="47">
                  <c:v>1.5</c:v>
                </c:pt>
                <c:pt idx="48">
                  <c:v>2.5</c:v>
                </c:pt>
                <c:pt idx="49">
                  <c:v>2.5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2.5</c:v>
                </c:pt>
                <c:pt idx="54">
                  <c:v>2.5</c:v>
                </c:pt>
                <c:pt idx="55">
                  <c:v>2.5</c:v>
                </c:pt>
                <c:pt idx="56">
                  <c:v>2.5</c:v>
                </c:pt>
                <c:pt idx="57">
                  <c:v>2.5</c:v>
                </c:pt>
                <c:pt idx="58">
                  <c:v>2.5</c:v>
                </c:pt>
                <c:pt idx="59">
                  <c:v>2.5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2.5</c:v>
                </c:pt>
                <c:pt idx="109">
                  <c:v>2.5</c:v>
                </c:pt>
                <c:pt idx="110">
                  <c:v>2.5</c:v>
                </c:pt>
                <c:pt idx="111">
                  <c:v>2.5</c:v>
                </c:pt>
                <c:pt idx="112">
                  <c:v>2.5</c:v>
                </c:pt>
                <c:pt idx="113">
                  <c:v>2.5</c:v>
                </c:pt>
                <c:pt idx="114">
                  <c:v>2.5</c:v>
                </c:pt>
                <c:pt idx="115">
                  <c:v>2.5</c:v>
                </c:pt>
                <c:pt idx="116">
                  <c:v>2.5</c:v>
                </c:pt>
                <c:pt idx="117">
                  <c:v>2.5</c:v>
                </c:pt>
                <c:pt idx="118">
                  <c:v>2.5</c:v>
                </c:pt>
                <c:pt idx="119">
                  <c:v>2.5</c:v>
                </c:pt>
                <c:pt idx="120">
                  <c:v>2.5</c:v>
                </c:pt>
                <c:pt idx="121">
                  <c:v>2.5</c:v>
                </c:pt>
                <c:pt idx="122">
                  <c:v>2.5</c:v>
                </c:pt>
                <c:pt idx="123">
                  <c:v>2.5</c:v>
                </c:pt>
                <c:pt idx="124">
                  <c:v>2.5</c:v>
                </c:pt>
                <c:pt idx="125">
                  <c:v>2.5</c:v>
                </c:pt>
                <c:pt idx="126">
                  <c:v>2.5</c:v>
                </c:pt>
                <c:pt idx="127">
                  <c:v>2.5</c:v>
                </c:pt>
                <c:pt idx="128">
                  <c:v>2.5</c:v>
                </c:pt>
                <c:pt idx="129">
                  <c:v>2.5</c:v>
                </c:pt>
                <c:pt idx="130">
                  <c:v>2.5</c:v>
                </c:pt>
                <c:pt idx="131">
                  <c:v>2.5</c:v>
                </c:pt>
                <c:pt idx="132">
                  <c:v>2.5</c:v>
                </c:pt>
                <c:pt idx="133">
                  <c:v>2.5</c:v>
                </c:pt>
                <c:pt idx="134">
                  <c:v>2.5</c:v>
                </c:pt>
                <c:pt idx="135">
                  <c:v>2.5</c:v>
                </c:pt>
                <c:pt idx="136">
                  <c:v>2.5</c:v>
                </c:pt>
                <c:pt idx="137">
                  <c:v>2.5</c:v>
                </c:pt>
                <c:pt idx="138">
                  <c:v>2.5</c:v>
                </c:pt>
                <c:pt idx="139">
                  <c:v>2.5</c:v>
                </c:pt>
                <c:pt idx="140">
                  <c:v>2.5</c:v>
                </c:pt>
                <c:pt idx="141">
                  <c:v>2.5</c:v>
                </c:pt>
                <c:pt idx="142">
                  <c:v>2.5</c:v>
                </c:pt>
                <c:pt idx="143">
                  <c:v>2.5</c:v>
                </c:pt>
                <c:pt idx="144">
                  <c:v>2.5</c:v>
                </c:pt>
                <c:pt idx="145">
                  <c:v>2.5</c:v>
                </c:pt>
                <c:pt idx="146">
                  <c:v>2.5</c:v>
                </c:pt>
                <c:pt idx="147">
                  <c:v>2.5</c:v>
                </c:pt>
                <c:pt idx="148">
                  <c:v>2.5</c:v>
                </c:pt>
                <c:pt idx="149">
                  <c:v>2.5</c:v>
                </c:pt>
                <c:pt idx="150">
                  <c:v>2.5</c:v>
                </c:pt>
                <c:pt idx="151">
                  <c:v>2.5</c:v>
                </c:pt>
                <c:pt idx="152">
                  <c:v>2.5</c:v>
                </c:pt>
                <c:pt idx="153">
                  <c:v>2.5</c:v>
                </c:pt>
                <c:pt idx="154">
                  <c:v>2.5</c:v>
                </c:pt>
                <c:pt idx="155">
                  <c:v>2.5</c:v>
                </c:pt>
                <c:pt idx="156">
                  <c:v>2.5</c:v>
                </c:pt>
                <c:pt idx="157">
                  <c:v>2.5</c:v>
                </c:pt>
                <c:pt idx="158">
                  <c:v>2.5</c:v>
                </c:pt>
                <c:pt idx="159">
                  <c:v>2.5</c:v>
                </c:pt>
                <c:pt idx="160">
                  <c:v>2.5</c:v>
                </c:pt>
                <c:pt idx="161">
                  <c:v>2.5</c:v>
                </c:pt>
                <c:pt idx="162">
                  <c:v>2.5</c:v>
                </c:pt>
                <c:pt idx="163">
                  <c:v>2.5</c:v>
                </c:pt>
                <c:pt idx="164">
                  <c:v>2.5</c:v>
                </c:pt>
                <c:pt idx="165">
                  <c:v>2.5</c:v>
                </c:pt>
                <c:pt idx="166">
                  <c:v>2.5</c:v>
                </c:pt>
                <c:pt idx="167">
                  <c:v>2.5</c:v>
                </c:pt>
                <c:pt idx="168">
                  <c:v>2.5</c:v>
                </c:pt>
                <c:pt idx="169">
                  <c:v>2.5</c:v>
                </c:pt>
                <c:pt idx="170">
                  <c:v>2.5</c:v>
                </c:pt>
                <c:pt idx="171">
                  <c:v>2.5</c:v>
                </c:pt>
                <c:pt idx="172">
                  <c:v>2.5</c:v>
                </c:pt>
                <c:pt idx="173">
                  <c:v>2.5</c:v>
                </c:pt>
                <c:pt idx="174">
                  <c:v>2.5</c:v>
                </c:pt>
                <c:pt idx="175">
                  <c:v>2.5</c:v>
                </c:pt>
                <c:pt idx="176">
                  <c:v>2.5</c:v>
                </c:pt>
                <c:pt idx="177">
                  <c:v>2.5</c:v>
                </c:pt>
                <c:pt idx="178">
                  <c:v>2.5</c:v>
                </c:pt>
                <c:pt idx="179">
                  <c:v>2.5</c:v>
                </c:pt>
                <c:pt idx="180">
                  <c:v>2.5</c:v>
                </c:pt>
                <c:pt idx="181">
                  <c:v>2.5</c:v>
                </c:pt>
                <c:pt idx="182">
                  <c:v>2.5</c:v>
                </c:pt>
                <c:pt idx="183">
                  <c:v>2.5</c:v>
                </c:pt>
                <c:pt idx="184">
                  <c:v>2.5</c:v>
                </c:pt>
                <c:pt idx="185">
                  <c:v>2.5</c:v>
                </c:pt>
                <c:pt idx="186">
                  <c:v>2.5</c:v>
                </c:pt>
                <c:pt idx="187">
                  <c:v>2.5</c:v>
                </c:pt>
                <c:pt idx="188">
                  <c:v>2.5</c:v>
                </c:pt>
                <c:pt idx="189">
                  <c:v>2.5</c:v>
                </c:pt>
                <c:pt idx="190">
                  <c:v>2.5</c:v>
                </c:pt>
                <c:pt idx="191">
                  <c:v>2.5</c:v>
                </c:pt>
                <c:pt idx="192">
                  <c:v>2.5</c:v>
                </c:pt>
                <c:pt idx="193">
                  <c:v>2.5</c:v>
                </c:pt>
                <c:pt idx="194">
                  <c:v>2.5</c:v>
                </c:pt>
                <c:pt idx="195">
                  <c:v>2.5</c:v>
                </c:pt>
                <c:pt idx="196">
                  <c:v>2.5</c:v>
                </c:pt>
                <c:pt idx="197">
                  <c:v>2.5</c:v>
                </c:pt>
                <c:pt idx="198">
                  <c:v>2.5</c:v>
                </c:pt>
                <c:pt idx="199">
                  <c:v>2.5</c:v>
                </c:pt>
                <c:pt idx="200">
                  <c:v>2.5</c:v>
                </c:pt>
                <c:pt idx="201">
                  <c:v>2.5</c:v>
                </c:pt>
                <c:pt idx="202">
                  <c:v>2.5</c:v>
                </c:pt>
                <c:pt idx="203">
                  <c:v>2.5</c:v>
                </c:pt>
                <c:pt idx="204">
                  <c:v>2.5</c:v>
                </c:pt>
                <c:pt idx="205">
                  <c:v>2.5</c:v>
                </c:pt>
                <c:pt idx="206">
                  <c:v>2.5</c:v>
                </c:pt>
                <c:pt idx="207">
                  <c:v>2.5</c:v>
                </c:pt>
                <c:pt idx="208">
                  <c:v>2.5</c:v>
                </c:pt>
                <c:pt idx="209">
                  <c:v>2.5</c:v>
                </c:pt>
                <c:pt idx="210">
                  <c:v>2.5</c:v>
                </c:pt>
                <c:pt idx="211">
                  <c:v>2.5</c:v>
                </c:pt>
                <c:pt idx="212">
                  <c:v>2.5</c:v>
                </c:pt>
                <c:pt idx="213">
                  <c:v>2.5</c:v>
                </c:pt>
                <c:pt idx="214">
                  <c:v>2.5</c:v>
                </c:pt>
                <c:pt idx="215">
                  <c:v>2.5</c:v>
                </c:pt>
                <c:pt idx="216">
                  <c:v>2.5</c:v>
                </c:pt>
                <c:pt idx="217">
                  <c:v>2.5</c:v>
                </c:pt>
                <c:pt idx="218">
                  <c:v>2.5</c:v>
                </c:pt>
                <c:pt idx="219">
                  <c:v>2.5</c:v>
                </c:pt>
                <c:pt idx="220">
                  <c:v>2.5</c:v>
                </c:pt>
                <c:pt idx="221">
                  <c:v>2.5</c:v>
                </c:pt>
                <c:pt idx="222">
                  <c:v>2.5</c:v>
                </c:pt>
                <c:pt idx="223">
                  <c:v>2.5</c:v>
                </c:pt>
                <c:pt idx="224">
                  <c:v>2.5</c:v>
                </c:pt>
                <c:pt idx="225">
                  <c:v>2.5</c:v>
                </c:pt>
                <c:pt idx="226">
                  <c:v>2.5</c:v>
                </c:pt>
                <c:pt idx="227">
                  <c:v>2.5</c:v>
                </c:pt>
                <c:pt idx="228">
                  <c:v>2.5</c:v>
                </c:pt>
                <c:pt idx="229">
                  <c:v>2.5</c:v>
                </c:pt>
                <c:pt idx="230">
                  <c:v>2.5</c:v>
                </c:pt>
                <c:pt idx="231">
                  <c:v>2.5</c:v>
                </c:pt>
                <c:pt idx="232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D-94B9-4734-B89C-7541C9709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1833856"/>
        <c:axId val="111835392"/>
      </c:barChart>
      <c:lineChart>
        <c:grouping val="standard"/>
        <c:varyColors val="0"/>
        <c:ser>
          <c:idx val="1"/>
          <c:order val="0"/>
          <c:tx>
            <c:strRef>
              <c:f>'[201905M2年增率與目標區.xlsx]M2'!$D$2</c:f>
              <c:strCache>
                <c:ptCount val="1"/>
                <c:pt idx="0">
                  <c:v>M2(日平均)成長率</c:v>
                </c:pt>
              </c:strCache>
            </c:strRef>
          </c:tx>
          <c:spPr>
            <a:ln w="28575">
              <a:solidFill>
                <a:srgbClr val="727CA3"/>
              </a:solidFill>
              <a:prstDash val="solid"/>
            </a:ln>
          </c:spPr>
          <c:marker>
            <c:symbol val="none"/>
          </c:marker>
          <c:dPt>
            <c:idx val="2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E-94B9-4734-B89C-7541C9709EF2}"/>
              </c:ext>
            </c:extLst>
          </c:dPt>
          <c:dPt>
            <c:idx val="199"/>
            <c:bubble3D val="0"/>
            <c:spPr>
              <a:ln w="28575">
                <a:solidFill>
                  <a:srgbClr val="727CA3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94B9-4734-B89C-7541C9709EF2}"/>
              </c:ext>
            </c:extLst>
          </c:dPt>
          <c:dPt>
            <c:idx val="200"/>
            <c:bubble3D val="0"/>
            <c:spPr>
              <a:ln w="28575">
                <a:solidFill>
                  <a:srgbClr val="727CA3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2-94B9-4734-B89C-7541C9709EF2}"/>
              </c:ext>
            </c:extLst>
          </c:dPt>
          <c:dPt>
            <c:idx val="25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3-94B9-4734-B89C-7541C9709EF2}"/>
              </c:ext>
            </c:extLst>
          </c:dPt>
          <c:dPt>
            <c:idx val="259"/>
            <c:marker>
              <c:symbol val="square"/>
              <c:size val="3"/>
              <c:spPr>
                <a:solidFill>
                  <a:sysClr val="windowText" lastClr="000000"/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4-94B9-4734-B89C-7541C9709EF2}"/>
              </c:ext>
            </c:extLst>
          </c:dPt>
          <c:dLbls>
            <c:dLbl>
              <c:idx val="257"/>
              <c:layout>
                <c:manualLayout>
                  <c:x val="0"/>
                  <c:y val="-9.867174805023870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altLang="en-US" sz="9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2014</a:t>
                    </a:r>
                    <a:r>
                      <a:rPr lang="zh-TW" altLang="en-US" sz="9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年</a:t>
                    </a:r>
                    <a:r>
                      <a:rPr lang="en-US" altLang="zh-TW" sz="9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8</a:t>
                    </a:r>
                    <a:r>
                      <a:rPr lang="zh-TW" altLang="en-US" sz="9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月</a:t>
                    </a:r>
                    <a:r>
                      <a:rPr lang="en-US" altLang="zh-TW" sz="9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/>
                    </a:r>
                    <a:br>
                      <a:rPr lang="en-US" altLang="zh-TW" sz="9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</a:br>
                    <a:r>
                      <a:rPr lang="en-US" altLang="en-US" sz="9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5.</a:t>
                    </a:r>
                    <a:r>
                      <a:rPr lang="en-US" altLang="zh-TW" sz="9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6</a:t>
                    </a:r>
                    <a:r>
                      <a:rPr lang="en-US" altLang="en-US" sz="9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5-94B9-4734-B89C-7541C9709EF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'[201905M2年增率與目標區.xlsx]M2'!$A$3:$A$206</c:f>
              <c:strCache>
                <c:ptCount val="204"/>
                <c:pt idx="0">
                  <c:v>2000</c:v>
                </c:pt>
                <c:pt idx="1">
                  <c:v>2000M02</c:v>
                </c:pt>
                <c:pt idx="2">
                  <c:v>2000M03</c:v>
                </c:pt>
                <c:pt idx="3">
                  <c:v>2000M04</c:v>
                </c:pt>
                <c:pt idx="4">
                  <c:v>2000M05</c:v>
                </c:pt>
                <c:pt idx="5">
                  <c:v>2000M06</c:v>
                </c:pt>
                <c:pt idx="6">
                  <c:v>2000M07</c:v>
                </c:pt>
                <c:pt idx="7">
                  <c:v>2000M08</c:v>
                </c:pt>
                <c:pt idx="8">
                  <c:v>2000M09</c:v>
                </c:pt>
                <c:pt idx="9">
                  <c:v>2000M10</c:v>
                </c:pt>
                <c:pt idx="10">
                  <c:v>2000M11</c:v>
                </c:pt>
                <c:pt idx="11">
                  <c:v>2000M12</c:v>
                </c:pt>
                <c:pt idx="12">
                  <c:v>2001</c:v>
                </c:pt>
                <c:pt idx="13">
                  <c:v>2001M02</c:v>
                </c:pt>
                <c:pt idx="14">
                  <c:v>2001M03</c:v>
                </c:pt>
                <c:pt idx="15">
                  <c:v>2001M04</c:v>
                </c:pt>
                <c:pt idx="16">
                  <c:v>2001M05</c:v>
                </c:pt>
                <c:pt idx="17">
                  <c:v>2001M06</c:v>
                </c:pt>
                <c:pt idx="18">
                  <c:v>2001M07</c:v>
                </c:pt>
                <c:pt idx="19">
                  <c:v>2001M08</c:v>
                </c:pt>
                <c:pt idx="20">
                  <c:v>2001M09</c:v>
                </c:pt>
                <c:pt idx="21">
                  <c:v>2001M10</c:v>
                </c:pt>
                <c:pt idx="22">
                  <c:v>2001M11</c:v>
                </c:pt>
                <c:pt idx="23">
                  <c:v>2001M12</c:v>
                </c:pt>
                <c:pt idx="24">
                  <c:v>2002</c:v>
                </c:pt>
                <c:pt idx="25">
                  <c:v>2002M02</c:v>
                </c:pt>
                <c:pt idx="26">
                  <c:v>2002M03</c:v>
                </c:pt>
                <c:pt idx="27">
                  <c:v>2002M04</c:v>
                </c:pt>
                <c:pt idx="28">
                  <c:v>2002M05</c:v>
                </c:pt>
                <c:pt idx="29">
                  <c:v>2002M06</c:v>
                </c:pt>
                <c:pt idx="30">
                  <c:v>2002M07</c:v>
                </c:pt>
                <c:pt idx="31">
                  <c:v>2002M08</c:v>
                </c:pt>
                <c:pt idx="32">
                  <c:v>2002M09</c:v>
                </c:pt>
                <c:pt idx="33">
                  <c:v>2002M10</c:v>
                </c:pt>
                <c:pt idx="34">
                  <c:v>2002M11</c:v>
                </c:pt>
                <c:pt idx="35">
                  <c:v>2002M12</c:v>
                </c:pt>
                <c:pt idx="36">
                  <c:v>2003</c:v>
                </c:pt>
                <c:pt idx="37">
                  <c:v>2003M02</c:v>
                </c:pt>
                <c:pt idx="38">
                  <c:v>2003M03</c:v>
                </c:pt>
                <c:pt idx="39">
                  <c:v>2003M04</c:v>
                </c:pt>
                <c:pt idx="40">
                  <c:v>2003M05</c:v>
                </c:pt>
                <c:pt idx="41">
                  <c:v>2003M06</c:v>
                </c:pt>
                <c:pt idx="42">
                  <c:v>2003M07</c:v>
                </c:pt>
                <c:pt idx="43">
                  <c:v>2003M08</c:v>
                </c:pt>
                <c:pt idx="44">
                  <c:v>2003M09</c:v>
                </c:pt>
                <c:pt idx="45">
                  <c:v>2003M10</c:v>
                </c:pt>
                <c:pt idx="46">
                  <c:v>2003M11</c:v>
                </c:pt>
                <c:pt idx="47">
                  <c:v>2003M12</c:v>
                </c:pt>
                <c:pt idx="48">
                  <c:v>2004</c:v>
                </c:pt>
                <c:pt idx="49">
                  <c:v>2004M02</c:v>
                </c:pt>
                <c:pt idx="50">
                  <c:v>2004M03</c:v>
                </c:pt>
                <c:pt idx="51">
                  <c:v>2004M04</c:v>
                </c:pt>
                <c:pt idx="52">
                  <c:v>2004M05</c:v>
                </c:pt>
                <c:pt idx="53">
                  <c:v>2004M06</c:v>
                </c:pt>
                <c:pt idx="54">
                  <c:v>2004M07</c:v>
                </c:pt>
                <c:pt idx="55">
                  <c:v>2004M08</c:v>
                </c:pt>
                <c:pt idx="56">
                  <c:v>2004M09</c:v>
                </c:pt>
                <c:pt idx="57">
                  <c:v>2004M10</c:v>
                </c:pt>
                <c:pt idx="58">
                  <c:v>2004M11</c:v>
                </c:pt>
                <c:pt idx="59">
                  <c:v>2004M12</c:v>
                </c:pt>
                <c:pt idx="60">
                  <c:v>2005</c:v>
                </c:pt>
                <c:pt idx="61">
                  <c:v>2005M02</c:v>
                </c:pt>
                <c:pt idx="62">
                  <c:v>2005M03</c:v>
                </c:pt>
                <c:pt idx="63">
                  <c:v>2005M04</c:v>
                </c:pt>
                <c:pt idx="64">
                  <c:v>2005M05</c:v>
                </c:pt>
                <c:pt idx="65">
                  <c:v>2005M06</c:v>
                </c:pt>
                <c:pt idx="66">
                  <c:v>2005M07</c:v>
                </c:pt>
                <c:pt idx="67">
                  <c:v>2005M08</c:v>
                </c:pt>
                <c:pt idx="68">
                  <c:v>2005M09</c:v>
                </c:pt>
                <c:pt idx="69">
                  <c:v>2005M10</c:v>
                </c:pt>
                <c:pt idx="70">
                  <c:v>2005M11</c:v>
                </c:pt>
                <c:pt idx="71">
                  <c:v>2005M12</c:v>
                </c:pt>
                <c:pt idx="72">
                  <c:v>2006</c:v>
                </c:pt>
                <c:pt idx="73">
                  <c:v>2006M02</c:v>
                </c:pt>
                <c:pt idx="74">
                  <c:v>2006M03</c:v>
                </c:pt>
                <c:pt idx="75">
                  <c:v>2006M04</c:v>
                </c:pt>
                <c:pt idx="76">
                  <c:v>2006M05</c:v>
                </c:pt>
                <c:pt idx="77">
                  <c:v>2006M06</c:v>
                </c:pt>
                <c:pt idx="78">
                  <c:v>2006M07</c:v>
                </c:pt>
                <c:pt idx="79">
                  <c:v>2006M08</c:v>
                </c:pt>
                <c:pt idx="80">
                  <c:v>2006M09</c:v>
                </c:pt>
                <c:pt idx="81">
                  <c:v>2006M10</c:v>
                </c:pt>
                <c:pt idx="82">
                  <c:v>2006M11</c:v>
                </c:pt>
                <c:pt idx="83">
                  <c:v>2006M12</c:v>
                </c:pt>
                <c:pt idx="84">
                  <c:v>2007</c:v>
                </c:pt>
                <c:pt idx="85">
                  <c:v>2007M02</c:v>
                </c:pt>
                <c:pt idx="86">
                  <c:v>2007M03</c:v>
                </c:pt>
                <c:pt idx="87">
                  <c:v>2007M04</c:v>
                </c:pt>
                <c:pt idx="88">
                  <c:v>2007M05</c:v>
                </c:pt>
                <c:pt idx="89">
                  <c:v>2007M06</c:v>
                </c:pt>
                <c:pt idx="90">
                  <c:v>2007M07</c:v>
                </c:pt>
                <c:pt idx="91">
                  <c:v>2007M08</c:v>
                </c:pt>
                <c:pt idx="92">
                  <c:v>2007M09</c:v>
                </c:pt>
                <c:pt idx="93">
                  <c:v>2007M10</c:v>
                </c:pt>
                <c:pt idx="94">
                  <c:v>2007M11</c:v>
                </c:pt>
                <c:pt idx="95">
                  <c:v>2007M12</c:v>
                </c:pt>
                <c:pt idx="96">
                  <c:v>2008</c:v>
                </c:pt>
                <c:pt idx="97">
                  <c:v>2008M02</c:v>
                </c:pt>
                <c:pt idx="98">
                  <c:v>2008M03</c:v>
                </c:pt>
                <c:pt idx="99">
                  <c:v>2008M04</c:v>
                </c:pt>
                <c:pt idx="100">
                  <c:v>2008M05</c:v>
                </c:pt>
                <c:pt idx="101">
                  <c:v>2008M06</c:v>
                </c:pt>
                <c:pt idx="102">
                  <c:v>2008M07</c:v>
                </c:pt>
                <c:pt idx="103">
                  <c:v>2008M08</c:v>
                </c:pt>
                <c:pt idx="104">
                  <c:v>2008M09</c:v>
                </c:pt>
                <c:pt idx="105">
                  <c:v>2008M10</c:v>
                </c:pt>
                <c:pt idx="106">
                  <c:v>2008M11</c:v>
                </c:pt>
                <c:pt idx="107">
                  <c:v>2008M12</c:v>
                </c:pt>
                <c:pt idx="108">
                  <c:v>2009</c:v>
                </c:pt>
                <c:pt idx="109">
                  <c:v>2009M02</c:v>
                </c:pt>
                <c:pt idx="110">
                  <c:v>2009M03</c:v>
                </c:pt>
                <c:pt idx="111">
                  <c:v>2009M04</c:v>
                </c:pt>
                <c:pt idx="112">
                  <c:v>2009M05</c:v>
                </c:pt>
                <c:pt idx="113">
                  <c:v>2009M06</c:v>
                </c:pt>
                <c:pt idx="114">
                  <c:v>2009M07</c:v>
                </c:pt>
                <c:pt idx="115">
                  <c:v>2009M08</c:v>
                </c:pt>
                <c:pt idx="116">
                  <c:v>2009M09</c:v>
                </c:pt>
                <c:pt idx="117">
                  <c:v>2009M10</c:v>
                </c:pt>
                <c:pt idx="118">
                  <c:v>2009M11</c:v>
                </c:pt>
                <c:pt idx="119">
                  <c:v>2009M12</c:v>
                </c:pt>
                <c:pt idx="120">
                  <c:v>2010</c:v>
                </c:pt>
                <c:pt idx="121">
                  <c:v>2010M02</c:v>
                </c:pt>
                <c:pt idx="122">
                  <c:v>2010M03</c:v>
                </c:pt>
                <c:pt idx="123">
                  <c:v>2010M04</c:v>
                </c:pt>
                <c:pt idx="124">
                  <c:v>2010M05</c:v>
                </c:pt>
                <c:pt idx="125">
                  <c:v>2010M06</c:v>
                </c:pt>
                <c:pt idx="126">
                  <c:v>2010M07</c:v>
                </c:pt>
                <c:pt idx="127">
                  <c:v>2010M08</c:v>
                </c:pt>
                <c:pt idx="128">
                  <c:v>2010M09</c:v>
                </c:pt>
                <c:pt idx="129">
                  <c:v>2010M10</c:v>
                </c:pt>
                <c:pt idx="130">
                  <c:v>2010M11</c:v>
                </c:pt>
                <c:pt idx="131">
                  <c:v>2010M12</c:v>
                </c:pt>
                <c:pt idx="132">
                  <c:v>2011</c:v>
                </c:pt>
                <c:pt idx="133">
                  <c:v>2011M02</c:v>
                </c:pt>
                <c:pt idx="134">
                  <c:v>2011M03</c:v>
                </c:pt>
                <c:pt idx="135">
                  <c:v>2011M04</c:v>
                </c:pt>
                <c:pt idx="136">
                  <c:v>2011M05</c:v>
                </c:pt>
                <c:pt idx="137">
                  <c:v>2011M06</c:v>
                </c:pt>
                <c:pt idx="138">
                  <c:v>2011M07</c:v>
                </c:pt>
                <c:pt idx="139">
                  <c:v>2011M08</c:v>
                </c:pt>
                <c:pt idx="140">
                  <c:v>2011M09</c:v>
                </c:pt>
                <c:pt idx="141">
                  <c:v>2011M10</c:v>
                </c:pt>
                <c:pt idx="142">
                  <c:v>2011M11</c:v>
                </c:pt>
                <c:pt idx="143">
                  <c:v>2011M12</c:v>
                </c:pt>
                <c:pt idx="144">
                  <c:v>2012</c:v>
                </c:pt>
                <c:pt idx="145">
                  <c:v>2012M02</c:v>
                </c:pt>
                <c:pt idx="146">
                  <c:v>2012M03</c:v>
                </c:pt>
                <c:pt idx="147">
                  <c:v>2012M04</c:v>
                </c:pt>
                <c:pt idx="148">
                  <c:v>2012M05</c:v>
                </c:pt>
                <c:pt idx="149">
                  <c:v>2012M06</c:v>
                </c:pt>
                <c:pt idx="150">
                  <c:v>2012M07</c:v>
                </c:pt>
                <c:pt idx="151">
                  <c:v>2012M08</c:v>
                </c:pt>
                <c:pt idx="152">
                  <c:v>2012M09</c:v>
                </c:pt>
                <c:pt idx="153">
                  <c:v>2012M10</c:v>
                </c:pt>
                <c:pt idx="154">
                  <c:v>2012M11</c:v>
                </c:pt>
                <c:pt idx="155">
                  <c:v>2012M12</c:v>
                </c:pt>
                <c:pt idx="156">
                  <c:v>2013</c:v>
                </c:pt>
                <c:pt idx="157">
                  <c:v>2013M02</c:v>
                </c:pt>
                <c:pt idx="158">
                  <c:v>2013M03</c:v>
                </c:pt>
                <c:pt idx="159">
                  <c:v>2013M04</c:v>
                </c:pt>
                <c:pt idx="160">
                  <c:v>2013M05</c:v>
                </c:pt>
                <c:pt idx="161">
                  <c:v>2013M06</c:v>
                </c:pt>
                <c:pt idx="162">
                  <c:v>2013M07</c:v>
                </c:pt>
                <c:pt idx="163">
                  <c:v>2013M08</c:v>
                </c:pt>
                <c:pt idx="164">
                  <c:v>2013M09</c:v>
                </c:pt>
                <c:pt idx="165">
                  <c:v>2013M10</c:v>
                </c:pt>
                <c:pt idx="166">
                  <c:v>2013M11</c:v>
                </c:pt>
                <c:pt idx="167">
                  <c:v>2013M12</c:v>
                </c:pt>
                <c:pt idx="168">
                  <c:v>2014</c:v>
                </c:pt>
                <c:pt idx="169">
                  <c:v>2014M02</c:v>
                </c:pt>
                <c:pt idx="170">
                  <c:v>2014M03</c:v>
                </c:pt>
                <c:pt idx="171">
                  <c:v>2014M04</c:v>
                </c:pt>
                <c:pt idx="172">
                  <c:v>2014M05</c:v>
                </c:pt>
                <c:pt idx="173">
                  <c:v>2014M06</c:v>
                </c:pt>
                <c:pt idx="174">
                  <c:v>2014M07</c:v>
                </c:pt>
                <c:pt idx="175">
                  <c:v>2014M08</c:v>
                </c:pt>
                <c:pt idx="176">
                  <c:v>2014M09</c:v>
                </c:pt>
                <c:pt idx="177">
                  <c:v>2014M10</c:v>
                </c:pt>
                <c:pt idx="178">
                  <c:v>2014M11</c:v>
                </c:pt>
                <c:pt idx="179">
                  <c:v>2014M12</c:v>
                </c:pt>
                <c:pt idx="180">
                  <c:v>2015</c:v>
                </c:pt>
                <c:pt idx="181">
                  <c:v>2015M02</c:v>
                </c:pt>
                <c:pt idx="182">
                  <c:v>2015M03</c:v>
                </c:pt>
                <c:pt idx="183">
                  <c:v>2015M04</c:v>
                </c:pt>
                <c:pt idx="184">
                  <c:v>2015M05</c:v>
                </c:pt>
                <c:pt idx="185">
                  <c:v>2015M06</c:v>
                </c:pt>
                <c:pt idx="186">
                  <c:v>2015M07</c:v>
                </c:pt>
                <c:pt idx="187">
                  <c:v>2015M08</c:v>
                </c:pt>
                <c:pt idx="188">
                  <c:v>2015M09</c:v>
                </c:pt>
                <c:pt idx="189">
                  <c:v>2015M10</c:v>
                </c:pt>
                <c:pt idx="190">
                  <c:v>2015M11</c:v>
                </c:pt>
                <c:pt idx="191">
                  <c:v>2015M12</c:v>
                </c:pt>
                <c:pt idx="192">
                  <c:v>2016</c:v>
                </c:pt>
                <c:pt idx="193">
                  <c:v>2</c:v>
                </c:pt>
                <c:pt idx="194">
                  <c:v>3</c:v>
                </c:pt>
                <c:pt idx="195">
                  <c:v>4</c:v>
                </c:pt>
                <c:pt idx="196">
                  <c:v>5</c:v>
                </c:pt>
                <c:pt idx="197">
                  <c:v>6</c:v>
                </c:pt>
                <c:pt idx="198">
                  <c:v>7</c:v>
                </c:pt>
                <c:pt idx="199">
                  <c:v>8</c:v>
                </c:pt>
                <c:pt idx="200">
                  <c:v>9</c:v>
                </c:pt>
                <c:pt idx="201">
                  <c:v>10</c:v>
                </c:pt>
                <c:pt idx="202">
                  <c:v>11</c:v>
                </c:pt>
                <c:pt idx="203">
                  <c:v>12</c:v>
                </c:pt>
              </c:strCache>
            </c:strRef>
          </c:cat>
          <c:val>
            <c:numRef>
              <c:f>'[201905M2年增率與目標區.xlsx]M2'!$D$3:$D$235</c:f>
              <c:numCache>
                <c:formatCode>0.00</c:formatCode>
                <c:ptCount val="233"/>
                <c:pt idx="0">
                  <c:v>8.2639025195206006</c:v>
                </c:pt>
                <c:pt idx="1">
                  <c:v>8.3297919231420003</c:v>
                </c:pt>
                <c:pt idx="2">
                  <c:v>8.2278228798841706</c:v>
                </c:pt>
                <c:pt idx="3">
                  <c:v>7.8904506834440697</c:v>
                </c:pt>
                <c:pt idx="4">
                  <c:v>6.9964575890000704</c:v>
                </c:pt>
                <c:pt idx="5">
                  <c:v>6.5875189259361999</c:v>
                </c:pt>
                <c:pt idx="6">
                  <c:v>6.0231641255209496</c:v>
                </c:pt>
                <c:pt idx="7">
                  <c:v>6.2894910586210599</c:v>
                </c:pt>
                <c:pt idx="8">
                  <c:v>6.3219567714452003</c:v>
                </c:pt>
                <c:pt idx="9">
                  <c:v>6.3192024890545904</c:v>
                </c:pt>
                <c:pt idx="10">
                  <c:v>6.7377401930373599</c:v>
                </c:pt>
                <c:pt idx="11">
                  <c:v>6.7254563488814201</c:v>
                </c:pt>
                <c:pt idx="12">
                  <c:v>6.8098044698371201</c:v>
                </c:pt>
                <c:pt idx="13">
                  <c:v>5.8447489341570504</c:v>
                </c:pt>
                <c:pt idx="14">
                  <c:v>5.3945231934115103</c:v>
                </c:pt>
                <c:pt idx="15">
                  <c:v>4.9884005208142801</c:v>
                </c:pt>
                <c:pt idx="16">
                  <c:v>5.5501840440702797</c:v>
                </c:pt>
                <c:pt idx="17">
                  <c:v>5.9351573839148104</c:v>
                </c:pt>
                <c:pt idx="18">
                  <c:v>6.1758290279814796</c:v>
                </c:pt>
                <c:pt idx="19">
                  <c:v>6.3778624784424904</c:v>
                </c:pt>
                <c:pt idx="20">
                  <c:v>6.0757818988358396</c:v>
                </c:pt>
                <c:pt idx="21">
                  <c:v>5.7823174841823599</c:v>
                </c:pt>
                <c:pt idx="22">
                  <c:v>5.0425556370468296</c:v>
                </c:pt>
                <c:pt idx="23">
                  <c:v>4.5964647836595303</c:v>
                </c:pt>
                <c:pt idx="24">
                  <c:v>3.78771174342707</c:v>
                </c:pt>
                <c:pt idx="25">
                  <c:v>4.3173298535145799</c:v>
                </c:pt>
                <c:pt idx="26">
                  <c:v>4.3129959308319803</c:v>
                </c:pt>
                <c:pt idx="27">
                  <c:v>4.4953041199041301</c:v>
                </c:pt>
                <c:pt idx="28">
                  <c:v>4.3045611232901102</c:v>
                </c:pt>
                <c:pt idx="29">
                  <c:v>3.65456296911657</c:v>
                </c:pt>
                <c:pt idx="30">
                  <c:v>3.2123159007617401</c:v>
                </c:pt>
                <c:pt idx="31">
                  <c:v>2.7868456639113401</c:v>
                </c:pt>
                <c:pt idx="32">
                  <c:v>2.7062828682249802</c:v>
                </c:pt>
                <c:pt idx="33">
                  <c:v>2.4534499615013599</c:v>
                </c:pt>
                <c:pt idx="34">
                  <c:v>2.7944190832864799</c:v>
                </c:pt>
                <c:pt idx="35">
                  <c:v>2.7276107637588201</c:v>
                </c:pt>
                <c:pt idx="36">
                  <c:v>2.8409018632138801</c:v>
                </c:pt>
                <c:pt idx="37">
                  <c:v>2.4937419940095098</c:v>
                </c:pt>
                <c:pt idx="38">
                  <c:v>2.2112808755679798</c:v>
                </c:pt>
                <c:pt idx="39">
                  <c:v>2.1491544416450199</c:v>
                </c:pt>
                <c:pt idx="40">
                  <c:v>2.6150048914666799</c:v>
                </c:pt>
                <c:pt idx="41">
                  <c:v>2.9147093985646801</c:v>
                </c:pt>
                <c:pt idx="42">
                  <c:v>3.32726708949511</c:v>
                </c:pt>
                <c:pt idx="43">
                  <c:v>4.3758620811122402</c:v>
                </c:pt>
                <c:pt idx="44">
                  <c:v>4.8560372649903503</c:v>
                </c:pt>
                <c:pt idx="45">
                  <c:v>5.5256738403479604</c:v>
                </c:pt>
                <c:pt idx="46">
                  <c:v>5.4711837879076901</c:v>
                </c:pt>
                <c:pt idx="47">
                  <c:v>5.3959010586026501</c:v>
                </c:pt>
                <c:pt idx="48">
                  <c:v>6.3695806817479097</c:v>
                </c:pt>
                <c:pt idx="49">
                  <c:v>6.6122933205067396</c:v>
                </c:pt>
                <c:pt idx="50">
                  <c:v>7.6865897573091502</c:v>
                </c:pt>
                <c:pt idx="51">
                  <c:v>8.2617763415647296</c:v>
                </c:pt>
                <c:pt idx="52">
                  <c:v>8.3764730514185892</c:v>
                </c:pt>
                <c:pt idx="53">
                  <c:v>7.7283834564351404</c:v>
                </c:pt>
                <c:pt idx="54">
                  <c:v>7.6006884048916001</c:v>
                </c:pt>
                <c:pt idx="55">
                  <c:v>7.1394120205153504</c:v>
                </c:pt>
                <c:pt idx="56">
                  <c:v>6.90983466193493</c:v>
                </c:pt>
                <c:pt idx="57">
                  <c:v>6.5963736826044999</c:v>
                </c:pt>
                <c:pt idx="58">
                  <c:v>6.8217559800996197</c:v>
                </c:pt>
                <c:pt idx="59">
                  <c:v>7.1556228666447703</c:v>
                </c:pt>
                <c:pt idx="60">
                  <c:v>6.0520480617987902</c:v>
                </c:pt>
                <c:pt idx="61">
                  <c:v>6.3779480091667704</c:v>
                </c:pt>
                <c:pt idx="62">
                  <c:v>5.8614087966318102</c:v>
                </c:pt>
                <c:pt idx="63">
                  <c:v>5.5106418389591001</c:v>
                </c:pt>
                <c:pt idx="64">
                  <c:v>5.5957937886090301</c:v>
                </c:pt>
                <c:pt idx="65">
                  <c:v>6.3159363809056801</c:v>
                </c:pt>
                <c:pt idx="66">
                  <c:v>6.5130825541227697</c:v>
                </c:pt>
                <c:pt idx="67">
                  <c:v>6.5464322337623404</c:v>
                </c:pt>
                <c:pt idx="68">
                  <c:v>6.3851965528498802</c:v>
                </c:pt>
                <c:pt idx="69">
                  <c:v>6.32898048968155</c:v>
                </c:pt>
                <c:pt idx="70">
                  <c:v>6.2009422302123696</c:v>
                </c:pt>
                <c:pt idx="71">
                  <c:v>6.6972218437078004</c:v>
                </c:pt>
                <c:pt idx="72">
                  <c:v>7.2550060091462303</c:v>
                </c:pt>
                <c:pt idx="73">
                  <c:v>6.5535357303908102</c:v>
                </c:pt>
                <c:pt idx="74">
                  <c:v>6.1688638872392199</c:v>
                </c:pt>
                <c:pt idx="75">
                  <c:v>6.5340040077655503</c:v>
                </c:pt>
                <c:pt idx="76">
                  <c:v>7.0362685132442797</c:v>
                </c:pt>
                <c:pt idx="77">
                  <c:v>6.4164108197161998</c:v>
                </c:pt>
                <c:pt idx="78">
                  <c:v>5.6630841707303503</c:v>
                </c:pt>
                <c:pt idx="79">
                  <c:v>5.3497221961304797</c:v>
                </c:pt>
                <c:pt idx="80">
                  <c:v>5.7529257239873504</c:v>
                </c:pt>
                <c:pt idx="81">
                  <c:v>5.8490430584752398</c:v>
                </c:pt>
                <c:pt idx="82">
                  <c:v>5.8596927203021698</c:v>
                </c:pt>
                <c:pt idx="83">
                  <c:v>5.7387786726874301</c:v>
                </c:pt>
                <c:pt idx="84">
                  <c:v>5.0092747224853502</c:v>
                </c:pt>
                <c:pt idx="85">
                  <c:v>5.53859434259072</c:v>
                </c:pt>
                <c:pt idx="86">
                  <c:v>5.7598998982414296</c:v>
                </c:pt>
                <c:pt idx="87">
                  <c:v>5.37619307629451</c:v>
                </c:pt>
                <c:pt idx="88">
                  <c:v>4.6415768878033301</c:v>
                </c:pt>
                <c:pt idx="89">
                  <c:v>4.5258809395975801</c:v>
                </c:pt>
                <c:pt idx="90">
                  <c:v>4.55412079899682</c:v>
                </c:pt>
                <c:pt idx="91">
                  <c:v>4.1570054470856999</c:v>
                </c:pt>
                <c:pt idx="92">
                  <c:v>3.3792235102199299</c:v>
                </c:pt>
                <c:pt idx="93">
                  <c:v>3.13416394078491</c:v>
                </c:pt>
                <c:pt idx="94">
                  <c:v>2.6891913587219198</c:v>
                </c:pt>
                <c:pt idx="95">
                  <c:v>1.27028607193631</c:v>
                </c:pt>
                <c:pt idx="96">
                  <c:v>0.97043469747868305</c:v>
                </c:pt>
                <c:pt idx="97">
                  <c:v>1.3542330600725101</c:v>
                </c:pt>
                <c:pt idx="98">
                  <c:v>1.6767811975300499</c:v>
                </c:pt>
                <c:pt idx="99">
                  <c:v>2.0463049932717801</c:v>
                </c:pt>
                <c:pt idx="100">
                  <c:v>2.2761625673126402</c:v>
                </c:pt>
                <c:pt idx="101">
                  <c:v>1.67441515408204</c:v>
                </c:pt>
                <c:pt idx="102">
                  <c:v>1.4801905678345399</c:v>
                </c:pt>
                <c:pt idx="103">
                  <c:v>2.1872418277066399</c:v>
                </c:pt>
                <c:pt idx="104">
                  <c:v>2.65128968943799</c:v>
                </c:pt>
                <c:pt idx="105">
                  <c:v>4.2472581289611604</c:v>
                </c:pt>
                <c:pt idx="106">
                  <c:v>5.2448464786675197</c:v>
                </c:pt>
                <c:pt idx="107">
                  <c:v>6.7269790343937803</c:v>
                </c:pt>
                <c:pt idx="108">
                  <c:v>7.4724878083409996</c:v>
                </c:pt>
                <c:pt idx="109">
                  <c:v>6.5376703661192002</c:v>
                </c:pt>
                <c:pt idx="110">
                  <c:v>6.7885115722182201</c:v>
                </c:pt>
                <c:pt idx="111">
                  <c:v>7.1709777034280204</c:v>
                </c:pt>
                <c:pt idx="112">
                  <c:v>7.7369088358693201</c:v>
                </c:pt>
                <c:pt idx="113">
                  <c:v>8.4808721041347699</c:v>
                </c:pt>
                <c:pt idx="114">
                  <c:v>8.5826983594623005</c:v>
                </c:pt>
                <c:pt idx="115">
                  <c:v>8.3485564582856</c:v>
                </c:pt>
                <c:pt idx="116">
                  <c:v>8.4181943991753005</c:v>
                </c:pt>
                <c:pt idx="117">
                  <c:v>7.3695360817688202</c:v>
                </c:pt>
                <c:pt idx="118">
                  <c:v>6.6396189401559198</c:v>
                </c:pt>
                <c:pt idx="119">
                  <c:v>5.9523421040952504</c:v>
                </c:pt>
                <c:pt idx="120">
                  <c:v>5.3402354438207098</c:v>
                </c:pt>
                <c:pt idx="121">
                  <c:v>4.8966459194292202</c:v>
                </c:pt>
                <c:pt idx="122">
                  <c:v>4.4388442707891702</c:v>
                </c:pt>
                <c:pt idx="123">
                  <c:v>3.99112856157033</c:v>
                </c:pt>
                <c:pt idx="124">
                  <c:v>3.3805797097216899</c:v>
                </c:pt>
                <c:pt idx="125">
                  <c:v>3.6682798297218202</c:v>
                </c:pt>
                <c:pt idx="126">
                  <c:v>4.02715458822209</c:v>
                </c:pt>
                <c:pt idx="127">
                  <c:v>4.5987737572069598</c:v>
                </c:pt>
                <c:pt idx="128">
                  <c:v>4.6667798238635401</c:v>
                </c:pt>
                <c:pt idx="129">
                  <c:v>4.8586844457542098</c:v>
                </c:pt>
                <c:pt idx="130">
                  <c:v>5.2572650659135904</c:v>
                </c:pt>
                <c:pt idx="131">
                  <c:v>5.2472290827621597</c:v>
                </c:pt>
                <c:pt idx="132">
                  <c:v>5.6268020902592699</c:v>
                </c:pt>
                <c:pt idx="133">
                  <c:v>6.2375402458784501</c:v>
                </c:pt>
                <c:pt idx="134">
                  <c:v>6.0160525843929502</c:v>
                </c:pt>
                <c:pt idx="135">
                  <c:v>5.9953527674861</c:v>
                </c:pt>
                <c:pt idx="136">
                  <c:v>6.1986568760163703</c:v>
                </c:pt>
                <c:pt idx="137">
                  <c:v>6.0659487811213602</c:v>
                </c:pt>
                <c:pt idx="138">
                  <c:v>6.2407807143440399</c:v>
                </c:pt>
                <c:pt idx="139">
                  <c:v>6.1614377103434901</c:v>
                </c:pt>
                <c:pt idx="140">
                  <c:v>5.8521842325492699</c:v>
                </c:pt>
                <c:pt idx="141">
                  <c:v>5.5449782304375104</c:v>
                </c:pt>
                <c:pt idx="142">
                  <c:v>5.0954492764539996</c:v>
                </c:pt>
                <c:pt idx="143">
                  <c:v>5.0081486525443299</c:v>
                </c:pt>
                <c:pt idx="144">
                  <c:v>5.2247597670089103</c:v>
                </c:pt>
                <c:pt idx="145">
                  <c:v>4.9223216642532304</c:v>
                </c:pt>
                <c:pt idx="146">
                  <c:v>5.0516828684278101</c:v>
                </c:pt>
                <c:pt idx="147">
                  <c:v>4.72132137835621</c:v>
                </c:pt>
                <c:pt idx="148">
                  <c:v>4.3956072141709601</c:v>
                </c:pt>
                <c:pt idx="149">
                  <c:v>4.1921505668953198</c:v>
                </c:pt>
                <c:pt idx="150">
                  <c:v>3.7960308017137998</c:v>
                </c:pt>
                <c:pt idx="151">
                  <c:v>3.6869989712967599</c:v>
                </c:pt>
                <c:pt idx="152">
                  <c:v>3.95636778783041</c:v>
                </c:pt>
                <c:pt idx="153">
                  <c:v>3.2931222270801102</c:v>
                </c:pt>
                <c:pt idx="154">
                  <c:v>3.2589596464695401</c:v>
                </c:pt>
                <c:pt idx="155">
                  <c:v>3.6661841052102599</c:v>
                </c:pt>
                <c:pt idx="156">
                  <c:v>2.9896120637124199</c:v>
                </c:pt>
                <c:pt idx="157">
                  <c:v>3.5344372283382799</c:v>
                </c:pt>
                <c:pt idx="158">
                  <c:v>3.77594740268438</c:v>
                </c:pt>
                <c:pt idx="159">
                  <c:v>3.7064264023240501</c:v>
                </c:pt>
                <c:pt idx="160">
                  <c:v>4.3166336127687899</c:v>
                </c:pt>
                <c:pt idx="161">
                  <c:v>4.8204295473936503</c:v>
                </c:pt>
                <c:pt idx="162">
                  <c:v>5.41567135701324</c:v>
                </c:pt>
                <c:pt idx="163">
                  <c:v>5.4110155766340098</c:v>
                </c:pt>
                <c:pt idx="164">
                  <c:v>5.5425898057823701</c:v>
                </c:pt>
                <c:pt idx="165">
                  <c:v>5.9946665235720697</c:v>
                </c:pt>
                <c:pt idx="166">
                  <c:v>6.0457526628187699</c:v>
                </c:pt>
                <c:pt idx="167">
                  <c:v>5.7542099950482299</c:v>
                </c:pt>
                <c:pt idx="168">
                  <c:v>5.9724992675253397</c:v>
                </c:pt>
                <c:pt idx="169">
                  <c:v>5.6070404597946899</c:v>
                </c:pt>
                <c:pt idx="170">
                  <c:v>5.8889168573297903</c:v>
                </c:pt>
                <c:pt idx="171">
                  <c:v>6.2373252869074802</c:v>
                </c:pt>
                <c:pt idx="172">
                  <c:v>5.9129232513847896</c:v>
                </c:pt>
                <c:pt idx="173">
                  <c:v>5.7403063003836401</c:v>
                </c:pt>
                <c:pt idx="174">
                  <c:v>5.63</c:v>
                </c:pt>
                <c:pt idx="175">
                  <c:v>5.64</c:v>
                </c:pt>
                <c:pt idx="176" formatCode="General">
                  <c:v>5.31</c:v>
                </c:pt>
                <c:pt idx="177" formatCode="General">
                  <c:v>4.9800000000000004</c:v>
                </c:pt>
                <c:pt idx="178" formatCode="General">
                  <c:v>5.22</c:v>
                </c:pt>
                <c:pt idx="179" formatCode="General">
                  <c:v>5.85</c:v>
                </c:pt>
                <c:pt idx="180" formatCode="General">
                  <c:v>5.86</c:v>
                </c:pt>
                <c:pt idx="181" formatCode="General">
                  <c:v>6.51</c:v>
                </c:pt>
                <c:pt idx="182" formatCode="General">
                  <c:v>6.57</c:v>
                </c:pt>
                <c:pt idx="183" formatCode="General">
                  <c:v>6.53</c:v>
                </c:pt>
                <c:pt idx="184" formatCode="General">
                  <c:v>6.81</c:v>
                </c:pt>
                <c:pt idx="185" formatCode="General">
                  <c:v>6.53</c:v>
                </c:pt>
                <c:pt idx="186" formatCode="General">
                  <c:v>6.06</c:v>
                </c:pt>
                <c:pt idx="187" formatCode="General">
                  <c:v>6.01</c:v>
                </c:pt>
                <c:pt idx="188" formatCode="0.00_ ">
                  <c:v>6.4972768984453921</c:v>
                </c:pt>
                <c:pt idx="189" formatCode="0.00_ ">
                  <c:v>6.5826274285515352</c:v>
                </c:pt>
                <c:pt idx="190" formatCode="0.00_ ">
                  <c:v>6.3938595240218099</c:v>
                </c:pt>
                <c:pt idx="191" formatCode="0.00_ ">
                  <c:v>5.6847720079028221</c:v>
                </c:pt>
                <c:pt idx="192" formatCode="0.00_ ">
                  <c:v>5.63</c:v>
                </c:pt>
                <c:pt idx="193" formatCode="0.00_ ">
                  <c:v>5.17</c:v>
                </c:pt>
                <c:pt idx="194" formatCode="General">
                  <c:v>4.8099999999999996</c:v>
                </c:pt>
                <c:pt idx="195" formatCode="General">
                  <c:v>4.6500000000000004</c:v>
                </c:pt>
                <c:pt idx="196" formatCode="General">
                  <c:v>4.1399999999999997</c:v>
                </c:pt>
                <c:pt idx="197" formatCode="General">
                  <c:v>4.42</c:v>
                </c:pt>
                <c:pt idx="198" formatCode="0.00_ ">
                  <c:v>4.7</c:v>
                </c:pt>
                <c:pt idx="199" formatCode="0.00_ ">
                  <c:v>4.51</c:v>
                </c:pt>
                <c:pt idx="200" formatCode="0.00_ ">
                  <c:v>4.05</c:v>
                </c:pt>
                <c:pt idx="201" formatCode="0.00_ ">
                  <c:v>3.98</c:v>
                </c:pt>
                <c:pt idx="202" formatCode="0.00_ ">
                  <c:v>3.96</c:v>
                </c:pt>
                <c:pt idx="203" formatCode="0.00_ ">
                  <c:v>4.1100000000000003</c:v>
                </c:pt>
                <c:pt idx="204" formatCode="General">
                  <c:v>3.72</c:v>
                </c:pt>
                <c:pt idx="205" formatCode="General">
                  <c:v>3.56</c:v>
                </c:pt>
                <c:pt idx="206" formatCode="General">
                  <c:v>3.64</c:v>
                </c:pt>
                <c:pt idx="207" formatCode="General">
                  <c:v>3.63</c:v>
                </c:pt>
                <c:pt idx="208" formatCode="General">
                  <c:v>4.07</c:v>
                </c:pt>
                <c:pt idx="209" formatCode="General">
                  <c:v>3.71</c:v>
                </c:pt>
                <c:pt idx="210" formatCode="General">
                  <c:v>3.6</c:v>
                </c:pt>
                <c:pt idx="211" formatCode="General">
                  <c:v>3.75</c:v>
                </c:pt>
                <c:pt idx="212" formatCode="General">
                  <c:v>3.8</c:v>
                </c:pt>
                <c:pt idx="213" formatCode="General">
                  <c:v>3.85</c:v>
                </c:pt>
                <c:pt idx="214" formatCode="General">
                  <c:v>4.07</c:v>
                </c:pt>
                <c:pt idx="215" formatCode="General">
                  <c:v>3.6</c:v>
                </c:pt>
                <c:pt idx="216" formatCode="General">
                  <c:v>3.42</c:v>
                </c:pt>
                <c:pt idx="217" formatCode="General">
                  <c:v>3.78</c:v>
                </c:pt>
                <c:pt idx="218" formatCode="General">
                  <c:v>3.6</c:v>
                </c:pt>
                <c:pt idx="219" formatCode="General">
                  <c:v>3.59</c:v>
                </c:pt>
                <c:pt idx="220" formatCode="General">
                  <c:v>3.73</c:v>
                </c:pt>
                <c:pt idx="221" formatCode="General">
                  <c:v>4.0999999999999996</c:v>
                </c:pt>
                <c:pt idx="222" formatCode="General">
                  <c:v>3.68</c:v>
                </c:pt>
                <c:pt idx="223" formatCode="General">
                  <c:v>3.42</c:v>
                </c:pt>
                <c:pt idx="224" formatCode="General">
                  <c:v>3.34</c:v>
                </c:pt>
                <c:pt idx="225" formatCode="General">
                  <c:v>3.39</c:v>
                </c:pt>
                <c:pt idx="226" formatCode="General">
                  <c:v>3.09</c:v>
                </c:pt>
                <c:pt idx="227" formatCode="General">
                  <c:v>3.07</c:v>
                </c:pt>
                <c:pt idx="228" formatCode="General">
                  <c:v>3.14</c:v>
                </c:pt>
                <c:pt idx="229" formatCode="General">
                  <c:v>2.92</c:v>
                </c:pt>
                <c:pt idx="230" formatCode="General">
                  <c:v>3.1</c:v>
                </c:pt>
                <c:pt idx="231" formatCode="General">
                  <c:v>3.71</c:v>
                </c:pt>
                <c:pt idx="232" formatCode="General">
                  <c:v>3.4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6-94B9-4734-B89C-7541C9709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833856"/>
        <c:axId val="111835392"/>
      </c:lineChart>
      <c:catAx>
        <c:axId val="11183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  <a:ln w="3175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j-lt"/>
                <a:ea typeface="Times New Roman"/>
                <a:cs typeface="Times New Roman"/>
              </a:defRPr>
            </a:pPr>
            <a:endParaRPr lang="zh-TW"/>
          </a:p>
        </c:txPr>
        <c:crossAx val="111835392"/>
        <c:crossesAt val="0"/>
        <c:auto val="0"/>
        <c:lblAlgn val="ctr"/>
        <c:lblOffset val="100"/>
        <c:tickLblSkip val="24"/>
        <c:tickMarkSkip val="24"/>
        <c:noMultiLvlLbl val="0"/>
      </c:catAx>
      <c:valAx>
        <c:axId val="111835392"/>
        <c:scaling>
          <c:orientation val="minMax"/>
        </c:scaling>
        <c:delete val="0"/>
        <c:axPos val="l"/>
        <c:numFmt formatCode="0_ " sourceLinked="0"/>
        <c:majorTickMark val="out"/>
        <c:minorTickMark val="none"/>
        <c:tickLblPos val="nextTo"/>
        <c:spPr>
          <a:ln w="3175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zh-TW"/>
          </a:p>
        </c:txPr>
        <c:crossAx val="11183385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zh-TW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>
                <a:solidFill>
                  <a:schemeClr val="tx1"/>
                </a:solidFill>
              </a:rPr>
              <a:t>本國銀行獲利表現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權益報酬率(ROE)(左軸)</c:v>
                </c:pt>
              </c:strCache>
            </c:strRef>
          </c:tx>
          <c:spPr>
            <a:ln w="222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67"/>
              <c:layout>
                <c:manualLayout>
                  <c:x val="-5.8333333333333438E-2"/>
                  <c:y val="5.5115403844017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857-4CF7-8865-34A1CF037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Sheet1!$B$1:$BQ$1</c:f>
              <c:strCache>
                <c:ptCount val="68"/>
                <c:pt idx="0">
                  <c:v>2002Q1</c:v>
                </c:pt>
                <c:pt idx="1">
                  <c:v>2002Q2</c:v>
                </c:pt>
                <c:pt idx="2">
                  <c:v>2002Q3</c:v>
                </c:pt>
                <c:pt idx="3">
                  <c:v>2002Q4</c:v>
                </c:pt>
                <c:pt idx="4">
                  <c:v>2003Q1</c:v>
                </c:pt>
                <c:pt idx="5">
                  <c:v>2003Q2</c:v>
                </c:pt>
                <c:pt idx="6">
                  <c:v>2003Q3</c:v>
                </c:pt>
                <c:pt idx="7">
                  <c:v>2003Q4</c:v>
                </c:pt>
                <c:pt idx="8">
                  <c:v>2004Q1</c:v>
                </c:pt>
                <c:pt idx="9">
                  <c:v>2004Q2</c:v>
                </c:pt>
                <c:pt idx="10">
                  <c:v>2004Q3</c:v>
                </c:pt>
                <c:pt idx="11">
                  <c:v>2004Q4</c:v>
                </c:pt>
                <c:pt idx="12">
                  <c:v>2005Q1</c:v>
                </c:pt>
                <c:pt idx="13">
                  <c:v>2005Q2</c:v>
                </c:pt>
                <c:pt idx="14">
                  <c:v>2005Q3</c:v>
                </c:pt>
                <c:pt idx="15">
                  <c:v>2005Q4</c:v>
                </c:pt>
                <c:pt idx="16">
                  <c:v>2006Q1</c:v>
                </c:pt>
                <c:pt idx="17">
                  <c:v>2006Q2</c:v>
                </c:pt>
                <c:pt idx="18">
                  <c:v>2006Q3</c:v>
                </c:pt>
                <c:pt idx="19">
                  <c:v>2006Q4</c:v>
                </c:pt>
                <c:pt idx="20">
                  <c:v>2007Q1</c:v>
                </c:pt>
                <c:pt idx="21">
                  <c:v>2007Q2</c:v>
                </c:pt>
                <c:pt idx="22">
                  <c:v>2007Q3</c:v>
                </c:pt>
                <c:pt idx="23">
                  <c:v>2007Q4</c:v>
                </c:pt>
                <c:pt idx="24">
                  <c:v>2008Q1</c:v>
                </c:pt>
                <c:pt idx="25">
                  <c:v>2008Q2</c:v>
                </c:pt>
                <c:pt idx="26">
                  <c:v>2008Q3</c:v>
                </c:pt>
                <c:pt idx="27">
                  <c:v>2008Q4</c:v>
                </c:pt>
                <c:pt idx="28">
                  <c:v>2009Q1</c:v>
                </c:pt>
                <c:pt idx="29">
                  <c:v>2009Q2</c:v>
                </c:pt>
                <c:pt idx="30">
                  <c:v>2009Q3</c:v>
                </c:pt>
                <c:pt idx="31">
                  <c:v>2009Q4</c:v>
                </c:pt>
                <c:pt idx="32">
                  <c:v>2010Q1</c:v>
                </c:pt>
                <c:pt idx="33">
                  <c:v>2010Q2</c:v>
                </c:pt>
                <c:pt idx="34">
                  <c:v>2010Q3</c:v>
                </c:pt>
                <c:pt idx="35">
                  <c:v>2010Q4</c:v>
                </c:pt>
                <c:pt idx="36">
                  <c:v>2011Q1</c:v>
                </c:pt>
                <c:pt idx="37">
                  <c:v>2011Q2</c:v>
                </c:pt>
                <c:pt idx="38">
                  <c:v>2011Q3</c:v>
                </c:pt>
                <c:pt idx="39">
                  <c:v>2011Q4</c:v>
                </c:pt>
                <c:pt idx="40">
                  <c:v>2012Q1</c:v>
                </c:pt>
                <c:pt idx="41">
                  <c:v>2012Q2</c:v>
                </c:pt>
                <c:pt idx="42">
                  <c:v>2012Q3</c:v>
                </c:pt>
                <c:pt idx="43">
                  <c:v>2012Q4</c:v>
                </c:pt>
                <c:pt idx="44">
                  <c:v>2013Q1</c:v>
                </c:pt>
                <c:pt idx="45">
                  <c:v>2013Q2</c:v>
                </c:pt>
                <c:pt idx="46">
                  <c:v>2013Q3</c:v>
                </c:pt>
                <c:pt idx="47">
                  <c:v>2013Q4</c:v>
                </c:pt>
                <c:pt idx="48">
                  <c:v>2014Q1</c:v>
                </c:pt>
                <c:pt idx="49">
                  <c:v>2014Q2</c:v>
                </c:pt>
                <c:pt idx="50">
                  <c:v>2014Q3</c:v>
                </c:pt>
                <c:pt idx="51">
                  <c:v>2014Q4</c:v>
                </c:pt>
                <c:pt idx="52">
                  <c:v>2015Q1</c:v>
                </c:pt>
                <c:pt idx="53">
                  <c:v>2015Q2</c:v>
                </c:pt>
                <c:pt idx="54">
                  <c:v>2015Q3</c:v>
                </c:pt>
                <c:pt idx="55">
                  <c:v>2015Q4</c:v>
                </c:pt>
                <c:pt idx="56">
                  <c:v>2016Q1</c:v>
                </c:pt>
                <c:pt idx="57">
                  <c:v>2016Q2</c:v>
                </c:pt>
                <c:pt idx="58">
                  <c:v>2016Q3</c:v>
                </c:pt>
                <c:pt idx="59">
                  <c:v>2016Q4</c:v>
                </c:pt>
                <c:pt idx="60">
                  <c:v>2017Q1</c:v>
                </c:pt>
                <c:pt idx="61">
                  <c:v>2017Q2</c:v>
                </c:pt>
                <c:pt idx="62">
                  <c:v>2017Q3</c:v>
                </c:pt>
                <c:pt idx="63">
                  <c:v>2017Q4</c:v>
                </c:pt>
                <c:pt idx="64">
                  <c:v>2018Q1</c:v>
                </c:pt>
                <c:pt idx="65">
                  <c:v>2018Q2</c:v>
                </c:pt>
                <c:pt idx="66">
                  <c:v>2018Q3</c:v>
                </c:pt>
                <c:pt idx="67">
                  <c:v>2018Q4</c:v>
                </c:pt>
              </c:strCache>
            </c:strRef>
          </c:cat>
          <c:val>
            <c:numRef>
              <c:f>Sheet1!$B$3:$BQ$3</c:f>
              <c:numCache>
                <c:formatCode>0.00_ </c:formatCode>
                <c:ptCount val="68"/>
                <c:pt idx="0">
                  <c:v>8.09</c:v>
                </c:pt>
                <c:pt idx="1">
                  <c:v>-6.16</c:v>
                </c:pt>
                <c:pt idx="2">
                  <c:v>-6.62</c:v>
                </c:pt>
                <c:pt idx="3">
                  <c:v>-7.19</c:v>
                </c:pt>
                <c:pt idx="4">
                  <c:v>10.8</c:v>
                </c:pt>
                <c:pt idx="5">
                  <c:v>10.27</c:v>
                </c:pt>
                <c:pt idx="6">
                  <c:v>8.11</c:v>
                </c:pt>
                <c:pt idx="7">
                  <c:v>3.51</c:v>
                </c:pt>
                <c:pt idx="8">
                  <c:v>13.37</c:v>
                </c:pt>
                <c:pt idx="9">
                  <c:v>11.49</c:v>
                </c:pt>
                <c:pt idx="10">
                  <c:v>11.36</c:v>
                </c:pt>
                <c:pt idx="11">
                  <c:v>10.25</c:v>
                </c:pt>
                <c:pt idx="12">
                  <c:v>11.46</c:v>
                </c:pt>
                <c:pt idx="13">
                  <c:v>10.210000000000001</c:v>
                </c:pt>
                <c:pt idx="14">
                  <c:v>9.9</c:v>
                </c:pt>
                <c:pt idx="15">
                  <c:v>4.74</c:v>
                </c:pt>
                <c:pt idx="16">
                  <c:v>7.44</c:v>
                </c:pt>
                <c:pt idx="17">
                  <c:v>4.82</c:v>
                </c:pt>
                <c:pt idx="18">
                  <c:v>3.36</c:v>
                </c:pt>
                <c:pt idx="19">
                  <c:v>-0.94</c:v>
                </c:pt>
                <c:pt idx="20">
                  <c:v>6.78</c:v>
                </c:pt>
                <c:pt idx="21">
                  <c:v>8.14</c:v>
                </c:pt>
                <c:pt idx="22">
                  <c:v>7.56</c:v>
                </c:pt>
                <c:pt idx="23">
                  <c:v>4.32</c:v>
                </c:pt>
                <c:pt idx="24">
                  <c:v>5.18</c:v>
                </c:pt>
                <c:pt idx="25">
                  <c:v>5.84</c:v>
                </c:pt>
                <c:pt idx="26">
                  <c:v>4.25</c:v>
                </c:pt>
                <c:pt idx="27">
                  <c:v>1.86</c:v>
                </c:pt>
                <c:pt idx="28">
                  <c:v>4.21</c:v>
                </c:pt>
                <c:pt idx="29">
                  <c:v>4.13</c:v>
                </c:pt>
                <c:pt idx="30">
                  <c:v>3.78</c:v>
                </c:pt>
                <c:pt idx="31">
                  <c:v>4.5199999999999996</c:v>
                </c:pt>
                <c:pt idx="32">
                  <c:v>8.4700000000000006</c:v>
                </c:pt>
                <c:pt idx="33">
                  <c:v>9.11</c:v>
                </c:pt>
                <c:pt idx="34">
                  <c:v>9.35</c:v>
                </c:pt>
                <c:pt idx="35">
                  <c:v>9.08</c:v>
                </c:pt>
                <c:pt idx="36">
                  <c:v>10.07</c:v>
                </c:pt>
                <c:pt idx="37">
                  <c:v>10.59</c:v>
                </c:pt>
                <c:pt idx="38">
                  <c:v>10.42</c:v>
                </c:pt>
                <c:pt idx="39">
                  <c:v>9.27</c:v>
                </c:pt>
                <c:pt idx="40">
                  <c:v>11.65</c:v>
                </c:pt>
                <c:pt idx="41">
                  <c:v>11.77</c:v>
                </c:pt>
                <c:pt idx="42">
                  <c:v>11.33</c:v>
                </c:pt>
                <c:pt idx="43">
                  <c:v>10.33</c:v>
                </c:pt>
                <c:pt idx="44">
                  <c:v>11.12</c:v>
                </c:pt>
                <c:pt idx="45">
                  <c:v>11.42</c:v>
                </c:pt>
                <c:pt idx="46">
                  <c:v>10.97</c:v>
                </c:pt>
                <c:pt idx="47">
                  <c:v>10.29</c:v>
                </c:pt>
                <c:pt idx="48">
                  <c:v>12.58</c:v>
                </c:pt>
                <c:pt idx="49">
                  <c:v>13.33</c:v>
                </c:pt>
                <c:pt idx="50">
                  <c:v>12.82</c:v>
                </c:pt>
                <c:pt idx="51">
                  <c:v>11.62</c:v>
                </c:pt>
                <c:pt idx="52">
                  <c:v>11.42</c:v>
                </c:pt>
                <c:pt idx="53">
                  <c:v>11.5</c:v>
                </c:pt>
                <c:pt idx="54">
                  <c:v>11.16</c:v>
                </c:pt>
                <c:pt idx="55">
                  <c:v>10.65</c:v>
                </c:pt>
                <c:pt idx="56">
                  <c:v>11.01</c:v>
                </c:pt>
                <c:pt idx="57">
                  <c:v>10.27</c:v>
                </c:pt>
                <c:pt idx="58">
                  <c:v>9.82</c:v>
                </c:pt>
                <c:pt idx="59">
                  <c:v>9.23</c:v>
                </c:pt>
                <c:pt idx="60">
                  <c:v>9.43</c:v>
                </c:pt>
                <c:pt idx="61">
                  <c:v>9.61</c:v>
                </c:pt>
                <c:pt idx="62">
                  <c:v>9.77</c:v>
                </c:pt>
                <c:pt idx="63">
                  <c:v>9.0299999999999994</c:v>
                </c:pt>
                <c:pt idx="64">
                  <c:v>9.69</c:v>
                </c:pt>
                <c:pt idx="65">
                  <c:v>9.92</c:v>
                </c:pt>
                <c:pt idx="66">
                  <c:v>10.029999999999999</c:v>
                </c:pt>
                <c:pt idx="67">
                  <c:v>9.34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57-4CF7-8865-34A1CF037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78368"/>
        <c:axId val="111979904"/>
      </c:line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資產報酬率(ROA)(右軸)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67"/>
              <c:layout>
                <c:manualLayout>
                  <c:x val="-7.4999999999999997E-2"/>
                  <c:y val="-5.144104358774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57-4CF7-8865-34A1CF037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Sheet1!$B$1:$BQ$1</c:f>
              <c:strCache>
                <c:ptCount val="68"/>
                <c:pt idx="0">
                  <c:v>2002Q1</c:v>
                </c:pt>
                <c:pt idx="1">
                  <c:v>2002Q2</c:v>
                </c:pt>
                <c:pt idx="2">
                  <c:v>2002Q3</c:v>
                </c:pt>
                <c:pt idx="3">
                  <c:v>2002Q4</c:v>
                </c:pt>
                <c:pt idx="4">
                  <c:v>2003Q1</c:v>
                </c:pt>
                <c:pt idx="5">
                  <c:v>2003Q2</c:v>
                </c:pt>
                <c:pt idx="6">
                  <c:v>2003Q3</c:v>
                </c:pt>
                <c:pt idx="7">
                  <c:v>2003Q4</c:v>
                </c:pt>
                <c:pt idx="8">
                  <c:v>2004Q1</c:v>
                </c:pt>
                <c:pt idx="9">
                  <c:v>2004Q2</c:v>
                </c:pt>
                <c:pt idx="10">
                  <c:v>2004Q3</c:v>
                </c:pt>
                <c:pt idx="11">
                  <c:v>2004Q4</c:v>
                </c:pt>
                <c:pt idx="12">
                  <c:v>2005Q1</c:v>
                </c:pt>
                <c:pt idx="13">
                  <c:v>2005Q2</c:v>
                </c:pt>
                <c:pt idx="14">
                  <c:v>2005Q3</c:v>
                </c:pt>
                <c:pt idx="15">
                  <c:v>2005Q4</c:v>
                </c:pt>
                <c:pt idx="16">
                  <c:v>2006Q1</c:v>
                </c:pt>
                <c:pt idx="17">
                  <c:v>2006Q2</c:v>
                </c:pt>
                <c:pt idx="18">
                  <c:v>2006Q3</c:v>
                </c:pt>
                <c:pt idx="19">
                  <c:v>2006Q4</c:v>
                </c:pt>
                <c:pt idx="20">
                  <c:v>2007Q1</c:v>
                </c:pt>
                <c:pt idx="21">
                  <c:v>2007Q2</c:v>
                </c:pt>
                <c:pt idx="22">
                  <c:v>2007Q3</c:v>
                </c:pt>
                <c:pt idx="23">
                  <c:v>2007Q4</c:v>
                </c:pt>
                <c:pt idx="24">
                  <c:v>2008Q1</c:v>
                </c:pt>
                <c:pt idx="25">
                  <c:v>2008Q2</c:v>
                </c:pt>
                <c:pt idx="26">
                  <c:v>2008Q3</c:v>
                </c:pt>
                <c:pt idx="27">
                  <c:v>2008Q4</c:v>
                </c:pt>
                <c:pt idx="28">
                  <c:v>2009Q1</c:v>
                </c:pt>
                <c:pt idx="29">
                  <c:v>2009Q2</c:v>
                </c:pt>
                <c:pt idx="30">
                  <c:v>2009Q3</c:v>
                </c:pt>
                <c:pt idx="31">
                  <c:v>2009Q4</c:v>
                </c:pt>
                <c:pt idx="32">
                  <c:v>2010Q1</c:v>
                </c:pt>
                <c:pt idx="33">
                  <c:v>2010Q2</c:v>
                </c:pt>
                <c:pt idx="34">
                  <c:v>2010Q3</c:v>
                </c:pt>
                <c:pt idx="35">
                  <c:v>2010Q4</c:v>
                </c:pt>
                <c:pt idx="36">
                  <c:v>2011Q1</c:v>
                </c:pt>
                <c:pt idx="37">
                  <c:v>2011Q2</c:v>
                </c:pt>
                <c:pt idx="38">
                  <c:v>2011Q3</c:v>
                </c:pt>
                <c:pt idx="39">
                  <c:v>2011Q4</c:v>
                </c:pt>
                <c:pt idx="40">
                  <c:v>2012Q1</c:v>
                </c:pt>
                <c:pt idx="41">
                  <c:v>2012Q2</c:v>
                </c:pt>
                <c:pt idx="42">
                  <c:v>2012Q3</c:v>
                </c:pt>
                <c:pt idx="43">
                  <c:v>2012Q4</c:v>
                </c:pt>
                <c:pt idx="44">
                  <c:v>2013Q1</c:v>
                </c:pt>
                <c:pt idx="45">
                  <c:v>2013Q2</c:v>
                </c:pt>
                <c:pt idx="46">
                  <c:v>2013Q3</c:v>
                </c:pt>
                <c:pt idx="47">
                  <c:v>2013Q4</c:v>
                </c:pt>
                <c:pt idx="48">
                  <c:v>2014Q1</c:v>
                </c:pt>
                <c:pt idx="49">
                  <c:v>2014Q2</c:v>
                </c:pt>
                <c:pt idx="50">
                  <c:v>2014Q3</c:v>
                </c:pt>
                <c:pt idx="51">
                  <c:v>2014Q4</c:v>
                </c:pt>
                <c:pt idx="52">
                  <c:v>2015Q1</c:v>
                </c:pt>
                <c:pt idx="53">
                  <c:v>2015Q2</c:v>
                </c:pt>
                <c:pt idx="54">
                  <c:v>2015Q3</c:v>
                </c:pt>
                <c:pt idx="55">
                  <c:v>2015Q4</c:v>
                </c:pt>
                <c:pt idx="56">
                  <c:v>2016Q1</c:v>
                </c:pt>
                <c:pt idx="57">
                  <c:v>2016Q2</c:v>
                </c:pt>
                <c:pt idx="58">
                  <c:v>2016Q3</c:v>
                </c:pt>
                <c:pt idx="59">
                  <c:v>2016Q4</c:v>
                </c:pt>
                <c:pt idx="60">
                  <c:v>2017Q1</c:v>
                </c:pt>
                <c:pt idx="61">
                  <c:v>2017Q2</c:v>
                </c:pt>
                <c:pt idx="62">
                  <c:v>2017Q3</c:v>
                </c:pt>
                <c:pt idx="63">
                  <c:v>2017Q4</c:v>
                </c:pt>
                <c:pt idx="64">
                  <c:v>2018Q1</c:v>
                </c:pt>
                <c:pt idx="65">
                  <c:v>2018Q2</c:v>
                </c:pt>
                <c:pt idx="66">
                  <c:v>2018Q3</c:v>
                </c:pt>
                <c:pt idx="67">
                  <c:v>2018Q4</c:v>
                </c:pt>
              </c:strCache>
            </c:strRef>
          </c:cat>
          <c:val>
            <c:numRef>
              <c:f>Sheet1!$B$2:$BQ$2</c:f>
              <c:numCache>
                <c:formatCode>0.00_ </c:formatCode>
                <c:ptCount val="68"/>
                <c:pt idx="0">
                  <c:v>0.6</c:v>
                </c:pt>
                <c:pt idx="1">
                  <c:v>-0.44</c:v>
                </c:pt>
                <c:pt idx="2">
                  <c:v>-0.47</c:v>
                </c:pt>
                <c:pt idx="3">
                  <c:v>-0.5</c:v>
                </c:pt>
                <c:pt idx="4">
                  <c:v>0.71</c:v>
                </c:pt>
                <c:pt idx="5">
                  <c:v>0.67</c:v>
                </c:pt>
                <c:pt idx="6">
                  <c:v>0.52</c:v>
                </c:pt>
                <c:pt idx="7">
                  <c:v>0.22</c:v>
                </c:pt>
                <c:pt idx="8">
                  <c:v>0.82</c:v>
                </c:pt>
                <c:pt idx="9">
                  <c:v>0.71</c:v>
                </c:pt>
                <c:pt idx="10">
                  <c:v>0.71</c:v>
                </c:pt>
                <c:pt idx="11">
                  <c:v>0.64</c:v>
                </c:pt>
                <c:pt idx="12">
                  <c:v>0.74</c:v>
                </c:pt>
                <c:pt idx="13">
                  <c:v>0.66</c:v>
                </c:pt>
                <c:pt idx="14">
                  <c:v>0.64</c:v>
                </c:pt>
                <c:pt idx="15">
                  <c:v>0.3</c:v>
                </c:pt>
                <c:pt idx="16">
                  <c:v>0.49</c:v>
                </c:pt>
                <c:pt idx="17">
                  <c:v>0.31</c:v>
                </c:pt>
                <c:pt idx="18">
                  <c:v>0.21</c:v>
                </c:pt>
                <c:pt idx="19">
                  <c:v>-0.06</c:v>
                </c:pt>
                <c:pt idx="20">
                  <c:v>0.43</c:v>
                </c:pt>
                <c:pt idx="21">
                  <c:v>0.51</c:v>
                </c:pt>
                <c:pt idx="22">
                  <c:v>0.48</c:v>
                </c:pt>
                <c:pt idx="23">
                  <c:v>0.28000000000000003</c:v>
                </c:pt>
                <c:pt idx="24">
                  <c:v>0.35</c:v>
                </c:pt>
                <c:pt idx="25">
                  <c:v>0.39</c:v>
                </c:pt>
                <c:pt idx="26">
                  <c:v>0.28000000000000003</c:v>
                </c:pt>
                <c:pt idx="27">
                  <c:v>0.12</c:v>
                </c:pt>
                <c:pt idx="28">
                  <c:v>0.26</c:v>
                </c:pt>
                <c:pt idx="29">
                  <c:v>0.25</c:v>
                </c:pt>
                <c:pt idx="30">
                  <c:v>0.23</c:v>
                </c:pt>
                <c:pt idx="31">
                  <c:v>0.28000000000000003</c:v>
                </c:pt>
                <c:pt idx="32">
                  <c:v>0.53</c:v>
                </c:pt>
                <c:pt idx="33">
                  <c:v>0.56999999999999995</c:v>
                </c:pt>
                <c:pt idx="34">
                  <c:v>0.59</c:v>
                </c:pt>
                <c:pt idx="35">
                  <c:v>0.56999999999999995</c:v>
                </c:pt>
                <c:pt idx="36">
                  <c:v>0.64</c:v>
                </c:pt>
                <c:pt idx="37">
                  <c:v>0.67</c:v>
                </c:pt>
                <c:pt idx="38">
                  <c:v>0.65</c:v>
                </c:pt>
                <c:pt idx="39">
                  <c:v>0.57999999999999996</c:v>
                </c:pt>
                <c:pt idx="40">
                  <c:v>0.74</c:v>
                </c:pt>
                <c:pt idx="41">
                  <c:v>0.75</c:v>
                </c:pt>
                <c:pt idx="42">
                  <c:v>0.73</c:v>
                </c:pt>
                <c:pt idx="43">
                  <c:v>0.67</c:v>
                </c:pt>
                <c:pt idx="44">
                  <c:v>0.72</c:v>
                </c:pt>
                <c:pt idx="45">
                  <c:v>0.74</c:v>
                </c:pt>
                <c:pt idx="46">
                  <c:v>0.71</c:v>
                </c:pt>
                <c:pt idx="47">
                  <c:v>0.67</c:v>
                </c:pt>
                <c:pt idx="48">
                  <c:v>0.83</c:v>
                </c:pt>
                <c:pt idx="49">
                  <c:v>0.88</c:v>
                </c:pt>
                <c:pt idx="50">
                  <c:v>0.85</c:v>
                </c:pt>
                <c:pt idx="51">
                  <c:v>0.77</c:v>
                </c:pt>
                <c:pt idx="52">
                  <c:v>0.77</c:v>
                </c:pt>
                <c:pt idx="53">
                  <c:v>0.78</c:v>
                </c:pt>
                <c:pt idx="54">
                  <c:v>0.76</c:v>
                </c:pt>
                <c:pt idx="55">
                  <c:v>0.73</c:v>
                </c:pt>
                <c:pt idx="56">
                  <c:v>0.78</c:v>
                </c:pt>
                <c:pt idx="57">
                  <c:v>0.73</c:v>
                </c:pt>
                <c:pt idx="58">
                  <c:v>0.7</c:v>
                </c:pt>
                <c:pt idx="59">
                  <c:v>0.66</c:v>
                </c:pt>
                <c:pt idx="60">
                  <c:v>0.69</c:v>
                </c:pt>
                <c:pt idx="61">
                  <c:v>0.7</c:v>
                </c:pt>
                <c:pt idx="62">
                  <c:v>0.71</c:v>
                </c:pt>
                <c:pt idx="63">
                  <c:v>0.66</c:v>
                </c:pt>
                <c:pt idx="64">
                  <c:v>0.71</c:v>
                </c:pt>
                <c:pt idx="65">
                  <c:v>0.72</c:v>
                </c:pt>
                <c:pt idx="66">
                  <c:v>0.73</c:v>
                </c:pt>
                <c:pt idx="67">
                  <c:v>0.68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57-4CF7-8865-34A1CF037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99616"/>
        <c:axId val="111998080"/>
      </c:lineChart>
      <c:catAx>
        <c:axId val="11197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1979904"/>
        <c:crosses val="autoZero"/>
        <c:auto val="1"/>
        <c:lblAlgn val="ctr"/>
        <c:lblOffset val="100"/>
        <c:tickLblSkip val="16"/>
        <c:noMultiLvlLbl val="0"/>
      </c:catAx>
      <c:valAx>
        <c:axId val="11197990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1978368"/>
        <c:crosses val="autoZero"/>
        <c:crossBetween val="between"/>
      </c:valAx>
      <c:valAx>
        <c:axId val="111998080"/>
        <c:scaling>
          <c:orientation val="minMax"/>
        </c:scaling>
        <c:delete val="0"/>
        <c:axPos val="r"/>
        <c:numFmt formatCode="#,##0.0_ ;\-#,##0.0\ 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1999616"/>
        <c:crosses val="max"/>
        <c:crossBetween val="between"/>
      </c:valAx>
      <c:catAx>
        <c:axId val="11199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998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 dirty="0">
                <a:solidFill>
                  <a:schemeClr val="tx1"/>
                </a:solidFill>
              </a:rPr>
              <a:t>本國銀行資產品質指標</a:t>
            </a:r>
            <a:endParaRPr lang="en-US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181352257511397"/>
          <c:y val="2.47715861454664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Sheet1!$A$6</c:f>
              <c:strCache>
                <c:ptCount val="1"/>
                <c:pt idx="0">
                  <c:v>備抵呆帳覆蓋率(左軸)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7"/>
              <c:layout>
                <c:manualLayout>
                  <c:x val="-7.9058533132817438E-2"/>
                  <c:y val="-4.6296395013291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BCE-4EBB-8E37-458004A378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Sheet1!$B$1:$BQ$1</c:f>
              <c:strCache>
                <c:ptCount val="68"/>
                <c:pt idx="0">
                  <c:v>2002Q1</c:v>
                </c:pt>
                <c:pt idx="1">
                  <c:v>2002Q2</c:v>
                </c:pt>
                <c:pt idx="2">
                  <c:v>2002Q3</c:v>
                </c:pt>
                <c:pt idx="3">
                  <c:v>2002Q4</c:v>
                </c:pt>
                <c:pt idx="4">
                  <c:v>2003Q1</c:v>
                </c:pt>
                <c:pt idx="5">
                  <c:v>2003Q2</c:v>
                </c:pt>
                <c:pt idx="6">
                  <c:v>2003Q3</c:v>
                </c:pt>
                <c:pt idx="7">
                  <c:v>2003Q4</c:v>
                </c:pt>
                <c:pt idx="8">
                  <c:v>2004Q1</c:v>
                </c:pt>
                <c:pt idx="9">
                  <c:v>2004Q2</c:v>
                </c:pt>
                <c:pt idx="10">
                  <c:v>2004Q3</c:v>
                </c:pt>
                <c:pt idx="11">
                  <c:v>2004Q4</c:v>
                </c:pt>
                <c:pt idx="12">
                  <c:v>2005Q1</c:v>
                </c:pt>
                <c:pt idx="13">
                  <c:v>2005Q2</c:v>
                </c:pt>
                <c:pt idx="14">
                  <c:v>2005Q3</c:v>
                </c:pt>
                <c:pt idx="15">
                  <c:v>2005Q4</c:v>
                </c:pt>
                <c:pt idx="16">
                  <c:v>2006Q1</c:v>
                </c:pt>
                <c:pt idx="17">
                  <c:v>2006Q2</c:v>
                </c:pt>
                <c:pt idx="18">
                  <c:v>2006Q3</c:v>
                </c:pt>
                <c:pt idx="19">
                  <c:v>2006Q4</c:v>
                </c:pt>
                <c:pt idx="20">
                  <c:v>2007Q1</c:v>
                </c:pt>
                <c:pt idx="21">
                  <c:v>2007Q2</c:v>
                </c:pt>
                <c:pt idx="22">
                  <c:v>2007Q3</c:v>
                </c:pt>
                <c:pt idx="23">
                  <c:v>2007Q4</c:v>
                </c:pt>
                <c:pt idx="24">
                  <c:v>2008Q1</c:v>
                </c:pt>
                <c:pt idx="25">
                  <c:v>2008Q2</c:v>
                </c:pt>
                <c:pt idx="26">
                  <c:v>2008Q3</c:v>
                </c:pt>
                <c:pt idx="27">
                  <c:v>2008Q4</c:v>
                </c:pt>
                <c:pt idx="28">
                  <c:v>2009Q1</c:v>
                </c:pt>
                <c:pt idx="29">
                  <c:v>2009Q2</c:v>
                </c:pt>
                <c:pt idx="30">
                  <c:v>2009Q3</c:v>
                </c:pt>
                <c:pt idx="31">
                  <c:v>2009Q4</c:v>
                </c:pt>
                <c:pt idx="32">
                  <c:v>2010Q1</c:v>
                </c:pt>
                <c:pt idx="33">
                  <c:v>2010Q2</c:v>
                </c:pt>
                <c:pt idx="34">
                  <c:v>2010Q3</c:v>
                </c:pt>
                <c:pt idx="35">
                  <c:v>2010Q4</c:v>
                </c:pt>
                <c:pt idx="36">
                  <c:v>2011Q1</c:v>
                </c:pt>
                <c:pt idx="37">
                  <c:v>2011Q2</c:v>
                </c:pt>
                <c:pt idx="38">
                  <c:v>2011Q3</c:v>
                </c:pt>
                <c:pt idx="39">
                  <c:v>2011Q4</c:v>
                </c:pt>
                <c:pt idx="40">
                  <c:v>2012Q1</c:v>
                </c:pt>
                <c:pt idx="41">
                  <c:v>2012Q2</c:v>
                </c:pt>
                <c:pt idx="42">
                  <c:v>2012Q3</c:v>
                </c:pt>
                <c:pt idx="43">
                  <c:v>2012Q4</c:v>
                </c:pt>
                <c:pt idx="44">
                  <c:v>2013Q1</c:v>
                </c:pt>
                <c:pt idx="45">
                  <c:v>2013Q2</c:v>
                </c:pt>
                <c:pt idx="46">
                  <c:v>2013Q3</c:v>
                </c:pt>
                <c:pt idx="47">
                  <c:v>2013Q4</c:v>
                </c:pt>
                <c:pt idx="48">
                  <c:v>2014Q1</c:v>
                </c:pt>
                <c:pt idx="49">
                  <c:v>2014Q2</c:v>
                </c:pt>
                <c:pt idx="50">
                  <c:v>2014Q3</c:v>
                </c:pt>
                <c:pt idx="51">
                  <c:v>2014Q4</c:v>
                </c:pt>
                <c:pt idx="52">
                  <c:v>2015Q1</c:v>
                </c:pt>
                <c:pt idx="53">
                  <c:v>2015Q2</c:v>
                </c:pt>
                <c:pt idx="54">
                  <c:v>2015Q3</c:v>
                </c:pt>
                <c:pt idx="55">
                  <c:v>2015Q4</c:v>
                </c:pt>
                <c:pt idx="56">
                  <c:v>2016Q1</c:v>
                </c:pt>
                <c:pt idx="57">
                  <c:v>2016Q2</c:v>
                </c:pt>
                <c:pt idx="58">
                  <c:v>2016Q3</c:v>
                </c:pt>
                <c:pt idx="59">
                  <c:v>2016Q4</c:v>
                </c:pt>
                <c:pt idx="60">
                  <c:v>2017Q1</c:v>
                </c:pt>
                <c:pt idx="61">
                  <c:v>2017Q2</c:v>
                </c:pt>
                <c:pt idx="62">
                  <c:v>2017Q3</c:v>
                </c:pt>
                <c:pt idx="63">
                  <c:v>2017Q4</c:v>
                </c:pt>
                <c:pt idx="64">
                  <c:v>2018Q1</c:v>
                </c:pt>
                <c:pt idx="65">
                  <c:v>2018Q2</c:v>
                </c:pt>
                <c:pt idx="66">
                  <c:v>2018Q3</c:v>
                </c:pt>
                <c:pt idx="67">
                  <c:v>2018Q4</c:v>
                </c:pt>
              </c:strCache>
            </c:strRef>
          </c:cat>
          <c:val>
            <c:numRef>
              <c:f>Sheet1!$B$6:$BQ$6</c:f>
              <c:numCache>
                <c:formatCode>0.00_ </c:formatCode>
                <c:ptCount val="68"/>
                <c:pt idx="0">
                  <c:v>19.91</c:v>
                </c:pt>
                <c:pt idx="1">
                  <c:v>22.61</c:v>
                </c:pt>
                <c:pt idx="2">
                  <c:v>22.91</c:v>
                </c:pt>
                <c:pt idx="3">
                  <c:v>24.96</c:v>
                </c:pt>
                <c:pt idx="4">
                  <c:v>24.43</c:v>
                </c:pt>
                <c:pt idx="5">
                  <c:v>27.05</c:v>
                </c:pt>
                <c:pt idx="6">
                  <c:v>29.18</c:v>
                </c:pt>
                <c:pt idx="7">
                  <c:v>31.86</c:v>
                </c:pt>
                <c:pt idx="8">
                  <c:v>33.369999999999997</c:v>
                </c:pt>
                <c:pt idx="9">
                  <c:v>33.86</c:v>
                </c:pt>
                <c:pt idx="10">
                  <c:v>37.1</c:v>
                </c:pt>
                <c:pt idx="11">
                  <c:v>40.98</c:v>
                </c:pt>
                <c:pt idx="12">
                  <c:v>40.049999999999997</c:v>
                </c:pt>
                <c:pt idx="13">
                  <c:v>44.22</c:v>
                </c:pt>
                <c:pt idx="14">
                  <c:v>41.16</c:v>
                </c:pt>
                <c:pt idx="15">
                  <c:v>50.06</c:v>
                </c:pt>
                <c:pt idx="16">
                  <c:v>46.82</c:v>
                </c:pt>
                <c:pt idx="17">
                  <c:v>47.52</c:v>
                </c:pt>
                <c:pt idx="18">
                  <c:v>48.67</c:v>
                </c:pt>
                <c:pt idx="19">
                  <c:v>62.26</c:v>
                </c:pt>
                <c:pt idx="20">
                  <c:v>55.16</c:v>
                </c:pt>
                <c:pt idx="21">
                  <c:v>55.15</c:v>
                </c:pt>
                <c:pt idx="22">
                  <c:v>55.12</c:v>
                </c:pt>
                <c:pt idx="23">
                  <c:v>64.069999999999993</c:v>
                </c:pt>
                <c:pt idx="24">
                  <c:v>66.92</c:v>
                </c:pt>
                <c:pt idx="25">
                  <c:v>67.36</c:v>
                </c:pt>
                <c:pt idx="26">
                  <c:v>66.94</c:v>
                </c:pt>
                <c:pt idx="27">
                  <c:v>69.48</c:v>
                </c:pt>
                <c:pt idx="28">
                  <c:v>68.63</c:v>
                </c:pt>
                <c:pt idx="29">
                  <c:v>71.349999999999994</c:v>
                </c:pt>
                <c:pt idx="30">
                  <c:v>78.510000000000005</c:v>
                </c:pt>
                <c:pt idx="31">
                  <c:v>90.35</c:v>
                </c:pt>
                <c:pt idx="32">
                  <c:v>96.86</c:v>
                </c:pt>
                <c:pt idx="33">
                  <c:v>113.24</c:v>
                </c:pt>
                <c:pt idx="34">
                  <c:v>128.74</c:v>
                </c:pt>
                <c:pt idx="35">
                  <c:v>157.32</c:v>
                </c:pt>
                <c:pt idx="36">
                  <c:v>171.64</c:v>
                </c:pt>
                <c:pt idx="37">
                  <c:v>198</c:v>
                </c:pt>
                <c:pt idx="38">
                  <c:v>193.41</c:v>
                </c:pt>
                <c:pt idx="39">
                  <c:v>250.08</c:v>
                </c:pt>
                <c:pt idx="40">
                  <c:v>251.43</c:v>
                </c:pt>
                <c:pt idx="41">
                  <c:v>190.27</c:v>
                </c:pt>
                <c:pt idx="42">
                  <c:v>210.03</c:v>
                </c:pt>
                <c:pt idx="43">
                  <c:v>269.07</c:v>
                </c:pt>
                <c:pt idx="44">
                  <c:v>266.58</c:v>
                </c:pt>
                <c:pt idx="45">
                  <c:v>255.45</c:v>
                </c:pt>
                <c:pt idx="46">
                  <c:v>258.99</c:v>
                </c:pt>
                <c:pt idx="47">
                  <c:v>311.64999999999998</c:v>
                </c:pt>
                <c:pt idx="48">
                  <c:v>352.34</c:v>
                </c:pt>
                <c:pt idx="49">
                  <c:v>424.31</c:v>
                </c:pt>
                <c:pt idx="50">
                  <c:v>406.55</c:v>
                </c:pt>
                <c:pt idx="51">
                  <c:v>502.87</c:v>
                </c:pt>
                <c:pt idx="52">
                  <c:v>480.09</c:v>
                </c:pt>
                <c:pt idx="53">
                  <c:v>492.38</c:v>
                </c:pt>
                <c:pt idx="54">
                  <c:v>500.86</c:v>
                </c:pt>
                <c:pt idx="55">
                  <c:v>547.66</c:v>
                </c:pt>
                <c:pt idx="56">
                  <c:v>503.95</c:v>
                </c:pt>
                <c:pt idx="57">
                  <c:v>481.49</c:v>
                </c:pt>
                <c:pt idx="58">
                  <c:v>458.39</c:v>
                </c:pt>
                <c:pt idx="59">
                  <c:v>503.45</c:v>
                </c:pt>
                <c:pt idx="60">
                  <c:v>450.8</c:v>
                </c:pt>
                <c:pt idx="61">
                  <c:v>456.4</c:v>
                </c:pt>
                <c:pt idx="62">
                  <c:v>473.39</c:v>
                </c:pt>
                <c:pt idx="63">
                  <c:v>490.59</c:v>
                </c:pt>
                <c:pt idx="64">
                  <c:v>490.89</c:v>
                </c:pt>
                <c:pt idx="65">
                  <c:v>491.92</c:v>
                </c:pt>
                <c:pt idx="66">
                  <c:v>523.49</c:v>
                </c:pt>
                <c:pt idx="67">
                  <c:v>573.66999999999996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BCE-4EBB-8E37-458004A37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66528"/>
        <c:axId val="111368064"/>
      </c:lineChart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逾期放款/放款總額(右軸)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7"/>
              <c:layout>
                <c:manualLayout>
                  <c:x val="-8.780603213817692E-2"/>
                  <c:y val="-6.6438239266865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BCE-4EBB-8E37-458004A378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Sheet1!$B$1:$BQ$1</c:f>
              <c:strCache>
                <c:ptCount val="68"/>
                <c:pt idx="0">
                  <c:v>2002Q1</c:v>
                </c:pt>
                <c:pt idx="1">
                  <c:v>2002Q2</c:v>
                </c:pt>
                <c:pt idx="2">
                  <c:v>2002Q3</c:v>
                </c:pt>
                <c:pt idx="3">
                  <c:v>2002Q4</c:v>
                </c:pt>
                <c:pt idx="4">
                  <c:v>2003Q1</c:v>
                </c:pt>
                <c:pt idx="5">
                  <c:v>2003Q2</c:v>
                </c:pt>
                <c:pt idx="6">
                  <c:v>2003Q3</c:v>
                </c:pt>
                <c:pt idx="7">
                  <c:v>2003Q4</c:v>
                </c:pt>
                <c:pt idx="8">
                  <c:v>2004Q1</c:v>
                </c:pt>
                <c:pt idx="9">
                  <c:v>2004Q2</c:v>
                </c:pt>
                <c:pt idx="10">
                  <c:v>2004Q3</c:v>
                </c:pt>
                <c:pt idx="11">
                  <c:v>2004Q4</c:v>
                </c:pt>
                <c:pt idx="12">
                  <c:v>2005Q1</c:v>
                </c:pt>
                <c:pt idx="13">
                  <c:v>2005Q2</c:v>
                </c:pt>
                <c:pt idx="14">
                  <c:v>2005Q3</c:v>
                </c:pt>
                <c:pt idx="15">
                  <c:v>2005Q4</c:v>
                </c:pt>
                <c:pt idx="16">
                  <c:v>2006Q1</c:v>
                </c:pt>
                <c:pt idx="17">
                  <c:v>2006Q2</c:v>
                </c:pt>
                <c:pt idx="18">
                  <c:v>2006Q3</c:v>
                </c:pt>
                <c:pt idx="19">
                  <c:v>2006Q4</c:v>
                </c:pt>
                <c:pt idx="20">
                  <c:v>2007Q1</c:v>
                </c:pt>
                <c:pt idx="21">
                  <c:v>2007Q2</c:v>
                </c:pt>
                <c:pt idx="22">
                  <c:v>2007Q3</c:v>
                </c:pt>
                <c:pt idx="23">
                  <c:v>2007Q4</c:v>
                </c:pt>
                <c:pt idx="24">
                  <c:v>2008Q1</c:v>
                </c:pt>
                <c:pt idx="25">
                  <c:v>2008Q2</c:v>
                </c:pt>
                <c:pt idx="26">
                  <c:v>2008Q3</c:v>
                </c:pt>
                <c:pt idx="27">
                  <c:v>2008Q4</c:v>
                </c:pt>
                <c:pt idx="28">
                  <c:v>2009Q1</c:v>
                </c:pt>
                <c:pt idx="29">
                  <c:v>2009Q2</c:v>
                </c:pt>
                <c:pt idx="30">
                  <c:v>2009Q3</c:v>
                </c:pt>
                <c:pt idx="31">
                  <c:v>2009Q4</c:v>
                </c:pt>
                <c:pt idx="32">
                  <c:v>2010Q1</c:v>
                </c:pt>
                <c:pt idx="33">
                  <c:v>2010Q2</c:v>
                </c:pt>
                <c:pt idx="34">
                  <c:v>2010Q3</c:v>
                </c:pt>
                <c:pt idx="35">
                  <c:v>2010Q4</c:v>
                </c:pt>
                <c:pt idx="36">
                  <c:v>2011Q1</c:v>
                </c:pt>
                <c:pt idx="37">
                  <c:v>2011Q2</c:v>
                </c:pt>
                <c:pt idx="38">
                  <c:v>2011Q3</c:v>
                </c:pt>
                <c:pt idx="39">
                  <c:v>2011Q4</c:v>
                </c:pt>
                <c:pt idx="40">
                  <c:v>2012Q1</c:v>
                </c:pt>
                <c:pt idx="41">
                  <c:v>2012Q2</c:v>
                </c:pt>
                <c:pt idx="42">
                  <c:v>2012Q3</c:v>
                </c:pt>
                <c:pt idx="43">
                  <c:v>2012Q4</c:v>
                </c:pt>
                <c:pt idx="44">
                  <c:v>2013Q1</c:v>
                </c:pt>
                <c:pt idx="45">
                  <c:v>2013Q2</c:v>
                </c:pt>
                <c:pt idx="46">
                  <c:v>2013Q3</c:v>
                </c:pt>
                <c:pt idx="47">
                  <c:v>2013Q4</c:v>
                </c:pt>
                <c:pt idx="48">
                  <c:v>2014Q1</c:v>
                </c:pt>
                <c:pt idx="49">
                  <c:v>2014Q2</c:v>
                </c:pt>
                <c:pt idx="50">
                  <c:v>2014Q3</c:v>
                </c:pt>
                <c:pt idx="51">
                  <c:v>2014Q4</c:v>
                </c:pt>
                <c:pt idx="52">
                  <c:v>2015Q1</c:v>
                </c:pt>
                <c:pt idx="53">
                  <c:v>2015Q2</c:v>
                </c:pt>
                <c:pt idx="54">
                  <c:v>2015Q3</c:v>
                </c:pt>
                <c:pt idx="55">
                  <c:v>2015Q4</c:v>
                </c:pt>
                <c:pt idx="56">
                  <c:v>2016Q1</c:v>
                </c:pt>
                <c:pt idx="57">
                  <c:v>2016Q2</c:v>
                </c:pt>
                <c:pt idx="58">
                  <c:v>2016Q3</c:v>
                </c:pt>
                <c:pt idx="59">
                  <c:v>2016Q4</c:v>
                </c:pt>
                <c:pt idx="60">
                  <c:v>2017Q1</c:v>
                </c:pt>
                <c:pt idx="61">
                  <c:v>2017Q2</c:v>
                </c:pt>
                <c:pt idx="62">
                  <c:v>2017Q3</c:v>
                </c:pt>
                <c:pt idx="63">
                  <c:v>2017Q4</c:v>
                </c:pt>
                <c:pt idx="64">
                  <c:v>2018Q1</c:v>
                </c:pt>
                <c:pt idx="65">
                  <c:v>2018Q2</c:v>
                </c:pt>
                <c:pt idx="66">
                  <c:v>2018Q3</c:v>
                </c:pt>
                <c:pt idx="67">
                  <c:v>2018Q4</c:v>
                </c:pt>
              </c:strCache>
            </c:strRef>
          </c:cat>
          <c:val>
            <c:numRef>
              <c:f>Sheet1!$B$5:$BQ$5</c:f>
              <c:numCache>
                <c:formatCode>0.00_ </c:formatCode>
                <c:ptCount val="68"/>
                <c:pt idx="0">
                  <c:v>8.0399999999999991</c:v>
                </c:pt>
                <c:pt idx="1">
                  <c:v>7.48</c:v>
                </c:pt>
                <c:pt idx="2">
                  <c:v>7.12</c:v>
                </c:pt>
                <c:pt idx="3">
                  <c:v>6.12</c:v>
                </c:pt>
                <c:pt idx="4">
                  <c:v>6.11</c:v>
                </c:pt>
                <c:pt idx="5">
                  <c:v>5.68</c:v>
                </c:pt>
                <c:pt idx="6">
                  <c:v>5.62</c:v>
                </c:pt>
                <c:pt idx="7">
                  <c:v>4.33</c:v>
                </c:pt>
                <c:pt idx="8">
                  <c:v>4.1399999999999997</c:v>
                </c:pt>
                <c:pt idx="9">
                  <c:v>3.54</c:v>
                </c:pt>
                <c:pt idx="10">
                  <c:v>3.31</c:v>
                </c:pt>
                <c:pt idx="11">
                  <c:v>2.81</c:v>
                </c:pt>
                <c:pt idx="12">
                  <c:v>2.74</c:v>
                </c:pt>
                <c:pt idx="13">
                  <c:v>2.46</c:v>
                </c:pt>
                <c:pt idx="14">
                  <c:v>2.8</c:v>
                </c:pt>
                <c:pt idx="15">
                  <c:v>2.2400000000000002</c:v>
                </c:pt>
                <c:pt idx="16">
                  <c:v>2.46</c:v>
                </c:pt>
                <c:pt idx="17">
                  <c:v>2.39</c:v>
                </c:pt>
                <c:pt idx="18">
                  <c:v>2.4</c:v>
                </c:pt>
                <c:pt idx="19">
                  <c:v>2.15</c:v>
                </c:pt>
                <c:pt idx="20">
                  <c:v>2.35</c:v>
                </c:pt>
                <c:pt idx="21">
                  <c:v>2.3199999999999998</c:v>
                </c:pt>
                <c:pt idx="22">
                  <c:v>2.16</c:v>
                </c:pt>
                <c:pt idx="23">
                  <c:v>1.83</c:v>
                </c:pt>
                <c:pt idx="24">
                  <c:v>1.68</c:v>
                </c:pt>
                <c:pt idx="25">
                  <c:v>1.55</c:v>
                </c:pt>
                <c:pt idx="26">
                  <c:v>1.52</c:v>
                </c:pt>
                <c:pt idx="27">
                  <c:v>1.54</c:v>
                </c:pt>
                <c:pt idx="28">
                  <c:v>1.62</c:v>
                </c:pt>
                <c:pt idx="29">
                  <c:v>1.5</c:v>
                </c:pt>
                <c:pt idx="30">
                  <c:v>1.38</c:v>
                </c:pt>
                <c:pt idx="31">
                  <c:v>1.1499999999999999</c:v>
                </c:pt>
                <c:pt idx="32">
                  <c:v>1.06</c:v>
                </c:pt>
                <c:pt idx="33">
                  <c:v>0.91</c:v>
                </c:pt>
                <c:pt idx="34">
                  <c:v>0.78</c:v>
                </c:pt>
                <c:pt idx="35">
                  <c:v>0.61</c:v>
                </c:pt>
                <c:pt idx="36">
                  <c:v>0.55000000000000004</c:v>
                </c:pt>
                <c:pt idx="37">
                  <c:v>0.48</c:v>
                </c:pt>
                <c:pt idx="38">
                  <c:v>0.51</c:v>
                </c:pt>
                <c:pt idx="39">
                  <c:v>0.43</c:v>
                </c:pt>
                <c:pt idx="40">
                  <c:v>0.45</c:v>
                </c:pt>
                <c:pt idx="41">
                  <c:v>0.56000000000000005</c:v>
                </c:pt>
                <c:pt idx="42">
                  <c:v>0.52</c:v>
                </c:pt>
                <c:pt idx="43">
                  <c:v>0.41</c:v>
                </c:pt>
                <c:pt idx="44">
                  <c:v>0.42</c:v>
                </c:pt>
                <c:pt idx="45">
                  <c:v>0.45</c:v>
                </c:pt>
                <c:pt idx="46">
                  <c:v>0.45</c:v>
                </c:pt>
                <c:pt idx="47">
                  <c:v>0.39</c:v>
                </c:pt>
                <c:pt idx="48">
                  <c:v>0.34</c:v>
                </c:pt>
                <c:pt idx="49">
                  <c:v>0.28999999999999998</c:v>
                </c:pt>
                <c:pt idx="50">
                  <c:v>0.31</c:v>
                </c:pt>
                <c:pt idx="51">
                  <c:v>0.25</c:v>
                </c:pt>
                <c:pt idx="52">
                  <c:v>0.26</c:v>
                </c:pt>
                <c:pt idx="53">
                  <c:v>0.26</c:v>
                </c:pt>
                <c:pt idx="54">
                  <c:v>0.26</c:v>
                </c:pt>
                <c:pt idx="55">
                  <c:v>0.24</c:v>
                </c:pt>
                <c:pt idx="56">
                  <c:v>0.26</c:v>
                </c:pt>
                <c:pt idx="57">
                  <c:v>0.28000000000000003</c:v>
                </c:pt>
                <c:pt idx="58">
                  <c:v>0.28999999999999998</c:v>
                </c:pt>
                <c:pt idx="59">
                  <c:v>0.27</c:v>
                </c:pt>
                <c:pt idx="60">
                  <c:v>0.3</c:v>
                </c:pt>
                <c:pt idx="61">
                  <c:v>0.3</c:v>
                </c:pt>
                <c:pt idx="62">
                  <c:v>0.28999999999999998</c:v>
                </c:pt>
                <c:pt idx="63">
                  <c:v>0.28000000000000003</c:v>
                </c:pt>
                <c:pt idx="64">
                  <c:v>0.28000000000000003</c:v>
                </c:pt>
                <c:pt idx="65">
                  <c:v>0.28000000000000003</c:v>
                </c:pt>
                <c:pt idx="66">
                  <c:v>0.26</c:v>
                </c:pt>
                <c:pt idx="67">
                  <c:v>0.24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BCE-4EBB-8E37-458004A37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83680"/>
        <c:axId val="111369600"/>
      </c:lineChart>
      <c:catAx>
        <c:axId val="11136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1368064"/>
        <c:crosses val="autoZero"/>
        <c:auto val="1"/>
        <c:lblAlgn val="ctr"/>
        <c:lblOffset val="100"/>
        <c:tickLblSkip val="16"/>
        <c:noMultiLvlLbl val="0"/>
      </c:catAx>
      <c:valAx>
        <c:axId val="111368064"/>
        <c:scaling>
          <c:orientation val="minMax"/>
        </c:scaling>
        <c:delete val="0"/>
        <c:axPos val="l"/>
        <c:numFmt formatCode="#,##0_ ;\-#,##0\ 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1366528"/>
        <c:crosses val="autoZero"/>
        <c:crossBetween val="between"/>
      </c:valAx>
      <c:valAx>
        <c:axId val="111369600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1383680"/>
        <c:crosses val="max"/>
        <c:crossBetween val="between"/>
      </c:valAx>
      <c:catAx>
        <c:axId val="11138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36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300560682947388E-2"/>
          <c:y val="0.18215373012299646"/>
          <c:w val="0.85941637627584522"/>
          <c:h val="6.9486574743059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0.01319</cdr:x>
      <cdr:y>0.1794</cdr:y>
    </cdr:from>
    <cdr:to>
      <cdr:x>0.07986</cdr:x>
      <cdr:y>0.26505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60325" y="492125"/>
          <a:ext cx="304800" cy="234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100" dirty="0"/>
            <a:t>%</a:t>
          </a:r>
          <a:endParaRPr lang="zh-TW" altLang="en-US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0.10714</cdr:y>
    </cdr:from>
    <cdr:to>
      <cdr:x>0.20589</cdr:x>
      <cdr:y>0.18864</cdr:y>
    </cdr:to>
    <cdr:sp macro="" textlink="">
      <cdr:nvSpPr>
        <cdr:cNvPr id="60419" name="Text Box 102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432048"/>
          <a:ext cx="1352930" cy="32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指數</a:t>
          </a:r>
          <a:r>
            <a:rPr lang="zh-TW" altLang="en-US" sz="1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rPr>
            <a:t>(2010年=100)</a:t>
          </a:r>
          <a:endParaRPr lang="zh-TW" altLang="en-US" sz="1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0.0432</cdr:x>
      <cdr:y>0.91972</cdr:y>
    </cdr:from>
    <cdr:to>
      <cdr:x>0.82543</cdr:x>
      <cdr:y>1</cdr:y>
    </cdr:to>
    <cdr:sp macro="" textlink="">
      <cdr:nvSpPr>
        <cdr:cNvPr id="4" name="Text Box 102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6432" y="3584728"/>
          <a:ext cx="5548815" cy="3129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7432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zh-TW" altLang="en-US" sz="1200" dirty="0">
              <a:latin typeface="+mn-lt"/>
              <a:ea typeface="+mn-ea"/>
              <a:cs typeface="Times New Roman" panose="02020603050405020304" pitchFamily="18" charset="0"/>
            </a:rPr>
            <a:t>資料來源：</a:t>
          </a:r>
          <a:r>
            <a:rPr lang="en-US" altLang="zh-TW" sz="1200" dirty="0" smtClean="0">
              <a:latin typeface="+mn-lt"/>
              <a:ea typeface="+mn-ea"/>
              <a:cs typeface="Times New Roman" panose="02020603050405020304" pitchFamily="18" charset="0"/>
            </a:rPr>
            <a:t>BIS</a:t>
          </a:r>
          <a:endParaRPr lang="zh-TW" altLang="en-US" sz="1200" dirty="0">
            <a:latin typeface="+mn-lt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0.738</cdr:x>
      <cdr:y>0.60034</cdr:y>
    </cdr:from>
    <cdr:to>
      <cdr:x>0.824</cdr:x>
      <cdr:y>0.66109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49477" y="4057496"/>
          <a:ext cx="844793" cy="4105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zh-TW" altLang="en-US" sz="1200" b="1" i="0" u="none" strike="noStrike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新台幣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0.72845</cdr:x>
      <cdr:y>0.3713</cdr:y>
    </cdr:from>
    <cdr:to>
      <cdr:x>0.8037</cdr:x>
      <cdr:y>0.42555</cdr:y>
    </cdr:to>
    <cdr:sp macro="" textlink="">
      <cdr:nvSpPr>
        <cdr:cNvPr id="40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55658" y="2509463"/>
          <a:ext cx="739194" cy="3666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zh-TW" altLang="en-US" sz="1200" b="1" i="0" u="none" strike="noStrike" baseline="0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韓元</a:t>
          </a:r>
          <a:endParaRPr lang="zh-TW" altLang="en-US" sz="1200" dirty="0">
            <a:solidFill>
              <a:srgbClr val="FF00FF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</cdr:x>
      <cdr:y>0.04631</cdr:y>
    </cdr:from>
    <cdr:to>
      <cdr:x>0.23</cdr:x>
      <cdr:y>0.11806</cdr:y>
    </cdr:to>
    <cdr:sp macro="" textlink="">
      <cdr:nvSpPr>
        <cdr:cNvPr id="409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173412"/>
          <a:ext cx="1656184" cy="2686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200" b="0" i="0" u="none" strike="noStrike" baseline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指數</a:t>
          </a:r>
          <a:r>
            <a:rPr lang="zh-TW" altLang="en-US" sz="1200" b="0" i="0" u="none" strike="noStrike" baseline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rPr>
            <a:t>(2010年=100)</a:t>
          </a:r>
          <a:endParaRPr lang="zh-TW" altLang="en-US" sz="12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0.1495</cdr:x>
      <cdr:y>0.6735</cdr:y>
    </cdr:from>
    <cdr:to>
      <cdr:x>0.15925</cdr:x>
      <cdr:y>0.687</cdr:y>
    </cdr:to>
    <cdr:sp macro="" textlink="">
      <cdr:nvSpPr>
        <cdr:cNvPr id="410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67098" y="4554355"/>
          <a:ext cx="95840" cy="93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zh-TW" altLang="en-US"/>
        </a:p>
      </cdr:txBody>
    </cdr:sp>
  </cdr:relSizeAnchor>
  <cdr:relSizeAnchor xmlns:cdr="http://schemas.openxmlformats.org/drawingml/2006/chartDrawing">
    <cdr:from>
      <cdr:x>0.5</cdr:x>
      <cdr:y>0.355</cdr:y>
    </cdr:from>
    <cdr:to>
      <cdr:x>0.63308</cdr:x>
      <cdr:y>0.40385</cdr:y>
    </cdr:to>
    <cdr:sp macro="" textlink="">
      <cdr:nvSpPr>
        <cdr:cNvPr id="1890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00400" y="1329267"/>
          <a:ext cx="958282" cy="1829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zh-TW" altLang="en-US" sz="1200" b="1" i="0" u="none" strike="noStrike" baseline="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新加坡幣</a:t>
          </a:r>
          <a:endParaRPr lang="zh-TW" altLang="en-US" sz="1200" dirty="0">
            <a:solidFill>
              <a:srgbClr val="008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0.78369</cdr:x>
      <cdr:y>0.22045</cdr:y>
    </cdr:from>
    <cdr:to>
      <cdr:x>0.85765</cdr:x>
      <cdr:y>0.28445</cdr:y>
    </cdr:to>
    <cdr:sp macro="" textlink="">
      <cdr:nvSpPr>
        <cdr:cNvPr id="6" name="文字方塊 5"/>
        <cdr:cNvSpPr txBox="1"/>
      </cdr:nvSpPr>
      <cdr:spPr>
        <a:xfrm xmlns:a="http://schemas.openxmlformats.org/drawingml/2006/main">
          <a:off x="7700682" y="1488141"/>
          <a:ext cx="735106" cy="430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/>
        </a:p>
      </cdr:txBody>
    </cdr:sp>
  </cdr:relSizeAnchor>
  <cdr:relSizeAnchor xmlns:cdr="http://schemas.openxmlformats.org/drawingml/2006/chartDrawing">
    <cdr:from>
      <cdr:x>0.80398</cdr:x>
      <cdr:y>0.21481</cdr:y>
    </cdr:from>
    <cdr:to>
      <cdr:x>0.88998</cdr:x>
      <cdr:y>0.27506</cdr:y>
    </cdr:to>
    <cdr:sp macro="" textlink="">
      <cdr:nvSpPr>
        <cdr:cNvPr id="2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97658" y="1451815"/>
          <a:ext cx="844793" cy="4072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square" lIns="36576" tIns="32004" rIns="36576" bIns="32004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zh-TW" altLang="en-US" sz="1200" b="1" i="0" u="none" strike="noStrike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人民幣</a:t>
          </a:r>
          <a:endParaRPr lang="zh-TW" altLang="en-US" sz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0.86491</cdr:x>
      <cdr:y>0.87162</cdr:y>
    </cdr:from>
    <cdr:to>
      <cdr:x>0.97221</cdr:x>
      <cdr:y>0.93342</cdr:y>
    </cdr:to>
    <cdr:sp macro="" textlink="">
      <cdr:nvSpPr>
        <cdr:cNvPr id="25" name="文字方塊 1"/>
        <cdr:cNvSpPr txBox="1"/>
      </cdr:nvSpPr>
      <cdr:spPr>
        <a:xfrm xmlns:a="http://schemas.openxmlformats.org/drawingml/2006/main">
          <a:off x="6228056" y="3263721"/>
          <a:ext cx="772646" cy="2314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A168C1AE-4A35-4C5F-82F5-9FB94FD12D22}" type="TxLink">
            <a:rPr lang="en-US" altLang="en-US" sz="1050" b="0" i="0" u="none" strike="noStrike">
              <a:solidFill>
                <a:srgbClr val="000000"/>
              </a:solidFill>
              <a:latin typeface="+mj-lt"/>
              <a:ea typeface="新細明體"/>
              <a:cs typeface="Times New Roman" panose="02020603050405020304" pitchFamily="18" charset="0"/>
            </a:rPr>
            <a:pPr/>
            <a:t>2019/5</a:t>
          </a:fld>
          <a:endParaRPr lang="zh-TW" altLang="en-US" sz="1050" b="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0.38782</cdr:x>
      <cdr:y>0.22714</cdr:y>
    </cdr:from>
    <cdr:to>
      <cdr:x>0.5877</cdr:x>
      <cdr:y>0.35008</cdr:y>
    </cdr:to>
    <cdr:sp macro="" textlink="">
      <cdr:nvSpPr>
        <cdr:cNvPr id="7" name="文字方塊 6"/>
        <cdr:cNvSpPr txBox="1"/>
      </cdr:nvSpPr>
      <cdr:spPr>
        <a:xfrm xmlns:a="http://schemas.openxmlformats.org/drawingml/2006/main">
          <a:off x="2130711" y="648072"/>
          <a:ext cx="1098144" cy="350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100" dirty="0">
              <a:latin typeface="+mn-ea"/>
              <a:ea typeface="+mn-ea"/>
            </a:rPr>
            <a:t>全球金融</a:t>
          </a:r>
          <a:r>
            <a:rPr lang="zh-TW" altLang="en-US" sz="1100" dirty="0" smtClean="0">
              <a:latin typeface="+mn-ea"/>
              <a:ea typeface="+mn-ea"/>
            </a:rPr>
            <a:t>危機</a:t>
          </a:r>
          <a:endParaRPr lang="zh-TW" altLang="en-US" sz="1100" dirty="0">
            <a:latin typeface="+mn-ea"/>
            <a:ea typeface="+mn-ea"/>
          </a:endParaRPr>
        </a:p>
      </cdr:txBody>
    </cdr:sp>
  </cdr:relSizeAnchor>
  <cdr:relSizeAnchor xmlns:cdr="http://schemas.openxmlformats.org/drawingml/2006/chartDrawing">
    <cdr:from>
      <cdr:x>0.11796</cdr:x>
      <cdr:y>0.12298</cdr:y>
    </cdr:from>
    <cdr:to>
      <cdr:x>0.31784</cdr:x>
      <cdr:y>0.24591</cdr:y>
    </cdr:to>
    <cdr:sp macro="" textlink="">
      <cdr:nvSpPr>
        <cdr:cNvPr id="6" name="文字方塊 1"/>
        <cdr:cNvSpPr txBox="1"/>
      </cdr:nvSpPr>
      <cdr:spPr>
        <a:xfrm xmlns:a="http://schemas.openxmlformats.org/drawingml/2006/main">
          <a:off x="648072" y="350874"/>
          <a:ext cx="1098145" cy="350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dirty="0">
              <a:latin typeface="+mn-ea"/>
            </a:rPr>
            <a:t>亞洲</a:t>
          </a:r>
          <a:r>
            <a:rPr lang="zh-TW" altLang="en-US" sz="1100" dirty="0" smtClean="0">
              <a:latin typeface="+mn-ea"/>
              <a:ea typeface="+mn-ea"/>
            </a:rPr>
            <a:t>金融</a:t>
          </a:r>
          <a:r>
            <a:rPr lang="zh-TW" altLang="en-US" dirty="0">
              <a:latin typeface="+mn-ea"/>
            </a:rPr>
            <a:t>危機</a:t>
          </a:r>
          <a:endParaRPr lang="zh-TW" altLang="en-US" sz="1100" dirty="0">
            <a:latin typeface="+mn-ea"/>
            <a:ea typeface="+mn-ea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0.01243</cdr:x>
      <cdr:y>0.07875</cdr:y>
    </cdr:from>
    <cdr:to>
      <cdr:x>0.12268</cdr:x>
      <cdr:y>0.18375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56837" y="216024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100" dirty="0" smtClean="0"/>
            <a:t>％</a:t>
          </a:r>
          <a:endParaRPr lang="zh-TW" altLang="en-US" sz="1100" dirty="0"/>
        </a:p>
      </cdr:txBody>
    </cdr:sp>
  </cdr:relSizeAnchor>
  <cdr:relSizeAnchor xmlns:cdr="http://schemas.openxmlformats.org/drawingml/2006/chartDrawing">
    <cdr:from>
      <cdr:x>0.88333</cdr:x>
      <cdr:y>0.895</cdr:y>
    </cdr:from>
    <cdr:to>
      <cdr:x>1</cdr:x>
      <cdr:y>1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3816424" y="2455168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800" dirty="0" smtClean="0"/>
            <a:t>2017</a:t>
          </a:r>
          <a:endParaRPr lang="zh-TW" altLang="en-US" sz="8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0.01923</cdr:x>
      <cdr:y>0.05948</cdr:y>
    </cdr:from>
    <cdr:to>
      <cdr:x>0.06318</cdr:x>
      <cdr:y>0.14281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72008" y="144016"/>
          <a:ext cx="164567" cy="201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100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zh-TW" alt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0.58775</cdr:x>
      <cdr:y>0.33072</cdr:y>
    </cdr:from>
    <cdr:to>
      <cdr:x>0.97236</cdr:x>
      <cdr:y>0.43072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2200764" y="833498"/>
          <a:ext cx="1440140" cy="252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zh-TW" altLang="en-US" sz="11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新興市場經濟體</a:t>
          </a:r>
        </a:p>
      </cdr:txBody>
    </cdr:sp>
  </cdr:relSizeAnchor>
  <cdr:relSizeAnchor xmlns:cdr="http://schemas.openxmlformats.org/drawingml/2006/chartDrawing">
    <cdr:from>
      <cdr:x>0.67308</cdr:x>
      <cdr:y>0.44607</cdr:y>
    </cdr:from>
    <cdr:to>
      <cdr:x>0.8667</cdr:x>
      <cdr:y>0.52047</cdr:y>
    </cdr:to>
    <cdr:sp macro="" textlink="">
      <cdr:nvSpPr>
        <cdr:cNvPr id="4" name="文字方塊 1"/>
        <cdr:cNvSpPr txBox="1"/>
      </cdr:nvSpPr>
      <cdr:spPr>
        <a:xfrm xmlns:a="http://schemas.openxmlformats.org/drawingml/2006/main">
          <a:off x="2520280" y="1080120"/>
          <a:ext cx="724994" cy="180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TW" altLang="en-US" sz="11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全球</a:t>
          </a:r>
        </a:p>
      </cdr:txBody>
    </cdr:sp>
  </cdr:relSizeAnchor>
  <cdr:relSizeAnchor xmlns:cdr="http://schemas.openxmlformats.org/drawingml/2006/chartDrawing">
    <cdr:from>
      <cdr:x>0.59615</cdr:x>
      <cdr:y>0.59476</cdr:y>
    </cdr:from>
    <cdr:to>
      <cdr:x>0.90428</cdr:x>
      <cdr:y>0.69512</cdr:y>
    </cdr:to>
    <cdr:sp macro="" textlink="">
      <cdr:nvSpPr>
        <cdr:cNvPr id="5" name="文字方塊 1"/>
        <cdr:cNvSpPr txBox="1"/>
      </cdr:nvSpPr>
      <cdr:spPr>
        <a:xfrm xmlns:a="http://schemas.openxmlformats.org/drawingml/2006/main">
          <a:off x="2232248" y="1440160"/>
          <a:ext cx="1153766" cy="243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TW" altLang="en-US" sz="11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先進經濟體</a:t>
          </a:r>
        </a:p>
      </cdr:txBody>
    </cdr:sp>
  </cdr:relSizeAnchor>
  <cdr:relSizeAnchor xmlns:cdr="http://schemas.openxmlformats.org/drawingml/2006/chartDrawing">
    <cdr:from>
      <cdr:x>0.09099</cdr:x>
      <cdr:y>0.58549</cdr:y>
    </cdr:from>
    <cdr:to>
      <cdr:x>0.95428</cdr:x>
      <cdr:y>0.58549</cdr:y>
    </cdr:to>
    <cdr:cxnSp macro="">
      <cdr:nvCxnSpPr>
        <cdr:cNvPr id="6" name="直線接點 5"/>
        <cdr:cNvCxnSpPr/>
      </cdr:nvCxnSpPr>
      <cdr:spPr>
        <a:xfrm xmlns:a="http://schemas.openxmlformats.org/drawingml/2006/main">
          <a:off x="356690" y="1584176"/>
          <a:ext cx="3384024" cy="0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0.02826</cdr:x>
      <cdr:y>0</cdr:y>
    </cdr:from>
    <cdr:to>
      <cdr:x>0.09091</cdr:x>
      <cdr:y>0.09677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11922" y="0"/>
          <a:ext cx="24811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100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zh-TW" alt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0.57273</cdr:x>
      <cdr:y>0.41535</cdr:y>
    </cdr:from>
    <cdr:to>
      <cdr:x>0.95734</cdr:x>
      <cdr:y>0.51535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2268252" y="1074260"/>
          <a:ext cx="1523225" cy="258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zh-TW" altLang="en-US" sz="11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新興市場經濟體</a:t>
          </a:r>
        </a:p>
      </cdr:txBody>
    </cdr:sp>
  </cdr:relSizeAnchor>
  <cdr:relSizeAnchor xmlns:cdr="http://schemas.openxmlformats.org/drawingml/2006/chartDrawing">
    <cdr:from>
      <cdr:x>0.63896</cdr:x>
      <cdr:y>0.59698</cdr:y>
    </cdr:from>
    <cdr:to>
      <cdr:x>0.83258</cdr:x>
      <cdr:y>0.67138</cdr:y>
    </cdr:to>
    <cdr:sp macro="" textlink="">
      <cdr:nvSpPr>
        <cdr:cNvPr id="4" name="文字方塊 1"/>
        <cdr:cNvSpPr txBox="1"/>
      </cdr:nvSpPr>
      <cdr:spPr>
        <a:xfrm xmlns:a="http://schemas.openxmlformats.org/drawingml/2006/main">
          <a:off x="2833108" y="1789433"/>
          <a:ext cx="858493" cy="223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TW" altLang="en-US" sz="11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全球</a:t>
          </a:r>
        </a:p>
      </cdr:txBody>
    </cdr:sp>
  </cdr:relSizeAnchor>
  <cdr:relSizeAnchor xmlns:cdr="http://schemas.openxmlformats.org/drawingml/2006/chartDrawing">
    <cdr:from>
      <cdr:x>0.46364</cdr:x>
      <cdr:y>0.80512</cdr:y>
    </cdr:from>
    <cdr:to>
      <cdr:x>0.77177</cdr:x>
      <cdr:y>0.90548</cdr:y>
    </cdr:to>
    <cdr:sp macro="" textlink="">
      <cdr:nvSpPr>
        <cdr:cNvPr id="5" name="文字方塊 1"/>
        <cdr:cNvSpPr txBox="1"/>
      </cdr:nvSpPr>
      <cdr:spPr>
        <a:xfrm xmlns:a="http://schemas.openxmlformats.org/drawingml/2006/main">
          <a:off x="1836204" y="2082372"/>
          <a:ext cx="1220330" cy="259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TW" altLang="en-US" sz="11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先進經濟體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0.11122</cdr:x>
      <cdr:y>0.23091</cdr:y>
    </cdr:from>
    <cdr:to>
      <cdr:x>0.76071</cdr:x>
      <cdr:y>0.69273</cdr:y>
    </cdr:to>
    <cdr:cxnSp macro="">
      <cdr:nvCxnSpPr>
        <cdr:cNvPr id="3" name="直線單箭頭接點 2">
          <a:extLst xmlns:a="http://schemas.openxmlformats.org/drawingml/2006/main">
            <a:ext uri="{FF2B5EF4-FFF2-40B4-BE49-F238E27FC236}">
              <a16:creationId xmlns="" xmlns:a16="http://schemas.microsoft.com/office/drawing/2014/main" id="{DB9F7E36-03D7-4B0A-AC52-56622223DA1C}"/>
            </a:ext>
          </a:extLst>
        </cdr:cNvPr>
        <cdr:cNvCxnSpPr/>
      </cdr:nvCxnSpPr>
      <cdr:spPr>
        <a:xfrm xmlns:a="http://schemas.openxmlformats.org/drawingml/2006/main">
          <a:off x="468560" y="720080"/>
          <a:ext cx="2736304" cy="144016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prstDash val="sysDot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0.06838</cdr:x>
      <cdr:y>0.42883</cdr:y>
    </cdr:from>
    <cdr:to>
      <cdr:x>0.80352</cdr:x>
      <cdr:y>0.60939</cdr:y>
    </cdr:to>
    <cdr:cxnSp macro="">
      <cdr:nvCxnSpPr>
        <cdr:cNvPr id="3" name="直線單箭頭接點 2">
          <a:extLst xmlns:a="http://schemas.openxmlformats.org/drawingml/2006/main">
            <a:ext uri="{FF2B5EF4-FFF2-40B4-BE49-F238E27FC236}">
              <a16:creationId xmlns:a16="http://schemas.microsoft.com/office/drawing/2014/main" xmlns="" id="{B0DFB203-68F5-4D09-86F2-2660961EA265}"/>
            </a:ext>
          </a:extLst>
        </cdr:cNvPr>
        <cdr:cNvCxnSpPr/>
      </cdr:nvCxnSpPr>
      <cdr:spPr>
        <a:xfrm xmlns:a="http://schemas.openxmlformats.org/drawingml/2006/main">
          <a:off x="288014" y="1368155"/>
          <a:ext cx="3096362" cy="57606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prstDash val="sysDot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0.08185</cdr:x>
      <cdr:y>0.37735</cdr:y>
    </cdr:from>
    <cdr:to>
      <cdr:x>0.36916</cdr:x>
      <cdr:y>0.53352</cdr:y>
    </cdr:to>
    <cdr:sp macro="" textlink="">
      <cdr:nvSpPr>
        <cdr:cNvPr id="2" name="文字方塊 16">
          <a:extLst xmlns:a="http://schemas.openxmlformats.org/drawingml/2006/main">
            <a:ext uri="{FF2B5EF4-FFF2-40B4-BE49-F238E27FC236}">
              <a16:creationId xmlns="" xmlns:a16="http://schemas.microsoft.com/office/drawing/2014/main" id="{2B75BFFE-2502-43D2-AAC4-1C6D02DA239B}"/>
            </a:ext>
          </a:extLst>
        </cdr:cNvPr>
        <cdr:cNvSpPr txBox="1"/>
      </cdr:nvSpPr>
      <cdr:spPr>
        <a:xfrm xmlns:a="http://schemas.openxmlformats.org/drawingml/2006/main">
          <a:off x="359476" y="1338636"/>
          <a:ext cx="1261885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200"/>
            </a:lnSpc>
          </a:pPr>
          <a:r>
            <a:rPr lang="zh-TW" altLang="en-US" sz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全球金融危機</a:t>
          </a:r>
          <a:r>
            <a:rPr lang="zh-TW" altLang="en-US" sz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endParaRPr lang="en-US" altLang="zh-TW" sz="1200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 xmlns:a="http://schemas.openxmlformats.org/drawingml/2006/main">
          <a:pPr algn="ctr">
            <a:lnSpc>
              <a:spcPts val="1200"/>
            </a:lnSpc>
          </a:pPr>
          <a:r>
            <a:rPr lang="zh-TW" altLang="en-US" sz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平均成長率</a:t>
          </a:r>
          <a:endParaRPr lang="en-US" altLang="zh-TW" sz="1200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 xmlns:a="http://schemas.openxmlformats.org/drawingml/2006/main">
          <a:pPr algn="ctr">
            <a:lnSpc>
              <a:spcPts val="1200"/>
            </a:lnSpc>
          </a:pPr>
          <a:r>
            <a:rPr lang="en-US" altLang="zh-TW" sz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0.81%</a:t>
          </a:r>
          <a:endParaRPr lang="zh-TW" altLang="en-US" sz="1200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0.13333</cdr:x>
      <cdr:y>0.55343</cdr:y>
    </cdr:from>
    <cdr:to>
      <cdr:x>0.40392</cdr:x>
      <cdr:y>0.55343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="" xmlns:a16="http://schemas.microsoft.com/office/drawing/2014/main" id="{C6E70938-8101-4F74-A46D-72054762A079}"/>
            </a:ext>
          </a:extLst>
        </cdr:cNvPr>
        <cdr:cNvCxnSpPr/>
      </cdr:nvCxnSpPr>
      <cdr:spPr>
        <a:xfrm xmlns:a="http://schemas.openxmlformats.org/drawingml/2006/main">
          <a:off x="585589" y="1963266"/>
          <a:ext cx="118843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0.65389</cdr:x>
      <cdr:y>0.63822</cdr:y>
    </cdr:from>
    <cdr:to>
      <cdr:x>0.93621</cdr:x>
      <cdr:y>0.63822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="" xmlns:a16="http://schemas.microsoft.com/office/drawing/2014/main" id="{73295829-0FD5-4B32-AF67-CF5B66B8DA3D}"/>
            </a:ext>
          </a:extLst>
        </cdr:cNvPr>
        <cdr:cNvCxnSpPr/>
      </cdr:nvCxnSpPr>
      <cdr:spPr>
        <a:xfrm xmlns:a="http://schemas.openxmlformats.org/drawingml/2006/main">
          <a:off x="2871891" y="2264063"/>
          <a:ext cx="123994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0.32975</cdr:x>
      <cdr:y>0.2755</cdr:y>
    </cdr:from>
    <cdr:to>
      <cdr:x>0.50717</cdr:x>
      <cdr:y>0.38798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402074" y="689611"/>
          <a:ext cx="754383" cy="281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2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台灣</a:t>
          </a:r>
        </a:p>
      </cdr:txBody>
    </cdr:sp>
  </cdr:relSizeAnchor>
  <cdr:relSizeAnchor xmlns:cdr="http://schemas.openxmlformats.org/drawingml/2006/chartDrawing">
    <cdr:from>
      <cdr:x>0.28136</cdr:x>
      <cdr:y>0.5439</cdr:y>
    </cdr:from>
    <cdr:to>
      <cdr:x>0.5233</cdr:x>
      <cdr:y>0.6621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1196345" y="1361468"/>
          <a:ext cx="1028719" cy="295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zh-TW" altLang="en-US" sz="1200" b="1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rPr>
            <a:t>全球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0.00042</cdr:x>
      <cdr:y>0.13907</cdr:y>
    </cdr:from>
    <cdr:to>
      <cdr:x>0.065</cdr:x>
      <cdr:y>0.2224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8D91DFD-1222-471A-B882-B1519E9B33A3}"/>
            </a:ext>
          </a:extLst>
        </cdr:cNvPr>
        <cdr:cNvSpPr txBox="1"/>
      </cdr:nvSpPr>
      <cdr:spPr>
        <a:xfrm xmlns:a="http://schemas.openxmlformats.org/drawingml/2006/main">
          <a:off x="1716" y="455863"/>
          <a:ext cx="265159" cy="273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050" dirty="0"/>
            <a:t>%</a:t>
          </a:r>
          <a:endParaRPr lang="en-US" sz="1050" dirty="0"/>
        </a:p>
      </cdr:txBody>
    </cdr:sp>
  </cdr:relSizeAnchor>
  <cdr:relSizeAnchor xmlns:cdr="http://schemas.openxmlformats.org/drawingml/2006/chartDrawing">
    <cdr:from>
      <cdr:x>0.82456</cdr:x>
      <cdr:y>0.13775</cdr:y>
    </cdr:from>
    <cdr:to>
      <cdr:x>1</cdr:x>
      <cdr:y>0.22295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CE9749D8-DF00-47D3-9DAC-8AE42416C657}"/>
            </a:ext>
          </a:extLst>
        </cdr:cNvPr>
        <cdr:cNvSpPr txBox="1"/>
      </cdr:nvSpPr>
      <cdr:spPr>
        <a:xfrm xmlns:a="http://schemas.openxmlformats.org/drawingml/2006/main">
          <a:off x="3444153" y="466189"/>
          <a:ext cx="732799" cy="288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050" dirty="0"/>
            <a:t>  億美元</a:t>
          </a:r>
          <a:endParaRPr lang="en-US" sz="1050" dirty="0"/>
        </a:p>
      </cdr:txBody>
    </cdr:sp>
  </cdr:relSizeAnchor>
  <cdr:relSizeAnchor xmlns:cdr="http://schemas.openxmlformats.org/drawingml/2006/chartDrawing">
    <cdr:from>
      <cdr:x>0.00035</cdr:x>
      <cdr:y>0.02197</cdr:y>
    </cdr:from>
    <cdr:to>
      <cdr:x>1</cdr:x>
      <cdr:y>0.14963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="" xmlns:a16="http://schemas.microsoft.com/office/drawing/2014/main" id="{D14FB558-6A8D-4077-8F4D-EBE93BB8297C}"/>
            </a:ext>
          </a:extLst>
        </cdr:cNvPr>
        <cdr:cNvSpPr txBox="1"/>
      </cdr:nvSpPr>
      <cdr:spPr>
        <a:xfrm xmlns:a="http://schemas.openxmlformats.org/drawingml/2006/main">
          <a:off x="1437" y="72008"/>
          <a:ext cx="4104459" cy="418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zh-TW" altLang="en-US" sz="1800" b="1" dirty="0" smtClean="0">
              <a:solidFill>
                <a:schemeClr val="tx1"/>
              </a:solidFill>
            </a:rPr>
            <a:t>台灣經常帳對</a:t>
          </a:r>
          <a:r>
            <a:rPr lang="en-US" altLang="zh-TW" sz="1800" b="1" dirty="0">
              <a:solidFill>
                <a:schemeClr val="tx1"/>
              </a:solidFill>
            </a:rPr>
            <a:t>GDP</a:t>
          </a:r>
          <a:r>
            <a:rPr lang="zh-TW" altLang="en-US" sz="1800" b="1" dirty="0">
              <a:solidFill>
                <a:schemeClr val="tx1"/>
              </a:solidFill>
            </a:rPr>
            <a:t>比率與國外凈資產</a:t>
          </a:r>
          <a:endParaRPr lang="en-US" sz="1800" b="1" dirty="0">
            <a:solidFill>
              <a:schemeClr val="tx1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0.1843</cdr:y>
    </cdr:from>
    <cdr:to>
      <cdr:x>0.14063</cdr:x>
      <cdr:y>0.33802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A50FC549-C0A6-4F83-9332-4A353618D86B}"/>
            </a:ext>
          </a:extLst>
        </cdr:cNvPr>
        <cdr:cNvSpPr txBox="1"/>
      </cdr:nvSpPr>
      <cdr:spPr>
        <a:xfrm xmlns:a="http://schemas.openxmlformats.org/drawingml/2006/main">
          <a:off x="0" y="576064"/>
          <a:ext cx="648072" cy="480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100" dirty="0" smtClean="0">
              <a:solidFill>
                <a:schemeClr val="tx1"/>
              </a:solidFill>
            </a:rPr>
            <a:t>%</a:t>
          </a:r>
          <a:r>
            <a:rPr lang="zh-TW" altLang="en-US" sz="1100" dirty="0" smtClean="0">
              <a:solidFill>
                <a:schemeClr val="tx1"/>
              </a:solidFill>
            </a:rPr>
            <a:t>，</a:t>
          </a:r>
          <a:endParaRPr lang="en-US" altLang="zh-TW" dirty="0">
            <a:solidFill>
              <a:schemeClr val="tx1"/>
            </a:solidFill>
          </a:endParaRPr>
        </a:p>
        <a:p xmlns:a="http://schemas.openxmlformats.org/drawingml/2006/main">
          <a:r>
            <a:rPr lang="zh-TW" altLang="en-US" sz="1100" dirty="0" smtClean="0">
              <a:solidFill>
                <a:schemeClr val="tx1"/>
              </a:solidFill>
            </a:rPr>
            <a:t>百分點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0.20313</cdr:x>
      <cdr:y>0.39165</cdr:y>
    </cdr:from>
    <cdr:to>
      <cdr:x>0.23438</cdr:x>
      <cdr:y>0.50684</cdr:y>
    </cdr:to>
    <cdr:cxnSp macro="">
      <cdr:nvCxnSpPr>
        <cdr:cNvPr id="4" name="直線單箭頭接點 3"/>
        <cdr:cNvCxnSpPr/>
      </cdr:nvCxnSpPr>
      <cdr:spPr>
        <a:xfrm xmlns:a="http://schemas.openxmlformats.org/drawingml/2006/main">
          <a:off x="936104" y="1224136"/>
          <a:ext cx="144016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0.40625</cdr:x>
      <cdr:y>0.57595</cdr:y>
    </cdr:from>
    <cdr:to>
      <cdr:x>0.44927</cdr:x>
      <cdr:y>0.64506</cdr:y>
    </cdr:to>
    <cdr:cxnSp macro="">
      <cdr:nvCxnSpPr>
        <cdr:cNvPr id="5" name="直線單箭頭接點 4"/>
        <cdr:cNvCxnSpPr/>
      </cdr:nvCxnSpPr>
      <cdr:spPr>
        <a:xfrm xmlns:a="http://schemas.openxmlformats.org/drawingml/2006/main">
          <a:off x="1872208" y="1800200"/>
          <a:ext cx="198276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0.625</cdr:x>
      <cdr:y>0.57595</cdr:y>
    </cdr:from>
    <cdr:to>
      <cdr:x>0.67188</cdr:x>
      <cdr:y>0.64506</cdr:y>
    </cdr:to>
    <cdr:cxnSp macro="">
      <cdr:nvCxnSpPr>
        <cdr:cNvPr id="6" name="直線單箭頭接點 5"/>
        <cdr:cNvCxnSpPr/>
      </cdr:nvCxnSpPr>
      <cdr:spPr>
        <a:xfrm xmlns:a="http://schemas.openxmlformats.org/drawingml/2006/main">
          <a:off x="2880320" y="1800200"/>
          <a:ext cx="216024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0.83508</cdr:x>
      <cdr:y>0.6681</cdr:y>
    </cdr:from>
    <cdr:to>
      <cdr:x>0.89063</cdr:x>
      <cdr:y>0.71418</cdr:y>
    </cdr:to>
    <cdr:cxnSp macro="">
      <cdr:nvCxnSpPr>
        <cdr:cNvPr id="7" name="直線單箭頭接點 6"/>
        <cdr:cNvCxnSpPr/>
      </cdr:nvCxnSpPr>
      <cdr:spPr>
        <a:xfrm xmlns:a="http://schemas.openxmlformats.org/drawingml/2006/main">
          <a:off x="3848474" y="2088232"/>
          <a:ext cx="25598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0.19006</cdr:x>
      <cdr:y>0.10027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0" y="0"/>
          <a:ext cx="834822" cy="304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100" dirty="0" smtClean="0">
              <a:latin typeface="微軟正黑體" pitchFamily="34" charset="-120"/>
              <a:ea typeface="微軟正黑體" pitchFamily="34" charset="-120"/>
            </a:rPr>
            <a:t>生育率</a:t>
          </a:r>
          <a:r>
            <a:rPr lang="en-US" altLang="zh-TW" sz="11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100" dirty="0" smtClean="0">
              <a:latin typeface="微軟正黑體" pitchFamily="34" charset="-120"/>
              <a:ea typeface="微軟正黑體" pitchFamily="34" charset="-120"/>
            </a:rPr>
            <a:t>人</a:t>
          </a:r>
          <a:r>
            <a:rPr lang="en-US" altLang="zh-TW" sz="11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100" dirty="0">
            <a:latin typeface="微軟正黑體" pitchFamily="34" charset="-120"/>
            <a:ea typeface="微軟正黑體" pitchFamily="34" charset="-12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0.73674</cdr:x>
      <cdr:y>0.57143</cdr:y>
    </cdr:from>
    <cdr:to>
      <cdr:x>0.9534</cdr:x>
      <cdr:y>0.70852</cdr:y>
    </cdr:to>
    <cdr:cxnSp macro="">
      <cdr:nvCxnSpPr>
        <cdr:cNvPr id="3" name="直線單箭頭接點 2">
          <a:extLst xmlns:a="http://schemas.openxmlformats.org/drawingml/2006/main">
            <a:ext uri="{FF2B5EF4-FFF2-40B4-BE49-F238E27FC236}">
              <a16:creationId xmlns="" xmlns:a16="http://schemas.microsoft.com/office/drawing/2014/main" id="{CCFB8ADE-F051-48A9-BDBB-8A6088588CC1}"/>
            </a:ext>
          </a:extLst>
        </cdr:cNvPr>
        <cdr:cNvCxnSpPr/>
      </cdr:nvCxnSpPr>
      <cdr:spPr>
        <a:xfrm xmlns:a="http://schemas.openxmlformats.org/drawingml/2006/main" flipV="1">
          <a:off x="2837858" y="1481311"/>
          <a:ext cx="834563" cy="35537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0.41894</cdr:x>
      <cdr:y>0.25979</cdr:y>
    </cdr:from>
    <cdr:to>
      <cdr:x>0.41894</cdr:x>
      <cdr:y>0.89722</cdr:y>
    </cdr:to>
    <cdr:cxnSp macro="">
      <cdr:nvCxnSpPr>
        <cdr:cNvPr id="4" name="直線接點 3">
          <a:extLst xmlns:a="http://schemas.openxmlformats.org/drawingml/2006/main">
            <a:ext uri="{FF2B5EF4-FFF2-40B4-BE49-F238E27FC236}">
              <a16:creationId xmlns="" xmlns:a16="http://schemas.microsoft.com/office/drawing/2014/main" id="{BCBB7874-80CF-41E6-B10C-8114A3A39612}"/>
            </a:ext>
          </a:extLst>
        </cdr:cNvPr>
        <cdr:cNvCxnSpPr/>
      </cdr:nvCxnSpPr>
      <cdr:spPr>
        <a:xfrm xmlns:a="http://schemas.openxmlformats.org/drawingml/2006/main">
          <a:off x="1613722" y="720080"/>
          <a:ext cx="0" cy="176684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0.1778</cdr:x>
      <cdr:y>0.16285</cdr:y>
    </cdr:from>
    <cdr:to>
      <cdr:x>0.22018</cdr:x>
      <cdr:y>0.21841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864096" y="598035"/>
          <a:ext cx="205959" cy="204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400" b="1" i="1" dirty="0">
              <a:solidFill>
                <a:srgbClr val="D60093"/>
              </a:solidFill>
            </a:rPr>
            <a:t>1</a:t>
          </a:r>
          <a:endParaRPr lang="zh-TW" altLang="en-US" sz="1400" b="1" i="1" dirty="0">
            <a:solidFill>
              <a:srgbClr val="D60093"/>
            </a:solidFill>
          </a:endParaRPr>
        </a:p>
      </cdr:txBody>
    </cdr:sp>
  </cdr:relSizeAnchor>
  <cdr:relSizeAnchor xmlns:cdr="http://schemas.openxmlformats.org/drawingml/2006/chartDrawing">
    <cdr:from>
      <cdr:x>0.25394</cdr:x>
      <cdr:y>0.27451</cdr:y>
    </cdr:from>
    <cdr:to>
      <cdr:x>0.29632</cdr:x>
      <cdr:y>0.33006</cdr:y>
    </cdr:to>
    <cdr:sp macro="" textlink="">
      <cdr:nvSpPr>
        <cdr:cNvPr id="4" name="文字方塊 1"/>
        <cdr:cNvSpPr txBox="1"/>
      </cdr:nvSpPr>
      <cdr:spPr>
        <a:xfrm xmlns:a="http://schemas.openxmlformats.org/drawingml/2006/main">
          <a:off x="1234089" y="1008112"/>
          <a:ext cx="205959" cy="204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400" b="1" i="1" dirty="0">
              <a:solidFill>
                <a:srgbClr val="D60093"/>
              </a:solidFill>
            </a:rPr>
            <a:t>2</a:t>
          </a:r>
          <a:endParaRPr lang="zh-TW" altLang="en-US" sz="1400" b="1" i="1" dirty="0">
            <a:solidFill>
              <a:srgbClr val="D60093"/>
            </a:solidFill>
          </a:endParaRPr>
        </a:p>
      </cdr:txBody>
    </cdr:sp>
  </cdr:relSizeAnchor>
  <cdr:relSizeAnchor xmlns:cdr="http://schemas.openxmlformats.org/drawingml/2006/chartDrawing">
    <cdr:from>
      <cdr:x>0.33731</cdr:x>
      <cdr:y>0.32135</cdr:y>
    </cdr:from>
    <cdr:to>
      <cdr:x>0.37969</cdr:x>
      <cdr:y>0.37691</cdr:y>
    </cdr:to>
    <cdr:sp macro="" textlink="">
      <cdr:nvSpPr>
        <cdr:cNvPr id="5" name="文字方塊 1"/>
        <cdr:cNvSpPr txBox="1"/>
      </cdr:nvSpPr>
      <cdr:spPr>
        <a:xfrm xmlns:a="http://schemas.openxmlformats.org/drawingml/2006/main">
          <a:off x="1639271" y="1180112"/>
          <a:ext cx="205959" cy="204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400" b="1" i="1" dirty="0">
              <a:solidFill>
                <a:srgbClr val="D60093"/>
              </a:solidFill>
            </a:rPr>
            <a:t>3</a:t>
          </a:r>
          <a:endParaRPr lang="zh-TW" altLang="en-US" sz="1400" b="1" i="1" dirty="0">
            <a:solidFill>
              <a:srgbClr val="D60093"/>
            </a:solidFill>
          </a:endParaRPr>
        </a:p>
      </cdr:txBody>
    </cdr:sp>
  </cdr:relSizeAnchor>
  <cdr:relSizeAnchor xmlns:cdr="http://schemas.openxmlformats.org/drawingml/2006/chartDrawing">
    <cdr:from>
      <cdr:x>0.41488</cdr:x>
      <cdr:y>0.46597</cdr:y>
    </cdr:from>
    <cdr:to>
      <cdr:x>0.45726</cdr:x>
      <cdr:y>0.52152</cdr:y>
    </cdr:to>
    <cdr:sp macro="" textlink="">
      <cdr:nvSpPr>
        <cdr:cNvPr id="6" name="文字方塊 1"/>
        <cdr:cNvSpPr txBox="1"/>
      </cdr:nvSpPr>
      <cdr:spPr>
        <a:xfrm xmlns:a="http://schemas.openxmlformats.org/drawingml/2006/main">
          <a:off x="2016224" y="1711218"/>
          <a:ext cx="205959" cy="204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400" b="1" i="1" dirty="0">
              <a:solidFill>
                <a:srgbClr val="D60093"/>
              </a:solidFill>
            </a:rPr>
            <a:t>4</a:t>
          </a:r>
          <a:endParaRPr lang="zh-TW" altLang="en-US" sz="1400" b="1" i="1" dirty="0">
            <a:solidFill>
              <a:srgbClr val="D60093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0.47222</cdr:y>
    </cdr:from>
    <cdr:to>
      <cdr:x>0.54238</cdr:x>
      <cdr:y>0.52778</cdr:y>
    </cdr:to>
    <cdr:sp macro="" textlink="">
      <cdr:nvSpPr>
        <cdr:cNvPr id="7" name="文字方塊 1"/>
        <cdr:cNvSpPr txBox="1"/>
      </cdr:nvSpPr>
      <cdr:spPr>
        <a:xfrm xmlns:a="http://schemas.openxmlformats.org/drawingml/2006/main">
          <a:off x="2429910" y="1734184"/>
          <a:ext cx="205959" cy="204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400" b="1" i="1" dirty="0">
              <a:solidFill>
                <a:srgbClr val="D60093"/>
              </a:solidFill>
            </a:rPr>
            <a:t>5</a:t>
          </a:r>
          <a:endParaRPr lang="zh-TW" altLang="en-US" sz="1400" b="1" i="1" dirty="0">
            <a:solidFill>
              <a:srgbClr val="D60093"/>
            </a:solidFill>
          </a:endParaRPr>
        </a:p>
      </cdr:txBody>
    </cdr:sp>
  </cdr:relSizeAnchor>
  <cdr:relSizeAnchor xmlns:cdr="http://schemas.openxmlformats.org/drawingml/2006/chartDrawing">
    <cdr:from>
      <cdr:x>0.09654</cdr:x>
      <cdr:y>0.02399</cdr:y>
    </cdr:from>
    <cdr:to>
      <cdr:x>0.95172</cdr:x>
      <cdr:y>0.19852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="" xmlns:a16="http://schemas.microsoft.com/office/drawing/2014/main" id="{91C5318C-43CD-48C8-8288-732D74506C2F}"/>
            </a:ext>
          </a:extLst>
        </cdr:cNvPr>
        <cdr:cNvSpPr txBox="1"/>
      </cdr:nvSpPr>
      <cdr:spPr>
        <a:xfrm xmlns:a="http://schemas.openxmlformats.org/drawingml/2006/main">
          <a:off x="469182" y="88111"/>
          <a:ext cx="4156021" cy="640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zh-TW" altLang="en-US" sz="1800" b="1" dirty="0">
              <a:solidFill>
                <a:schemeClr val="tx1"/>
              </a:solidFill>
            </a:rPr>
            <a:t>全球國際投資部位淨</a:t>
          </a:r>
          <a:r>
            <a:rPr lang="zh-TW" altLang="en-US" sz="1800" b="1" dirty="0" smtClean="0">
              <a:solidFill>
                <a:schemeClr val="tx1"/>
              </a:solidFill>
            </a:rPr>
            <a:t>資產排名</a:t>
          </a:r>
          <a:endParaRPr lang="en-US" altLang="zh-TW" sz="1800" b="1" dirty="0" smtClean="0">
            <a:solidFill>
              <a:schemeClr val="tx1"/>
            </a:solidFill>
          </a:endParaRPr>
        </a:p>
        <a:p xmlns:a="http://schemas.openxmlformats.org/drawingml/2006/main">
          <a:pPr algn="ctr" rtl="0"/>
          <a:r>
            <a:rPr lang="en-US" altLang="zh-TW" sz="1800" b="1" dirty="0" smtClean="0">
              <a:solidFill>
                <a:schemeClr val="tx1"/>
              </a:solidFill>
            </a:rPr>
            <a:t>(</a:t>
          </a:r>
          <a:r>
            <a:rPr lang="en-US" altLang="zh-TW" sz="1800" b="1" dirty="0">
              <a:solidFill>
                <a:schemeClr val="tx1"/>
              </a:solidFill>
            </a:rPr>
            <a:t>2018</a:t>
          </a:r>
          <a:r>
            <a:rPr lang="zh-TW" altLang="en-US" sz="1800" b="1" dirty="0">
              <a:solidFill>
                <a:schemeClr val="tx1"/>
              </a:solidFill>
            </a:rPr>
            <a:t>年底</a:t>
          </a:r>
          <a:r>
            <a:rPr lang="en-US" altLang="zh-TW" sz="1800" b="1" dirty="0">
              <a:solidFill>
                <a:schemeClr val="tx1"/>
              </a:solidFill>
            </a:rPr>
            <a:t>)</a:t>
          </a:r>
          <a:endParaRPr lang="zh-TW" altLang="en-US" sz="1800" b="1" dirty="0">
            <a:solidFill>
              <a:schemeClr val="tx1"/>
            </a:solidFill>
          </a:endParaRPr>
        </a:p>
        <a:p xmlns:a="http://schemas.openxmlformats.org/drawingml/2006/main">
          <a:endParaRPr lang="en-US" sz="18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0.01705</cdr:x>
      <cdr:y>0.20412</cdr:y>
    </cdr:from>
    <cdr:to>
      <cdr:x>0.07226</cdr:x>
      <cdr:y>0.28919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D1FF71B-93E9-40F2-91F3-4E08F1AB3875}"/>
            </a:ext>
          </a:extLst>
        </cdr:cNvPr>
        <cdr:cNvSpPr txBox="1"/>
      </cdr:nvSpPr>
      <cdr:spPr>
        <a:xfrm xmlns:a="http://schemas.openxmlformats.org/drawingml/2006/main">
          <a:off x="70149" y="625215"/>
          <a:ext cx="227117" cy="260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100" dirty="0"/>
            <a:t>%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0.0415</cdr:x>
      <cdr:y>0.0798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207763" cy="243838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50" b="0" i="0" u="none" strike="noStrike" baseline="0" dirty="0">
              <a:solidFill>
                <a:srgbClr val="000000"/>
              </a:solidFill>
              <a:latin typeface="+mj-lt"/>
              <a:cs typeface="Times New Roman"/>
            </a:rPr>
            <a:t>%</a:t>
          </a:r>
          <a:endParaRPr lang="zh-TW" altLang="en-US" dirty="0">
            <a:latin typeface="+mj-lt"/>
          </a:endParaRPr>
        </a:p>
      </cdr:txBody>
    </cdr:sp>
  </cdr:relSizeAnchor>
  <cdr:relSizeAnchor xmlns:cdr="http://schemas.openxmlformats.org/drawingml/2006/chartDrawing">
    <cdr:from>
      <cdr:x>0.10647</cdr:x>
      <cdr:y>0.15436</cdr:y>
    </cdr:from>
    <cdr:to>
      <cdr:x>0.70849</cdr:x>
      <cdr:y>0.27381</cdr:y>
    </cdr:to>
    <cdr:sp macro="" textlink="">
      <cdr:nvSpPr>
        <cdr:cNvPr id="4" name="文字方塊 1"/>
        <cdr:cNvSpPr txBox="1"/>
      </cdr:nvSpPr>
      <cdr:spPr>
        <a:xfrm xmlns:a="http://schemas.openxmlformats.org/drawingml/2006/main">
          <a:off x="464466" y="511190"/>
          <a:ext cx="2626282" cy="395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200" b="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M2</a:t>
          </a:r>
          <a:r>
            <a:rPr lang="zh-TW" altLang="en-US" sz="1200" b="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rPr>
            <a:t>成長目標區</a:t>
          </a:r>
          <a:r>
            <a:rPr lang="en-US" altLang="zh-TW" sz="1200" b="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</a:t>
          </a:r>
          <a:r>
            <a:rPr lang="zh-TW" altLang="en-US" sz="1200" b="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rPr>
            <a:t>黃底區域</a:t>
          </a:r>
          <a:r>
            <a:rPr lang="en-US" altLang="zh-TW" sz="1200" b="0" baseline="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  <a:endParaRPr lang="zh-TW" altLang="en-US" sz="1200" b="0" dirty="0">
            <a:solidFill>
              <a:schemeClr val="accent4">
                <a:lumMod val="50000"/>
              </a:schemeClr>
            </a:solidFill>
            <a:latin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0.60984</cdr:x>
      <cdr:y>0.36106</cdr:y>
    </cdr:from>
    <cdr:to>
      <cdr:x>0.95562</cdr:x>
      <cdr:y>0.45827</cdr:y>
    </cdr:to>
    <cdr:sp macro="" textlink="">
      <cdr:nvSpPr>
        <cdr:cNvPr id="5" name="文字方塊 1"/>
        <cdr:cNvSpPr txBox="1"/>
      </cdr:nvSpPr>
      <cdr:spPr>
        <a:xfrm xmlns:a="http://schemas.openxmlformats.org/drawingml/2006/main">
          <a:off x="2905525" y="918926"/>
          <a:ext cx="1647425" cy="247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M2</a:t>
          </a:r>
          <a:r>
            <a:rPr lang="zh-TW" altLang="en-US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年增率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0.11111</cdr:y>
    </cdr:from>
    <cdr:to>
      <cdr:x>0.15254</cdr:x>
      <cdr:y>0.24783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455A39B9-79CA-4F58-AD2F-8869778FECF2}"/>
            </a:ext>
          </a:extLst>
        </cdr:cNvPr>
        <cdr:cNvSpPr txBox="1"/>
      </cdr:nvSpPr>
      <cdr:spPr>
        <a:xfrm xmlns:a="http://schemas.openxmlformats.org/drawingml/2006/main">
          <a:off x="0" y="360040"/>
          <a:ext cx="648072" cy="443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100" dirty="0" smtClean="0"/>
            <a:t>新台幣</a:t>
          </a:r>
          <a:endParaRPr lang="en-US" altLang="zh-TW" sz="1100" dirty="0" smtClean="0"/>
        </a:p>
        <a:p xmlns:a="http://schemas.openxmlformats.org/drawingml/2006/main">
          <a:r>
            <a:rPr lang="zh-TW" altLang="en-US" sz="1100" dirty="0" smtClean="0"/>
            <a:t>兆</a:t>
          </a:r>
          <a:r>
            <a:rPr lang="zh-TW" altLang="en-US" sz="1100" dirty="0"/>
            <a:t>元</a:t>
          </a:r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0.09757</cdr:x>
      <cdr:y>0.03198</cdr:y>
    </cdr:from>
    <cdr:to>
      <cdr:x>0.92693</cdr:x>
      <cdr:y>0.14504</cdr:y>
    </cdr:to>
    <cdr:sp macro="" textlink="">
      <cdr:nvSpPr>
        <cdr:cNvPr id="289794" name="Text Box 10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8032" y="82901"/>
          <a:ext cx="2448271" cy="2930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zh-TW" altLang="en-US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rPr>
            <a:t>GDP成長率</a:t>
          </a:r>
          <a:endParaRPr lang="zh-TW" altLang="en-US" sz="1800" b="1" i="0" u="none" strike="noStrike" baseline="0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</cdr:x>
      <cdr:y>0.02446</cdr:y>
    </cdr:from>
    <cdr:to>
      <cdr:x>0.112</cdr:x>
      <cdr:y>0.13399</cdr:y>
    </cdr:to>
    <cdr:sp macro="" textlink="">
      <cdr:nvSpPr>
        <cdr:cNvPr id="4" name="文字方塊 1"/>
        <cdr:cNvSpPr txBox="1"/>
      </cdr:nvSpPr>
      <cdr:spPr>
        <a:xfrm xmlns:a="http://schemas.openxmlformats.org/drawingml/2006/main">
          <a:off x="0" y="50217"/>
          <a:ext cx="395153" cy="224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000" dirty="0">
              <a:latin typeface="+mj-lt"/>
              <a:cs typeface="Times New Roman" panose="02020603050405020304" pitchFamily="18" charset="0"/>
            </a:rPr>
            <a:t>%</a:t>
          </a:r>
          <a:endParaRPr lang="zh-TW" altLang="en-US" sz="1000" dirty="0">
            <a:latin typeface="+mj-lt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0.01058</cdr:x>
      <cdr:y>0.02657</cdr:y>
    </cdr:from>
    <cdr:to>
      <cdr:x>0.2</cdr:x>
      <cdr:y>0.13889</cdr:y>
    </cdr:to>
    <cdr:sp macro="" textlink="">
      <cdr:nvSpPr>
        <cdr:cNvPr id="2836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474" y="76530"/>
          <a:ext cx="545590" cy="3235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zh-TW" altLang="en-US" sz="1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億元</a:t>
          </a:r>
        </a:p>
      </cdr:txBody>
    </cdr:sp>
  </cdr:relSizeAnchor>
  <cdr:relSizeAnchor xmlns:cdr="http://schemas.openxmlformats.org/drawingml/2006/chartDrawing">
    <cdr:from>
      <cdr:x>0.16279</cdr:x>
      <cdr:y>0.02574</cdr:y>
    </cdr:from>
    <cdr:to>
      <cdr:x>0.9</cdr:x>
      <cdr:y>0.13889</cdr:y>
    </cdr:to>
    <cdr:sp macro="" textlink="">
      <cdr:nvSpPr>
        <cdr:cNvPr id="2836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4056" y="74139"/>
          <a:ext cx="2282654" cy="325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zh-TW" altLang="en-US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超額準備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0.06505</cdr:y>
    </cdr:from>
    <cdr:to>
      <cdr:x>0.09882</cdr:x>
      <cdr:y>0.16153</cdr:y>
    </cdr:to>
    <cdr:sp macro="" textlink="">
      <cdr:nvSpPr>
        <cdr:cNvPr id="4" name="文字方塊 1"/>
        <cdr:cNvSpPr txBox="1"/>
      </cdr:nvSpPr>
      <cdr:spPr>
        <a:xfrm xmlns:a="http://schemas.openxmlformats.org/drawingml/2006/main">
          <a:off x="0" y="205027"/>
          <a:ext cx="277517" cy="304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000" dirty="0">
              <a:latin typeface="+mj-lt"/>
              <a:cs typeface="Times New Roman" panose="02020603050405020304" pitchFamily="18" charset="0"/>
            </a:rPr>
            <a:t>%</a:t>
          </a:r>
          <a:endParaRPr lang="zh-TW" altLang="en-US" sz="1000" dirty="0">
            <a:latin typeface="+mj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0.26099</cdr:x>
      <cdr:y>0.04416</cdr:y>
    </cdr:from>
    <cdr:to>
      <cdr:x>0.88462</cdr:x>
      <cdr:y>0.16364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732940" y="133072"/>
          <a:ext cx="1751335" cy="360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zh-TW" altLang="zh-TW" sz="1800" b="1" i="0" baseline="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隔夜拆款利率</a:t>
          </a:r>
          <a:endParaRPr lang="zh-TW" altLang="zh-TW" sz="1800" dirty="0" smtClean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 xmlns:a="http://schemas.openxmlformats.org/drawingml/2006/main">
          <a:endParaRPr lang="zh-TW" alt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3CE08-71E0-40F2-9188-EAC621A8D7D2}" type="datetimeFigureOut">
              <a:rPr lang="zh-TW" altLang="en-US" smtClean="0"/>
              <a:t>2019/7/12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1CB7C-356D-4804-8C8C-6280CE2E25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1348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49AC8-ADF9-4AE9-8FC6-696E10A659E0}" type="datetimeFigureOut">
              <a:rPr lang="zh-TW" altLang="en-US" smtClean="0"/>
              <a:t>2019/7/12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4F330-6A47-409D-8575-2EA31F5F1C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6165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94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2019.7.12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央行貨幣政策與台灣經濟發展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圓角化單一角落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2019.7.12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央行貨幣政策與台灣經濟發展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2019.7.12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央行貨幣政策與台灣經濟發展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2019.7.12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央行貨幣政策與台灣經濟發展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4F97DB-F639-4120-9E8F-648E77BCE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F45EF0B-04A6-411C-8B6F-A233CD12D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7F0C6C-E446-4DFD-9F6E-924EE346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5E4D-D279-469B-9EF1-1AC538F6BC1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F3658F-E2D8-4407-8E1A-CCC9FA91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916D9D-85EF-4B74-9AE4-DD7842DD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732D-85FD-4256-A2D3-CE4DEEBF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48C834-5C5C-4C9E-B7D0-9E32F9E1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E5A679-CD9E-40CA-A827-EFEA06B86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07857F-6008-4A60-B0C6-ACC1B557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5E4D-D279-469B-9EF1-1AC538F6BC1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E7E186-19A7-444B-8407-0E4852309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0CECA7-32E7-4F9D-A110-07F8FC03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732D-85FD-4256-A2D3-CE4DEEBF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00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08524F-6D19-4BB1-A2AC-BD1D1BAD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29D247-7D95-413C-B173-2F6D9203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838F4B-0036-4CF8-A6F4-699778AE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5E4D-D279-469B-9EF1-1AC538F6BC1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F7380F-988C-480F-BB09-46038EA1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A515DC-665E-4113-A0C5-F19E963E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732D-85FD-4256-A2D3-CE4DEEBF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9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DD5FF5-1000-41AE-B3E1-B0A55C41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1C8BF8-E2FB-4D7E-BAFF-FCD206561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0F46FC-F9EF-4C91-A51E-963D7C2B1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396D6F-0800-4BBB-AD01-0202A657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5E4D-D279-469B-9EF1-1AC538F6BC1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8B7D4F-C9B3-4241-8C1F-166DE820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361E87-5ED3-485E-9321-B72EA168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732D-85FD-4256-A2D3-CE4DEEBF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62DC29-6660-428F-8D0C-8D02D3CF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81C75C-65AA-4A22-AAFF-BAD424D04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F519D8-8512-49A0-A0C2-03AE1D756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F146B9E-7F45-417B-A2A7-B7A10AAF7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2C5961B-0E3E-4DA1-B6DF-CD2FA36B6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0166D90-D033-41E4-BFC1-4D5C2F7D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5E4D-D279-469B-9EF1-1AC538F6BC1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5F2436E-2202-4E90-BE37-956312FA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59DED17-0F67-4281-92F1-7331DA41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732D-85FD-4256-A2D3-CE4DEEBF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15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7AC31-5082-4AD5-B9BF-467BE575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9D3C2E-13EC-46E4-A90E-F1727D9C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5E4D-D279-469B-9EF1-1AC538F6BC1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EC606D-0EBC-49FC-B4F0-63F05225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2B44223-F11B-4E96-BF50-525D96F1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732D-85FD-4256-A2D3-CE4DEEBF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49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9CAA9-6774-43E9-894F-DBFAF75E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5E4D-D279-469B-9EF1-1AC538F6BC1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5232641-57D2-4858-83B8-2CCE5148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C64F14-8CFA-4289-91E5-3725BD40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732D-85FD-4256-A2D3-CE4DEEBF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720000" y="216000"/>
            <a:ext cx="8244000" cy="648000"/>
          </a:xfrm>
        </p:spPr>
        <p:txBody>
          <a:bodyPr lIns="360000" anchor="t" anchorCtr="0">
            <a:normAutofit/>
          </a:bodyPr>
          <a:lstStyle>
            <a:lvl1pPr marL="0">
              <a:lnSpc>
                <a:spcPct val="100000"/>
              </a:lnSpc>
              <a:spcAft>
                <a:spcPts val="0"/>
              </a:spcAft>
              <a:defRPr sz="3000">
                <a:effectLst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96000" y="864000"/>
            <a:ext cx="8568000" cy="5580000"/>
          </a:xfrm>
          <a:noFill/>
          <a:ln>
            <a:noFill/>
          </a:ln>
        </p:spPr>
        <p:txBody>
          <a:bodyPr lIns="180000">
            <a:normAutofit/>
          </a:bodyPr>
          <a:lstStyle>
            <a:lvl1pPr marL="180000" indent="0" algn="just" defTabSz="90000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2400" b="1"/>
            </a:lvl1pPr>
            <a:lvl2pPr marL="540000" indent="-180000" algn="just" defTabSz="900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40000" y="6480000"/>
            <a:ext cx="22860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580000" y="6480000"/>
            <a:ext cx="3200264" cy="365125"/>
          </a:xfrm>
        </p:spPr>
        <p:txBody>
          <a:bodyPr/>
          <a:lstStyle>
            <a:lvl1pPr algn="ctr">
              <a:defRPr sz="1400" b="1"/>
            </a:lvl1pPr>
            <a:extLst/>
          </a:lstStyle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72400" y="6480000"/>
            <a:ext cx="544152" cy="365125"/>
          </a:xfrm>
        </p:spPr>
        <p:txBody>
          <a:bodyPr/>
          <a:lstStyle>
            <a:lvl1pPr>
              <a:defRPr sz="1400" b="1"/>
            </a:lvl1pPr>
            <a:extLst/>
          </a:lstStyle>
          <a:p>
            <a:fld id="{FB00D904-2CEF-4091-8F62-C193CAE1422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85850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C1D98B-FFC9-4529-BB88-94416BF1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6E21CA-C2CC-4538-A5A7-99887C97C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E109954-47DC-4316-97F0-C6AF6DBA7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881C5C-A207-4BD5-943A-9C2E633C7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5E4D-D279-469B-9EF1-1AC538F6BC1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54685E-C965-4F23-A7B9-A899D1E0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EB0111-EA9A-4006-BDCD-C79A0131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732D-85FD-4256-A2D3-CE4DEEBF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43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2516A4-CC64-459A-A93E-F7220E3E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976B83-3F71-4ABC-BB8B-05C35B1F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E8353C9-1AF8-4D2C-9E15-BCA9639A6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C23AB6-BA80-4702-B761-707530C1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5E4D-D279-469B-9EF1-1AC538F6BC1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674120-2346-4B71-B19D-8A5FDBE9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80329D-749F-414E-BBC5-C6F9660F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732D-85FD-4256-A2D3-CE4DEEBF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8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5A9A2C-4E73-4B26-B151-BC688042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A07BD4-D7D8-4561-9688-1ECFE50C0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94DAB1-A03D-4E7E-A0D6-74CA170A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5E4D-D279-469B-9EF1-1AC538F6BC1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C7FC2F-FC19-4A31-A9F2-D917879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192411-938E-448B-ACF3-B3B6D43E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732D-85FD-4256-A2D3-CE4DEEBF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91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E141919-BFF2-4B9E-BB1F-B02369C24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83E67DA-224D-454E-89F9-2202E1265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73D190-7365-4F8F-9451-C987D361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5E4D-D279-469B-9EF1-1AC538F6BC1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024B92-E397-4701-AECE-52852C67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1BCBD8-2854-465D-B4BC-AFA21499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732D-85FD-4256-A2D3-CE4DEEBF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0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2019.7.12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18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2019.7.12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央行貨幣政策與台灣經濟發展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2019.7.12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央行貨幣政策與台灣經濟發展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2019.7.12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央行貨幣政策與台灣經濟發展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2019.7.12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2019.7.12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央行貨幣政策與台灣經濟發展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2019.7.12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央行貨幣政策與台灣經濟發展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altLang="zh-TW"/>
              <a:t>2019.7.12</a:t>
            </a:r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7C2D488-3CD5-4E0D-A033-65C65207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0DAABB-DD62-47DC-8A31-EA1BF49B9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405276-65D1-40CF-92D0-FB3CC1802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5E4D-D279-469B-9EF1-1AC538F6BC1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14B29B-AF6B-4EF8-9E5B-4DF00B98D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FBB488-7712-470E-877F-D23654E6E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4732D-85FD-4256-A2D3-CE4DEEBF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effectLst/>
              </a:rPr>
              <a:t>央行貨幣政策與台灣經濟發展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4293096"/>
            <a:ext cx="7772400" cy="172819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中央銀行</a:t>
            </a:r>
            <a:endParaRPr lang="en-US" altLang="zh-TW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ctr">
              <a:spcAft>
                <a:spcPts val="1200"/>
              </a:spcAft>
            </a:pPr>
            <a:r>
              <a:rPr lang="zh-TW" altLang="en-US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楊金龍</a:t>
            </a:r>
            <a:endParaRPr lang="en-US" altLang="zh-TW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2019.7.12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988EF9-7206-4F6A-9AA4-25EECA4F0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93096"/>
            <a:ext cx="646382" cy="61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101EF-8E3D-48DA-BB0C-A961E9DB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一、台灣總體經濟表現與貨幣政策執行情況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A146EA-01EF-4C0E-8ACD-94DB14E5D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300" dirty="0"/>
              <a:t>(</a:t>
            </a:r>
            <a:r>
              <a:rPr lang="zh-TW" altLang="en-US" sz="2300" dirty="0"/>
              <a:t>三</a:t>
            </a:r>
            <a:r>
              <a:rPr lang="en-US" altLang="zh-TW" sz="2300" dirty="0" smtClean="0"/>
              <a:t>)</a:t>
            </a:r>
            <a:r>
              <a:rPr lang="zh-TW" altLang="en-US" dirty="0"/>
              <a:t>本</a:t>
            </a:r>
            <a:r>
              <a:rPr lang="zh-TW" altLang="en-US" dirty="0" smtClean="0"/>
              <a:t>行</a:t>
            </a:r>
            <a:r>
              <a:rPr lang="zh-TW" altLang="en-US" dirty="0"/>
              <a:t>貨幣政策執行</a:t>
            </a:r>
            <a:r>
              <a:rPr lang="zh-TW" altLang="en-US" dirty="0" smtClean="0"/>
              <a:t>情況</a:t>
            </a:r>
            <a:r>
              <a:rPr lang="en-US" altLang="zh-TW" dirty="0" smtClean="0"/>
              <a:t>(</a:t>
            </a:r>
            <a:r>
              <a:rPr lang="zh-TW" altLang="en-US" dirty="0" smtClean="0"/>
              <a:t>利率政策與信用市場方面</a:t>
            </a:r>
            <a:r>
              <a:rPr lang="en-US" altLang="zh-TW" dirty="0" smtClean="0"/>
              <a:t>)</a:t>
            </a:r>
          </a:p>
          <a:p>
            <a:pPr marL="523875" indent="-342900">
              <a:lnSpc>
                <a:spcPct val="120000"/>
              </a:lnSpc>
            </a:pPr>
            <a:r>
              <a:rPr lang="zh-TW" altLang="en-US" sz="2300" kern="0" spc="-140" dirty="0" smtClean="0"/>
              <a:t>台</a:t>
            </a:r>
            <a:r>
              <a:rPr lang="zh-TW" altLang="zh-TW" sz="2300" kern="0" spc="-140" dirty="0" smtClean="0"/>
              <a:t>灣</a:t>
            </a:r>
            <a:r>
              <a:rPr lang="zh-TW" altLang="en-US" sz="2300" kern="0" spc="-140" dirty="0"/>
              <a:t>與全球</a:t>
            </a:r>
            <a:r>
              <a:rPr lang="zh-TW" altLang="en-US" sz="2300" kern="0" spc="-140" dirty="0" smtClean="0"/>
              <a:t>利率走勢</a:t>
            </a:r>
            <a:r>
              <a:rPr lang="zh-TW" altLang="en-US" sz="2300" kern="0" spc="-140" dirty="0"/>
              <a:t>相近</a:t>
            </a:r>
            <a:r>
              <a:rPr lang="zh-TW" altLang="en-US" sz="2300" kern="0" spc="-140" dirty="0" smtClean="0"/>
              <a:t>，全球金融危機後兩者均走低</a:t>
            </a:r>
            <a:r>
              <a:rPr lang="en-US" altLang="zh-TW" sz="2300" kern="0" spc="-140" dirty="0" smtClean="0"/>
              <a:t>(</a:t>
            </a:r>
            <a:r>
              <a:rPr lang="zh-TW" altLang="en-US" sz="2300" kern="0" spc="-140" dirty="0"/>
              <a:t>詳後述</a:t>
            </a:r>
            <a:r>
              <a:rPr lang="en-US" altLang="zh-TW" sz="2300" kern="0" spc="-140" dirty="0" smtClean="0"/>
              <a:t>)</a:t>
            </a:r>
            <a:r>
              <a:rPr lang="zh-TW" altLang="en-US" sz="2300" kern="0" spc="-140" dirty="0" smtClean="0"/>
              <a:t>。</a:t>
            </a:r>
            <a:endParaRPr lang="en-US" altLang="zh-TW" sz="2300" kern="0" spc="-140" dirty="0" smtClean="0"/>
          </a:p>
          <a:p>
            <a:pPr marL="522287" indent="-342900">
              <a:lnSpc>
                <a:spcPct val="120000"/>
              </a:lnSpc>
            </a:pPr>
            <a:r>
              <a:rPr lang="zh-TW" altLang="en-US" sz="2300" dirty="0" smtClean="0"/>
              <a:t>台灣</a:t>
            </a:r>
            <a:r>
              <a:rPr lang="zh-TW" altLang="zh-TW" sz="2300" dirty="0"/>
              <a:t>通膨展望</a:t>
            </a:r>
            <a:r>
              <a:rPr lang="zh-TW" altLang="en-US" sz="2300" dirty="0"/>
              <a:t>溫和</a:t>
            </a:r>
            <a:r>
              <a:rPr lang="zh-TW" altLang="zh-TW" sz="2300" dirty="0"/>
              <a:t>平穩</a:t>
            </a:r>
            <a:r>
              <a:rPr lang="zh-TW" altLang="en-US" sz="2300" dirty="0"/>
              <a:t>，台灣</a:t>
            </a:r>
            <a:r>
              <a:rPr lang="zh-TW" altLang="zh-TW" sz="2300" u="sng" dirty="0"/>
              <a:t>實質利率</a:t>
            </a:r>
            <a:r>
              <a:rPr lang="zh-TW" altLang="en-US" sz="2300" u="sng" dirty="0"/>
              <a:t>水準</a:t>
            </a:r>
            <a:r>
              <a:rPr lang="zh-TW" altLang="en-US" sz="2300" dirty="0"/>
              <a:t>相較主要經濟體</a:t>
            </a:r>
            <a:r>
              <a:rPr lang="zh-TW" altLang="en-US" sz="2300" u="sng" dirty="0"/>
              <a:t>仍屬居中</a:t>
            </a:r>
            <a:r>
              <a:rPr lang="zh-TW" altLang="zh-TW" sz="2300" dirty="0"/>
              <a:t>。</a:t>
            </a:r>
            <a:endParaRPr lang="en-US" altLang="zh-TW" sz="23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36487F-E638-4585-84B3-C8639072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D3AD6C-4A4A-428A-A21D-461B10F4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A65D2E55-7968-4966-8F32-BEF3DAC9B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46435"/>
              </p:ext>
            </p:extLst>
          </p:nvPr>
        </p:nvGraphicFramePr>
        <p:xfrm>
          <a:off x="4572000" y="3573016"/>
          <a:ext cx="4230364" cy="23796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3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6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2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6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90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經濟體</a:t>
                      </a:r>
                      <a:endParaRPr lang="zh-TW" altLang="en-US" sz="1400" b="1" i="0" u="none" strike="noStrike" dirty="0"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 dirty="0">
                          <a:effectLst/>
                        </a:rPr>
                        <a:t>(1)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 dirty="0">
                          <a:effectLst/>
                        </a:rPr>
                        <a:t>(2)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 dirty="0">
                          <a:effectLst/>
                        </a:rPr>
                        <a:t>(3)=(1)-(2)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6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</a:rPr>
                        <a:t>1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年期定存利率</a:t>
                      </a:r>
                      <a:endParaRPr lang="zh-TW" alt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CPI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年增率</a:t>
                      </a:r>
                      <a:endParaRPr lang="zh-TW" alt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實質利率</a:t>
                      </a: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2019.6.20</a:t>
                      </a: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資料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2019</a:t>
                      </a:r>
                      <a:r>
                        <a:rPr lang="zh-TW" altLang="en-US" sz="1400" u="none" strike="noStrike" dirty="0">
                          <a:effectLst/>
                        </a:rPr>
                        <a:t>年預測值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0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南韓</a:t>
                      </a:r>
                      <a:endParaRPr lang="zh-TW" altLang="en-US" sz="1400" b="1" i="0" u="none" strike="noStrike" dirty="0"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1.500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0.50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1.000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0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台灣</a:t>
                      </a:r>
                      <a:endParaRPr lang="zh-TW" alt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1.065</a:t>
                      </a:r>
                      <a:endParaRPr lang="en-US" altLang="zh-TW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0.71</a:t>
                      </a:r>
                      <a:endParaRPr lang="en-US" altLang="zh-TW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0.355</a:t>
                      </a:r>
                      <a:endParaRPr lang="en-US" altLang="zh-TW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0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日本</a:t>
                      </a:r>
                      <a:endParaRPr lang="zh-TW" altLang="en-US" sz="1400" b="1" i="0" u="none" strike="noStrike" dirty="0"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0.010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0.65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-0.640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0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美國</a:t>
                      </a:r>
                      <a:endParaRPr lang="zh-TW" altLang="en-US" sz="1400" b="1" i="0" u="none" strike="noStrike" dirty="0"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1.240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2.07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-0.830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0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中國</a:t>
                      </a:r>
                      <a:endParaRPr lang="zh-TW" altLang="en-US" sz="1400" b="1" i="0" u="none" strike="noStrike" dirty="0"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1.500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2.40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-0.900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0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歐元區</a:t>
                      </a:r>
                      <a:endParaRPr lang="zh-TW" altLang="en-US" sz="1400" b="1" i="0" u="none" strike="noStrike" dirty="0"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0.050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1.44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-1.390 </a:t>
                      </a:r>
                      <a:endParaRPr lang="en-US" altLang="zh-TW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文字方塊 7">
            <a:extLst>
              <a:ext uri="{FF2B5EF4-FFF2-40B4-BE49-F238E27FC236}">
                <a16:creationId xmlns:a16="http://schemas.microsoft.com/office/drawing/2014/main" xmlns="" id="{0D58E6FF-8C51-40EE-9CB0-8750A5BC4F2D}"/>
              </a:ext>
            </a:extLst>
          </p:cNvPr>
          <p:cNvSpPr txBox="1"/>
          <p:nvPr/>
        </p:nvSpPr>
        <p:spPr>
          <a:xfrm>
            <a:off x="4515836" y="6094839"/>
            <a:ext cx="3512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200" dirty="0"/>
              <a:t>資料來源：</a:t>
            </a:r>
            <a:r>
              <a:rPr lang="zh-TW" altLang="en-US" sz="1200" dirty="0"/>
              <a:t>中央銀行、</a:t>
            </a:r>
            <a:r>
              <a:rPr lang="zh-TW" altLang="zh-TW" sz="1200" dirty="0"/>
              <a:t>主計總處</a:t>
            </a:r>
            <a:r>
              <a:rPr lang="zh-TW" altLang="en-US" sz="1200" dirty="0"/>
              <a:t>、</a:t>
            </a:r>
            <a:r>
              <a:rPr lang="en-US" altLang="zh-TW" sz="1200" dirty="0"/>
              <a:t>IHS Markit</a:t>
            </a:r>
            <a:endParaRPr lang="zh-TW" altLang="en-US" sz="1200" dirty="0"/>
          </a:p>
        </p:txBody>
      </p:sp>
      <p:sp>
        <p:nvSpPr>
          <p:cNvPr id="10" name="文字方塊 7">
            <a:extLst>
              <a:ext uri="{FF2B5EF4-FFF2-40B4-BE49-F238E27FC236}">
                <a16:creationId xmlns:a16="http://schemas.microsoft.com/office/drawing/2014/main" xmlns="" id="{E89FE9BE-2E79-4DB4-96C9-68440B1D4F13}"/>
              </a:ext>
            </a:extLst>
          </p:cNvPr>
          <p:cNvSpPr txBox="1"/>
          <p:nvPr/>
        </p:nvSpPr>
        <p:spPr>
          <a:xfrm>
            <a:off x="539552" y="612771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200" dirty="0"/>
              <a:t>資料來源：</a:t>
            </a:r>
            <a:r>
              <a:rPr lang="zh-TW" altLang="en-US" sz="1200" dirty="0"/>
              <a:t>中央銀行</a:t>
            </a:r>
            <a:r>
              <a:rPr lang="zh-TW" altLang="zh-TW" sz="1200" dirty="0"/>
              <a:t>、</a:t>
            </a:r>
            <a:r>
              <a:rPr lang="en-US" altLang="zh-TW" sz="1200" dirty="0"/>
              <a:t>IHS Markit</a:t>
            </a:r>
            <a:endParaRPr lang="zh-TW" altLang="en-US" sz="1200" dirty="0"/>
          </a:p>
        </p:txBody>
      </p:sp>
      <p:sp>
        <p:nvSpPr>
          <p:cNvPr id="11" name="矩形 5">
            <a:extLst>
              <a:ext uri="{FF2B5EF4-FFF2-40B4-BE49-F238E27FC236}">
                <a16:creationId xmlns:a16="http://schemas.microsoft.com/office/drawing/2014/main" xmlns="" id="{0FE8CFE5-7CE6-4847-B887-1FE94713071C}"/>
              </a:ext>
            </a:extLst>
          </p:cNvPr>
          <p:cNvSpPr/>
          <p:nvPr/>
        </p:nvSpPr>
        <p:spPr>
          <a:xfrm>
            <a:off x="4959332" y="2953875"/>
            <a:ext cx="3333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/>
              <a:t>主要經濟體實質利率比較表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740352" y="328970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100" dirty="0" smtClean="0"/>
              <a:t>單位：</a:t>
            </a:r>
            <a:r>
              <a:rPr lang="en-US" altLang="zh-TW" sz="1100" dirty="0" smtClean="0"/>
              <a:t>%</a:t>
            </a:r>
            <a:endParaRPr lang="zh-TW" altLang="en-US" sz="1100" dirty="0"/>
          </a:p>
        </p:txBody>
      </p:sp>
      <p:graphicFrame>
        <p:nvGraphicFramePr>
          <p:cNvPr id="14" name="Chart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FE411639-B2D1-4881-8AE3-C0ED31D31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297118"/>
              </p:ext>
            </p:extLst>
          </p:nvPr>
        </p:nvGraphicFramePr>
        <p:xfrm>
          <a:off x="242286" y="2886344"/>
          <a:ext cx="4113690" cy="306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85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E101EF-8E3D-48DA-BB0C-A961E9DB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一、台灣總體經濟表現與貨幣政策執行情況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A146EA-01EF-4C0E-8ACD-94DB14E5D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287" indent="-342900">
              <a:lnSpc>
                <a:spcPct val="120000"/>
              </a:lnSpc>
            </a:pPr>
            <a:r>
              <a:rPr lang="zh-TW" altLang="en-US" dirty="0"/>
              <a:t>貨幣總計數</a:t>
            </a:r>
            <a:r>
              <a:rPr lang="en-US" altLang="zh-TW" dirty="0"/>
              <a:t>(</a:t>
            </a:r>
            <a:r>
              <a:rPr lang="en-US" altLang="zh-TW" dirty="0" smtClean="0"/>
              <a:t>M2)</a:t>
            </a:r>
            <a:r>
              <a:rPr lang="zh-TW" altLang="en-US" dirty="0" smtClean="0"/>
              <a:t>成長狀況攸關經濟活動所需資金。</a:t>
            </a:r>
            <a:endParaRPr lang="en-US" altLang="zh-TW" dirty="0" smtClean="0"/>
          </a:p>
          <a:p>
            <a:pPr marL="522287" indent="-342900">
              <a:lnSpc>
                <a:spcPct val="120000"/>
              </a:lnSpc>
            </a:pPr>
            <a:r>
              <a:rPr lang="zh-TW" altLang="en-US" dirty="0"/>
              <a:t>因應國內外經濟金融情勢變化，本行採行妥適貨幣政策，</a:t>
            </a:r>
            <a:r>
              <a:rPr lang="en-US" altLang="zh-TW" dirty="0"/>
              <a:t>M2</a:t>
            </a:r>
            <a:r>
              <a:rPr lang="zh-TW" altLang="en-US" dirty="0"/>
              <a:t>年增率多維持於目標區內</a:t>
            </a:r>
            <a:r>
              <a:rPr lang="zh-TW" altLang="en-US" dirty="0" smtClean="0"/>
              <a:t>，可充分</a:t>
            </a:r>
            <a:r>
              <a:rPr lang="zh-TW" altLang="en-US" dirty="0"/>
              <a:t>支應經濟成長所需。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36487F-E638-4585-84B3-C8639072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ED3AD6C-4A4A-428A-A21D-461B10F4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10" name="文字方塊 7">
            <a:extLst>
              <a:ext uri="{FF2B5EF4-FFF2-40B4-BE49-F238E27FC236}">
                <a16:creationId xmlns="" xmlns:a16="http://schemas.microsoft.com/office/drawing/2014/main" id="{E89FE9BE-2E79-4DB4-96C9-68440B1D4F13}"/>
              </a:ext>
            </a:extLst>
          </p:cNvPr>
          <p:cNvSpPr txBox="1"/>
          <p:nvPr/>
        </p:nvSpPr>
        <p:spPr>
          <a:xfrm>
            <a:off x="539552" y="618710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200" dirty="0"/>
              <a:t>資料來源：</a:t>
            </a:r>
            <a:r>
              <a:rPr lang="zh-TW" altLang="en-US" sz="1200" dirty="0" smtClean="0"/>
              <a:t>中央銀行</a:t>
            </a:r>
            <a:endParaRPr lang="zh-TW" altLang="en-US" sz="1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161384" y="3443131"/>
            <a:ext cx="673598" cy="3177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043608" y="25900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M2</a:t>
            </a:r>
            <a:r>
              <a:rPr lang="zh-TW" altLang="en-US" b="1" dirty="0"/>
              <a:t>年增率及貨幣成長目標</a:t>
            </a:r>
            <a:r>
              <a:rPr lang="zh-TW" altLang="en-US" b="1" dirty="0" smtClean="0"/>
              <a:t>區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444315" y="3232666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824028" y="3284984"/>
            <a:ext cx="54006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716016" y="2590036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M2 </a:t>
            </a:r>
            <a:r>
              <a:rPr lang="zh-TW" altLang="zh-TW" b="1" dirty="0"/>
              <a:t>年增率</a:t>
            </a:r>
            <a:r>
              <a:rPr lang="en-US" altLang="zh-TW" b="1" dirty="0"/>
              <a:t>≈</a:t>
            </a:r>
            <a:r>
              <a:rPr lang="zh-TW" altLang="zh-TW" b="1" dirty="0"/>
              <a:t>實質</a:t>
            </a:r>
            <a:r>
              <a:rPr lang="en-US" altLang="zh-TW" b="1" dirty="0"/>
              <a:t>GDP</a:t>
            </a:r>
            <a:r>
              <a:rPr lang="zh-TW" altLang="zh-TW" b="1" dirty="0" smtClean="0"/>
              <a:t>成長</a:t>
            </a:r>
            <a:r>
              <a:rPr lang="en-US" altLang="zh-TW" b="1" dirty="0" smtClean="0"/>
              <a:t>+</a:t>
            </a:r>
            <a:r>
              <a:rPr lang="en-US" altLang="zh-TW" b="1" dirty="0"/>
              <a:t>CPI</a:t>
            </a:r>
            <a:r>
              <a:rPr lang="zh-TW" altLang="zh-TW" b="1" dirty="0"/>
              <a:t>年增率</a:t>
            </a:r>
            <a:endParaRPr lang="zh-TW" altLang="en-US" b="1" dirty="0"/>
          </a:p>
        </p:txBody>
      </p:sp>
      <p:sp>
        <p:nvSpPr>
          <p:cNvPr id="25" name="文字方塊 7">
            <a:extLst>
              <a:ext uri="{FF2B5EF4-FFF2-40B4-BE49-F238E27FC236}">
                <a16:creationId xmlns="" xmlns:a16="http://schemas.microsoft.com/office/drawing/2014/main" id="{E89FE9BE-2E79-4DB4-96C9-68440B1D4F13}"/>
              </a:ext>
            </a:extLst>
          </p:cNvPr>
          <p:cNvSpPr txBox="1"/>
          <p:nvPr/>
        </p:nvSpPr>
        <p:spPr>
          <a:xfrm>
            <a:off x="4624545" y="599303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200" dirty="0"/>
              <a:t>資料來源：</a:t>
            </a:r>
            <a:r>
              <a:rPr lang="zh-TW" altLang="en-US" sz="1200" dirty="0" smtClean="0"/>
              <a:t>中央銀行、主計總處</a:t>
            </a:r>
            <a:endParaRPr lang="zh-TW" altLang="en-US" sz="1200" dirty="0"/>
          </a:p>
        </p:txBody>
      </p:sp>
      <p:sp>
        <p:nvSpPr>
          <p:cNvPr id="7" name="矩形 6"/>
          <p:cNvSpPr/>
          <p:nvPr/>
        </p:nvSpPr>
        <p:spPr>
          <a:xfrm>
            <a:off x="8131720" y="2958461"/>
            <a:ext cx="7825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>
                <a:latin typeface="+mn-ea"/>
                <a:cs typeface="Times New Roman" panose="02020603050405020304" pitchFamily="18" charset="0"/>
              </a:rPr>
              <a:t>單位：</a:t>
            </a:r>
            <a:r>
              <a:rPr lang="en-US" altLang="zh-TW" sz="1200" dirty="0">
                <a:latin typeface="+mn-ea"/>
              </a:rPr>
              <a:t>%</a:t>
            </a:r>
            <a:endParaRPr lang="zh-TW" altLang="en-US" sz="1200" dirty="0">
              <a:latin typeface="+mn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440614"/>
              </p:ext>
            </p:extLst>
          </p:nvPr>
        </p:nvGraphicFramePr>
        <p:xfrm>
          <a:off x="4716015" y="3327793"/>
          <a:ext cx="4198290" cy="26214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9658"/>
                <a:gridCol w="839658"/>
                <a:gridCol w="839658"/>
                <a:gridCol w="1081427"/>
                <a:gridCol w="597889"/>
              </a:tblGrid>
              <a:tr h="8291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</a:rPr>
                        <a:t>年平均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GDP </a:t>
                      </a:r>
                      <a:br>
                        <a:rPr lang="en-US" sz="1400" b="1" kern="0" dirty="0">
                          <a:effectLst/>
                        </a:rPr>
                      </a:br>
                      <a:r>
                        <a:rPr lang="zh-TW" sz="1400" b="1" kern="0" dirty="0">
                          <a:effectLst/>
                        </a:rPr>
                        <a:t>成長率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CPI</a:t>
                      </a:r>
                      <a:br>
                        <a:rPr lang="en-US" sz="1400" b="1" kern="0" dirty="0">
                          <a:effectLst/>
                        </a:rPr>
                      </a:br>
                      <a:r>
                        <a:rPr lang="zh-TW" sz="1400" b="1" kern="0" dirty="0">
                          <a:effectLst/>
                        </a:rPr>
                        <a:t>年增率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GDP </a:t>
                      </a:r>
                      <a:r>
                        <a:rPr lang="zh-TW" sz="1400" b="1" kern="0" dirty="0">
                          <a:effectLst/>
                        </a:rPr>
                        <a:t>成長率</a:t>
                      </a:r>
                      <a:r>
                        <a:rPr lang="en-US" sz="1400" b="1" kern="0" dirty="0">
                          <a:effectLst/>
                        </a:rPr>
                        <a:t>+</a:t>
                      </a:r>
                      <a:br>
                        <a:rPr lang="en-US" sz="1400" b="1" kern="0" dirty="0">
                          <a:effectLst/>
                        </a:rPr>
                      </a:br>
                      <a:r>
                        <a:rPr lang="en-US" sz="1400" b="1" kern="0" dirty="0">
                          <a:effectLst/>
                        </a:rPr>
                        <a:t>CPI</a:t>
                      </a:r>
                      <a:r>
                        <a:rPr lang="zh-TW" sz="1400" b="1" kern="0" dirty="0">
                          <a:effectLst/>
                        </a:rPr>
                        <a:t>年增率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effectLst/>
                        </a:rPr>
                        <a:t>M2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 smtClean="0">
                          <a:effectLst/>
                        </a:rPr>
                        <a:t>年</a:t>
                      </a:r>
                      <a:r>
                        <a:rPr lang="zh-TW" sz="1400" b="1" kern="0" dirty="0">
                          <a:effectLst/>
                        </a:rPr>
                        <a:t>增率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6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(a)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(b)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=(a)+(b)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27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2000-2018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3.62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1.01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4.63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5.10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/>
                    </a:solidFill>
                  </a:tcPr>
                </a:tc>
              </a:tr>
              <a:tr h="727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2010-2018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3.42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1.04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4.46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4.79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圖表 1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23656"/>
              </p:ext>
            </p:extLst>
          </p:nvPr>
        </p:nvGraphicFramePr>
        <p:xfrm>
          <a:off x="303871" y="2958460"/>
          <a:ext cx="4362449" cy="331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30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94A5C9-A5D2-46BF-AA56-8AB86259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一、台灣總體經濟表現與貨幣政策執行情況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804C14-053E-4717-81EC-2ACD5016B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287" indent="-342900"/>
            <a:r>
              <a:rPr lang="zh-TW" altLang="en-US" dirty="0"/>
              <a:t>台灣金融體系以間接金融為主，銀行健全經營尤為</a:t>
            </a:r>
            <a:r>
              <a:rPr lang="zh-TW" altLang="en-US" dirty="0" smtClean="0"/>
              <a:t>重要。</a:t>
            </a:r>
            <a:endParaRPr lang="en-US" altLang="zh-TW" dirty="0"/>
          </a:p>
          <a:p>
            <a:pPr marL="522287" indent="-342900"/>
            <a:r>
              <a:rPr lang="zh-TW" altLang="en-US" dirty="0"/>
              <a:t>本國銀行資產品質良好，</a:t>
            </a:r>
            <a:r>
              <a:rPr lang="en-US" altLang="zh-TW" dirty="0"/>
              <a:t>2018Q4</a:t>
            </a:r>
            <a:r>
              <a:rPr lang="zh-TW" altLang="en-US" dirty="0"/>
              <a:t>逾期放款率僅</a:t>
            </a:r>
            <a:r>
              <a:rPr lang="en-US" altLang="zh-TW" dirty="0"/>
              <a:t>0.2%</a:t>
            </a:r>
            <a:r>
              <a:rPr lang="zh-TW" altLang="en-US" dirty="0"/>
              <a:t>，備抵呆帳覆蓋率達</a:t>
            </a:r>
            <a:r>
              <a:rPr lang="en-US" altLang="zh-TW" dirty="0"/>
              <a:t>573.7%</a:t>
            </a:r>
            <a:r>
              <a:rPr lang="zh-TW" altLang="en-US" dirty="0"/>
              <a:t>；獲利穩健，</a:t>
            </a:r>
            <a:r>
              <a:rPr lang="en-US" altLang="zh-TW" dirty="0"/>
              <a:t>ROE</a:t>
            </a:r>
            <a:r>
              <a:rPr lang="zh-TW" altLang="en-US" dirty="0"/>
              <a:t>與</a:t>
            </a:r>
            <a:r>
              <a:rPr lang="en-US" altLang="zh-TW" dirty="0"/>
              <a:t>ROA</a:t>
            </a:r>
            <a:r>
              <a:rPr lang="zh-TW" altLang="en-US" dirty="0"/>
              <a:t>分別為</a:t>
            </a:r>
            <a:r>
              <a:rPr lang="en-US" altLang="zh-TW" dirty="0"/>
              <a:t>9.3%</a:t>
            </a:r>
            <a:r>
              <a:rPr lang="zh-TW" altLang="en-US" dirty="0"/>
              <a:t>與</a:t>
            </a:r>
            <a:r>
              <a:rPr lang="en-US" altLang="zh-TW" dirty="0"/>
              <a:t>0.7%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0D1972-C9E6-4137-A869-52120143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5F90B8-5735-420C-A2CD-B0D88194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508F2875-BB40-41E4-9BB0-BCD6F2E0FF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597012"/>
              </p:ext>
            </p:extLst>
          </p:nvPr>
        </p:nvGraphicFramePr>
        <p:xfrm>
          <a:off x="4529668" y="3009470"/>
          <a:ext cx="4398308" cy="3160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41EBA4A-3D26-4590-BF96-306B510EA595}"/>
              </a:ext>
            </a:extLst>
          </p:cNvPr>
          <p:cNvSpPr txBox="1"/>
          <p:nvPr/>
        </p:nvSpPr>
        <p:spPr>
          <a:xfrm>
            <a:off x="467544" y="608709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資料來源：中央銀行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9DFB89-15A1-4CD8-B0BE-49EBA9A53E3F}"/>
              </a:ext>
            </a:extLst>
          </p:cNvPr>
          <p:cNvSpPr txBox="1"/>
          <p:nvPr/>
        </p:nvSpPr>
        <p:spPr>
          <a:xfrm>
            <a:off x="4572000" y="608557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資料來源：中央銀行</a:t>
            </a:r>
            <a:endParaRPr lang="en-US" sz="12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D0599714-CED2-4B3E-AFD4-3F64FE8FF3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299875"/>
              </p:ext>
            </p:extLst>
          </p:nvPr>
        </p:nvGraphicFramePr>
        <p:xfrm>
          <a:off x="146285" y="3009470"/>
          <a:ext cx="4281699" cy="307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51520" y="351550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%</a:t>
            </a:r>
            <a:endParaRPr lang="zh-TW" altLang="en-US" sz="1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040263" y="352253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%</a:t>
            </a:r>
            <a:endParaRPr lang="zh-TW" altLang="en-US" sz="1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691629" y="352253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%</a:t>
            </a:r>
            <a:endParaRPr lang="zh-TW" altLang="en-US" sz="1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496436" y="348663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02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94A5C9-A5D2-46BF-AA56-8AB86259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一、台灣總體經濟表現與貨幣政策執行情況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804C14-053E-4717-81EC-2ACD5016B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/>
            <a:r>
              <a:rPr lang="zh-TW" altLang="en-US" dirty="0" smtClean="0"/>
              <a:t>銀行發揮</a:t>
            </a:r>
            <a:r>
              <a:rPr lang="zh-TW" altLang="en-US" dirty="0"/>
              <a:t>金融中介功能、</a:t>
            </a:r>
            <a:r>
              <a:rPr lang="zh-TW" altLang="en-US" u="sng" dirty="0"/>
              <a:t>信用管道暢通</a:t>
            </a:r>
            <a:r>
              <a:rPr lang="zh-TW" altLang="en-US" dirty="0"/>
              <a:t>有助民間</a:t>
            </a:r>
            <a:r>
              <a:rPr lang="zh-TW" altLang="en-US" dirty="0" smtClean="0"/>
              <a:t>融資，</a:t>
            </a:r>
            <a:r>
              <a:rPr lang="en-US" altLang="zh-TW" dirty="0" smtClean="0"/>
              <a:t>2000~2018</a:t>
            </a:r>
            <a:r>
              <a:rPr lang="zh-TW" altLang="en-US" dirty="0" smtClean="0"/>
              <a:t>年放款</a:t>
            </a:r>
            <a:r>
              <a:rPr lang="zh-TW" altLang="en-US" dirty="0"/>
              <a:t>與</a:t>
            </a:r>
            <a:r>
              <a:rPr lang="zh-TW" altLang="en-US" dirty="0" smtClean="0"/>
              <a:t>投資平均年增率為</a:t>
            </a:r>
            <a:r>
              <a:rPr lang="en-US" altLang="zh-TW" dirty="0" smtClean="0"/>
              <a:t>4.03%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22900" indent="-342900"/>
            <a:r>
              <a:rPr lang="zh-TW" altLang="en-US" dirty="0" smtClean="0"/>
              <a:t>全體</a:t>
            </a:r>
            <a:r>
              <a:rPr lang="zh-TW" altLang="en-US" dirty="0"/>
              <a:t>貨幣機構放款與投資以民間部門債權為主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2000~2018</a:t>
            </a:r>
            <a:r>
              <a:rPr lang="zh-TW" altLang="en-US" dirty="0" smtClean="0"/>
              <a:t>平均比重為</a:t>
            </a:r>
            <a:r>
              <a:rPr lang="en-US" altLang="zh-TW" dirty="0" smtClean="0"/>
              <a:t>80%</a:t>
            </a:r>
            <a:r>
              <a:rPr lang="zh-TW" altLang="en-US" dirty="0"/>
              <a:t>。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0D1972-C9E6-4137-A869-52120143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5F90B8-5735-420C-A2CD-B0D88194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3A3417D0-52CE-486B-98D7-F92E13FFC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156400"/>
              </p:ext>
            </p:extLst>
          </p:nvPr>
        </p:nvGraphicFramePr>
        <p:xfrm>
          <a:off x="4644008" y="2996952"/>
          <a:ext cx="40324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9E81F0-69F4-4D7D-BD39-8F8AB2C17899}"/>
              </a:ext>
            </a:extLst>
          </p:cNvPr>
          <p:cNvSpPr txBox="1"/>
          <p:nvPr/>
        </p:nvSpPr>
        <p:spPr>
          <a:xfrm>
            <a:off x="807358" y="6198129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資料來源：中央銀行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57FF5F2-7750-4354-9CCE-B9EC6DDB9570}"/>
              </a:ext>
            </a:extLst>
          </p:cNvPr>
          <p:cNvSpPr txBox="1"/>
          <p:nvPr/>
        </p:nvSpPr>
        <p:spPr>
          <a:xfrm>
            <a:off x="4831243" y="620300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資料來源：中央銀行</a:t>
            </a:r>
            <a:endParaRPr lang="en-US" sz="1200" dirty="0"/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782731"/>
              </p:ext>
            </p:extLst>
          </p:nvPr>
        </p:nvGraphicFramePr>
        <p:xfrm>
          <a:off x="177559" y="3068960"/>
          <a:ext cx="439444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34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一、台灣總體經濟表現與貨幣政策執行情況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>
              <a:lnSpc>
                <a:spcPct val="120000"/>
              </a:lnSpc>
            </a:pPr>
            <a:r>
              <a:rPr lang="en-US" altLang="zh-TW" dirty="0"/>
              <a:t>2008</a:t>
            </a:r>
            <a:r>
              <a:rPr lang="zh-TW" altLang="en-US" dirty="0"/>
              <a:t>年全球金融危機時</a:t>
            </a:r>
            <a:r>
              <a:rPr lang="zh-TW" altLang="en-US" dirty="0" smtClean="0"/>
              <a:t>，本行</a:t>
            </a:r>
            <a:r>
              <a:rPr lang="en-US" altLang="zh-TW" u="sng" dirty="0" smtClean="0"/>
              <a:t>7</a:t>
            </a:r>
            <a:r>
              <a:rPr lang="zh-TW" altLang="en-US" u="sng" dirty="0" smtClean="0"/>
              <a:t>次調降政策利率</a:t>
            </a:r>
            <a:r>
              <a:rPr lang="zh-TW" altLang="en-US" dirty="0" smtClean="0"/>
              <a:t>，及實施</a:t>
            </a:r>
            <a:r>
              <a:rPr lang="zh-TW" altLang="en-US" u="sng" dirty="0"/>
              <a:t>台版量化</a:t>
            </a:r>
            <a:r>
              <a:rPr lang="zh-TW" altLang="en-US" u="sng" dirty="0" smtClean="0"/>
              <a:t>寬鬆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pPr marL="522900" indent="-342900">
              <a:lnSpc>
                <a:spcPct val="120000"/>
              </a:lnSpc>
            </a:pPr>
            <a:r>
              <a:rPr lang="zh-TW" altLang="en-US" spc="-100" dirty="0" smtClean="0"/>
              <a:t>此外，並</a:t>
            </a:r>
            <a:r>
              <a:rPr lang="zh-TW" altLang="en-US" spc="-100" dirty="0"/>
              <a:t>配合</a:t>
            </a:r>
            <a:r>
              <a:rPr lang="zh-TW" altLang="en-US" spc="-100" dirty="0" smtClean="0"/>
              <a:t>資本移動</a:t>
            </a:r>
            <a:r>
              <a:rPr lang="zh-TW" altLang="en-US" spc="-100" dirty="0"/>
              <a:t>管理措施，維持新台幣匯率</a:t>
            </a:r>
            <a:r>
              <a:rPr lang="zh-TW" altLang="en-US" spc="-100" dirty="0" smtClean="0"/>
              <a:t>穩定，使台灣</a:t>
            </a:r>
            <a:r>
              <a:rPr lang="zh-TW" altLang="en-US" spc="-100" dirty="0"/>
              <a:t>安然度過危機，經濟迅速恢復，備受國際機構肯定。</a:t>
            </a:r>
            <a:endParaRPr lang="en-US" altLang="zh-TW" spc="-1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央行貨幣政策與台灣經濟發展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793191"/>
              </p:ext>
            </p:extLst>
          </p:nvPr>
        </p:nvGraphicFramePr>
        <p:xfrm>
          <a:off x="6119664" y="3236099"/>
          <a:ext cx="302433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551575"/>
              </p:ext>
            </p:extLst>
          </p:nvPr>
        </p:nvGraphicFramePr>
        <p:xfrm>
          <a:off x="2951820" y="3236099"/>
          <a:ext cx="309634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橢圓 11"/>
          <p:cNvSpPr/>
          <p:nvPr/>
        </p:nvSpPr>
        <p:spPr>
          <a:xfrm>
            <a:off x="7380312" y="3789040"/>
            <a:ext cx="576064" cy="177443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355976" y="3664867"/>
            <a:ext cx="538606" cy="18325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096769"/>
              </p:ext>
            </p:extLst>
          </p:nvPr>
        </p:nvGraphicFramePr>
        <p:xfrm>
          <a:off x="359533" y="3100340"/>
          <a:ext cx="2700300" cy="315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75556" y="6237312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資料來源：中央銀行、主計總處</a:t>
            </a:r>
            <a:endParaRPr lang="zh-TW" altLang="en-US" sz="1200" dirty="0"/>
          </a:p>
        </p:txBody>
      </p:sp>
      <p:sp>
        <p:nvSpPr>
          <p:cNvPr id="15" name="橢圓 14"/>
          <p:cNvSpPr/>
          <p:nvPr/>
        </p:nvSpPr>
        <p:spPr>
          <a:xfrm>
            <a:off x="1372409" y="4581127"/>
            <a:ext cx="432048" cy="1224137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5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BDB506-22A0-44CC-9034-EE3C9B86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一、台灣總體經濟表現與貨幣政策執行情況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C2EA19-C6FA-4E5B-902E-6495A259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2300" dirty="0"/>
              <a:t>(</a:t>
            </a:r>
            <a:r>
              <a:rPr lang="zh-TW" altLang="en-US" sz="2300" dirty="0"/>
              <a:t>三</a:t>
            </a:r>
            <a:r>
              <a:rPr lang="en-US" altLang="zh-TW" sz="2300" dirty="0" smtClean="0"/>
              <a:t>)</a:t>
            </a:r>
            <a:r>
              <a:rPr lang="zh-TW" altLang="en-US" dirty="0"/>
              <a:t>本</a:t>
            </a:r>
            <a:r>
              <a:rPr lang="zh-TW" altLang="en-US" dirty="0" smtClean="0"/>
              <a:t>行</a:t>
            </a:r>
            <a:r>
              <a:rPr lang="zh-TW" altLang="en-US" dirty="0"/>
              <a:t>貨幣政策執行情況</a:t>
            </a:r>
            <a:r>
              <a:rPr lang="en-US" altLang="zh-TW" dirty="0" smtClean="0"/>
              <a:t>(</a:t>
            </a:r>
            <a:r>
              <a:rPr lang="zh-TW" altLang="en-US" dirty="0" smtClean="0"/>
              <a:t>匯率政策方面</a:t>
            </a:r>
            <a:r>
              <a:rPr lang="en-US" altLang="zh-TW" dirty="0" smtClean="0"/>
              <a:t>)</a:t>
            </a:r>
          </a:p>
          <a:p>
            <a:pPr marL="522900" indent="-342900"/>
            <a:r>
              <a:rPr lang="zh-TW" altLang="en-US" dirty="0" smtClean="0"/>
              <a:t>台灣</a:t>
            </a:r>
            <a:r>
              <a:rPr lang="zh-TW" altLang="en-US" u="sng" dirty="0"/>
              <a:t>貿易依存度高</a:t>
            </a:r>
            <a:r>
              <a:rPr lang="zh-TW" altLang="en-US" dirty="0"/>
              <a:t>且</a:t>
            </a:r>
            <a:r>
              <a:rPr lang="zh-TW" altLang="en-US" u="sng" dirty="0"/>
              <a:t>經濟規模小</a:t>
            </a:r>
            <a:r>
              <a:rPr lang="zh-TW" altLang="en-US" dirty="0"/>
              <a:t>，資本移動十分頻繁，匯率</a:t>
            </a:r>
            <a:r>
              <a:rPr lang="zh-TW" altLang="en-US" dirty="0" smtClean="0"/>
              <a:t>波動幅度</a:t>
            </a:r>
            <a:r>
              <a:rPr lang="zh-TW" altLang="en-US" dirty="0"/>
              <a:t>不宜過大，適合採行</a:t>
            </a:r>
            <a:r>
              <a:rPr lang="zh-TW" altLang="en-US" u="sng" dirty="0"/>
              <a:t>管理浮動匯率制度</a:t>
            </a:r>
            <a:r>
              <a:rPr lang="zh-TW" altLang="en-US" dirty="0"/>
              <a:t>。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380721E-A253-443F-AD2D-6D08D8F3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6BB1C92-917F-4427-A8A9-56CEDC80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6588D4-3FFB-47E6-9C1D-D31506F37FC4}"/>
              </a:ext>
            </a:extLst>
          </p:cNvPr>
          <p:cNvSpPr txBox="1"/>
          <p:nvPr/>
        </p:nvSpPr>
        <p:spPr>
          <a:xfrm>
            <a:off x="1403649" y="2598003"/>
            <a:ext cx="633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zh-TW" altLang="en-US" b="1" dirty="0"/>
              <a:t>台灣與主要國家貿易開放程度</a:t>
            </a:r>
            <a:endParaRPr lang="en-US" altLang="zh-TW" b="1" dirty="0"/>
          </a:p>
          <a:p>
            <a:pPr algn="ctr" fontAlgn="ctr"/>
            <a:r>
              <a:rPr lang="en-US" altLang="zh-TW" b="1" dirty="0"/>
              <a:t>(2018</a:t>
            </a:r>
            <a:r>
              <a:rPr lang="zh-TW" altLang="en-US" b="1" dirty="0"/>
              <a:t>年</a:t>
            </a:r>
            <a:r>
              <a:rPr lang="en-US" altLang="zh-TW" b="1" dirty="0"/>
              <a:t>)</a:t>
            </a:r>
          </a:p>
          <a:p>
            <a:pPr algn="r" fontAlgn="ctr"/>
            <a:r>
              <a:rPr lang="zh-TW" altLang="en-US" sz="1200" dirty="0"/>
              <a:t>單位：</a:t>
            </a:r>
            <a:r>
              <a:rPr lang="en-US" altLang="zh-TW" sz="1200" dirty="0"/>
              <a:t>%</a:t>
            </a:r>
            <a:endParaRPr lang="en-US" altLang="zh-TW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8384F6B6-01BC-487B-ADB6-5760F7946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38374"/>
              </p:ext>
            </p:extLst>
          </p:nvPr>
        </p:nvGraphicFramePr>
        <p:xfrm>
          <a:off x="1331641" y="3406794"/>
          <a:ext cx="6408710" cy="24010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1908045424"/>
                    </a:ext>
                  </a:extLst>
                </a:gridCol>
                <a:gridCol w="804089">
                  <a:extLst>
                    <a:ext uri="{9D8B030D-6E8A-4147-A177-3AD203B41FA5}">
                      <a16:colId xmlns="" xmlns:a16="http://schemas.microsoft.com/office/drawing/2014/main" val="3090626867"/>
                    </a:ext>
                  </a:extLst>
                </a:gridCol>
                <a:gridCol w="804089">
                  <a:extLst>
                    <a:ext uri="{9D8B030D-6E8A-4147-A177-3AD203B41FA5}">
                      <a16:colId xmlns="" xmlns:a16="http://schemas.microsoft.com/office/drawing/2014/main" val="449178055"/>
                    </a:ext>
                  </a:extLst>
                </a:gridCol>
                <a:gridCol w="804089">
                  <a:extLst>
                    <a:ext uri="{9D8B030D-6E8A-4147-A177-3AD203B41FA5}">
                      <a16:colId xmlns="" xmlns:a16="http://schemas.microsoft.com/office/drawing/2014/main" val="1198520086"/>
                    </a:ext>
                  </a:extLst>
                </a:gridCol>
                <a:gridCol w="804089">
                  <a:extLst>
                    <a:ext uri="{9D8B030D-6E8A-4147-A177-3AD203B41FA5}">
                      <a16:colId xmlns="" xmlns:a16="http://schemas.microsoft.com/office/drawing/2014/main" val="3083009026"/>
                    </a:ext>
                  </a:extLst>
                </a:gridCol>
                <a:gridCol w="804089">
                  <a:extLst>
                    <a:ext uri="{9D8B030D-6E8A-4147-A177-3AD203B41FA5}">
                      <a16:colId xmlns="" xmlns:a16="http://schemas.microsoft.com/office/drawing/2014/main" val="1958661435"/>
                    </a:ext>
                  </a:extLst>
                </a:gridCol>
                <a:gridCol w="804089">
                  <a:extLst>
                    <a:ext uri="{9D8B030D-6E8A-4147-A177-3AD203B41FA5}">
                      <a16:colId xmlns="" xmlns:a16="http://schemas.microsoft.com/office/drawing/2014/main" val="4035536925"/>
                    </a:ext>
                  </a:extLst>
                </a:gridCol>
              </a:tblGrid>
              <a:tr h="681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</a:rPr>
                        <a:t>台灣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</a:rPr>
                        <a:t>南韓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</a:rPr>
                        <a:t>新加坡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</a:rPr>
                        <a:t>中國大陸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</a:rPr>
                        <a:t>日本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</a:rPr>
                        <a:t>美國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070243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u="none" strike="noStrike">
                          <a:effectLst/>
                        </a:rPr>
                        <a:t>輸出入</a:t>
                      </a:r>
                      <a:r>
                        <a:rPr lang="en-US" altLang="zh-TW" sz="1400" u="none" strike="noStrike">
                          <a:effectLst/>
                        </a:rPr>
                        <a:t>/</a:t>
                      </a:r>
                      <a:r>
                        <a:rPr lang="en-US" sz="1400" u="none" strike="noStrike">
                          <a:effectLst/>
                        </a:rPr>
                        <a:t>GDP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147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377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8970426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u="none" strike="noStrike">
                          <a:effectLst/>
                        </a:rPr>
                        <a:t>各國名目</a:t>
                      </a:r>
                      <a:r>
                        <a:rPr lang="en-US" altLang="zh-TW" sz="1400" u="none" strike="noStrike">
                          <a:effectLst/>
                        </a:rPr>
                        <a:t>GDP</a:t>
                      </a:r>
                      <a:r>
                        <a:rPr lang="zh-TW" altLang="en-US" sz="1400" u="none" strike="noStrike">
                          <a:effectLst/>
                        </a:rPr>
                        <a:t>相對台灣的規模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倍數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23.1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8.4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34.8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744231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75BE1E-EBD3-4B0B-B26C-E9965B6E31E1}"/>
              </a:ext>
            </a:extLst>
          </p:cNvPr>
          <p:cNvSpPr txBox="1"/>
          <p:nvPr/>
        </p:nvSpPr>
        <p:spPr>
          <a:xfrm>
            <a:off x="1297470" y="591765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資料來源：主計總</a:t>
            </a:r>
            <a:r>
              <a:rPr lang="zh-TW" altLang="en-US" sz="1200" dirty="0" smtClean="0"/>
              <a:t>處、</a:t>
            </a:r>
            <a:r>
              <a:rPr lang="en-US" altLang="zh-TW" sz="1200" dirty="0" smtClean="0"/>
              <a:t>IMF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1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一、台灣總體經濟表現與貨幣政策執行情況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/>
            <a:r>
              <a:rPr lang="zh-TW" altLang="en-US" dirty="0" smtClean="0"/>
              <a:t>新台幣</a:t>
            </a:r>
            <a:r>
              <a:rPr lang="zh-TW" altLang="en-US" dirty="0"/>
              <a:t>匯率維持動態穩定，名目有效匯率</a:t>
            </a:r>
            <a:r>
              <a:rPr lang="en-US" altLang="zh-TW" dirty="0"/>
              <a:t>(NEER)</a:t>
            </a:r>
            <a:r>
              <a:rPr lang="zh-TW" altLang="en-US" dirty="0" smtClean="0"/>
              <a:t>多落於</a:t>
            </a:r>
            <a:r>
              <a:rPr lang="en-US" altLang="zh-TW" dirty="0"/>
              <a:t>36</a:t>
            </a:r>
            <a:r>
              <a:rPr lang="zh-TW" altLang="en-US" dirty="0"/>
              <a:t>個月移動平均</a:t>
            </a:r>
            <a:r>
              <a:rPr lang="en-US" altLang="zh-TW" dirty="0"/>
              <a:t>±5</a:t>
            </a:r>
            <a:r>
              <a:rPr lang="en-US" altLang="zh-TW" dirty="0" smtClean="0"/>
              <a:t>%</a:t>
            </a:r>
            <a:r>
              <a:rPr lang="zh-TW" altLang="en-US" dirty="0" smtClean="0"/>
              <a:t>的範圍內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graphicFrame>
        <p:nvGraphicFramePr>
          <p:cNvPr id="6" name="圖表 53">
            <a:extLst>
              <a:ext uri="{FF2B5EF4-FFF2-40B4-BE49-F238E27FC236}">
                <a16:creationId xmlns="" xmlns:a16="http://schemas.microsoft.com/office/drawing/2014/main" id="{8F7F3BDD-CA8C-4633-9EF1-22F4A18F6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910525"/>
              </p:ext>
            </p:extLst>
          </p:nvPr>
        </p:nvGraphicFramePr>
        <p:xfrm>
          <a:off x="1619672" y="2060848"/>
          <a:ext cx="61206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69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一、台灣總體經濟表現與貨幣政策執行情況</a:t>
            </a:r>
          </a:p>
        </p:txBody>
      </p:sp>
      <p:sp useBgFill="1"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6000" y="864000"/>
            <a:ext cx="8568000" cy="5400000"/>
          </a:xfrm>
        </p:spPr>
        <p:txBody>
          <a:bodyPr/>
          <a:lstStyle/>
          <a:p>
            <a:pPr marL="522900" indent="-342900"/>
            <a:r>
              <a:rPr lang="zh-TW" altLang="en-US" dirty="0"/>
              <a:t>動態穩定的匯率政策對台灣</a:t>
            </a:r>
            <a:r>
              <a:rPr lang="zh-TW" altLang="en-US" dirty="0" smtClean="0"/>
              <a:t>經濟的好處：</a:t>
            </a:r>
            <a:endParaRPr lang="en-US" altLang="zh-TW" dirty="0" smtClean="0"/>
          </a:p>
          <a:p>
            <a:pPr marL="542925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en-US" sz="2200" dirty="0" smtClean="0"/>
              <a:t>維持</a:t>
            </a:r>
            <a:r>
              <a:rPr lang="zh-TW" altLang="en-US" sz="2200" dirty="0"/>
              <a:t>外匯市場有序運作，為市場參與者營造公平合理的環境，可促進匯市</a:t>
            </a:r>
            <a:r>
              <a:rPr lang="zh-TW" altLang="en-US" sz="2200" dirty="0" smtClean="0"/>
              <a:t>發揮價格發現功能，有</a:t>
            </a:r>
            <a:r>
              <a:rPr lang="zh-TW" altLang="en-US" sz="2200" dirty="0"/>
              <a:t>助經濟資源獲得最適配置</a:t>
            </a:r>
            <a:r>
              <a:rPr lang="zh-TW" altLang="en-US" sz="2200" dirty="0" smtClean="0"/>
              <a:t>，亦</a:t>
            </a:r>
            <a:r>
              <a:rPr lang="zh-TW" altLang="en-US" sz="2200" dirty="0"/>
              <a:t>能維持本國貨幣的對外購買力，有利全民</a:t>
            </a:r>
            <a:r>
              <a:rPr lang="zh-TW" altLang="en-US" sz="2200" dirty="0" smtClean="0"/>
              <a:t>福祉</a:t>
            </a:r>
            <a:r>
              <a:rPr lang="zh-TW" altLang="en-US" dirty="0" smtClean="0"/>
              <a:t>。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47667"/>
              </p:ext>
            </p:extLst>
          </p:nvPr>
        </p:nvGraphicFramePr>
        <p:xfrm>
          <a:off x="1011696" y="3041058"/>
          <a:ext cx="7704856" cy="2592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336168"/>
                <a:gridCol w="5368688"/>
              </a:tblGrid>
              <a:tr h="43200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對個體經濟的好處</a:t>
                      </a:r>
                      <a:endParaRPr lang="en-US" altLang="zh-TW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zh-TW" altLang="zh-TW" sz="1800" kern="1200" dirty="0" smtClean="0">
                          <a:effectLst/>
                        </a:rPr>
                        <a:t>有助</a:t>
                      </a:r>
                      <a:r>
                        <a:rPr kumimoji="0" lang="zh-TW" altLang="en-US" sz="1800" kern="1200" dirty="0" smtClean="0">
                          <a:effectLst/>
                        </a:rPr>
                        <a:t>企業</a:t>
                      </a:r>
                      <a:r>
                        <a:rPr kumimoji="0" lang="zh-TW" altLang="zh-TW" sz="1800" kern="1200" dirty="0" smtClean="0">
                          <a:effectLst/>
                        </a:rPr>
                        <a:t>對外報價及經營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zh-TW" altLang="zh-TW" sz="1800" kern="1200" dirty="0" smtClean="0">
                          <a:effectLst/>
                        </a:rPr>
                        <a:t>有利民眾從事跨國理財與旅遊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zh-TW" altLang="zh-TW" sz="1800" kern="1200" dirty="0" smtClean="0">
                          <a:effectLst/>
                        </a:rPr>
                        <a:t>有利國外長期投資者深耕台灣市場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 rowSpan="3">
                  <a:txBody>
                    <a:bodyPr/>
                    <a:lstStyle/>
                    <a:p>
                      <a:r>
                        <a:rPr kumimoji="0" lang="zh-TW" altLang="zh-TW" sz="1800" kern="1200" dirty="0" smtClean="0">
                          <a:effectLst/>
                        </a:rPr>
                        <a:t>對</a:t>
                      </a:r>
                      <a:r>
                        <a:rPr kumimoji="0" lang="zh-TW" altLang="en-US" sz="1800" kern="1200" dirty="0" smtClean="0">
                          <a:effectLst/>
                        </a:rPr>
                        <a:t>總體</a:t>
                      </a:r>
                      <a:r>
                        <a:rPr kumimoji="0" lang="zh-TW" altLang="zh-TW" sz="1800" kern="1200" dirty="0" smtClean="0">
                          <a:effectLst/>
                        </a:rPr>
                        <a:t>經濟</a:t>
                      </a:r>
                      <a:r>
                        <a:rPr kumimoji="0" lang="zh-TW" altLang="en-US" sz="1800" kern="1200" dirty="0" smtClean="0">
                          <a:effectLst/>
                        </a:rPr>
                        <a:t>的</a:t>
                      </a:r>
                      <a:r>
                        <a:rPr kumimoji="0" lang="zh-TW" altLang="zh-TW" sz="1800" kern="1200" dirty="0" smtClean="0">
                          <a:effectLst/>
                        </a:rPr>
                        <a:t>重要</a:t>
                      </a:r>
                      <a:r>
                        <a:rPr kumimoji="0" lang="zh-TW" altLang="en-US" sz="1800" kern="1200" dirty="0" smtClean="0">
                          <a:effectLst/>
                        </a:rPr>
                        <a:t>性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zh-TW" sz="1800" kern="1200" dirty="0" smtClean="0">
                          <a:effectLst/>
                        </a:rPr>
                        <a:t>新台幣匯率具有反通膨及反景氣循環特性</a:t>
                      </a:r>
                      <a:r>
                        <a:rPr kumimoji="0" lang="zh-TW" altLang="en-US" sz="1800" kern="1200" dirty="0" smtClean="0">
                          <a:effectLst/>
                        </a:rPr>
                        <a:t>*</a:t>
                      </a:r>
                      <a:endParaRPr kumimoji="0" lang="en-US" altLang="zh-TW" sz="1800" kern="1200" dirty="0" smtClean="0"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zh-TW" altLang="en-US" sz="1800" kern="1200" dirty="0" smtClean="0">
                          <a:effectLst/>
                        </a:rPr>
                        <a:t>降低不確定性，有助</a:t>
                      </a:r>
                      <a:r>
                        <a:rPr kumimoji="0" lang="zh-TW" altLang="zh-TW" sz="1800" kern="1200" dirty="0" smtClean="0">
                          <a:effectLst/>
                        </a:rPr>
                        <a:t>民間投資，增進台灣經濟成長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zh-TW" altLang="zh-TW" sz="1800" kern="1200" dirty="0" smtClean="0">
                          <a:effectLst/>
                        </a:rPr>
                        <a:t>舒緩金融衝擊，防範金融危機發生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827572" y="5849058"/>
            <a:ext cx="77048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1500" dirty="0" smtClean="0"/>
              <a:t>*</a:t>
            </a:r>
            <a:r>
              <a:rPr lang="zh-TW" altLang="zh-TW" sz="1500" b="1" dirty="0"/>
              <a:t>國內物價上漲時</a:t>
            </a:r>
            <a:r>
              <a:rPr lang="zh-TW" altLang="zh-TW" sz="1500" dirty="0"/>
              <a:t>，新台幣呈</a:t>
            </a:r>
            <a:r>
              <a:rPr lang="zh-TW" altLang="zh-TW" sz="1500" b="1" dirty="0"/>
              <a:t>升值</a:t>
            </a:r>
            <a:r>
              <a:rPr lang="zh-TW" altLang="zh-TW" sz="1500" dirty="0" smtClean="0"/>
              <a:t>走勢；</a:t>
            </a:r>
            <a:r>
              <a:rPr lang="zh-TW" altLang="zh-TW" sz="1500" b="1" dirty="0"/>
              <a:t>景氣衰退時</a:t>
            </a:r>
            <a:r>
              <a:rPr lang="zh-TW" altLang="zh-TW" sz="1500" dirty="0"/>
              <a:t>，新台幣則呈</a:t>
            </a:r>
            <a:r>
              <a:rPr lang="zh-TW" altLang="zh-TW" sz="1500" b="1" dirty="0"/>
              <a:t>貶值</a:t>
            </a:r>
            <a:r>
              <a:rPr lang="zh-TW" altLang="zh-TW" sz="1500" dirty="0" smtClean="0"/>
              <a:t>走勢</a:t>
            </a:r>
            <a:r>
              <a:rPr lang="zh-TW" altLang="en-US" sz="1500" dirty="0" smtClean="0"/>
              <a:t>；</a:t>
            </a:r>
            <a:endParaRPr lang="en-US" altLang="zh-TW" sz="1500" dirty="0" smtClean="0"/>
          </a:p>
          <a:p>
            <a:pPr>
              <a:spcAft>
                <a:spcPts val="600"/>
              </a:spcAft>
            </a:pPr>
            <a:r>
              <a:rPr lang="zh-TW" altLang="en-US" sz="1500" dirty="0"/>
              <a:t> </a:t>
            </a:r>
            <a:r>
              <a:rPr lang="zh-TW" altLang="en-US" sz="1500" dirty="0" smtClean="0"/>
              <a:t> 此特性可</a:t>
            </a:r>
            <a:r>
              <a:rPr lang="zh-TW" altLang="zh-TW" sz="1500" b="1" dirty="0" smtClean="0">
                <a:solidFill>
                  <a:schemeClr val="dk1"/>
                </a:solidFill>
              </a:rPr>
              <a:t>避免</a:t>
            </a:r>
            <a:r>
              <a:rPr lang="zh-TW" altLang="zh-TW" sz="1500" b="1" dirty="0">
                <a:solidFill>
                  <a:schemeClr val="dk1"/>
                </a:solidFill>
              </a:rPr>
              <a:t>國內物價出現高通膨或通縮</a:t>
            </a:r>
            <a:r>
              <a:rPr lang="zh-TW" altLang="zh-TW" sz="1500" dirty="0">
                <a:solidFill>
                  <a:schemeClr val="dk1"/>
                </a:solidFill>
              </a:rPr>
              <a:t>的現象，及</a:t>
            </a:r>
            <a:r>
              <a:rPr lang="zh-TW" altLang="zh-TW" sz="1500" b="1" dirty="0">
                <a:solidFill>
                  <a:schemeClr val="dk1"/>
                </a:solidFill>
              </a:rPr>
              <a:t>台灣經濟產生過熱或過</a:t>
            </a:r>
            <a:r>
              <a:rPr lang="zh-TW" altLang="zh-TW" sz="1500" b="1" dirty="0" smtClean="0">
                <a:solidFill>
                  <a:schemeClr val="dk1"/>
                </a:solidFill>
              </a:rPr>
              <a:t>冷</a:t>
            </a:r>
            <a:r>
              <a:rPr lang="zh-TW" altLang="en-US" sz="1500" b="1" dirty="0">
                <a:solidFill>
                  <a:schemeClr val="dk1"/>
                </a:solidFill>
              </a:rPr>
              <a:t>的情形</a:t>
            </a:r>
            <a:r>
              <a:rPr lang="zh-TW" altLang="en-US" sz="1500" b="1" dirty="0" smtClean="0">
                <a:solidFill>
                  <a:schemeClr val="dk1"/>
                </a:solidFill>
              </a:rPr>
              <a:t>。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4840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一、台灣總體經濟表現與貨幣政策執行情況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2900" indent="-342900">
              <a:lnSpc>
                <a:spcPct val="120000"/>
              </a:lnSpc>
            </a:pPr>
            <a:r>
              <a:rPr lang="zh-TW" altLang="zh-TW" sz="2200" dirty="0"/>
              <a:t>以實質有效匯率</a:t>
            </a:r>
            <a:r>
              <a:rPr lang="en-US" altLang="zh-TW" sz="2200" dirty="0"/>
              <a:t>(REER)</a:t>
            </a:r>
            <a:r>
              <a:rPr lang="zh-TW" altLang="zh-TW" sz="2200" dirty="0"/>
              <a:t>指數代表出口價格</a:t>
            </a:r>
            <a:r>
              <a:rPr lang="zh-TW" altLang="zh-TW" sz="2200" dirty="0" smtClean="0"/>
              <a:t>競爭力</a:t>
            </a:r>
            <a:r>
              <a:rPr lang="zh-TW" altLang="en-US" sz="2200" dirty="0"/>
              <a:t>；</a:t>
            </a:r>
            <a:r>
              <a:rPr lang="en-US" altLang="zh-TW" sz="2200" dirty="0" smtClean="0"/>
              <a:t>2010</a:t>
            </a:r>
            <a:r>
              <a:rPr lang="zh-TW" altLang="zh-TW" sz="2200" dirty="0"/>
              <a:t>年以來新台幣</a:t>
            </a:r>
            <a:r>
              <a:rPr lang="en-US" altLang="zh-TW" sz="2200" dirty="0"/>
              <a:t>REER</a:t>
            </a:r>
            <a:r>
              <a:rPr lang="zh-TW" altLang="zh-TW" sz="2200" dirty="0"/>
              <a:t>皆低於人民幣、新加坡幣與</a:t>
            </a:r>
            <a:r>
              <a:rPr lang="zh-TW" altLang="zh-TW" sz="2200" dirty="0" smtClean="0"/>
              <a:t>韓元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pPr marL="522900" indent="-342900">
              <a:lnSpc>
                <a:spcPct val="120000"/>
              </a:lnSpc>
            </a:pPr>
            <a:r>
              <a:rPr lang="zh-TW" altLang="zh-TW" sz="2200" dirty="0" smtClean="0"/>
              <a:t>台灣</a:t>
            </a:r>
            <a:r>
              <a:rPr lang="zh-TW" altLang="zh-TW" sz="2200" u="sng" dirty="0"/>
              <a:t>出口價格競爭力</a:t>
            </a:r>
            <a:r>
              <a:rPr lang="zh-TW" altLang="zh-TW" sz="2200" dirty="0"/>
              <a:t>均優於新加坡、中國大陸及南韓等主要貿易對手國。</a:t>
            </a:r>
            <a:endParaRPr lang="zh-TW" altLang="en-US" sz="22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央行貨幣政策與台灣經濟發展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graphicFrame>
        <p:nvGraphicFramePr>
          <p:cNvPr id="6" name="圖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83631"/>
              </p:ext>
            </p:extLst>
          </p:nvPr>
        </p:nvGraphicFramePr>
        <p:xfrm>
          <a:off x="1143202" y="2807465"/>
          <a:ext cx="7200800" cy="37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2123728" y="2648647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新台幣、韓元、新加坡幣與人民幣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實質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有效匯率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1331641" y="6302591"/>
            <a:ext cx="1224136" cy="40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資料來源：</a:t>
            </a:r>
            <a:r>
              <a:rPr 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BIS</a:t>
            </a:r>
            <a:endParaRPr lang="zh-TW" sz="16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4326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一、台灣總體經濟表現與貨幣政策執行情況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/>
            <a:r>
              <a:rPr lang="zh-TW" altLang="zh-TW" dirty="0"/>
              <a:t>今年以來</a:t>
            </a:r>
            <a:r>
              <a:rPr lang="zh-TW" altLang="zh-TW" dirty="0" smtClean="0"/>
              <a:t>，亞洲</a:t>
            </a:r>
            <a:r>
              <a:rPr lang="zh-TW" altLang="zh-TW" dirty="0"/>
              <a:t>主要國家出口多呈負</a:t>
            </a:r>
            <a:r>
              <a:rPr lang="zh-TW" altLang="zh-TW" dirty="0" smtClean="0"/>
              <a:t>成長。</a:t>
            </a:r>
            <a:r>
              <a:rPr lang="zh-TW" altLang="zh-TW" dirty="0"/>
              <a:t>台灣出口減少</a:t>
            </a:r>
            <a:r>
              <a:rPr lang="en-US" altLang="zh-TW" dirty="0"/>
              <a:t>3.4%</a:t>
            </a:r>
            <a:r>
              <a:rPr lang="zh-TW" altLang="zh-TW" dirty="0"/>
              <a:t>，</a:t>
            </a:r>
            <a:r>
              <a:rPr lang="zh-TW" altLang="zh-TW" dirty="0" smtClean="0"/>
              <a:t>表現次於香港、中國大陸及泰國，</a:t>
            </a:r>
            <a:r>
              <a:rPr lang="zh-TW" altLang="zh-TW" dirty="0"/>
              <a:t>仍優於</a:t>
            </a:r>
            <a:r>
              <a:rPr lang="zh-TW" altLang="zh-TW" dirty="0" smtClean="0"/>
              <a:t>馬來西亞、日本、南韓及新加坡。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央行貨幣政策與台灣經濟發展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85977"/>
              </p:ext>
            </p:extLst>
          </p:nvPr>
        </p:nvGraphicFramePr>
        <p:xfrm>
          <a:off x="467544" y="3498827"/>
          <a:ext cx="8183564" cy="1798255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911290"/>
                <a:gridCol w="857154"/>
                <a:gridCol w="857154"/>
                <a:gridCol w="857154"/>
                <a:gridCol w="1064675"/>
                <a:gridCol w="1064675"/>
                <a:gridCol w="857154"/>
                <a:gridCol w="857154"/>
                <a:gridCol w="857154"/>
              </a:tblGrid>
              <a:tr h="3679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日本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中國大陸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南韓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新加坡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香港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泰國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馬來西亞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台灣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9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本地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出口</a:t>
                      </a:r>
                      <a:r>
                        <a:rPr lang="en-US" altLang="zh-TW" sz="1400" u="none" strike="noStrike" baseline="30000" dirty="0" smtClean="0">
                          <a:effectLst/>
                        </a:rPr>
                        <a:t>*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本地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出口</a:t>
                      </a:r>
                      <a:r>
                        <a:rPr lang="en-US" altLang="zh-TW" sz="1400" u="none" strike="noStrike" baseline="30000" dirty="0" smtClean="0">
                          <a:effectLst/>
                        </a:rPr>
                        <a:t>*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54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</a:rPr>
                        <a:t>2018</a:t>
                      </a:r>
                      <a:r>
                        <a:rPr lang="zh-TW" altLang="en-US" sz="1400" u="none" strike="noStrike">
                          <a:effectLst/>
                        </a:rPr>
                        <a:t>年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</a:rPr>
                        <a:t>5.7 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</a:rPr>
                        <a:t>9.9 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</a:rPr>
                        <a:t>5.4 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</a:rPr>
                        <a:t>11.0 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5.9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6.9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</a:rPr>
                        <a:t>13.8 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5.9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4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zh-TW" sz="1400" u="none" strike="noStrike" dirty="0">
                          <a:effectLst/>
                        </a:rPr>
                        <a:t>2019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br>
                        <a:rPr lang="zh-TW" altLang="en-US" sz="1400" u="none" strike="noStrike" dirty="0">
                          <a:effectLst/>
                        </a:rPr>
                      </a:br>
                      <a:r>
                        <a:rPr lang="en-US" altLang="zh-TW" sz="1400" u="none" strike="noStrike" dirty="0">
                          <a:effectLst/>
                        </a:rPr>
                        <a:t>1~ 6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月</a:t>
                      </a:r>
                      <a:r>
                        <a:rPr lang="en-US" altLang="zh-TW" sz="1400" u="none" strike="noStrike" dirty="0" smtClean="0">
                          <a:effectLst/>
                        </a:rPr>
                        <a:t>**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</a:t>
                      </a:r>
                      <a:r>
                        <a:rPr lang="en-US" altLang="zh-TW" sz="1400" u="none" strike="noStrike" dirty="0" smtClean="0">
                          <a:effectLst/>
                        </a:rPr>
                        <a:t>6.2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-8.5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-9.8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-3.1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-4.2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-3.4</a:t>
                      </a:r>
                      <a:endParaRPr lang="en-US" altLang="zh-TW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3099115" y="2708920"/>
            <a:ext cx="3429635" cy="62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zh-TW" b="1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亞洲</a:t>
            </a:r>
            <a:r>
              <a:rPr lang="zh-TW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主要國家出口值年增率</a:t>
            </a:r>
            <a:endParaRPr lang="zh-TW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en-US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(</a:t>
            </a:r>
            <a:r>
              <a:rPr lang="zh-TW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以美元計價</a:t>
            </a:r>
            <a:r>
              <a:rPr lang="en-US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)</a:t>
            </a:r>
            <a:endParaRPr lang="zh-TW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74717" y="3197800"/>
            <a:ext cx="7713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/>
              <a:t>單位</a:t>
            </a:r>
            <a:r>
              <a:rPr lang="en-US" altLang="zh-TW" sz="1200" dirty="0"/>
              <a:t>: </a:t>
            </a:r>
            <a:r>
              <a:rPr lang="zh-TW" altLang="en-US" sz="1200" dirty="0"/>
              <a:t>％</a:t>
            </a:r>
          </a:p>
        </p:txBody>
      </p:sp>
      <p:sp>
        <p:nvSpPr>
          <p:cNvPr id="10" name="矩形 9"/>
          <p:cNvSpPr/>
          <p:nvPr/>
        </p:nvSpPr>
        <p:spPr>
          <a:xfrm>
            <a:off x="467544" y="5333805"/>
            <a:ext cx="4907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TW" altLang="en-US" sz="1200" dirty="0" smtClean="0"/>
              <a:t>*：香港</a:t>
            </a:r>
            <a:r>
              <a:rPr lang="zh-TW" altLang="en-US" sz="1200" dirty="0"/>
              <a:t>及新加坡資料皆為本地</a:t>
            </a:r>
            <a:r>
              <a:rPr lang="zh-TW" altLang="en-US" sz="1200" dirty="0" smtClean="0"/>
              <a:t>出口占</a:t>
            </a:r>
            <a:r>
              <a:rPr lang="zh-TW" altLang="en-US" sz="1200" dirty="0"/>
              <a:t>總</a:t>
            </a:r>
            <a:r>
              <a:rPr lang="zh-TW" altLang="en-US" sz="1200" dirty="0" smtClean="0"/>
              <a:t>出口</a:t>
            </a:r>
            <a:r>
              <a:rPr lang="zh-TW" altLang="en-US" sz="1200" dirty="0"/>
              <a:t>分別</a:t>
            </a:r>
            <a:r>
              <a:rPr lang="zh-TW" altLang="en-US" sz="1200" dirty="0" smtClean="0"/>
              <a:t>約</a:t>
            </a:r>
            <a:r>
              <a:rPr lang="en-US" altLang="zh-TW" sz="1200" dirty="0" smtClean="0"/>
              <a:t>1%</a:t>
            </a:r>
            <a:r>
              <a:rPr lang="zh-TW" altLang="en-US" sz="1200" dirty="0" smtClean="0"/>
              <a:t>與</a:t>
            </a:r>
            <a:r>
              <a:rPr lang="en-US" altLang="zh-TW" sz="1200" dirty="0" smtClean="0"/>
              <a:t>49</a:t>
            </a:r>
            <a:r>
              <a:rPr lang="en-US" altLang="zh-TW" sz="1200" dirty="0"/>
              <a:t>%</a:t>
            </a:r>
            <a:r>
              <a:rPr lang="zh-TW" altLang="en-US" sz="1200" dirty="0"/>
              <a:t>左右</a:t>
            </a:r>
            <a:r>
              <a:rPr lang="zh-TW" altLang="en-US" sz="1200" dirty="0" smtClean="0"/>
              <a:t>。</a:t>
            </a:r>
            <a:endParaRPr lang="en-US" altLang="zh-TW" sz="1200" dirty="0" smtClean="0"/>
          </a:p>
          <a:p>
            <a:pPr fontAlgn="ctr"/>
            <a:r>
              <a:rPr lang="zh-TW" altLang="en-US" sz="1200" dirty="0" smtClean="0"/>
              <a:t>**：日本、中國大陸、泰國、馬來西亞為</a:t>
            </a:r>
            <a:r>
              <a:rPr lang="en-US" altLang="zh-TW" sz="1200" dirty="0" smtClean="0"/>
              <a:t>1~5</a:t>
            </a:r>
            <a:r>
              <a:rPr lang="zh-TW" altLang="en-US" sz="1200" dirty="0" smtClean="0"/>
              <a:t>月資料。</a:t>
            </a:r>
            <a:endParaRPr lang="en-US" altLang="zh-TW" sz="1200" dirty="0" smtClean="0"/>
          </a:p>
          <a:p>
            <a:pPr fontAlgn="ctr"/>
            <a:r>
              <a:rPr lang="zh-TW" altLang="en-US" sz="1200" dirty="0"/>
              <a:t>資料來源：</a:t>
            </a:r>
            <a:r>
              <a:rPr lang="en-US" altLang="zh-TW" sz="1200" dirty="0" err="1"/>
              <a:t>Datastream</a:t>
            </a:r>
            <a:r>
              <a:rPr lang="en-US" altLang="zh-TW" sz="1200" dirty="0"/>
              <a:t>；</a:t>
            </a:r>
            <a:r>
              <a:rPr lang="zh-TW" altLang="en-US" sz="1200" dirty="0"/>
              <a:t>各國</a:t>
            </a:r>
            <a:r>
              <a:rPr lang="zh-TW" altLang="en-US" sz="1200" dirty="0" smtClean="0"/>
              <a:t>海關</a:t>
            </a:r>
            <a:endParaRPr lang="zh-TW" altLang="en-US" sz="1200" dirty="0">
              <a:solidFill>
                <a:srgbClr val="000000"/>
              </a:solidFill>
              <a:latin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25970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簡報大綱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30238" indent="-630238">
              <a:lnSpc>
                <a:spcPct val="140000"/>
              </a:lnSpc>
              <a:buNone/>
            </a:pPr>
            <a:r>
              <a:rPr lang="zh-TW" altLang="en-US" sz="2600" dirty="0">
                <a:latin typeface="微軟正黑體" panose="020B0604030504040204" pitchFamily="34" charset="-120"/>
              </a:rPr>
              <a:t>一</a:t>
            </a:r>
            <a:r>
              <a:rPr lang="zh-TW" altLang="zh-TW" sz="2600" dirty="0">
                <a:latin typeface="微軟正黑體" panose="020B0604030504040204" pitchFamily="34" charset="-120"/>
              </a:rPr>
              <a:t>、</a:t>
            </a:r>
            <a:r>
              <a:rPr lang="zh-TW" altLang="en-US" sz="2600" dirty="0"/>
              <a:t>台灣總體經濟表現</a:t>
            </a:r>
            <a:r>
              <a:rPr lang="zh-TW" altLang="en-US" sz="2600" dirty="0" smtClean="0"/>
              <a:t>與貨幣</a:t>
            </a:r>
            <a:r>
              <a:rPr lang="zh-TW" altLang="en-US" sz="2600" dirty="0"/>
              <a:t>政策執行情況</a:t>
            </a:r>
            <a:endParaRPr lang="en-US" altLang="zh-TW" sz="2600" dirty="0"/>
          </a:p>
          <a:p>
            <a:pPr marL="630238" indent="-365125">
              <a:lnSpc>
                <a:spcPct val="140000"/>
              </a:lnSpc>
              <a:buNone/>
            </a:pP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 smtClean="0"/>
              <a:t>)</a:t>
            </a:r>
            <a:r>
              <a:rPr lang="zh-TW" altLang="en-US" dirty="0"/>
              <a:t>中央銀行落實法定經營</a:t>
            </a:r>
            <a:r>
              <a:rPr lang="zh-TW" altLang="en-US" dirty="0" smtClean="0"/>
              <a:t>目標</a:t>
            </a:r>
            <a:endParaRPr lang="en-US" altLang="zh-TW" dirty="0" smtClean="0"/>
          </a:p>
          <a:p>
            <a:pPr marL="630238" indent="-365125">
              <a:lnSpc>
                <a:spcPct val="140000"/>
              </a:lnSpc>
              <a:buNone/>
            </a:pP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近</a:t>
            </a:r>
            <a:r>
              <a:rPr lang="en-US" altLang="zh-TW" dirty="0"/>
              <a:t>20</a:t>
            </a:r>
            <a:r>
              <a:rPr lang="zh-TW" altLang="en-US" dirty="0"/>
              <a:t>年台灣總體經濟表現</a:t>
            </a:r>
          </a:p>
          <a:p>
            <a:pPr marL="630238" indent="-358775">
              <a:lnSpc>
                <a:spcPct val="140000"/>
              </a:lnSpc>
              <a:buNone/>
            </a:pP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 smtClean="0"/>
              <a:t>)</a:t>
            </a:r>
            <a:r>
              <a:rPr lang="zh-TW" altLang="en-US" dirty="0"/>
              <a:t>本</a:t>
            </a:r>
            <a:r>
              <a:rPr lang="zh-TW" altLang="en-US" dirty="0" smtClean="0"/>
              <a:t>行</a:t>
            </a:r>
            <a:r>
              <a:rPr lang="zh-TW" altLang="en-US" dirty="0"/>
              <a:t>貨幣政策執行</a:t>
            </a:r>
            <a:r>
              <a:rPr lang="zh-TW" altLang="en-US" dirty="0" smtClean="0"/>
              <a:t>情況</a:t>
            </a:r>
            <a:endParaRPr lang="en-US" altLang="zh-TW" dirty="0"/>
          </a:p>
          <a:p>
            <a:pPr marL="0">
              <a:buNone/>
            </a:pPr>
            <a:r>
              <a:rPr lang="zh-TW" altLang="en-US" sz="2600" dirty="0">
                <a:latin typeface="微軟正黑體" panose="020B0604030504040204" pitchFamily="34" charset="-120"/>
              </a:rPr>
              <a:t>二、</a:t>
            </a:r>
            <a:r>
              <a:rPr lang="zh-TW" altLang="en-US" sz="2600" dirty="0"/>
              <a:t>全球經濟結構問題及挑戰</a:t>
            </a:r>
            <a:endParaRPr lang="en-US" altLang="zh-TW" sz="2600" dirty="0"/>
          </a:p>
          <a:p>
            <a:pPr marL="0" lvl="0" indent="271463">
              <a:buNone/>
            </a:pP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 smtClean="0"/>
              <a:t>)</a:t>
            </a:r>
            <a:r>
              <a:rPr lang="zh-TW" altLang="en-US" dirty="0"/>
              <a:t>全球化、科技進步與長期</a:t>
            </a:r>
            <a:r>
              <a:rPr lang="zh-TW" altLang="en-US" dirty="0" smtClean="0"/>
              <a:t>停滯之問題</a:t>
            </a:r>
            <a:endParaRPr lang="en-US" altLang="zh-TW" dirty="0"/>
          </a:p>
          <a:p>
            <a:pPr marL="0" indent="271463">
              <a:buNone/>
            </a:pP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央行雙率政策面臨之挑戰</a:t>
            </a:r>
            <a:endParaRPr lang="en-US" altLang="zh-TW" dirty="0"/>
          </a:p>
          <a:p>
            <a:pPr marL="0" lvl="0" indent="271463">
              <a:buNone/>
            </a:pP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r>
              <a:rPr lang="zh-TW" altLang="en-US" dirty="0"/>
              <a:t>台灣經濟發展及企業面臨之結構性問題</a:t>
            </a:r>
            <a:endParaRPr lang="en-US" altLang="zh-TW" dirty="0"/>
          </a:p>
          <a:p>
            <a:pPr marL="630238" indent="-630238">
              <a:lnSpc>
                <a:spcPct val="140000"/>
              </a:lnSpc>
              <a:buNone/>
            </a:pPr>
            <a:r>
              <a:rPr lang="zh-TW" altLang="en-US" sz="2600" dirty="0">
                <a:latin typeface="微軟正黑體" panose="020B0604030504040204" pitchFamily="34" charset="-120"/>
              </a:rPr>
              <a:t>三</a:t>
            </a:r>
            <a:r>
              <a:rPr lang="zh-TW" altLang="zh-TW" sz="2600" dirty="0">
                <a:latin typeface="微軟正黑體" panose="020B0604030504040204" pitchFamily="34" charset="-120"/>
              </a:rPr>
              <a:t>、</a:t>
            </a:r>
            <a:r>
              <a:rPr lang="zh-TW" altLang="en-US" sz="2600" dirty="0">
                <a:latin typeface="微軟正黑體" panose="020B0604030504040204" pitchFamily="34" charset="-120"/>
              </a:rPr>
              <a:t>妥適因應</a:t>
            </a:r>
            <a:r>
              <a:rPr lang="zh-TW" altLang="en-US" sz="2600" dirty="0"/>
              <a:t>經濟結構問題，協助經濟成長</a:t>
            </a:r>
            <a:endParaRPr lang="en-US" altLang="zh-TW" sz="2600" dirty="0"/>
          </a:p>
          <a:p>
            <a:pPr marL="630238" indent="-358775">
              <a:lnSpc>
                <a:spcPct val="140000"/>
              </a:lnSpc>
              <a:buNone/>
            </a:pP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 smtClean="0"/>
              <a:t>)</a:t>
            </a:r>
            <a:r>
              <a:rPr lang="zh-TW" altLang="en-US" dirty="0"/>
              <a:t>本</a:t>
            </a:r>
            <a:r>
              <a:rPr lang="zh-TW" altLang="en-US" dirty="0" smtClean="0"/>
              <a:t>行</a:t>
            </a:r>
            <a:r>
              <a:rPr lang="zh-TW" altLang="en-US" dirty="0"/>
              <a:t>貨幣政策與時俱進</a:t>
            </a:r>
            <a:endParaRPr lang="en-US" altLang="zh-TW" dirty="0"/>
          </a:p>
          <a:p>
            <a:pPr marL="179388" indent="87313">
              <a:buNone/>
            </a:pP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搭配</a:t>
            </a:r>
            <a:r>
              <a:rPr lang="zh-TW" altLang="en-US" dirty="0"/>
              <a:t>擴張性財政政策以協助</a:t>
            </a:r>
            <a:r>
              <a:rPr lang="zh-TW" altLang="en-US" dirty="0" smtClean="0"/>
              <a:t>經濟成長</a:t>
            </a:r>
            <a:endParaRPr lang="en-US" altLang="zh-TW" dirty="0" smtClean="0"/>
          </a:p>
          <a:p>
            <a:pPr marL="179388" indent="87313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/>
              <a:t>促進產業升級或轉型，提升產品附加</a:t>
            </a:r>
            <a:r>
              <a:rPr lang="zh-TW" altLang="en-US" dirty="0" smtClean="0"/>
              <a:t>價值</a:t>
            </a:r>
            <a:endParaRPr lang="en-US" altLang="zh-TW" dirty="0"/>
          </a:p>
          <a:p>
            <a:pPr marL="630238" lvl="0" indent="-630238">
              <a:lnSpc>
                <a:spcPct val="140000"/>
              </a:lnSpc>
              <a:buNone/>
            </a:pPr>
            <a:r>
              <a:rPr lang="zh-TW" altLang="en-US" sz="2600" dirty="0" smtClean="0">
                <a:latin typeface="微軟正黑體" panose="020B0604030504040204" pitchFamily="34" charset="-120"/>
              </a:rPr>
              <a:t>四</a:t>
            </a:r>
            <a:r>
              <a:rPr lang="zh-TW" altLang="en-US" sz="2600" dirty="0">
                <a:latin typeface="微軟正黑體" panose="020B0604030504040204" pitchFamily="34" charset="-120"/>
              </a:rPr>
              <a:t>、</a:t>
            </a:r>
            <a:r>
              <a:rPr lang="zh-TW" altLang="zh-TW" sz="2600" dirty="0"/>
              <a:t>結語</a:t>
            </a:r>
            <a:endParaRPr lang="en-US" altLang="zh-TW" sz="2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央行貨幣政策與台灣經濟發展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69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一、台灣總體經濟表現與貨幣政策執行情況</a:t>
            </a:r>
          </a:p>
        </p:txBody>
      </p:sp>
      <p:sp useBgFill="1"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>
              <a:lnSpc>
                <a:spcPct val="120000"/>
              </a:lnSpc>
            </a:pPr>
            <a:r>
              <a:rPr lang="zh-TW" altLang="en-US" dirty="0" smtClean="0"/>
              <a:t>新台幣匯率維持動態穩定，波動度較主要貨幣小。</a:t>
            </a:r>
            <a:endParaRPr lang="en-US" altLang="zh-TW" dirty="0" smtClean="0"/>
          </a:p>
          <a:p>
            <a:pPr marL="522900" indent="-342900">
              <a:lnSpc>
                <a:spcPct val="120000"/>
              </a:lnSpc>
              <a:spcAft>
                <a:spcPts val="0"/>
              </a:spcAft>
            </a:pPr>
            <a:r>
              <a:rPr lang="zh-TW" altLang="en-US" u="sng" dirty="0" smtClean="0"/>
              <a:t>特殊情況時</a:t>
            </a:r>
            <a:r>
              <a:rPr lang="zh-TW" altLang="en-US" dirty="0" smtClean="0"/>
              <a:t>：新台幣匯率維持穩定，亞洲及全球金融危機，本行因應得宜，使台灣安然度過危機。</a:t>
            </a:r>
            <a:endParaRPr lang="en-US" altLang="zh-TW" dirty="0" smtClean="0"/>
          </a:p>
          <a:p>
            <a:pPr marL="236538" lvl="2" indent="296863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r>
              <a:rPr lang="en-US" altLang="zh-TW" sz="2200" dirty="0" smtClean="0"/>
              <a:t>1998</a:t>
            </a:r>
            <a:r>
              <a:rPr lang="zh-TW" altLang="en-US" sz="2200" dirty="0" smtClean="0"/>
              <a:t>年：</a:t>
            </a:r>
            <a:r>
              <a:rPr lang="zh-TW" altLang="zh-TW" sz="2200" dirty="0" smtClean="0"/>
              <a:t>停止</a:t>
            </a:r>
            <a:r>
              <a:rPr lang="en-US" altLang="zh-TW" sz="2200" dirty="0" smtClean="0"/>
              <a:t>NDF</a:t>
            </a:r>
            <a:r>
              <a:rPr lang="en-US" altLang="zh-TW" sz="2200" dirty="0"/>
              <a:t>(</a:t>
            </a:r>
            <a:r>
              <a:rPr lang="zh-TW" altLang="zh-TW" sz="2200" dirty="0"/>
              <a:t>無本金交割遠匯</a:t>
            </a:r>
            <a:r>
              <a:rPr lang="en-US" altLang="zh-TW" sz="2200" dirty="0"/>
              <a:t>)</a:t>
            </a:r>
            <a:r>
              <a:rPr lang="zh-TW" altLang="zh-TW" sz="2200" dirty="0"/>
              <a:t>業務</a:t>
            </a:r>
            <a:r>
              <a:rPr lang="zh-TW" altLang="zh-TW" sz="2200" dirty="0" smtClean="0"/>
              <a:t>，阻</a:t>
            </a:r>
            <a:r>
              <a:rPr lang="zh-TW" altLang="zh-TW" sz="2200" dirty="0"/>
              <a:t>貶</a:t>
            </a:r>
            <a:r>
              <a:rPr lang="zh-TW" altLang="zh-TW" sz="2200" dirty="0" smtClean="0"/>
              <a:t>新台幣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pPr marL="236538" lvl="2" indent="296863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r>
              <a:rPr lang="en-US" altLang="zh-TW" sz="2200" dirty="0" smtClean="0"/>
              <a:t>2008</a:t>
            </a:r>
            <a:r>
              <a:rPr lang="zh-TW" altLang="en-US" sz="2200" dirty="0" smtClean="0"/>
              <a:t>年：</a:t>
            </a:r>
            <a:r>
              <a:rPr lang="zh-TW" altLang="zh-TW" sz="2200" dirty="0" smtClean="0"/>
              <a:t>阻</a:t>
            </a:r>
            <a:r>
              <a:rPr lang="zh-TW" altLang="zh-TW" sz="2200" dirty="0"/>
              <a:t>升新台幣匯率並實施總體審慎</a:t>
            </a:r>
            <a:r>
              <a:rPr lang="zh-TW" altLang="zh-TW" sz="2200" dirty="0" smtClean="0"/>
              <a:t>措施</a:t>
            </a:r>
            <a:r>
              <a:rPr lang="zh-TW" altLang="en-US" sz="2200" dirty="0" smtClean="0"/>
              <a:t>。</a:t>
            </a:r>
            <a:endParaRPr lang="en-US" altLang="zh-TW" sz="2200" dirty="0"/>
          </a:p>
          <a:p>
            <a:pPr marL="265176" lvl="1" indent="-265176">
              <a:spcBef>
                <a:spcPts val="0"/>
              </a:spcBef>
              <a:buSzPct val="80000"/>
              <a:buFont typeface="Wingdings 2"/>
              <a:buChar char=""/>
            </a:pP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43807" y="3212976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7000" algn="ctr">
              <a:spcBef>
                <a:spcPts val="600"/>
              </a:spcBef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主要貨幣對美元匯率之年平均波動</a:t>
            </a:r>
            <a:endParaRPr lang="en-US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9035" y="6165304"/>
            <a:ext cx="8424936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0" algn="just" hangingPunct="0">
              <a:spcBef>
                <a:spcPts val="250"/>
              </a:spcBef>
              <a:spcAft>
                <a:spcPts val="0"/>
              </a:spcAft>
            </a:pPr>
            <a:r>
              <a:rPr lang="zh-TW" altLang="zh-TW" sz="1050" kern="100" dirty="0">
                <a:solidFill>
                  <a:srgbClr val="4A442A"/>
                </a:solidFill>
                <a:latin typeface="+mn-ea"/>
                <a:cs typeface="Times New Roman" panose="02020603050405020304" pitchFamily="18" charset="0"/>
              </a:rPr>
              <a:t>註：</a:t>
            </a:r>
            <a:r>
              <a:rPr lang="en-US" altLang="zh-TW" sz="1050" kern="100" dirty="0">
                <a:solidFill>
                  <a:srgbClr val="4A442A"/>
                </a:solidFill>
                <a:latin typeface="+mn-ea"/>
                <a:cs typeface="Times New Roman" panose="02020603050405020304" pitchFamily="18" charset="0"/>
              </a:rPr>
              <a:t>1.</a:t>
            </a:r>
            <a:r>
              <a:rPr lang="zh-TW" altLang="zh-TW" sz="1050" kern="100" dirty="0">
                <a:solidFill>
                  <a:srgbClr val="4A442A"/>
                </a:solidFill>
                <a:latin typeface="+mn-ea"/>
                <a:cs typeface="Times New Roman" panose="02020603050405020304" pitchFamily="18" charset="0"/>
              </a:rPr>
              <a:t>各幣別波動幅度係根據匯率變動計算過去</a:t>
            </a:r>
            <a:r>
              <a:rPr lang="en-US" altLang="zh-TW" sz="1050" kern="100" dirty="0">
                <a:solidFill>
                  <a:srgbClr val="4A442A"/>
                </a:solidFill>
                <a:latin typeface="+mn-ea"/>
                <a:cs typeface="Times New Roman" panose="02020603050405020304" pitchFamily="18" charset="0"/>
              </a:rPr>
              <a:t>20</a:t>
            </a:r>
            <a:r>
              <a:rPr lang="zh-TW" altLang="zh-TW" sz="1050" kern="100" dirty="0">
                <a:solidFill>
                  <a:srgbClr val="4A442A"/>
                </a:solidFill>
                <a:latin typeface="+mn-ea"/>
                <a:cs typeface="Times New Roman" panose="02020603050405020304" pitchFamily="18" charset="0"/>
              </a:rPr>
              <a:t>天期之標準差（並將其年率化）</a:t>
            </a:r>
            <a:r>
              <a:rPr lang="zh-TW" altLang="zh-TW" sz="1050" kern="100" dirty="0" smtClean="0">
                <a:solidFill>
                  <a:srgbClr val="4A442A"/>
                </a:solidFill>
                <a:latin typeface="+mn-ea"/>
                <a:cs typeface="Times New Roman" panose="02020603050405020304" pitchFamily="18" charset="0"/>
              </a:rPr>
              <a:t>。</a:t>
            </a:r>
            <a:r>
              <a:rPr lang="en-US" altLang="zh-TW" sz="1050" kern="100" dirty="0" smtClean="0">
                <a:solidFill>
                  <a:srgbClr val="4A442A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TW" sz="1050" kern="100" dirty="0">
                <a:solidFill>
                  <a:srgbClr val="4A442A"/>
                </a:solidFill>
                <a:latin typeface="+mn-ea"/>
                <a:cs typeface="Times New Roman" panose="02020603050405020304" pitchFamily="18" charset="0"/>
              </a:rPr>
              <a:t>.</a:t>
            </a:r>
            <a:r>
              <a:rPr lang="zh-TW" altLang="zh-TW" sz="1050" kern="100" dirty="0">
                <a:solidFill>
                  <a:srgbClr val="4A442A"/>
                </a:solidFill>
                <a:latin typeface="+mn-ea"/>
                <a:cs typeface="Times New Roman" panose="02020603050405020304" pitchFamily="18" charset="0"/>
              </a:rPr>
              <a:t>波動幅度愈大，表示該幣別之匯率走勢較不穩定。</a:t>
            </a:r>
            <a:endParaRPr lang="en-US" altLang="zh-TW" sz="1050" kern="100" dirty="0">
              <a:latin typeface="+mn-ea"/>
              <a:cs typeface="Times New Roman" panose="02020603050405020304" pitchFamily="18" charset="0"/>
            </a:endParaRPr>
          </a:p>
          <a:p>
            <a:pPr indent="127000" algn="just" hangingPunct="0">
              <a:spcBef>
                <a:spcPts val="250"/>
              </a:spcBef>
              <a:spcAft>
                <a:spcPts val="0"/>
              </a:spcAft>
            </a:pPr>
            <a:r>
              <a:rPr lang="zh-TW" altLang="zh-TW" sz="1050" kern="100" dirty="0">
                <a:solidFill>
                  <a:srgbClr val="4A442A"/>
                </a:solidFill>
                <a:latin typeface="+mn-ea"/>
                <a:cs typeface="Times New Roman" panose="02020603050405020304" pitchFamily="18" charset="0"/>
              </a:rPr>
              <a:t>資料來源：中央銀行。</a:t>
            </a:r>
            <a:endParaRPr lang="en-US" altLang="zh-TW" sz="1050" kern="100" dirty="0">
              <a:latin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046061"/>
              </p:ext>
            </p:extLst>
          </p:nvPr>
        </p:nvGraphicFramePr>
        <p:xfrm>
          <a:off x="2051720" y="3212976"/>
          <a:ext cx="60486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48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一、台灣總體經濟表現與貨幣政策執行情況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/>
            <a:r>
              <a:rPr lang="zh-TW" altLang="en-US" dirty="0" smtClean="0"/>
              <a:t>因應金融危機，</a:t>
            </a:r>
            <a:r>
              <a:rPr lang="zh-TW" altLang="zh-TW" dirty="0" smtClean="0"/>
              <a:t>維持匯率穩定</a:t>
            </a:r>
            <a:r>
              <a:rPr lang="zh-TW" altLang="en-US" dirty="0" smtClean="0"/>
              <a:t>尤為</a:t>
            </a:r>
            <a:r>
              <a:rPr lang="zh-TW" altLang="zh-TW" dirty="0" smtClean="0"/>
              <a:t>重要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1701800" lvl="1" indent="-1168400">
              <a:lnSpc>
                <a:spcPct val="120000"/>
              </a:lnSpc>
              <a:buNone/>
            </a:pPr>
            <a:r>
              <a:rPr lang="en-US" altLang="zh-TW" sz="2200" dirty="0" smtClean="0"/>
              <a:t>1997~1998</a:t>
            </a:r>
            <a:r>
              <a:rPr lang="zh-TW" altLang="en-US" sz="2200" dirty="0" smtClean="0"/>
              <a:t>年：韓元</a:t>
            </a:r>
            <a:r>
              <a:rPr lang="zh-TW" altLang="en-US" sz="2200" dirty="0"/>
              <a:t>遽</a:t>
            </a:r>
            <a:r>
              <a:rPr lang="zh-TW" altLang="en-US" sz="2200" dirty="0" smtClean="0"/>
              <a:t>貶，因</a:t>
            </a:r>
            <a:r>
              <a:rPr lang="zh-TW" altLang="en-US" sz="2200" dirty="0"/>
              <a:t>獲得 </a:t>
            </a:r>
            <a:r>
              <a:rPr lang="en-US" altLang="zh-TW" sz="2200" dirty="0"/>
              <a:t>IMF </a:t>
            </a:r>
            <a:r>
              <a:rPr lang="zh-TW" altLang="en-US" sz="2200" dirty="0"/>
              <a:t>援助而度過</a:t>
            </a:r>
            <a:r>
              <a:rPr lang="zh-TW" altLang="en-US" sz="2200" dirty="0" smtClean="0"/>
              <a:t>難關。</a:t>
            </a:r>
            <a:endParaRPr lang="en-US" altLang="zh-TW" sz="2200" dirty="0" smtClean="0"/>
          </a:p>
          <a:p>
            <a:pPr marL="1882775" lvl="1" indent="-1349375">
              <a:lnSpc>
                <a:spcPct val="120000"/>
              </a:lnSpc>
              <a:buNone/>
            </a:pPr>
            <a:r>
              <a:rPr lang="en-US" altLang="zh-TW" sz="2200" dirty="0" smtClean="0"/>
              <a:t>2008</a:t>
            </a:r>
            <a:r>
              <a:rPr lang="zh-TW" altLang="zh-TW" sz="2200" dirty="0" smtClean="0"/>
              <a:t>年</a:t>
            </a:r>
            <a:r>
              <a:rPr lang="zh-TW" altLang="en-US" sz="2200" dirty="0" smtClean="0"/>
              <a:t>：</a:t>
            </a:r>
            <a:r>
              <a:rPr lang="zh-TW" altLang="zh-TW" sz="2200" dirty="0" smtClean="0"/>
              <a:t>韓元</a:t>
            </a:r>
            <a:r>
              <a:rPr lang="zh-TW" altLang="en-US" sz="2200" dirty="0"/>
              <a:t>大</a:t>
            </a:r>
            <a:r>
              <a:rPr lang="zh-TW" altLang="zh-TW" sz="2200" dirty="0" smtClean="0"/>
              <a:t>貶</a:t>
            </a:r>
            <a:r>
              <a:rPr lang="zh-TW" altLang="en-US" sz="2200" dirty="0" smtClean="0"/>
              <a:t>，南韓</a:t>
            </a:r>
            <a:r>
              <a:rPr lang="zh-TW" altLang="en-US" sz="2200" dirty="0"/>
              <a:t>央行因與美國 </a:t>
            </a:r>
            <a:r>
              <a:rPr lang="en-US" altLang="zh-TW" sz="2200" dirty="0"/>
              <a:t>Fed </a:t>
            </a:r>
            <a:r>
              <a:rPr lang="zh-TW" altLang="en-US" sz="2200" dirty="0" smtClean="0"/>
              <a:t>簽訂美元</a:t>
            </a:r>
            <a:r>
              <a:rPr lang="zh-TW" altLang="en-US" sz="2200" dirty="0"/>
              <a:t>換匯</a:t>
            </a:r>
            <a:r>
              <a:rPr lang="zh-TW" altLang="en-US" sz="2200" dirty="0" smtClean="0"/>
              <a:t>額度，</a:t>
            </a:r>
            <a:r>
              <a:rPr lang="zh-TW" altLang="en-US" sz="2200" dirty="0"/>
              <a:t>而度過危機</a:t>
            </a:r>
            <a:r>
              <a:rPr lang="zh-TW" altLang="en-US" sz="2200" dirty="0" smtClean="0"/>
              <a:t>。</a:t>
            </a:r>
            <a:endParaRPr lang="zh-TW" altLang="en-US" sz="22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央行貨幣政策與台灣經濟發展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8" name="文字方塊 476"/>
          <p:cNvSpPr txBox="1">
            <a:spLocks noChangeArrowheads="1"/>
          </p:cNvSpPr>
          <p:nvPr/>
        </p:nvSpPr>
        <p:spPr bwMode="auto">
          <a:xfrm>
            <a:off x="899592" y="6427507"/>
            <a:ext cx="156591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sz="105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資料來源：</a:t>
            </a:r>
            <a:r>
              <a:rPr lang="en-US" sz="105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BIS</a:t>
            </a:r>
            <a:endParaRPr lang="zh-TW" sz="1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9" name="文字方塊 473"/>
          <p:cNvSpPr txBox="1">
            <a:spLocks noChangeArrowheads="1"/>
          </p:cNvSpPr>
          <p:nvPr/>
        </p:nvSpPr>
        <p:spPr bwMode="auto">
          <a:xfrm>
            <a:off x="467544" y="3007482"/>
            <a:ext cx="435864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b="1" kern="100" dirty="0" smtClean="0">
                <a:effectLst/>
                <a:latin typeface="+mn-ea"/>
                <a:cs typeface="Times New Roman"/>
              </a:rPr>
              <a:t>新台幣</a:t>
            </a:r>
            <a:r>
              <a:rPr lang="zh-TW" b="1" kern="100" dirty="0">
                <a:effectLst/>
                <a:latin typeface="+mn-ea"/>
                <a:cs typeface="Times New Roman"/>
              </a:rPr>
              <a:t>及韓元名目有效匯率</a:t>
            </a:r>
            <a:r>
              <a:rPr lang="zh-TW" b="1" kern="100" dirty="0" smtClean="0">
                <a:effectLst/>
                <a:latin typeface="+mn-ea"/>
                <a:cs typeface="Times New Roman"/>
              </a:rPr>
              <a:t>指數</a:t>
            </a:r>
            <a:endParaRPr lang="zh-TW" kern="100" dirty="0">
              <a:effectLst/>
              <a:latin typeface="+mn-ea"/>
              <a:cs typeface="Times New Roman"/>
            </a:endParaRPr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5097264" y="2972770"/>
            <a:ext cx="3683000" cy="67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kern="100" dirty="0" smtClean="0">
                <a:effectLst/>
                <a:latin typeface="+mn-ea"/>
                <a:cs typeface="Times New Roman"/>
              </a:rPr>
              <a:t> </a:t>
            </a:r>
            <a:r>
              <a:rPr lang="en-US" altLang="zh-TW" b="1" kern="100" dirty="0" smtClean="0">
                <a:effectLst/>
                <a:latin typeface="+mn-ea"/>
                <a:cs typeface="Times New Roman"/>
              </a:rPr>
              <a:t>1997</a:t>
            </a:r>
            <a:r>
              <a:rPr lang="zh-TW" altLang="en-US" b="1" kern="100" dirty="0" smtClean="0">
                <a:effectLst/>
                <a:latin typeface="+mn-ea"/>
                <a:cs typeface="Times New Roman"/>
              </a:rPr>
              <a:t>與</a:t>
            </a:r>
            <a:r>
              <a:rPr lang="en-US" b="1" kern="100" dirty="0" smtClean="0">
                <a:effectLst/>
                <a:latin typeface="+mn-ea"/>
                <a:cs typeface="Times New Roman"/>
              </a:rPr>
              <a:t>2008</a:t>
            </a:r>
            <a:r>
              <a:rPr lang="zh-TW" b="1" kern="100" dirty="0" smtClean="0">
                <a:effectLst/>
                <a:latin typeface="+mn-ea"/>
                <a:cs typeface="Times New Roman"/>
              </a:rPr>
              <a:t>年台灣與南韓</a:t>
            </a:r>
            <a:endParaRPr lang="en-US" altLang="zh-TW" b="1" kern="100" dirty="0" smtClean="0">
              <a:effectLst/>
              <a:latin typeface="+mn-e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b="1" kern="100" dirty="0" smtClean="0">
                <a:effectLst/>
                <a:latin typeface="+mn-ea"/>
                <a:cs typeface="Times New Roman"/>
              </a:rPr>
              <a:t>國際收支及</a:t>
            </a:r>
            <a:r>
              <a:rPr lang="zh-TW" b="1" kern="100" dirty="0">
                <a:effectLst/>
                <a:latin typeface="+mn-ea"/>
                <a:cs typeface="Times New Roman"/>
              </a:rPr>
              <a:t>外匯存底變動數</a:t>
            </a:r>
            <a:endParaRPr lang="zh-TW" kern="100" dirty="0">
              <a:effectLst/>
              <a:latin typeface="+mn-ea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85048" y="5927340"/>
            <a:ext cx="3795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200" dirty="0" smtClean="0"/>
              <a:t>資料</a:t>
            </a:r>
            <a:r>
              <a:rPr lang="zh-TW" altLang="zh-TW" sz="1200" dirty="0"/>
              <a:t>來源：中央銀行及南韓央行</a:t>
            </a:r>
          </a:p>
        </p:txBody>
      </p:sp>
      <p:sp>
        <p:nvSpPr>
          <p:cNvPr id="13" name="矩形 12"/>
          <p:cNvSpPr/>
          <p:nvPr/>
        </p:nvSpPr>
        <p:spPr>
          <a:xfrm>
            <a:off x="7786716" y="3654369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/>
            <a:r>
              <a:rPr lang="zh-TW" altLang="en-US" sz="1200" dirty="0"/>
              <a:t>單位：億美元</a:t>
            </a:r>
            <a:endParaRPr lang="zh-TW" altLang="en-US" sz="1200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93096"/>
              </p:ext>
            </p:extLst>
          </p:nvPr>
        </p:nvGraphicFramePr>
        <p:xfrm>
          <a:off x="5097264" y="4005066"/>
          <a:ext cx="3815230" cy="1829939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512810"/>
                <a:gridCol w="575605"/>
                <a:gridCol w="575605"/>
                <a:gridCol w="575605"/>
                <a:gridCol w="575605"/>
              </a:tblGrid>
              <a:tr h="3039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　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1997</a:t>
                      </a:r>
                      <a:r>
                        <a:rPr lang="zh-TW" altLang="en-US" sz="1200" u="none" strike="noStrike" dirty="0">
                          <a:effectLst/>
                        </a:rPr>
                        <a:t>年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2008</a:t>
                      </a:r>
                      <a:r>
                        <a:rPr lang="zh-TW" altLang="en-US" sz="1200" u="none" strike="noStrike" dirty="0">
                          <a:effectLst/>
                        </a:rPr>
                        <a:t>年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39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南韓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台灣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南韓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台灣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39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經常帳順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zh-TW" altLang="en-US" sz="1200" u="none" strike="noStrike">
                          <a:effectLst/>
                        </a:rPr>
                        <a:t>逆差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-108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68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248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9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金融帳淨流入</a:t>
                      </a:r>
                      <a:r>
                        <a:rPr lang="en-US" altLang="zh-TW" sz="1200" u="none" strike="noStrike" dirty="0">
                          <a:effectLst/>
                        </a:rPr>
                        <a:t>/</a:t>
                      </a:r>
                      <a:r>
                        <a:rPr lang="zh-TW" altLang="en-US" sz="1200" u="none" strike="noStrike" dirty="0">
                          <a:effectLst/>
                        </a:rPr>
                        <a:t>出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59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-73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-500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-16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39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國際收支綜合餘額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-119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-7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-564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263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015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外匯存底變動數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-127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-45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-613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214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3" y="3448666"/>
            <a:ext cx="43529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7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二、全球經濟結構問題及</a:t>
            </a:r>
            <a:r>
              <a:rPr lang="zh-TW" altLang="en-US" dirty="0" smtClean="0"/>
              <a:t>挑戰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6000" y="864000"/>
            <a:ext cx="8352464" cy="5580000"/>
          </a:xfrm>
        </p:spPr>
        <p:txBody>
          <a:bodyPr>
            <a:normAutofit/>
          </a:bodyPr>
          <a:lstStyle/>
          <a:p>
            <a:pPr marL="0" lvl="0">
              <a:lnSpc>
                <a:spcPct val="150000"/>
              </a:lnSpc>
              <a:buNone/>
            </a:pP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全球化</a:t>
            </a:r>
            <a:r>
              <a:rPr lang="zh-TW" altLang="en-US" dirty="0"/>
              <a:t>、科技進步與長期停滯之</a:t>
            </a:r>
            <a:r>
              <a:rPr lang="zh-TW" altLang="en-US" dirty="0" smtClean="0"/>
              <a:t>問題</a:t>
            </a:r>
            <a:endParaRPr lang="en-US" altLang="zh-TW" dirty="0" smtClean="0"/>
          </a:p>
          <a:p>
            <a:pPr marL="522900" indent="-360000">
              <a:lnSpc>
                <a:spcPct val="150000"/>
              </a:lnSpc>
            </a:pPr>
            <a:r>
              <a:rPr lang="zh-TW" altLang="en-US" spc="-100" dirty="0"/>
              <a:t>受</a:t>
            </a:r>
            <a:r>
              <a:rPr lang="zh-TW" altLang="en-US" u="sng" spc="-100" dirty="0"/>
              <a:t>全球化、科技</a:t>
            </a:r>
            <a:r>
              <a:rPr lang="zh-TW" altLang="en-US" u="sng" spc="-100" dirty="0" smtClean="0"/>
              <a:t>進步</a:t>
            </a:r>
            <a:r>
              <a:rPr lang="zh-TW" altLang="en-US" spc="-100" dirty="0" smtClean="0"/>
              <a:t>影響</a:t>
            </a:r>
            <a:r>
              <a:rPr lang="zh-TW" altLang="en-US" spc="-100" dirty="0"/>
              <a:t>，全球薪資成長趨緩</a:t>
            </a:r>
            <a:r>
              <a:rPr lang="zh-TW" altLang="en-US" spc="-100" dirty="0" smtClean="0"/>
              <a:t>，各國國內所得分配不均惡化，致勞工</a:t>
            </a:r>
            <a:r>
              <a:rPr lang="zh-TW" altLang="en-US" spc="-100" dirty="0"/>
              <a:t>購買力</a:t>
            </a:r>
            <a:r>
              <a:rPr lang="zh-TW" altLang="en-US" spc="-100" dirty="0" smtClean="0"/>
              <a:t>下降</a:t>
            </a:r>
            <a:r>
              <a:rPr lang="zh-TW" altLang="en-US" spc="-100" dirty="0"/>
              <a:t>，</a:t>
            </a:r>
            <a:r>
              <a:rPr lang="zh-TW" altLang="en-US" spc="-100" dirty="0" smtClean="0"/>
              <a:t>有效需求下降</a:t>
            </a:r>
            <a:r>
              <a:rPr lang="zh-TW" altLang="zh-TW" spc="-100" dirty="0" smtClean="0"/>
              <a:t>。</a:t>
            </a:r>
            <a:endParaRPr lang="en-US" altLang="zh-TW" spc="-100" dirty="0" smtClean="0"/>
          </a:p>
          <a:p>
            <a:pPr marL="162900">
              <a:lnSpc>
                <a:spcPts val="3500"/>
              </a:lnSpc>
              <a:buNone/>
            </a:pPr>
            <a:endParaRPr lang="en-US" altLang="zh-TW" sz="1200" dirty="0">
              <a:latin typeface="+mn-ea"/>
            </a:endParaRPr>
          </a:p>
          <a:p>
            <a:pPr marL="0" lvl="0">
              <a:buNone/>
            </a:pP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38866" y="5949280"/>
            <a:ext cx="4121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/>
              <a:t>註：勞動報酬份額</a:t>
            </a:r>
            <a:r>
              <a:rPr lang="en-US" altLang="zh-TW" sz="1000" dirty="0"/>
              <a:t>(labor income share</a:t>
            </a:r>
            <a:r>
              <a:rPr lang="en-US" altLang="zh-TW" sz="1000" dirty="0" smtClean="0"/>
              <a:t>)</a:t>
            </a:r>
            <a:r>
              <a:rPr lang="zh-TW" altLang="en-US" sz="1000" dirty="0" smtClean="0"/>
              <a:t>＝工資／</a:t>
            </a:r>
            <a:r>
              <a:rPr lang="en-US" altLang="zh-TW" sz="1000" dirty="0" smtClean="0"/>
              <a:t>GDP</a:t>
            </a:r>
            <a:r>
              <a:rPr lang="zh-TW" altLang="en-US" sz="1000" dirty="0" smtClean="0"/>
              <a:t>，</a:t>
            </a:r>
            <a:r>
              <a:rPr lang="en-US" altLang="zh-TW" sz="1000" dirty="0" smtClean="0"/>
              <a:t>ILO</a:t>
            </a:r>
            <a:r>
              <a:rPr lang="zh-TW" altLang="en-US" sz="1000" dirty="0" smtClean="0"/>
              <a:t>計算</a:t>
            </a:r>
            <a:r>
              <a:rPr lang="en-US" altLang="zh-TW" sz="1000" dirty="0" smtClean="0"/>
              <a:t/>
            </a:r>
            <a:br>
              <a:rPr lang="en-US" altLang="zh-TW" sz="1000" dirty="0" smtClean="0"/>
            </a:br>
            <a:r>
              <a:rPr lang="zh-TW" altLang="en-US" sz="1000" dirty="0" smtClean="0"/>
              <a:t>　　</a:t>
            </a:r>
            <a:r>
              <a:rPr lang="zh-TW" altLang="en-US" sz="1000" dirty="0"/>
              <a:t>之</a:t>
            </a:r>
            <a:r>
              <a:rPr lang="zh-TW" altLang="en-US" sz="1000" dirty="0" smtClean="0"/>
              <a:t>工資。尚包含政府移轉收入。</a:t>
            </a:r>
            <a:endParaRPr lang="en-US" altLang="zh-TW" sz="1000" dirty="0" smtClean="0"/>
          </a:p>
          <a:p>
            <a:r>
              <a:rPr lang="zh-TW" altLang="en-US" sz="1000" dirty="0" smtClean="0"/>
              <a:t>資料來源：</a:t>
            </a:r>
            <a:r>
              <a:rPr lang="en-US" altLang="zh-TW" sz="1000" dirty="0" smtClean="0"/>
              <a:t>ILO(2019</a:t>
            </a:r>
            <a:r>
              <a:rPr lang="en-US" altLang="zh-TW" sz="1000" dirty="0"/>
              <a:t>),“</a:t>
            </a:r>
            <a:r>
              <a:rPr lang="en-US" altLang="zh-TW" sz="1000" dirty="0" smtClean="0"/>
              <a:t>The Global Labor Income Share and</a:t>
            </a:r>
            <a:br>
              <a:rPr lang="en-US" altLang="zh-TW" sz="1000" dirty="0" smtClean="0"/>
            </a:br>
            <a:r>
              <a:rPr lang="zh-TW" altLang="en-US" sz="1000" dirty="0" smtClean="0"/>
              <a:t>　　　　　</a:t>
            </a:r>
            <a:r>
              <a:rPr lang="en-US" altLang="zh-TW" sz="1000" dirty="0" smtClean="0"/>
              <a:t> Distribution, </a:t>
            </a:r>
            <a:r>
              <a:rPr lang="en-US" altLang="zh-TW" sz="1000" dirty="0"/>
              <a:t>”July</a:t>
            </a:r>
            <a:r>
              <a:rPr lang="en-US" altLang="zh-TW" sz="1000" dirty="0" smtClean="0"/>
              <a:t>.</a:t>
            </a:r>
            <a:endParaRPr lang="en-US" altLang="zh-TW" sz="1000" dirty="0"/>
          </a:p>
        </p:txBody>
      </p:sp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133024"/>
              </p:ext>
            </p:extLst>
          </p:nvPr>
        </p:nvGraphicFramePr>
        <p:xfrm>
          <a:off x="467544" y="2924944"/>
          <a:ext cx="4320480" cy="308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圖片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/>
          <a:stretch/>
        </p:blipFill>
        <p:spPr bwMode="auto">
          <a:xfrm>
            <a:off x="4759787" y="3356992"/>
            <a:ext cx="4113728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5004049" y="2924944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/>
              <a:t>全球</a:t>
            </a:r>
            <a:r>
              <a:rPr lang="zh-TW" altLang="en-US" sz="1600" b="1" dirty="0"/>
              <a:t>各所得級距的實質所得</a:t>
            </a:r>
            <a:r>
              <a:rPr lang="zh-TW" altLang="en-US" sz="1600" b="1" dirty="0" smtClean="0"/>
              <a:t>成長率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400" dirty="0" smtClean="0"/>
              <a:t>(</a:t>
            </a:r>
            <a:r>
              <a:rPr lang="en-US" altLang="zh-TW" sz="1400" dirty="0"/>
              <a:t>1980~2016</a:t>
            </a:r>
            <a:r>
              <a:rPr lang="en-US" altLang="zh-TW" sz="1400" dirty="0" smtClean="0"/>
              <a:t>)</a:t>
            </a:r>
            <a:endParaRPr lang="en-US" altLang="zh-TW" sz="1400" dirty="0"/>
          </a:p>
        </p:txBody>
      </p: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5220072" y="6086837"/>
            <a:ext cx="365344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29920" indent="-629920">
              <a:lnSpc>
                <a:spcPts val="1200"/>
              </a:lnSpc>
              <a:spcAft>
                <a:spcPts val="0"/>
              </a:spcAft>
            </a:pPr>
            <a:r>
              <a:rPr lang="zh-TW" sz="1000" kern="26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資料來源：</a:t>
            </a:r>
            <a:r>
              <a:rPr lang="en-US" sz="1000" kern="2600" dirty="0" smtClean="0">
                <a:solidFill>
                  <a:srgbClr val="000000"/>
                </a:solidFill>
                <a:effectLst/>
                <a:latin typeface="+mn-ea"/>
                <a:cs typeface="新細明體"/>
              </a:rPr>
              <a:t>WID(2017</a:t>
            </a:r>
            <a:r>
              <a:rPr lang="en-US" sz="1000" kern="2600" dirty="0">
                <a:solidFill>
                  <a:srgbClr val="000000"/>
                </a:solidFill>
                <a:effectLst/>
                <a:latin typeface="+mn-ea"/>
                <a:cs typeface="新細明體"/>
              </a:rPr>
              <a:t>), World Inequality Report 2018, </a:t>
            </a:r>
            <a:r>
              <a:rPr lang="en-US" sz="1000" i="1" kern="2600" dirty="0">
                <a:solidFill>
                  <a:srgbClr val="000000"/>
                </a:solidFill>
                <a:effectLst/>
                <a:latin typeface="+mn-ea"/>
                <a:cs typeface="新細明體"/>
              </a:rPr>
              <a:t>World Inequality Lab</a:t>
            </a:r>
            <a:r>
              <a:rPr lang="en-US" sz="1000" kern="2600" dirty="0">
                <a:solidFill>
                  <a:srgbClr val="000000"/>
                </a:solidFill>
                <a:effectLst/>
                <a:latin typeface="+mn-ea"/>
                <a:cs typeface="新細明體"/>
              </a:rPr>
              <a:t>, Dec.</a:t>
            </a:r>
            <a:endParaRPr lang="zh-TW" sz="1200" dirty="0">
              <a:effectLst/>
              <a:latin typeface="+mn-ea"/>
              <a:cs typeface="新細明體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436096" y="3495493"/>
            <a:ext cx="1296143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000" b="1" dirty="0" smtClean="0"/>
              <a:t>後</a:t>
            </a:r>
            <a:r>
              <a:rPr lang="en-US" altLang="zh-TW" sz="1000" b="1" dirty="0" smtClean="0"/>
              <a:t>50%</a:t>
            </a:r>
            <a:r>
              <a:rPr lang="zh-TW" altLang="en-US" sz="1000" b="1" dirty="0" smtClean="0"/>
              <a:t>所得成長</a:t>
            </a:r>
            <a:r>
              <a:rPr lang="en-US" altLang="zh-TW" sz="1000" b="1" dirty="0" smtClean="0"/>
              <a:t/>
            </a:r>
            <a:br>
              <a:rPr lang="en-US" altLang="zh-TW" sz="1000" b="1" dirty="0" smtClean="0"/>
            </a:br>
            <a:r>
              <a:rPr lang="zh-TW" altLang="en-US" sz="1000" b="1" dirty="0" smtClean="0"/>
              <a:t>占總成長</a:t>
            </a:r>
            <a:r>
              <a:rPr lang="en-US" altLang="zh-TW" sz="1000" b="1" dirty="0" smtClean="0"/>
              <a:t>13%</a:t>
            </a:r>
            <a:endParaRPr lang="zh-TW" altLang="en-US" sz="10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549175" y="3504637"/>
            <a:ext cx="113972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TW" altLang="en-US" sz="1000" b="1" dirty="0" smtClean="0"/>
              <a:t>前１</a:t>
            </a:r>
            <a:r>
              <a:rPr lang="en-US" altLang="zh-TW" sz="1000" b="1" dirty="0" smtClean="0"/>
              <a:t>%</a:t>
            </a:r>
            <a:r>
              <a:rPr lang="zh-TW" altLang="en-US" sz="1000" b="1" dirty="0" smtClean="0"/>
              <a:t>所得成長</a:t>
            </a:r>
            <a:r>
              <a:rPr lang="en-US" altLang="zh-TW" sz="1000" b="1" dirty="0" smtClean="0"/>
              <a:t/>
            </a:r>
            <a:br>
              <a:rPr lang="en-US" altLang="zh-TW" sz="1000" b="1" dirty="0" smtClean="0"/>
            </a:br>
            <a:r>
              <a:rPr lang="zh-TW" altLang="en-US" sz="1000" b="1" dirty="0" smtClean="0"/>
              <a:t>占總成長</a:t>
            </a:r>
            <a:r>
              <a:rPr lang="en-US" altLang="zh-TW" sz="1000" b="1" dirty="0" smtClean="0"/>
              <a:t>27%</a:t>
            </a:r>
            <a:endParaRPr lang="zh-TW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5521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二、全球經濟結構問題及</a:t>
            </a:r>
            <a:r>
              <a:rPr lang="zh-TW" altLang="en-US" dirty="0" smtClean="0"/>
              <a:t>挑戰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80728"/>
            <a:ext cx="8568000" cy="5435984"/>
          </a:xfrm>
        </p:spPr>
        <p:txBody>
          <a:bodyPr>
            <a:normAutofit/>
          </a:bodyPr>
          <a:lstStyle/>
          <a:p>
            <a:pPr marL="522900" indent="-360000">
              <a:lnSpc>
                <a:spcPct val="150000"/>
              </a:lnSpc>
            </a:pPr>
            <a:r>
              <a:rPr lang="zh-TW" altLang="en-US" u="sng" spc="-50" dirty="0" smtClean="0"/>
              <a:t>全球金融危機</a:t>
            </a:r>
            <a:r>
              <a:rPr lang="zh-TW" altLang="en-US" spc="-50" dirty="0" smtClean="0"/>
              <a:t>衝擊，</a:t>
            </a:r>
            <a:r>
              <a:rPr lang="zh-TW" altLang="en-US" spc="-50" dirty="0"/>
              <a:t>全球經濟陷入需求疲弱、</a:t>
            </a:r>
            <a:r>
              <a:rPr lang="zh-TW" altLang="en-US" spc="-50" dirty="0" smtClean="0"/>
              <a:t>低成長</a:t>
            </a:r>
            <a:r>
              <a:rPr lang="zh-TW" altLang="en-US" spc="-50" dirty="0"/>
              <a:t>、低通膨的</a:t>
            </a:r>
            <a:r>
              <a:rPr lang="zh-TW" altLang="en-US" spc="-50" dirty="0" smtClean="0"/>
              <a:t>惡性循環，即</a:t>
            </a:r>
            <a:r>
              <a:rPr lang="zh-TW" altLang="en-US" u="sng" spc="-50" dirty="0" smtClean="0"/>
              <a:t>長期停滯</a:t>
            </a:r>
            <a:r>
              <a:rPr lang="en-US" altLang="zh-TW" u="sng" spc="-50" dirty="0" smtClean="0"/>
              <a:t>(secular stagnation)</a:t>
            </a:r>
            <a:r>
              <a:rPr lang="zh-TW" altLang="en-US" spc="-50" dirty="0" smtClean="0"/>
              <a:t>困境</a:t>
            </a:r>
            <a:r>
              <a:rPr lang="zh-TW" altLang="en-US" b="0" dirty="0" smtClean="0"/>
              <a:t>。</a:t>
            </a:r>
            <a:endParaRPr lang="en-US" altLang="zh-TW" b="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698776"/>
              </p:ext>
            </p:extLst>
          </p:nvPr>
        </p:nvGraphicFramePr>
        <p:xfrm>
          <a:off x="687270" y="2996952"/>
          <a:ext cx="3919916" cy="270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866472" y="2552180"/>
            <a:ext cx="356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/>
              <a:t>2011</a:t>
            </a:r>
            <a:r>
              <a:rPr lang="zh-TW" altLang="zh-TW" b="1" dirty="0"/>
              <a:t>年</a:t>
            </a:r>
            <a:r>
              <a:rPr lang="zh-TW" altLang="zh-TW" b="1" dirty="0" smtClean="0"/>
              <a:t>迄今全球經濟成長</a:t>
            </a:r>
            <a:r>
              <a:rPr lang="zh-TW" altLang="en-US" b="1" dirty="0" smtClean="0"/>
              <a:t>低緩</a:t>
            </a:r>
            <a:endParaRPr lang="zh-TW" altLang="en-US" dirty="0"/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436983"/>
              </p:ext>
            </p:extLst>
          </p:nvPr>
        </p:nvGraphicFramePr>
        <p:xfrm>
          <a:off x="4891642" y="3056345"/>
          <a:ext cx="3960440" cy="265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矩形 9"/>
          <p:cNvSpPr/>
          <p:nvPr/>
        </p:nvSpPr>
        <p:spPr>
          <a:xfrm>
            <a:off x="4999654" y="2552180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/>
              <a:t>2011</a:t>
            </a:r>
            <a:r>
              <a:rPr lang="zh-TW" altLang="zh-TW" b="1" dirty="0"/>
              <a:t>年</a:t>
            </a:r>
            <a:r>
              <a:rPr lang="zh-TW" altLang="zh-TW" b="1" dirty="0" smtClean="0"/>
              <a:t>迄今全球</a:t>
            </a:r>
            <a:r>
              <a:rPr lang="zh-TW" altLang="en-US" b="1" dirty="0" smtClean="0"/>
              <a:t>通膨走低</a:t>
            </a:r>
            <a:endParaRPr lang="zh-TW" alt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5220072" y="5013176"/>
            <a:ext cx="345638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字方塊 476"/>
          <p:cNvSpPr txBox="1">
            <a:spLocks noChangeArrowheads="1"/>
          </p:cNvSpPr>
          <p:nvPr/>
        </p:nvSpPr>
        <p:spPr bwMode="auto">
          <a:xfrm>
            <a:off x="945860" y="5704005"/>
            <a:ext cx="156591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sz="1000" kern="100" dirty="0">
                <a:effectLst/>
                <a:latin typeface="+mn-ea"/>
                <a:cs typeface="Times New Roman"/>
              </a:rPr>
              <a:t>資料來源</a:t>
            </a:r>
            <a:r>
              <a:rPr lang="zh-TW" sz="1000" kern="100" dirty="0" smtClean="0">
                <a:effectLst/>
                <a:latin typeface="+mn-ea"/>
                <a:cs typeface="Times New Roman"/>
              </a:rPr>
              <a:t>：</a:t>
            </a:r>
            <a:r>
              <a:rPr lang="en-US" altLang="zh-TW" sz="1000" kern="100" dirty="0" smtClean="0">
                <a:latin typeface="+mn-ea"/>
                <a:cs typeface="Times New Roman"/>
              </a:rPr>
              <a:t>IHS </a:t>
            </a:r>
            <a:r>
              <a:rPr lang="en-US" altLang="zh-TW" sz="1000" kern="100" dirty="0" err="1" smtClean="0">
                <a:latin typeface="+mn-ea"/>
                <a:cs typeface="Times New Roman"/>
              </a:rPr>
              <a:t>Markit</a:t>
            </a:r>
            <a:endParaRPr lang="zh-TW" sz="10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13" name="文字方塊 476"/>
          <p:cNvSpPr txBox="1">
            <a:spLocks noChangeArrowheads="1"/>
          </p:cNvSpPr>
          <p:nvPr/>
        </p:nvSpPr>
        <p:spPr bwMode="auto">
          <a:xfrm>
            <a:off x="4999654" y="5717503"/>
            <a:ext cx="156591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sz="1050" kern="100" dirty="0">
                <a:effectLst/>
                <a:latin typeface="+mn-ea"/>
                <a:cs typeface="Times New Roman"/>
              </a:rPr>
              <a:t>資料來源</a:t>
            </a:r>
            <a:r>
              <a:rPr lang="zh-TW" sz="1050" kern="100" dirty="0" smtClean="0">
                <a:effectLst/>
                <a:latin typeface="+mn-ea"/>
                <a:cs typeface="Times New Roman"/>
              </a:rPr>
              <a:t>：</a:t>
            </a:r>
            <a:r>
              <a:rPr lang="en-US" altLang="zh-TW" sz="1050" kern="100" dirty="0" smtClean="0">
                <a:latin typeface="+mn-ea"/>
                <a:cs typeface="Times New Roman"/>
              </a:rPr>
              <a:t>IHS </a:t>
            </a:r>
            <a:r>
              <a:rPr lang="en-US" altLang="zh-TW" sz="1050" kern="100" dirty="0" err="1" smtClean="0">
                <a:latin typeface="+mn-ea"/>
                <a:cs typeface="Times New Roman"/>
              </a:rPr>
              <a:t>Markit</a:t>
            </a:r>
            <a:endParaRPr lang="zh-TW" sz="1200" kern="100" dirty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6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二、全球經濟結構問題及</a:t>
            </a:r>
            <a:r>
              <a:rPr lang="zh-TW" altLang="en-US" dirty="0" smtClean="0"/>
              <a:t>挑戰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2900" indent="-360000">
              <a:lnSpc>
                <a:spcPts val="3500"/>
              </a:lnSpc>
            </a:pPr>
            <a:r>
              <a:rPr lang="zh-TW" altLang="en-US" dirty="0" smtClean="0"/>
              <a:t>長期</a:t>
            </a:r>
            <a:r>
              <a:rPr lang="zh-TW" altLang="en-US" dirty="0"/>
              <a:t>停滯的成因：需求面與供給面</a:t>
            </a:r>
            <a:r>
              <a:rPr lang="zh-TW" altLang="en-US" dirty="0" smtClean="0"/>
              <a:t>因素均有關係。</a:t>
            </a:r>
            <a:endParaRPr lang="en-US" altLang="zh-TW" dirty="0"/>
          </a:p>
          <a:p>
            <a:pPr marL="0" lvl="0">
              <a:buNone/>
            </a:pPr>
            <a:endParaRPr lang="en-US" altLang="zh-TW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395784"/>
              </p:ext>
            </p:extLst>
          </p:nvPr>
        </p:nvGraphicFramePr>
        <p:xfrm>
          <a:off x="611560" y="1556792"/>
          <a:ext cx="8217159" cy="419419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091781"/>
                <a:gridCol w="4125378"/>
              </a:tblGrid>
              <a:tr h="520041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u="sng" kern="2600" dirty="0">
                          <a:effectLst/>
                        </a:rPr>
                        <a:t>需求面</a:t>
                      </a:r>
                      <a:r>
                        <a:rPr lang="zh-TW" sz="1600" kern="2600" dirty="0">
                          <a:effectLst/>
                        </a:rPr>
                        <a:t>面臨疲弱不振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2496" marR="62496" marT="32984" marB="32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600" u="sng" kern="2600" dirty="0">
                          <a:effectLst/>
                        </a:rPr>
                        <a:t>供給面</a:t>
                      </a:r>
                      <a:r>
                        <a:rPr lang="zh-TW" sz="1600" kern="2600" dirty="0">
                          <a:effectLst/>
                        </a:rPr>
                        <a:t>出現結構性瓶頸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2496" marR="62496" marT="32984" marB="32984" anchor="ctr"/>
                </a:tc>
              </a:tr>
              <a:tr h="848111">
                <a:tc>
                  <a:txBody>
                    <a:bodyPr/>
                    <a:lstStyle/>
                    <a:p>
                      <a:pPr marL="182563" lvl="0" indent="-182563" algn="just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Symbol"/>
                        <a:buBlip>
                          <a:blip r:embed="rId2"/>
                        </a:buBlip>
                      </a:pPr>
                      <a:r>
                        <a:rPr kumimoji="0" lang="zh-TW" sz="1600" kern="2600" dirty="0">
                          <a:effectLst/>
                        </a:rPr>
                        <a:t>政府支出</a:t>
                      </a:r>
                      <a:r>
                        <a:rPr kumimoji="0" lang="zh-TW" sz="1600" kern="2600" dirty="0" smtClean="0">
                          <a:effectLst/>
                        </a:rPr>
                        <a:t>不足</a:t>
                      </a:r>
                      <a:endParaRPr kumimoji="0" lang="zh-TW" sz="1600" b="1" kern="2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496" marR="62496" marT="32984" marB="32984"/>
                </a:tc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Symbol"/>
                        <a:buBlip>
                          <a:blip r:embed="rId2"/>
                        </a:buBlip>
                      </a:pPr>
                      <a:r>
                        <a:rPr lang="zh-TW" sz="1600" kern="2600" dirty="0">
                          <a:effectLst/>
                        </a:rPr>
                        <a:t>勞動市場出現永久性的結構改變</a:t>
                      </a:r>
                      <a:endParaRPr lang="zh-TW" sz="1600" kern="100" dirty="0">
                        <a:effectLst/>
                      </a:endParaRPr>
                    </a:p>
                    <a:p>
                      <a:pPr marL="0" lvl="0" indent="0" algn="just" rtl="0" eaLnBrk="1" latinLnBrk="0" hangingPunct="1">
                        <a:lnSpc>
                          <a:spcPts val="26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Wingdings"/>
                        <a:buNone/>
                      </a:pPr>
                      <a:r>
                        <a:rPr kumimoji="0" lang="zh-TW" altLang="en-US" sz="1600" kern="0" dirty="0" smtClean="0">
                          <a:effectLst/>
                        </a:rPr>
                        <a:t>－</a:t>
                      </a:r>
                      <a:r>
                        <a:rPr kumimoji="0" lang="zh-TW" sz="1600" b="1" kern="0" dirty="0" smtClean="0">
                          <a:solidFill>
                            <a:srgbClr val="0000FF"/>
                          </a:solidFill>
                          <a:effectLst/>
                        </a:rPr>
                        <a:t>人口</a:t>
                      </a:r>
                      <a:r>
                        <a:rPr kumimoji="0" lang="zh-TW" sz="1600" b="1" kern="0" dirty="0">
                          <a:solidFill>
                            <a:srgbClr val="0000FF"/>
                          </a:solidFill>
                          <a:effectLst/>
                        </a:rPr>
                        <a:t>老化加速</a:t>
                      </a:r>
                      <a:r>
                        <a:rPr kumimoji="0" lang="zh-TW" sz="1600" kern="0" dirty="0" smtClean="0">
                          <a:effectLst/>
                        </a:rPr>
                        <a:t>，</a:t>
                      </a:r>
                      <a:r>
                        <a:rPr kumimoji="0" lang="zh-TW" altLang="en-US" sz="1600" kern="0" dirty="0" smtClean="0">
                          <a:effectLst/>
                        </a:rPr>
                        <a:t>支撐經濟成長紅利漸減</a:t>
                      </a:r>
                      <a:r>
                        <a:rPr kumimoji="0" lang="zh-TW" sz="1600" kern="0" dirty="0" smtClean="0">
                          <a:effectLst/>
                        </a:rPr>
                        <a:t>。</a:t>
                      </a:r>
                      <a:endParaRPr kumimoji="0" lang="en-US" altLang="zh-TW" sz="1600" kern="0" dirty="0" smtClean="0">
                        <a:effectLst/>
                      </a:endParaRPr>
                    </a:p>
                  </a:txBody>
                  <a:tcPr marL="62496" marR="62496" marT="32984" marB="32984"/>
                </a:tc>
              </a:tr>
              <a:tr h="1529826">
                <a:tc>
                  <a:txBody>
                    <a:bodyPr/>
                    <a:lstStyle/>
                    <a:p>
                      <a:pPr marL="182563" lvl="0" indent="-182563" algn="just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Symbol"/>
                        <a:buBlip>
                          <a:blip r:embed="rId2"/>
                        </a:buBlip>
                      </a:pPr>
                      <a:r>
                        <a:rPr kumimoji="0" lang="zh-TW" sz="1600" kern="2600" dirty="0">
                          <a:effectLst/>
                        </a:rPr>
                        <a:t>民間需求疲乏</a:t>
                      </a:r>
                    </a:p>
                    <a:p>
                      <a:pPr marL="0" lvl="0" indent="0" algn="just">
                        <a:lnSpc>
                          <a:spcPts val="26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Wingdings"/>
                        <a:buNone/>
                      </a:pPr>
                      <a:r>
                        <a:rPr kumimoji="0" lang="zh-TW" altLang="en-US" sz="1600" kern="0" dirty="0" smtClean="0">
                          <a:effectLst/>
                        </a:rPr>
                        <a:t>－政經</a:t>
                      </a:r>
                      <a:r>
                        <a:rPr kumimoji="0" lang="zh-TW" sz="1600" kern="0" dirty="0" smtClean="0">
                          <a:effectLst/>
                        </a:rPr>
                        <a:t>前景不確定性</a:t>
                      </a:r>
                      <a:r>
                        <a:rPr kumimoji="0" lang="zh-TW" altLang="en-US" sz="1600" kern="0" dirty="0" smtClean="0">
                          <a:effectLst/>
                        </a:rPr>
                        <a:t>高</a:t>
                      </a:r>
                      <a:r>
                        <a:rPr kumimoji="0" lang="zh-TW" sz="1600" kern="0" dirty="0" smtClean="0">
                          <a:effectLst/>
                        </a:rPr>
                        <a:t>，</a:t>
                      </a:r>
                      <a:r>
                        <a:rPr kumimoji="0" lang="zh-TW" sz="1600" kern="0" dirty="0">
                          <a:effectLst/>
                        </a:rPr>
                        <a:t>缺乏投資</a:t>
                      </a:r>
                      <a:r>
                        <a:rPr kumimoji="0" lang="zh-TW" sz="1600" kern="0" dirty="0" smtClean="0">
                          <a:effectLst/>
                        </a:rPr>
                        <a:t>信心</a:t>
                      </a:r>
                      <a:endParaRPr kumimoji="0" lang="zh-TW" sz="1600" kern="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ts val="26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Wingdings"/>
                        <a:buNone/>
                      </a:pPr>
                      <a:r>
                        <a:rPr kumimoji="0" lang="zh-TW" altLang="en-US" sz="1600" kern="0" dirty="0" smtClean="0">
                          <a:effectLst/>
                        </a:rPr>
                        <a:t>－</a:t>
                      </a:r>
                      <a:r>
                        <a:rPr kumimoji="0" lang="zh-TW" sz="1600" kern="0" dirty="0" smtClean="0">
                          <a:effectLst/>
                        </a:rPr>
                        <a:t>薪資</a:t>
                      </a:r>
                      <a:r>
                        <a:rPr kumimoji="0" lang="zh-TW" sz="1600" kern="0" dirty="0">
                          <a:effectLst/>
                        </a:rPr>
                        <a:t>成長停滯，削弱消費</a:t>
                      </a:r>
                      <a:r>
                        <a:rPr kumimoji="0" lang="zh-TW" sz="1600" kern="0" dirty="0" smtClean="0">
                          <a:effectLst/>
                        </a:rPr>
                        <a:t>能力</a:t>
                      </a:r>
                      <a:endParaRPr kumimoji="0" lang="zh-TW" sz="1600" kern="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ts val="26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Wingdings"/>
                        <a:buNone/>
                      </a:pPr>
                      <a:r>
                        <a:rPr kumimoji="0" lang="zh-TW" altLang="en-US" sz="1600" kern="0" dirty="0" smtClean="0">
                          <a:effectLst/>
                        </a:rPr>
                        <a:t>－</a:t>
                      </a:r>
                      <a:r>
                        <a:rPr kumimoji="0" lang="zh-TW" sz="1600" kern="0" dirty="0" smtClean="0">
                          <a:solidFill>
                            <a:srgbClr val="0000FF"/>
                          </a:solidFill>
                          <a:effectLst/>
                        </a:rPr>
                        <a:t>人口</a:t>
                      </a:r>
                      <a:r>
                        <a:rPr kumimoji="0" lang="zh-TW" sz="1600" kern="0" dirty="0">
                          <a:solidFill>
                            <a:srgbClr val="0000FF"/>
                          </a:solidFill>
                          <a:effectLst/>
                        </a:rPr>
                        <a:t>成長減緩</a:t>
                      </a:r>
                      <a:r>
                        <a:rPr kumimoji="0" lang="zh-TW" sz="1600" kern="0" dirty="0" smtClean="0">
                          <a:solidFill>
                            <a:srgbClr val="0000FF"/>
                          </a:solidFill>
                          <a:effectLst/>
                        </a:rPr>
                        <a:t>，致</a:t>
                      </a:r>
                      <a:r>
                        <a:rPr kumimoji="0" lang="zh-TW" sz="1600" kern="0" dirty="0">
                          <a:solidFill>
                            <a:srgbClr val="0000FF"/>
                          </a:solidFill>
                          <a:effectLst/>
                        </a:rPr>
                        <a:t>總合</a:t>
                      </a:r>
                      <a:r>
                        <a:rPr kumimoji="0" lang="zh-TW" sz="1600" kern="0" dirty="0" smtClean="0">
                          <a:solidFill>
                            <a:srgbClr val="0000FF"/>
                          </a:solidFill>
                          <a:effectLst/>
                        </a:rPr>
                        <a:t>需求下滑</a:t>
                      </a:r>
                      <a:endParaRPr kumimoji="0" lang="zh-TW" sz="1600" b="0" kern="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496" marR="62496" marT="32984" marB="32984"/>
                </a:tc>
                <a:tc>
                  <a:txBody>
                    <a:bodyPr/>
                    <a:lstStyle/>
                    <a:p>
                      <a:pPr marL="182563" lvl="0" indent="-182563" algn="just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Symbol"/>
                        <a:buBlip>
                          <a:blip r:embed="rId2"/>
                        </a:buBlip>
                      </a:pPr>
                      <a:r>
                        <a:rPr kumimoji="0" lang="zh-TW" sz="1600" kern="2600" dirty="0">
                          <a:effectLst/>
                        </a:rPr>
                        <a:t>資本累積</a:t>
                      </a:r>
                      <a:r>
                        <a:rPr kumimoji="0" lang="zh-TW" sz="1600" kern="2600" dirty="0" smtClean="0">
                          <a:effectLst/>
                        </a:rPr>
                        <a:t>不足</a:t>
                      </a:r>
                      <a:endParaRPr kumimoji="0" lang="en-US" altLang="zh-TW" sz="1600" kern="2600" dirty="0" smtClean="0">
                        <a:effectLst/>
                      </a:endParaRPr>
                    </a:p>
                    <a:p>
                      <a:pPr marL="0" lvl="0" indent="0" algn="just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480"/>
                        </a:spcAft>
                        <a:buSzPts val="1200"/>
                        <a:buFont typeface="Symbol"/>
                        <a:buNone/>
                      </a:pPr>
                      <a:r>
                        <a:rPr kumimoji="0" lang="zh-TW" altLang="en-US" sz="1600" kern="0" dirty="0" smtClean="0">
                          <a:effectLst/>
                        </a:rPr>
                        <a:t>－</a:t>
                      </a:r>
                      <a:r>
                        <a:rPr lang="zh-TW" sz="1600" kern="0" dirty="0" smtClean="0">
                          <a:effectLst/>
                        </a:rPr>
                        <a:t>銀行</a:t>
                      </a:r>
                      <a:r>
                        <a:rPr lang="zh-TW" sz="1600" kern="0" dirty="0">
                          <a:effectLst/>
                        </a:rPr>
                        <a:t>去槓桿化，民間投資欠缺資金的支持。</a:t>
                      </a:r>
                      <a:endParaRPr lang="zh-TW" sz="1600" kern="1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ts val="26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Wingdings"/>
                        <a:buNone/>
                      </a:pPr>
                      <a:r>
                        <a:rPr kumimoji="0" lang="zh-TW" altLang="en-US" sz="1600" kern="0" dirty="0" smtClean="0">
                          <a:effectLst/>
                        </a:rPr>
                        <a:t>－</a:t>
                      </a:r>
                      <a:r>
                        <a:rPr lang="zh-TW" sz="1600" kern="0" dirty="0" smtClean="0">
                          <a:effectLst/>
                        </a:rPr>
                        <a:t>政府</a:t>
                      </a:r>
                      <a:r>
                        <a:rPr lang="zh-TW" sz="1600" kern="0" dirty="0">
                          <a:effectLst/>
                        </a:rPr>
                        <a:t>縮減公共投資，基礎建設</a:t>
                      </a:r>
                      <a:r>
                        <a:rPr lang="zh-TW" sz="1600" kern="0" dirty="0" smtClean="0">
                          <a:effectLst/>
                        </a:rPr>
                        <a:t>投資</a:t>
                      </a:r>
                      <a:r>
                        <a:rPr lang="zh-TW" altLang="en-US" sz="1600" kern="0" dirty="0" smtClean="0">
                          <a:effectLst/>
                        </a:rPr>
                        <a:t>遇</a:t>
                      </a:r>
                      <a:r>
                        <a:rPr lang="zh-TW" sz="1600" kern="0" dirty="0" smtClean="0">
                          <a:effectLst/>
                        </a:rPr>
                        <a:t>瓶頸。</a:t>
                      </a:r>
                      <a:endParaRPr lang="zh-TW" sz="1600" b="0" kern="100" dirty="0">
                        <a:effectLst/>
                      </a:endParaRPr>
                    </a:p>
                  </a:txBody>
                  <a:tcPr marL="62496" marR="62496" marT="32984" marB="32984"/>
                </a:tc>
              </a:tr>
              <a:tr h="1296212">
                <a:tc>
                  <a:txBody>
                    <a:bodyPr/>
                    <a:lstStyle/>
                    <a:p>
                      <a:pPr marL="182563" lvl="0" indent="-182563" algn="just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Symbol"/>
                        <a:buBlip>
                          <a:blip r:embed="rId2"/>
                        </a:buBlip>
                      </a:pPr>
                      <a:r>
                        <a:rPr kumimoji="0" lang="zh-TW" sz="1600" kern="2600" dirty="0">
                          <a:effectLst/>
                        </a:rPr>
                        <a:t>全球貿易量萎縮</a:t>
                      </a:r>
                    </a:p>
                    <a:p>
                      <a:pPr marL="0" lvl="0" indent="0" algn="just" rtl="0" eaLnBrk="1" latinLnBrk="0" hangingPunct="1">
                        <a:lnSpc>
                          <a:spcPts val="26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Wingdings"/>
                        <a:buNone/>
                      </a:pPr>
                      <a:r>
                        <a:rPr kumimoji="0" lang="zh-TW" altLang="en-US" sz="1600" kern="0" dirty="0" smtClean="0">
                          <a:effectLst/>
                        </a:rPr>
                        <a:t>－</a:t>
                      </a:r>
                      <a:r>
                        <a:rPr kumimoji="0" lang="zh-TW" sz="1600" kern="0" dirty="0" smtClean="0">
                          <a:effectLst/>
                        </a:rPr>
                        <a:t>全球</a:t>
                      </a:r>
                      <a:r>
                        <a:rPr kumimoji="0" lang="zh-TW" sz="1600" kern="0" dirty="0">
                          <a:effectLst/>
                        </a:rPr>
                        <a:t>供應鏈改變，全球貿易</a:t>
                      </a:r>
                      <a:r>
                        <a:rPr kumimoji="0" lang="zh-TW" sz="1600" kern="0" dirty="0" smtClean="0">
                          <a:effectLst/>
                        </a:rPr>
                        <a:t>量結構</a:t>
                      </a:r>
                      <a:r>
                        <a:rPr kumimoji="0" lang="zh-TW" sz="1600" kern="0" dirty="0">
                          <a:effectLst/>
                        </a:rPr>
                        <a:t>性降低。</a:t>
                      </a:r>
                    </a:p>
                    <a:p>
                      <a:pPr marL="0" lvl="0" indent="0" algn="just" rtl="0" eaLnBrk="1" latinLnBrk="0" hangingPunct="1">
                        <a:lnSpc>
                          <a:spcPts val="26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Wingdings"/>
                        <a:buNone/>
                      </a:pPr>
                      <a:r>
                        <a:rPr kumimoji="0" lang="zh-TW" altLang="en-US" sz="1600" kern="0" dirty="0" smtClean="0">
                          <a:effectLst/>
                        </a:rPr>
                        <a:t>－</a:t>
                      </a:r>
                      <a:r>
                        <a:rPr kumimoji="0" lang="zh-TW" sz="1600" b="1" kern="0" dirty="0" smtClean="0">
                          <a:solidFill>
                            <a:srgbClr val="0000FF"/>
                          </a:solidFill>
                          <a:effectLst/>
                        </a:rPr>
                        <a:t>全球</a:t>
                      </a:r>
                      <a:r>
                        <a:rPr kumimoji="0" lang="zh-TW" sz="1600" b="1" kern="0" dirty="0">
                          <a:solidFill>
                            <a:srgbClr val="0000FF"/>
                          </a:solidFill>
                          <a:effectLst/>
                        </a:rPr>
                        <a:t>景氣</a:t>
                      </a:r>
                      <a:r>
                        <a:rPr kumimoji="0" lang="zh-TW" sz="1600" b="1" kern="0" dirty="0" smtClean="0">
                          <a:solidFill>
                            <a:srgbClr val="0000FF"/>
                          </a:solidFill>
                          <a:effectLst/>
                        </a:rPr>
                        <a:t>復甦疲</a:t>
                      </a:r>
                      <a:r>
                        <a:rPr kumimoji="0" lang="zh-TW" sz="1600" b="1" kern="0" dirty="0">
                          <a:solidFill>
                            <a:srgbClr val="0000FF"/>
                          </a:solidFill>
                          <a:effectLst/>
                        </a:rPr>
                        <a:t>弱</a:t>
                      </a:r>
                      <a:r>
                        <a:rPr kumimoji="0" lang="zh-TW" sz="1600" b="1" kern="0" dirty="0" smtClean="0">
                          <a:solidFill>
                            <a:srgbClr val="0000FF"/>
                          </a:solidFill>
                          <a:effectLst/>
                        </a:rPr>
                        <a:t>，全球貿易障礙增加</a:t>
                      </a:r>
                      <a:endParaRPr kumimoji="0" lang="zh-TW" sz="1600" b="1" kern="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496" marR="62496" marT="32984" marB="32984"/>
                </a:tc>
                <a:tc>
                  <a:txBody>
                    <a:bodyPr/>
                    <a:lstStyle/>
                    <a:p>
                      <a:pPr marL="182563" lvl="0" indent="-182563" algn="just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Symbol"/>
                        <a:buBlip>
                          <a:blip r:embed="rId2"/>
                        </a:buBlip>
                      </a:pPr>
                      <a:r>
                        <a:rPr kumimoji="0" lang="zh-TW" sz="1600" kern="2600" dirty="0">
                          <a:effectLst/>
                        </a:rPr>
                        <a:t>缺乏重大創新，致技術進步停滯</a:t>
                      </a:r>
                    </a:p>
                    <a:p>
                      <a:pPr marL="0" lvl="0" indent="0" algn="just">
                        <a:lnSpc>
                          <a:spcPts val="26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Wingdings"/>
                        <a:buNone/>
                      </a:pPr>
                      <a:r>
                        <a:rPr kumimoji="0" lang="zh-TW" altLang="en-US" sz="1600" kern="0" dirty="0" smtClean="0">
                          <a:effectLst/>
                        </a:rPr>
                        <a:t>－</a:t>
                      </a:r>
                      <a:r>
                        <a:rPr lang="zh-TW" sz="1600" kern="2600" dirty="0" smtClean="0">
                          <a:effectLst/>
                        </a:rPr>
                        <a:t>近年已</a:t>
                      </a:r>
                      <a:r>
                        <a:rPr lang="zh-TW" sz="1600" kern="2600" dirty="0">
                          <a:effectLst/>
                        </a:rPr>
                        <a:t>無重大技術進步事</a:t>
                      </a:r>
                      <a:r>
                        <a:rPr lang="zh-TW" sz="1600" kern="2600" dirty="0" smtClean="0">
                          <a:effectLst/>
                        </a:rPr>
                        <a:t>證</a:t>
                      </a:r>
                      <a:endParaRPr lang="zh-TW" sz="1600" kern="1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ts val="26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Wingdings"/>
                        <a:buNone/>
                      </a:pPr>
                      <a:r>
                        <a:rPr kumimoji="0" lang="zh-TW" altLang="en-US" sz="1600" kern="0" dirty="0" smtClean="0">
                          <a:effectLst/>
                        </a:rPr>
                        <a:t>－</a:t>
                      </a:r>
                      <a:r>
                        <a:rPr lang="zh-TW" sz="1600" kern="2600" dirty="0" smtClean="0">
                          <a:effectLst/>
                        </a:rPr>
                        <a:t>生產性</a:t>
                      </a:r>
                      <a:r>
                        <a:rPr lang="zh-TW" altLang="en-US" sz="1600" kern="2600" dirty="0" smtClean="0">
                          <a:effectLst/>
                        </a:rPr>
                        <a:t>的</a:t>
                      </a:r>
                      <a:r>
                        <a:rPr lang="zh-TW" sz="1600" kern="2600" dirty="0" smtClean="0">
                          <a:effectLst/>
                        </a:rPr>
                        <a:t>投資</a:t>
                      </a:r>
                      <a:r>
                        <a:rPr lang="zh-TW" sz="1600" kern="2600" dirty="0">
                          <a:effectLst/>
                        </a:rPr>
                        <a:t>過少，</a:t>
                      </a:r>
                      <a:r>
                        <a:rPr lang="zh-TW" sz="1600" b="1" kern="2600" dirty="0">
                          <a:solidFill>
                            <a:srgbClr val="0000FF"/>
                          </a:solidFill>
                          <a:effectLst/>
                        </a:rPr>
                        <a:t>生產力成長率</a:t>
                      </a:r>
                      <a:r>
                        <a:rPr lang="zh-TW" sz="1600" b="1" kern="2600" dirty="0" smtClean="0">
                          <a:solidFill>
                            <a:srgbClr val="0000FF"/>
                          </a:solidFill>
                          <a:effectLst/>
                        </a:rPr>
                        <a:t>減緩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62496" marR="62496" marT="32984" marB="32984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3238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75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二、全球經濟結構問題及挑戰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央行雙率政策面臨之挑戰</a:t>
            </a:r>
            <a:endParaRPr lang="en-US" dirty="0"/>
          </a:p>
          <a:p>
            <a:pPr marL="522900" indent="-342900"/>
            <a:r>
              <a:rPr lang="zh-TW" altLang="zh-TW" spc="-50" dirty="0"/>
              <a:t>全球經濟長期停滯，</a:t>
            </a:r>
            <a:r>
              <a:rPr lang="zh-TW" altLang="en-US" spc="-50" dirty="0"/>
              <a:t>有效</a:t>
            </a:r>
            <a:r>
              <a:rPr lang="zh-TW" altLang="zh-TW" spc="-50" dirty="0"/>
              <a:t>需求不足，</a:t>
            </a:r>
            <a:r>
              <a:rPr lang="zh-TW" altLang="en-US" spc="-50" dirty="0" smtClean="0"/>
              <a:t>全球</a:t>
            </a:r>
            <a:r>
              <a:rPr lang="zh-TW" altLang="zh-TW" spc="-50" dirty="0" smtClean="0"/>
              <a:t>利率</a:t>
            </a:r>
            <a:r>
              <a:rPr lang="zh-TW" altLang="zh-TW" spc="-50" dirty="0"/>
              <a:t>走</a:t>
            </a:r>
            <a:r>
              <a:rPr lang="zh-TW" altLang="zh-TW" spc="-50" dirty="0" smtClean="0"/>
              <a:t>低。</a:t>
            </a:r>
            <a:endParaRPr lang="en-US" altLang="zh-TW" spc="-50" dirty="0"/>
          </a:p>
          <a:p>
            <a:pPr marL="522900" indent="-342900"/>
            <a:r>
              <a:rPr lang="zh-TW" altLang="en-US" spc="-140" dirty="0" smtClean="0"/>
              <a:t>一般咸</a:t>
            </a:r>
            <a:r>
              <a:rPr lang="zh-TW" altLang="en-US" spc="-140" dirty="0"/>
              <a:t>認</a:t>
            </a:r>
            <a:r>
              <a:rPr lang="zh-TW" altLang="en-US" spc="-140" dirty="0" smtClean="0"/>
              <a:t>，貨幣</a:t>
            </a:r>
            <a:r>
              <a:rPr lang="zh-TW" altLang="en-US" spc="-140" dirty="0"/>
              <a:t>政策已無足夠的發揮空間</a:t>
            </a:r>
            <a:r>
              <a:rPr lang="zh-TW" altLang="en-US" spc="-140" dirty="0" smtClean="0"/>
              <a:t>，寬鬆</a:t>
            </a:r>
            <a:r>
              <a:rPr lang="zh-TW" altLang="en-US" spc="-140" dirty="0"/>
              <a:t>性貨幣政策激勵經濟成長的效果，可能已瀕臨極限</a:t>
            </a:r>
            <a:r>
              <a:rPr lang="zh-TW" altLang="en-US" spc="-140" dirty="0" smtClean="0"/>
              <a:t>。</a:t>
            </a:r>
            <a:endParaRPr lang="en-US" altLang="zh-TW" spc="-14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7" name="文字方塊 16">
            <a:extLst>
              <a:ext uri="{FF2B5EF4-FFF2-40B4-BE49-F238E27FC236}">
                <a16:creationId xmlns="" xmlns:a16="http://schemas.microsoft.com/office/drawing/2014/main" id="{9DDF03F0-E767-4E32-A0FB-337F790C49B7}"/>
              </a:ext>
            </a:extLst>
          </p:cNvPr>
          <p:cNvSpPr txBox="1"/>
          <p:nvPr/>
        </p:nvSpPr>
        <p:spPr>
          <a:xfrm>
            <a:off x="611560" y="623648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200" dirty="0"/>
              <a:t>資料來源</a:t>
            </a:r>
            <a:r>
              <a:rPr lang="zh-TW" altLang="zh-TW" sz="1200" dirty="0" smtClean="0"/>
              <a:t>：</a:t>
            </a:r>
            <a:r>
              <a:rPr lang="en-US" altLang="zh-TW" sz="1200" dirty="0" smtClean="0"/>
              <a:t>IHS </a:t>
            </a:r>
            <a:r>
              <a:rPr lang="en-US" altLang="zh-TW" sz="1200" dirty="0"/>
              <a:t>Markit</a:t>
            </a:r>
            <a:endParaRPr lang="zh-TW" altLang="en-US" sz="1200" dirty="0"/>
          </a:p>
        </p:txBody>
      </p:sp>
      <p:graphicFrame>
        <p:nvGraphicFramePr>
          <p:cNvPr id="8" name="圖表 11">
            <a:extLst>
              <a:ext uri="{FF2B5EF4-FFF2-40B4-BE49-F238E27FC236}">
                <a16:creationId xmlns="" xmlns:a16="http://schemas.microsoft.com/office/drawing/2014/main" id="{AF5EACF2-6633-4ADB-8054-D89291EB1C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703635"/>
              </p:ext>
            </p:extLst>
          </p:nvPr>
        </p:nvGraphicFramePr>
        <p:xfrm>
          <a:off x="4751024" y="3212976"/>
          <a:ext cx="4141456" cy="302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字方塊 12">
            <a:extLst>
              <a:ext uri="{FF2B5EF4-FFF2-40B4-BE49-F238E27FC236}">
                <a16:creationId xmlns="" xmlns:a16="http://schemas.microsoft.com/office/drawing/2014/main" id="{BE9C8CEA-A9D0-427D-AE09-F66047314D1F}"/>
              </a:ext>
            </a:extLst>
          </p:cNvPr>
          <p:cNvSpPr txBox="1"/>
          <p:nvPr/>
        </p:nvSpPr>
        <p:spPr>
          <a:xfrm>
            <a:off x="4715064" y="614415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/>
            <a:r>
              <a:rPr lang="zh-TW" altLang="zh-TW" sz="1200" dirty="0"/>
              <a:t>資料來源：</a:t>
            </a:r>
            <a:r>
              <a:rPr lang="en-US" altLang="zh-TW" sz="1200" dirty="0"/>
              <a:t>Federal Reserve Bank of New York, </a:t>
            </a:r>
            <a:r>
              <a:rPr lang="en-US" altLang="zh-TW" sz="1200" i="1" dirty="0"/>
              <a:t>Measuring the Natural Rate of Interest</a:t>
            </a:r>
            <a:endParaRPr lang="zh-TW" altLang="en-US" sz="1200" dirty="0"/>
          </a:p>
        </p:txBody>
      </p:sp>
      <p:graphicFrame>
        <p:nvGraphicFramePr>
          <p:cNvPr id="12" name="圖表 15">
            <a:extLst>
              <a:ext uri="{FF2B5EF4-FFF2-40B4-BE49-F238E27FC236}">
                <a16:creationId xmlns:a16="http://schemas.microsoft.com/office/drawing/2014/main" xmlns="" id="{4FFB8AB1-9E83-458B-AEA7-C74B9E5111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024402"/>
              </p:ext>
            </p:extLst>
          </p:nvPr>
        </p:nvGraphicFramePr>
        <p:xfrm>
          <a:off x="466568" y="3140969"/>
          <a:ext cx="4248496" cy="309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05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二、全球經濟結構問題及挑戰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8499" y="908720"/>
            <a:ext cx="8568000" cy="5580000"/>
          </a:xfrm>
        </p:spPr>
        <p:txBody>
          <a:bodyPr>
            <a:normAutofit/>
          </a:bodyPr>
          <a:lstStyle/>
          <a:p>
            <a:pPr marL="522900" indent="-342900"/>
            <a:r>
              <a:rPr lang="zh-TW" altLang="en-US" dirty="0"/>
              <a:t>當代貨幣政策之</a:t>
            </a:r>
            <a:r>
              <a:rPr lang="zh-TW" altLang="en-US" dirty="0" smtClean="0"/>
              <a:t>挑戰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grpSp>
        <p:nvGrpSpPr>
          <p:cNvPr id="30" name="群組 29"/>
          <p:cNvGrpSpPr/>
          <p:nvPr/>
        </p:nvGrpSpPr>
        <p:grpSpPr>
          <a:xfrm>
            <a:off x="557942" y="1649927"/>
            <a:ext cx="8145914" cy="4453883"/>
            <a:chOff x="323528" y="1629705"/>
            <a:chExt cx="8145914" cy="4453883"/>
          </a:xfrm>
        </p:grpSpPr>
        <p:sp>
          <p:nvSpPr>
            <p:cNvPr id="7" name="圓角矩形 6"/>
            <p:cNvSpPr/>
            <p:nvPr/>
          </p:nvSpPr>
          <p:spPr>
            <a:xfrm>
              <a:off x="323528" y="1629705"/>
              <a:ext cx="648072" cy="4320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>
                  <a:solidFill>
                    <a:schemeClr val="tx1"/>
                  </a:solidFill>
                </a:rPr>
                <a:t>經濟與市場結構轉變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288806" y="1736913"/>
              <a:ext cx="3348000" cy="90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zh-TW" altLang="en-US" sz="1600" b="1" dirty="0">
                  <a:solidFill>
                    <a:schemeClr val="tx1"/>
                  </a:solidFill>
                </a:rPr>
                <a:t>失業率與通膨</a:t>
              </a:r>
              <a:r>
                <a:rPr lang="zh-TW" altLang="en-US" sz="1600" b="1" dirty="0" smtClean="0">
                  <a:solidFill>
                    <a:schemeClr val="tx1"/>
                  </a:solidFill>
                </a:rPr>
                <a:t>率抵</a:t>
              </a:r>
              <a:r>
                <a:rPr lang="zh-TW" altLang="en-US" sz="1600" b="1" dirty="0">
                  <a:solidFill>
                    <a:schemeClr val="tx1"/>
                  </a:solidFill>
                </a:rPr>
                <a:t>換關係弱化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229442" y="1715033"/>
              <a:ext cx="3240000" cy="93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zh-TW" altLang="en-US" sz="1600" b="1" dirty="0" smtClean="0">
                  <a:solidFill>
                    <a:schemeClr val="tx1"/>
                  </a:solidFill>
                </a:rPr>
                <a:t>充滿</a:t>
              </a:r>
              <a:r>
                <a:rPr lang="zh-TW" altLang="en-US" sz="1600" b="1" dirty="0">
                  <a:solidFill>
                    <a:srgbClr val="0000FF"/>
                  </a:solidFill>
                </a:rPr>
                <a:t>不確定性</a:t>
              </a:r>
              <a:r>
                <a:rPr lang="zh-TW" altLang="en-US" sz="1600" b="1" dirty="0" smtClean="0">
                  <a:solidFill>
                    <a:schemeClr val="tx1"/>
                  </a:solidFill>
                </a:rPr>
                <a:t>的</a:t>
              </a:r>
              <a:r>
                <a:rPr lang="zh-TW" altLang="en-US" sz="1600" b="1" dirty="0">
                  <a:solidFill>
                    <a:schemeClr val="tx1"/>
                  </a:solidFill>
                </a:rPr>
                <a:t>經濟金融</a:t>
              </a:r>
              <a:r>
                <a:rPr lang="zh-TW" altLang="en-US" sz="1600" b="1" dirty="0" smtClean="0">
                  <a:solidFill>
                    <a:schemeClr val="tx1"/>
                  </a:solidFill>
                </a:rPr>
                <a:t>環境下，指引</a:t>
              </a:r>
              <a:r>
                <a:rPr lang="zh-TW" altLang="en-US" sz="1600" b="1" dirty="0">
                  <a:solidFill>
                    <a:schemeClr val="tx1"/>
                  </a:solidFill>
                </a:rPr>
                <a:t>貨幣政策的</a:t>
              </a:r>
              <a:r>
                <a:rPr lang="zh-TW" altLang="en-US" sz="1600" b="1" dirty="0" smtClean="0">
                  <a:solidFill>
                    <a:srgbClr val="0000FF"/>
                  </a:solidFill>
                </a:rPr>
                <a:t>指標更難掌握</a:t>
              </a:r>
              <a:endParaRPr lang="zh-TW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68708" y="2791001"/>
              <a:ext cx="3348000" cy="90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zh-TW" altLang="en-US" sz="1600" b="1" dirty="0" smtClean="0">
                  <a:solidFill>
                    <a:srgbClr val="0000FF"/>
                  </a:solidFill>
                </a:rPr>
                <a:t>人口結構老化</a:t>
              </a:r>
              <a:endParaRPr lang="en-US" altLang="zh-TW" sz="1600" b="1" dirty="0" smtClean="0">
                <a:solidFill>
                  <a:srgbClr val="0000FF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1600" b="1" dirty="0" smtClean="0">
                  <a:solidFill>
                    <a:schemeClr val="tx1"/>
                  </a:solidFill>
                </a:rPr>
                <a:t>減弱利率、信用管道</a:t>
              </a:r>
              <a:r>
                <a:rPr lang="zh-TW" altLang="en-US" sz="1600" b="1" dirty="0">
                  <a:solidFill>
                    <a:schemeClr val="tx1"/>
                  </a:solidFill>
                </a:rPr>
                <a:t>的重要性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274725" y="4847393"/>
              <a:ext cx="3348000" cy="123619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zh-TW" altLang="en-US" sz="1600" b="1" dirty="0" smtClean="0">
                  <a:solidFill>
                    <a:srgbClr val="0000FF"/>
                  </a:solidFill>
                </a:rPr>
                <a:t>金融</a:t>
              </a:r>
              <a:r>
                <a:rPr lang="zh-TW" altLang="en-US" sz="1600" b="1" dirty="0">
                  <a:solidFill>
                    <a:srgbClr val="0000FF"/>
                  </a:solidFill>
                </a:rPr>
                <a:t>科技、虛擬</a:t>
              </a:r>
              <a:r>
                <a:rPr lang="zh-TW" altLang="en-US" sz="1600" b="1" dirty="0" smtClean="0">
                  <a:solidFill>
                    <a:srgbClr val="0000FF"/>
                  </a:solidFill>
                </a:rPr>
                <a:t>通貨</a:t>
              </a:r>
              <a:r>
                <a:rPr lang="en-US" altLang="zh-TW" sz="1600" b="1" dirty="0" smtClean="0">
                  <a:solidFill>
                    <a:srgbClr val="0000FF"/>
                  </a:solidFill>
                </a:rPr>
                <a:t>(</a:t>
              </a:r>
              <a:r>
                <a:rPr lang="zh-TW" altLang="en-US" sz="1600" b="1" dirty="0" smtClean="0">
                  <a:solidFill>
                    <a:srgbClr val="0000FF"/>
                  </a:solidFill>
                </a:rPr>
                <a:t>如：臉書</a:t>
              </a:r>
              <a:r>
                <a:rPr lang="en-US" altLang="zh-TW" sz="1600" b="1" dirty="0" smtClean="0">
                  <a:solidFill>
                    <a:srgbClr val="0000FF"/>
                  </a:solidFill>
                </a:rPr>
                <a:t>Libra)</a:t>
              </a:r>
              <a:r>
                <a:rPr lang="zh-TW" altLang="en-US" sz="1600" b="1" dirty="0" smtClean="0">
                  <a:solidFill>
                    <a:srgbClr val="0000FF"/>
                  </a:solidFill>
                </a:rPr>
                <a:t>與支付系統創新</a:t>
              </a:r>
              <a:r>
                <a:rPr lang="zh-TW" altLang="en-US" sz="1600" b="1" dirty="0" smtClean="0">
                  <a:solidFill>
                    <a:schemeClr val="tx1"/>
                  </a:solidFill>
                </a:rPr>
                <a:t>，可能影響</a:t>
              </a:r>
              <a:r>
                <a:rPr lang="zh-TW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傳統銀行在金融體系中扮演之角色</a:t>
              </a:r>
              <a:endPara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66408" y="3818534"/>
              <a:ext cx="3348000" cy="90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zh-TW" altLang="en-US" sz="1600" b="1" dirty="0" smtClean="0">
                  <a:solidFill>
                    <a:schemeClr val="tx1"/>
                  </a:solidFill>
                </a:rPr>
                <a:t>大</a:t>
              </a:r>
              <a:r>
                <a:rPr lang="zh-TW" altLang="en-US" sz="1600" b="1" dirty="0">
                  <a:solidFill>
                    <a:schemeClr val="tx1"/>
                  </a:solidFill>
                </a:rPr>
                <a:t>企業的</a:t>
              </a:r>
              <a:r>
                <a:rPr lang="zh-TW" altLang="en-US" sz="1600" b="1" dirty="0">
                  <a:solidFill>
                    <a:srgbClr val="0000FF"/>
                  </a:solidFill>
                </a:rPr>
                <a:t>市場力量</a:t>
              </a:r>
              <a:r>
                <a:rPr lang="zh-TW" altLang="en-US" sz="1600" b="1" dirty="0">
                  <a:solidFill>
                    <a:schemeClr val="tx1"/>
                  </a:solidFill>
                </a:rPr>
                <a:t>、零售市場競爭大，</a:t>
              </a:r>
              <a:r>
                <a:rPr lang="zh-TW" altLang="en-US" sz="1600" b="1" dirty="0">
                  <a:solidFill>
                    <a:srgbClr val="0000FF"/>
                  </a:solidFill>
                </a:rPr>
                <a:t>改變定價策略 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229442" y="2832714"/>
              <a:ext cx="3240000" cy="241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zh-TW" altLang="en-US" sz="1600" b="1" dirty="0">
                  <a:solidFill>
                    <a:schemeClr val="tx1"/>
                  </a:solidFill>
                </a:rPr>
                <a:t>貨幣政策的</a:t>
              </a:r>
              <a:r>
                <a:rPr lang="zh-TW" altLang="en-US" sz="1600" b="1" dirty="0">
                  <a:solidFill>
                    <a:srgbClr val="0000FF"/>
                  </a:solidFill>
                </a:rPr>
                <a:t>傳遞</a:t>
              </a:r>
              <a:r>
                <a:rPr lang="zh-TW" altLang="en-US" sz="1600" b="1" dirty="0" smtClean="0">
                  <a:solidFill>
                    <a:srgbClr val="0000FF"/>
                  </a:solidFill>
                </a:rPr>
                <a:t>機制</a:t>
              </a:r>
              <a:r>
                <a:rPr lang="en-US" altLang="zh-TW" sz="1600" b="1" dirty="0" smtClean="0">
                  <a:solidFill>
                    <a:srgbClr val="0000FF"/>
                  </a:solidFill>
                </a:rPr>
                <a:t/>
              </a:r>
              <a:br>
                <a:rPr lang="en-US" altLang="zh-TW" sz="1600" b="1" dirty="0" smtClean="0">
                  <a:solidFill>
                    <a:srgbClr val="0000FF"/>
                  </a:solidFill>
                </a:rPr>
              </a:br>
              <a:r>
                <a:rPr lang="zh-TW" altLang="en-US" sz="1600" b="1" dirty="0" smtClean="0">
                  <a:solidFill>
                    <a:schemeClr val="tx1"/>
                  </a:solidFill>
                </a:rPr>
                <a:t>與</a:t>
              </a:r>
              <a:r>
                <a:rPr lang="zh-TW" altLang="en-US" sz="1600" b="1" dirty="0">
                  <a:solidFill>
                    <a:srgbClr val="0000FF"/>
                  </a:solidFill>
                </a:rPr>
                <a:t>有效性受影響</a:t>
              </a:r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990216" y="2348880"/>
              <a:ext cx="288498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963535" y="3140967"/>
              <a:ext cx="288000" cy="1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982718" y="4365104"/>
              <a:ext cx="288000" cy="1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990216" y="5391450"/>
              <a:ext cx="288000" cy="1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8" idx="3"/>
            </p:cNvCxnSpPr>
            <p:nvPr/>
          </p:nvCxnSpPr>
          <p:spPr>
            <a:xfrm>
              <a:off x="4636806" y="2186913"/>
              <a:ext cx="576000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stealth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4614408" y="3129811"/>
              <a:ext cx="576000" cy="2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stealth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4641860" y="4258654"/>
              <a:ext cx="612000" cy="2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stealth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4668730" y="5059781"/>
              <a:ext cx="558259" cy="2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stealth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4" name="直線接點 33"/>
          <p:cNvCxnSpPr/>
          <p:nvPr/>
        </p:nvCxnSpPr>
        <p:spPr>
          <a:xfrm>
            <a:off x="4860627" y="5410229"/>
            <a:ext cx="597185" cy="46159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5442421" y="5455740"/>
            <a:ext cx="3240000" cy="648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00FF"/>
                </a:solidFill>
              </a:rPr>
              <a:t>影響金融穩定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二、全球經濟結構問題及挑戰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836712"/>
            <a:ext cx="8568000" cy="5580000"/>
          </a:xfrm>
        </p:spPr>
        <p:txBody>
          <a:bodyPr/>
          <a:lstStyle/>
          <a:p>
            <a:pPr marL="522900" indent="-342900"/>
            <a:r>
              <a:rPr lang="zh-TW" altLang="en-US" dirty="0" smtClean="0"/>
              <a:t>台灣匯率</a:t>
            </a:r>
            <a:r>
              <a:rPr lang="zh-TW" altLang="en-US" dirty="0"/>
              <a:t>政策的挑戰：市場參與者改變與資本大量且快速</a:t>
            </a:r>
            <a:r>
              <a:rPr lang="zh-TW" altLang="en-US" dirty="0" smtClean="0"/>
              <a:t>移動，易引發</a:t>
            </a:r>
            <a:r>
              <a:rPr lang="zh-TW" altLang="en-US" dirty="0"/>
              <a:t>市場劇烈波動。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7" name="文字方塊 12">
            <a:extLst>
              <a:ext uri="{FF2B5EF4-FFF2-40B4-BE49-F238E27FC236}">
                <a16:creationId xmlns="" xmlns:a16="http://schemas.microsoft.com/office/drawing/2014/main" id="{078D5DD6-8515-4B1D-9F58-3492CF8F6656}"/>
              </a:ext>
            </a:extLst>
          </p:cNvPr>
          <p:cNvSpPr txBox="1"/>
          <p:nvPr/>
        </p:nvSpPr>
        <p:spPr>
          <a:xfrm>
            <a:off x="1187624" y="1952841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/>
              <a:t>歷年我國外匯收支金額之結構變化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96A654-5E64-44C9-AF4F-F072C04BF9E2}"/>
              </a:ext>
            </a:extLst>
          </p:cNvPr>
          <p:cNvSpPr txBox="1"/>
          <p:nvPr/>
        </p:nvSpPr>
        <p:spPr>
          <a:xfrm>
            <a:off x="1619672" y="639411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資料來源：中央銀行</a:t>
            </a:r>
            <a:endParaRPr 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2355518"/>
            <a:ext cx="77057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CCDA0B-07D3-4D1A-96AB-00732F94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二、全球經濟結構問題及挑戰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37F27C-F554-4BD5-BEC1-55B8EF78A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/>
            <a:r>
              <a:rPr lang="zh-TW" altLang="en-US" dirty="0"/>
              <a:t>短期外資進出已成為影響新台幣走勢的重要因素。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EA44E2-030C-4431-A921-4F8AE8A0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C039AC-144C-461B-912B-3F3899EB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99792" y="155679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外資淨匯入與新台幣對美元匯率升貶幅</a:t>
            </a:r>
            <a:endParaRPr lang="zh-TW" alt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04172"/>
            <a:ext cx="77152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二、全球經濟結構問題及挑戰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20000"/>
              </a:lnSpc>
              <a:buNone/>
            </a:pP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r>
              <a:rPr lang="zh-TW" altLang="en-US" dirty="0"/>
              <a:t>台灣經濟發展及企業面臨之結構性</a:t>
            </a:r>
            <a:r>
              <a:rPr lang="zh-TW" altLang="en-US" dirty="0" smtClean="0"/>
              <a:t>問題</a:t>
            </a:r>
            <a:endParaRPr lang="en-US" altLang="zh-TW" dirty="0" smtClean="0"/>
          </a:p>
          <a:p>
            <a:pPr marL="522900" indent="-342900">
              <a:lnSpc>
                <a:spcPct val="120000"/>
              </a:lnSpc>
            </a:pPr>
            <a:r>
              <a:rPr lang="zh-TW" altLang="en-US" dirty="0" smtClean="0"/>
              <a:t>台灣</a:t>
            </a:r>
            <a:r>
              <a:rPr lang="zh-TW" altLang="en-US" dirty="0"/>
              <a:t>易受全球長期停滯需求不足及全球供應鏈轉變所影響。</a:t>
            </a:r>
            <a:endParaRPr lang="en-US" altLang="zh-TW" dirty="0"/>
          </a:p>
          <a:p>
            <a:pPr marL="52290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b="0" dirty="0" smtClean="0"/>
              <a:t>出口</a:t>
            </a:r>
            <a:r>
              <a:rPr lang="zh-TW" altLang="en-US" b="0" u="sng" dirty="0" smtClean="0"/>
              <a:t>市場集中</a:t>
            </a:r>
            <a:r>
              <a:rPr lang="zh-TW" altLang="en-US" b="0" dirty="0" smtClean="0"/>
              <a:t>度高：中國大陸</a:t>
            </a:r>
            <a:r>
              <a:rPr lang="zh-TW" altLang="en-US" b="0" dirty="0"/>
              <a:t>占台灣出口比重</a:t>
            </a:r>
            <a:r>
              <a:rPr lang="en-US" altLang="zh-TW" b="0" dirty="0"/>
              <a:t>41.2</a:t>
            </a:r>
            <a:r>
              <a:rPr lang="en-US" altLang="zh-TW" b="0" dirty="0" smtClean="0"/>
              <a:t>%</a:t>
            </a:r>
            <a:r>
              <a:rPr lang="zh-TW" altLang="en-US" b="0" dirty="0"/>
              <a:t>；</a:t>
            </a:r>
            <a:endParaRPr lang="en-US" altLang="zh-TW" b="0" dirty="0" smtClean="0"/>
          </a:p>
          <a:p>
            <a:pPr marL="52290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b="0" dirty="0" smtClean="0"/>
              <a:t>出口</a:t>
            </a:r>
            <a:r>
              <a:rPr lang="zh-TW" altLang="en-US" b="0" u="sng" dirty="0" smtClean="0"/>
              <a:t>產品集中</a:t>
            </a:r>
            <a:r>
              <a:rPr lang="zh-TW" altLang="en-US" b="0" dirty="0" smtClean="0"/>
              <a:t>度高：中間</a:t>
            </a:r>
            <a:r>
              <a:rPr lang="zh-TW" altLang="en-US" b="0" dirty="0"/>
              <a:t>財出口比重達</a:t>
            </a:r>
            <a:r>
              <a:rPr lang="en-US" altLang="zh-TW" b="0" dirty="0"/>
              <a:t>78.4</a:t>
            </a:r>
            <a:r>
              <a:rPr lang="en-US" altLang="zh-TW" b="0" dirty="0" smtClean="0"/>
              <a:t>%</a:t>
            </a:r>
            <a:r>
              <a:rPr lang="zh-TW" altLang="en-US" b="0" dirty="0"/>
              <a:t>；</a:t>
            </a:r>
            <a:endParaRPr lang="en-US" altLang="zh-TW" b="0" dirty="0" smtClean="0"/>
          </a:p>
          <a:p>
            <a:pPr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en-US" b="0" dirty="0"/>
              <a:t> </a:t>
            </a:r>
            <a:r>
              <a:rPr lang="zh-TW" altLang="en-US" b="0" dirty="0" smtClean="0"/>
              <a:t>                            電子</a:t>
            </a:r>
            <a:r>
              <a:rPr lang="zh-TW" altLang="en-US" b="0" dirty="0"/>
              <a:t>資通訊</a:t>
            </a:r>
            <a:r>
              <a:rPr lang="zh-TW" altLang="en-US" b="0" dirty="0" smtClean="0"/>
              <a:t>產品比重達</a:t>
            </a:r>
            <a:r>
              <a:rPr lang="en-US" altLang="zh-TW" b="0" dirty="0" smtClean="0"/>
              <a:t>43%</a:t>
            </a:r>
            <a:r>
              <a:rPr lang="zh-TW" altLang="en-US" b="0" dirty="0"/>
              <a:t>。</a:t>
            </a:r>
            <a:endParaRPr lang="en-US" altLang="zh-TW" b="0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9" name="矩形 9">
            <a:extLst>
              <a:ext uri="{FF2B5EF4-FFF2-40B4-BE49-F238E27FC236}">
                <a16:creationId xmlns="" xmlns:a16="http://schemas.microsoft.com/office/drawing/2014/main" id="{23972E78-2714-4B6F-9F14-BC4B83CDF70D}"/>
              </a:ext>
            </a:extLst>
          </p:cNvPr>
          <p:cNvSpPr/>
          <p:nvPr/>
        </p:nvSpPr>
        <p:spPr>
          <a:xfrm>
            <a:off x="813130" y="3438388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2018</a:t>
            </a:r>
            <a:r>
              <a:rPr lang="zh-TW" altLang="en-US" b="1" dirty="0"/>
              <a:t>年台灣及南韓商品及地理集中係數</a:t>
            </a:r>
          </a:p>
        </p:txBody>
      </p:sp>
      <p:sp>
        <p:nvSpPr>
          <p:cNvPr id="11" name="文字方塊 7">
            <a:extLst>
              <a:ext uri="{FF2B5EF4-FFF2-40B4-BE49-F238E27FC236}">
                <a16:creationId xmlns="" xmlns:a16="http://schemas.microsoft.com/office/drawing/2014/main" id="{B060D072-84D0-4312-9493-B910384165A4}"/>
              </a:ext>
            </a:extLst>
          </p:cNvPr>
          <p:cNvSpPr txBox="1"/>
          <p:nvPr/>
        </p:nvSpPr>
        <p:spPr>
          <a:xfrm>
            <a:off x="807358" y="6236608"/>
            <a:ext cx="30315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/>
              <a:t>資料來源：財政部通關統計、</a:t>
            </a:r>
            <a:r>
              <a:rPr lang="en-US" altLang="zh-TW" sz="1050" dirty="0"/>
              <a:t>KITA</a:t>
            </a:r>
            <a:r>
              <a:rPr lang="zh-TW" altLang="en-US" sz="1050" dirty="0"/>
              <a:t>、</a:t>
            </a:r>
            <a:r>
              <a:rPr lang="en-US" altLang="zh-TW" sz="1050" dirty="0"/>
              <a:t>ITC</a:t>
            </a:r>
            <a:r>
              <a:rPr lang="zh-TW" altLang="en-US" sz="1050" dirty="0"/>
              <a:t>資料庫</a:t>
            </a:r>
          </a:p>
        </p:txBody>
      </p:sp>
      <p:sp>
        <p:nvSpPr>
          <p:cNvPr id="12" name="矩形 10">
            <a:extLst>
              <a:ext uri="{FF2B5EF4-FFF2-40B4-BE49-F238E27FC236}">
                <a16:creationId xmlns="" xmlns:a16="http://schemas.microsoft.com/office/drawing/2014/main" id="{FF4394F0-7A96-4CEB-93D4-2E58C24D2FEB}"/>
              </a:ext>
            </a:extLst>
          </p:cNvPr>
          <p:cNvSpPr/>
          <p:nvPr/>
        </p:nvSpPr>
        <p:spPr>
          <a:xfrm>
            <a:off x="5580000" y="3410668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2018</a:t>
            </a:r>
            <a:r>
              <a:rPr lang="zh-TW" altLang="en-US" b="1" dirty="0"/>
              <a:t>年台灣出口產品比重</a:t>
            </a:r>
          </a:p>
        </p:txBody>
      </p:sp>
      <p:graphicFrame>
        <p:nvGraphicFramePr>
          <p:cNvPr id="13" name="圖表 13">
            <a:extLst>
              <a:ext uri="{FF2B5EF4-FFF2-40B4-BE49-F238E27FC236}">
                <a16:creationId xmlns="" xmlns:a16="http://schemas.microsoft.com/office/drawing/2014/main" id="{3C8FF6EC-2928-4F40-9A15-20B14359F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518044"/>
              </p:ext>
            </p:extLst>
          </p:nvPr>
        </p:nvGraphicFramePr>
        <p:xfrm>
          <a:off x="5855696" y="3737162"/>
          <a:ext cx="28761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文字方塊 11">
            <a:extLst>
              <a:ext uri="{FF2B5EF4-FFF2-40B4-BE49-F238E27FC236}">
                <a16:creationId xmlns="" xmlns:a16="http://schemas.microsoft.com/office/drawing/2014/main" id="{C717FAF2-ABD0-404B-BD19-51F6EE0CCA16}"/>
              </a:ext>
            </a:extLst>
          </p:cNvPr>
          <p:cNvSpPr txBox="1"/>
          <p:nvPr/>
        </p:nvSpPr>
        <p:spPr>
          <a:xfrm>
            <a:off x="5747607" y="6363566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/>
              <a:t>資料來源：財政部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392430"/>
              </p:ext>
            </p:extLst>
          </p:nvPr>
        </p:nvGraphicFramePr>
        <p:xfrm>
          <a:off x="251522" y="3822637"/>
          <a:ext cx="5400597" cy="2286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95180"/>
                <a:gridCol w="1126504"/>
                <a:gridCol w="1225903"/>
                <a:gridCol w="1205133"/>
                <a:gridCol w="1047877"/>
              </a:tblGrid>
              <a:tr h="7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對中國大陸</a:t>
                      </a:r>
                      <a:r>
                        <a:rPr lang="en-US" altLang="zh-TW" sz="1400" b="1" u="none" strike="noStrike" dirty="0">
                          <a:effectLst/>
                        </a:rPr>
                        <a:t>(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含香港</a:t>
                      </a:r>
                      <a:r>
                        <a:rPr lang="en-US" altLang="zh-TW" sz="1400" b="1" u="none" strike="noStrike" dirty="0">
                          <a:effectLst/>
                        </a:rPr>
                        <a:t>)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出口比重</a:t>
                      </a:r>
                      <a:r>
                        <a:rPr lang="en-US" altLang="zh-TW" sz="1400" b="1" u="none" strike="noStrike" dirty="0">
                          <a:effectLst/>
                        </a:rPr>
                        <a:t>(%)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電子資通訊產品</a:t>
                      </a:r>
                      <a:r>
                        <a:rPr lang="en-US" altLang="zh-TW" sz="1400" b="1" u="none" strike="noStrike" dirty="0">
                          <a:effectLst/>
                        </a:rPr>
                        <a:t>(HS85)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出口比重</a:t>
                      </a:r>
                      <a:r>
                        <a:rPr lang="en-US" altLang="zh-TW" sz="1400" b="1" u="none" strike="noStrike" dirty="0">
                          <a:effectLst/>
                        </a:rPr>
                        <a:t>(%)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出口</a:t>
                      </a:r>
                      <a:br>
                        <a:rPr lang="zh-TW" altLang="en-US" sz="1400" b="1" u="none" strike="noStrike" dirty="0">
                          <a:effectLst/>
                        </a:rPr>
                      </a:br>
                      <a:r>
                        <a:rPr lang="zh-TW" altLang="en-US" sz="1400" b="1" u="none" strike="noStrike" dirty="0">
                          <a:effectLst/>
                        </a:rPr>
                        <a:t>市場集中度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出口</a:t>
                      </a:r>
                      <a:br>
                        <a:rPr lang="zh-TW" altLang="en-US" sz="1400" b="1" u="none" strike="noStrike" dirty="0">
                          <a:effectLst/>
                        </a:rPr>
                      </a:br>
                      <a:r>
                        <a:rPr lang="zh-TW" altLang="en-US" sz="1400" b="1" u="none" strike="noStrike" dirty="0">
                          <a:effectLst/>
                        </a:rPr>
                        <a:t>產品集中度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台灣</a:t>
                      </a:r>
                      <a:endParaRPr lang="zh-TW" alt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41.2</a:t>
                      </a:r>
                      <a:endParaRPr lang="en-US" altLang="zh-TW" sz="14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43.0</a:t>
                      </a:r>
                      <a:endParaRPr lang="en-US" altLang="zh-TW" sz="14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44.5</a:t>
                      </a:r>
                      <a:endParaRPr lang="en-US" altLang="zh-TW" sz="1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46.1</a:t>
                      </a:r>
                      <a:endParaRPr lang="en-US" altLang="zh-TW" sz="1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南韓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34.4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30.5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38.4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37.0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新加坡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</a:rPr>
                        <a:t>24.1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</a:rPr>
                        <a:t>31.3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30.7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38.5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日本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24.2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14.8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33.3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34.4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642756" y="4564070"/>
            <a:ext cx="11272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1050" dirty="0"/>
              <a:t>機械及運輸設備</a:t>
            </a:r>
            <a:endParaRPr lang="zh-TW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4324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</a:t>
            </a:r>
            <a:r>
              <a:rPr lang="zh-TW" altLang="en-US" dirty="0" smtClean="0"/>
              <a:t>、台灣總體經濟表現與貨幣政策執行情況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480" cy="5175240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buNone/>
            </a:pPr>
            <a:r>
              <a:rPr lang="en-US" altLang="zh-TW" spc="-40" dirty="0"/>
              <a:t>(</a:t>
            </a:r>
            <a:r>
              <a:rPr lang="zh-TW" altLang="en-US" spc="-40" dirty="0"/>
              <a:t>一</a:t>
            </a:r>
            <a:r>
              <a:rPr lang="en-US" altLang="zh-TW" spc="-40" dirty="0" smtClean="0"/>
              <a:t>)</a:t>
            </a:r>
            <a:r>
              <a:rPr lang="zh-TW" altLang="en-US" spc="-40" dirty="0"/>
              <a:t>中央銀行落實法定經營目標，各界</a:t>
            </a:r>
            <a:r>
              <a:rPr lang="zh-TW" altLang="en-US" spc="-40" dirty="0" smtClean="0"/>
              <a:t>對本行</a:t>
            </a:r>
            <a:r>
              <a:rPr lang="zh-TW" altLang="en-US" spc="-40" dirty="0"/>
              <a:t>貨幣政策多所</a:t>
            </a:r>
            <a:r>
              <a:rPr lang="zh-TW" altLang="en-US" spc="-40" dirty="0" smtClean="0"/>
              <a:t>肯定</a:t>
            </a:r>
            <a:endParaRPr lang="en-US" altLang="zh-TW" spc="-40" dirty="0" smtClean="0"/>
          </a:p>
          <a:p>
            <a:pPr marL="342900" indent="-342900">
              <a:lnSpc>
                <a:spcPct val="150000"/>
              </a:lnSpc>
            </a:pPr>
            <a:r>
              <a:rPr lang="zh-TW" altLang="en-US" dirty="0"/>
              <a:t>根據中央銀行法，本行的法定經營</a:t>
            </a:r>
            <a:r>
              <a:rPr lang="zh-TW" altLang="en-US" dirty="0" smtClean="0"/>
              <a:t>目標為：</a:t>
            </a:r>
            <a:endParaRPr lang="en-US" altLang="zh-TW" dirty="0"/>
          </a:p>
          <a:p>
            <a:pPr marL="283464" lvl="1" indent="0">
              <a:lnSpc>
                <a:spcPct val="150000"/>
              </a:lnSpc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(1)</a:t>
            </a:r>
            <a:r>
              <a:rPr lang="zh-TW" altLang="en-US" dirty="0" smtClean="0">
                <a:sym typeface="Wingdings" panose="05000000000000000000" pitchFamily="2" charset="2"/>
              </a:rPr>
              <a:t>促進金融穩定；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283464" lvl="1" indent="0">
              <a:lnSpc>
                <a:spcPct val="150000"/>
              </a:lnSpc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(2)</a:t>
            </a:r>
            <a:r>
              <a:rPr lang="zh-TW" altLang="en-US" dirty="0" smtClean="0">
                <a:sym typeface="Wingdings" panose="05000000000000000000" pitchFamily="2" charset="2"/>
              </a:rPr>
              <a:t>健全銀行業務；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283464" lvl="1" indent="0">
              <a:lnSpc>
                <a:spcPct val="150000"/>
              </a:lnSpc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(3)</a:t>
            </a:r>
            <a:r>
              <a:rPr lang="zh-TW" altLang="en-US" dirty="0" smtClean="0">
                <a:sym typeface="Wingdings" panose="05000000000000000000" pitchFamily="2" charset="2"/>
              </a:rPr>
              <a:t>維護對內及對外幣值之穩定；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283464" lvl="1" indent="0">
              <a:lnSpc>
                <a:spcPct val="150000"/>
              </a:lnSpc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(4)</a:t>
            </a:r>
            <a:r>
              <a:rPr lang="zh-TW" altLang="en-US" dirty="0" smtClean="0">
                <a:sym typeface="Wingdings" panose="05000000000000000000" pitchFamily="2" charset="2"/>
              </a:rPr>
              <a:t>並在上述目標範圍內，協助經濟之發展。</a:t>
            </a:r>
            <a:endParaRPr lang="en-US" altLang="zh-TW" dirty="0" smtClean="0">
              <a:sym typeface="Wingdings" panose="05000000000000000000" pitchFamily="2" charset="2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央行貨幣政策與台灣經濟發展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22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9E4013-0A05-4154-938C-5D3C9FF9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二、全球經濟結構問題及挑戰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FB80F5-AD07-468C-BE8C-D335CF7A8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 algn="l"/>
            <a:r>
              <a:rPr lang="zh-TW" altLang="en-US" dirty="0" smtClean="0"/>
              <a:t>全球金融危機後，</a:t>
            </a:r>
            <a:r>
              <a:rPr lang="en-US" altLang="zh-TW" dirty="0" smtClean="0"/>
              <a:t>GDP</a:t>
            </a:r>
            <a:r>
              <a:rPr lang="zh-TW" altLang="en-US" dirty="0"/>
              <a:t>貢獻</a:t>
            </a:r>
            <a:r>
              <a:rPr lang="zh-TW" altLang="en-US" dirty="0" smtClean="0"/>
              <a:t>度</a:t>
            </a:r>
            <a:r>
              <a:rPr lang="zh-TW" altLang="en-US" dirty="0"/>
              <a:t>中，內需</a:t>
            </a:r>
            <a:r>
              <a:rPr lang="zh-TW" altLang="en-US" dirty="0" smtClean="0"/>
              <a:t>以民間投資的減幅達</a:t>
            </a:r>
            <a:r>
              <a:rPr lang="en-US" altLang="zh-TW" dirty="0" smtClean="0"/>
              <a:t>0.77</a:t>
            </a:r>
            <a:r>
              <a:rPr lang="zh-TW" altLang="en-US" dirty="0"/>
              <a:t>個百分點</a:t>
            </a:r>
            <a:r>
              <a:rPr lang="zh-TW" altLang="en-US" dirty="0" smtClean="0"/>
              <a:t>最大。</a:t>
            </a:r>
            <a:endParaRPr lang="en-US" altLang="zh-TW" dirty="0"/>
          </a:p>
          <a:p>
            <a:pPr marL="522900" indent="-342900" algn="l"/>
            <a:r>
              <a:rPr lang="zh-TW" altLang="en-US" dirty="0"/>
              <a:t>全球需求疲弱，經濟金融不確定增加，國內企業獲利成長下滑，</a:t>
            </a:r>
            <a:r>
              <a:rPr lang="zh-TW" altLang="en-US" dirty="0" smtClean="0"/>
              <a:t>不利民間投資</a:t>
            </a:r>
            <a:r>
              <a:rPr lang="zh-TW" altLang="en-US" dirty="0"/>
              <a:t>擴增。</a:t>
            </a:r>
            <a:endParaRPr lang="en-US" altLang="zh-TW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9C5EF01-E1D4-4F12-97A4-36376BC3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176A5F-570C-46BC-A452-3B64396F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sp>
        <p:nvSpPr>
          <p:cNvPr id="6" name="矩形 21">
            <a:extLst>
              <a:ext uri="{FF2B5EF4-FFF2-40B4-BE49-F238E27FC236}">
                <a16:creationId xmlns="" xmlns:a16="http://schemas.microsoft.com/office/drawing/2014/main" id="{DD4A4888-EE11-46E9-956D-38BE6196847A}"/>
              </a:ext>
            </a:extLst>
          </p:cNvPr>
          <p:cNvSpPr/>
          <p:nvPr/>
        </p:nvSpPr>
        <p:spPr>
          <a:xfrm>
            <a:off x="1814736" y="2965594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/>
              <a:t>全球金融</a:t>
            </a:r>
            <a:r>
              <a:rPr lang="zh-TW" altLang="en-US" b="1" dirty="0"/>
              <a:t>危機前後，台灣</a:t>
            </a:r>
            <a:r>
              <a:rPr lang="en-US" altLang="zh-TW" b="1" dirty="0"/>
              <a:t>GDP</a:t>
            </a:r>
            <a:r>
              <a:rPr lang="zh-TW" altLang="en-US" b="1" dirty="0"/>
              <a:t>各組成項目平均貢獻度</a:t>
            </a:r>
            <a:endParaRPr lang="zh-TW" altLang="en-US" dirty="0"/>
          </a:p>
        </p:txBody>
      </p:sp>
      <p:graphicFrame>
        <p:nvGraphicFramePr>
          <p:cNvPr id="7" name="表格 13">
            <a:extLst>
              <a:ext uri="{FF2B5EF4-FFF2-40B4-BE49-F238E27FC236}">
                <a16:creationId xmlns="" xmlns:a16="http://schemas.microsoft.com/office/drawing/2014/main" id="{9FC20430-B44B-4521-931E-C4DC85DA0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804729"/>
              </p:ext>
            </p:extLst>
          </p:nvPr>
        </p:nvGraphicFramePr>
        <p:xfrm>
          <a:off x="539552" y="3551428"/>
          <a:ext cx="7992886" cy="23978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40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7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48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48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48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48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48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48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079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6860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6860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18306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經濟成長率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國內</a:t>
                      </a:r>
                      <a:endParaRPr lang="en-US" altLang="zh-TW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需求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淨</a:t>
                      </a:r>
                      <a:r>
                        <a:rPr lang="zh-TW" altLang="en-US" sz="1400" b="1" u="none" strike="noStrike" dirty="0" smtClean="0">
                          <a:effectLst/>
                        </a:rPr>
                        <a:t>外需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民間</a:t>
                      </a:r>
                      <a:endParaRPr lang="en-US" altLang="zh-TW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消費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政府</a:t>
                      </a:r>
                      <a:endParaRPr lang="en-US" altLang="zh-TW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消費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固定</a:t>
                      </a:r>
                      <a:endParaRPr lang="en-US" altLang="zh-TW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投資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存貨</a:t>
                      </a:r>
                      <a:endParaRPr lang="en-US" altLang="zh-TW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變動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輸出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 smtClean="0">
                          <a:effectLst/>
                        </a:rPr>
                        <a:t>(-)</a:t>
                      </a:r>
                      <a:r>
                        <a:rPr lang="zh-TW" altLang="en-US" sz="1400" b="1" u="none" strike="noStrike" dirty="0" smtClean="0">
                          <a:effectLst/>
                        </a:rPr>
                        <a:t>輸入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6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民間</a:t>
                      </a:r>
                      <a:endParaRPr lang="en-US" altLang="zh-TW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部門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政府</a:t>
                      </a:r>
                      <a:endParaRPr lang="en-US" altLang="zh-TW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部門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17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2003~2007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br>
                        <a:rPr lang="zh-TW" altLang="en-US" sz="1400" u="none" strike="noStrike" dirty="0">
                          <a:effectLst/>
                        </a:rPr>
                      </a:br>
                      <a:r>
                        <a:rPr lang="en-US" altLang="zh-TW" sz="1400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全球金融</a:t>
                      </a:r>
                      <a:r>
                        <a:rPr lang="zh-TW" altLang="en-US" sz="1400" u="none" strike="noStrike" dirty="0">
                          <a:effectLst/>
                        </a:rPr>
                        <a:t>危機前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5.64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2.78 </a:t>
                      </a:r>
                      <a:endParaRPr lang="en-US" altLang="zh-TW" sz="1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1.75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0.07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0.94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1.17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-0.23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0.03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2.85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6.39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3.53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17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2011~2018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br>
                        <a:rPr lang="zh-TW" altLang="en-US" sz="1400" u="none" strike="noStrike" dirty="0">
                          <a:effectLst/>
                        </a:rPr>
                      </a:br>
                      <a:r>
                        <a:rPr lang="en-US" altLang="zh-TW" sz="1400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全球金融</a:t>
                      </a:r>
                      <a:r>
                        <a:rPr lang="zh-TW" altLang="en-US" sz="1400" u="none" strike="noStrike" dirty="0">
                          <a:effectLst/>
                        </a:rPr>
                        <a:t>危機後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2.51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1.73 </a:t>
                      </a:r>
                      <a:endParaRPr lang="en-US" altLang="zh-TW" sz="1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1.35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0.24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0.26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0.40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-0.13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-0.13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0.79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2.24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1.45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17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危機後</a:t>
                      </a:r>
                      <a:r>
                        <a:rPr lang="en-US" altLang="zh-TW" sz="1400" u="none" strike="noStrike" dirty="0">
                          <a:effectLst/>
                        </a:rPr>
                        <a:t>-</a:t>
                      </a:r>
                      <a:r>
                        <a:rPr lang="zh-TW" altLang="en-US" sz="1400" u="none" strike="noStrike" dirty="0">
                          <a:effectLst/>
                        </a:rPr>
                        <a:t>危機前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-3.12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-1.06 </a:t>
                      </a:r>
                      <a:endParaRPr lang="en-US" altLang="zh-TW" sz="1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-0.39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0.17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-0.67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-0.77 </a:t>
                      </a:r>
                      <a:endParaRPr lang="en-US" altLang="zh-TW" sz="14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0.10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-0.16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-2.06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-4.15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-2.09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字方塊 17">
            <a:extLst>
              <a:ext uri="{FF2B5EF4-FFF2-40B4-BE49-F238E27FC236}">
                <a16:creationId xmlns="" xmlns:a16="http://schemas.microsoft.com/office/drawing/2014/main" id="{292611CA-BE81-46A3-9006-73097CAC928E}"/>
              </a:ext>
            </a:extLst>
          </p:cNvPr>
          <p:cNvSpPr txBox="1"/>
          <p:nvPr/>
        </p:nvSpPr>
        <p:spPr>
          <a:xfrm>
            <a:off x="539552" y="5949280"/>
            <a:ext cx="2756272" cy="381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資料來源：主計總處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380312" y="319642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單位：</a:t>
            </a:r>
            <a:r>
              <a:rPr lang="en-US" altLang="zh-TW" sz="1200" dirty="0" smtClean="0"/>
              <a:t>%</a:t>
            </a:r>
            <a:r>
              <a:rPr lang="zh-TW" altLang="en-US" sz="1200" dirty="0" smtClean="0"/>
              <a:t>，百分點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732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7A0B2F-F29A-4999-BCCC-D2F7864D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二、全球經濟結構問題及挑戰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66D7EF-10AC-4F9C-B58B-B86E35009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>
              <a:lnSpc>
                <a:spcPct val="110000"/>
              </a:lnSpc>
            </a:pPr>
            <a:r>
              <a:rPr lang="zh-TW" altLang="en-US" dirty="0"/>
              <a:t>全球金融危機後，經濟金融</a:t>
            </a:r>
            <a:r>
              <a:rPr lang="zh-TW" altLang="en-US" dirty="0" smtClean="0"/>
              <a:t>不確定性增加</a:t>
            </a:r>
            <a:r>
              <a:rPr lang="zh-TW" altLang="en-US" dirty="0"/>
              <a:t>，企業投資率下降</a:t>
            </a:r>
            <a:r>
              <a:rPr lang="zh-TW" altLang="en-US" dirty="0" smtClean="0"/>
              <a:t>，企業由資金需求者轉為資金供給者。</a:t>
            </a:r>
            <a:endParaRPr lang="en-US" altLang="zh-TW" dirty="0" smtClean="0"/>
          </a:p>
          <a:p>
            <a:pPr marL="522900" indent="-342900">
              <a:lnSpc>
                <a:spcPct val="110000"/>
              </a:lnSpc>
            </a:pPr>
            <a:r>
              <a:rPr lang="zh-TW" altLang="en-US" dirty="0"/>
              <a:t>資本累積不足，不利創新與技術進步</a:t>
            </a:r>
            <a:r>
              <a:rPr lang="zh-TW" altLang="en-US" dirty="0" smtClean="0"/>
              <a:t>，台灣工業</a:t>
            </a:r>
            <a:r>
              <a:rPr lang="zh-TW" altLang="en-US" dirty="0"/>
              <a:t>及服務業的總要素</a:t>
            </a:r>
            <a:r>
              <a:rPr lang="zh-TW" altLang="en-US" dirty="0" smtClean="0"/>
              <a:t>生產力</a:t>
            </a:r>
            <a:r>
              <a:rPr lang="en-US" altLang="zh-TW" dirty="0" smtClean="0"/>
              <a:t>(TFP)</a:t>
            </a:r>
            <a:r>
              <a:rPr lang="zh-TW" altLang="en-US" dirty="0" smtClean="0"/>
              <a:t>平均</a:t>
            </a:r>
            <a:r>
              <a:rPr lang="zh-TW" altLang="en-US" dirty="0"/>
              <a:t>年增率皆較危機前下滑。</a:t>
            </a:r>
            <a:endParaRPr lang="en-US" altLang="zh-TW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4B8129-9C21-434C-97E7-95596D8C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6AEC966-20A4-4F75-8F2A-3E2A884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graphicFrame>
        <p:nvGraphicFramePr>
          <p:cNvPr id="6" name="圖表 7">
            <a:extLst>
              <a:ext uri="{FF2B5EF4-FFF2-40B4-BE49-F238E27FC236}">
                <a16:creationId xmlns="" xmlns:a16="http://schemas.microsoft.com/office/drawing/2014/main" id="{970E7F07-942F-4ED1-9FC0-26E3EF529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704199"/>
              </p:ext>
            </p:extLst>
          </p:nvPr>
        </p:nvGraphicFramePr>
        <p:xfrm>
          <a:off x="4572000" y="2636912"/>
          <a:ext cx="4392000" cy="354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字方塊 17">
            <a:extLst>
              <a:ext uri="{FF2B5EF4-FFF2-40B4-BE49-F238E27FC236}">
                <a16:creationId xmlns="" xmlns:a16="http://schemas.microsoft.com/office/drawing/2014/main" id="{F1F9B5F7-453A-48F9-9CF8-D1BC9AE666E3}"/>
              </a:ext>
            </a:extLst>
          </p:cNvPr>
          <p:cNvSpPr txBox="1"/>
          <p:nvPr/>
        </p:nvSpPr>
        <p:spPr>
          <a:xfrm>
            <a:off x="7586464" y="4005064"/>
            <a:ext cx="1261885" cy="5539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zh-TW" altLang="en-US" sz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全球金融危機</a:t>
            </a:r>
            <a:r>
              <a:rPr lang="zh-TW" altLang="en-US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endParaRPr lang="en-US" altLang="zh-TW" sz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200"/>
              </a:lnSpc>
            </a:pPr>
            <a:r>
              <a:rPr lang="zh-TW" altLang="en-US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平均成長率</a:t>
            </a:r>
            <a:endParaRPr lang="en-US" altLang="zh-TW" sz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200"/>
              </a:lnSpc>
            </a:pPr>
            <a:r>
              <a:rPr lang="en-US" altLang="zh-TW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0.19%</a:t>
            </a:r>
            <a:endParaRPr lang="zh-TW" altLang="en-US" sz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17">
            <a:extLst>
              <a:ext uri="{FF2B5EF4-FFF2-40B4-BE49-F238E27FC236}">
                <a16:creationId xmlns="" xmlns:a16="http://schemas.microsoft.com/office/drawing/2014/main" id="{FDA2B877-2ED8-47FC-A556-170A159AD5F1}"/>
              </a:ext>
            </a:extLst>
          </p:cNvPr>
          <p:cNvSpPr txBox="1"/>
          <p:nvPr/>
        </p:nvSpPr>
        <p:spPr>
          <a:xfrm>
            <a:off x="4781375" y="6053445"/>
            <a:ext cx="2756272" cy="381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資料來源：主計總處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9450F7C7-B227-436A-AB5E-08E20190EE60}"/>
              </a:ext>
            </a:extLst>
          </p:cNvPr>
          <p:cNvSpPr txBox="1"/>
          <p:nvPr/>
        </p:nvSpPr>
        <p:spPr>
          <a:xfrm>
            <a:off x="323052" y="5934308"/>
            <a:ext cx="396044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TW" sz="1200" dirty="0"/>
              <a:t>* </a:t>
            </a:r>
            <a:r>
              <a:rPr lang="zh-TW" altLang="en-US" sz="1200" dirty="0"/>
              <a:t>以儲蓄淨額加上固定資本消耗合計數所計算之儲蓄率</a:t>
            </a:r>
            <a:endParaRPr lang="en-US" altLang="zh-TW" sz="1200" dirty="0"/>
          </a:p>
          <a:p>
            <a:pPr>
              <a:spcBef>
                <a:spcPts val="300"/>
              </a:spcBef>
            </a:pPr>
            <a:r>
              <a:rPr lang="zh-TW" altLang="en-US" sz="1200" dirty="0"/>
              <a:t>資料來源：主計總處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" y="2628096"/>
            <a:ext cx="45529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2D1892-6535-4957-A0DE-9E5E2043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二、全球經濟結構問題及挑戰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571EE3-02B5-4CF9-AC32-F6B0502B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>
              <a:lnSpc>
                <a:spcPct val="120000"/>
              </a:lnSpc>
            </a:pPr>
            <a:r>
              <a:rPr lang="zh-TW" altLang="en-US" dirty="0"/>
              <a:t>全球金融危機後</a:t>
            </a:r>
            <a:r>
              <a:rPr lang="zh-TW" altLang="en-US" dirty="0" smtClean="0"/>
              <a:t>，台灣</a:t>
            </a:r>
            <a:r>
              <a:rPr lang="en-US" altLang="zh-TW" dirty="0"/>
              <a:t>GDP</a:t>
            </a:r>
            <a:r>
              <a:rPr lang="zh-TW" altLang="en-US" dirty="0"/>
              <a:t>成長率低於全球</a:t>
            </a:r>
            <a:r>
              <a:rPr lang="zh-TW" altLang="en-US" dirty="0" smtClean="0"/>
              <a:t>平均。</a:t>
            </a:r>
            <a:endParaRPr lang="en-US" altLang="zh-TW" dirty="0" smtClean="0"/>
          </a:p>
          <a:p>
            <a:pPr marL="522900" indent="-342900">
              <a:lnSpc>
                <a:spcPct val="120000"/>
              </a:lnSpc>
            </a:pPr>
            <a:r>
              <a:rPr lang="zh-TW" altLang="en-US" dirty="0" smtClean="0"/>
              <a:t>此段期間，代表技術進步的</a:t>
            </a:r>
            <a:r>
              <a:rPr lang="en-US" altLang="zh-TW" dirty="0" smtClean="0"/>
              <a:t>TFP</a:t>
            </a:r>
            <a:r>
              <a:rPr lang="zh-TW" altLang="en-US" dirty="0" smtClean="0"/>
              <a:t>、資本</a:t>
            </a:r>
            <a:r>
              <a:rPr lang="zh-TW" altLang="en-US" dirty="0"/>
              <a:t>投入、勞動投入對經濟成長的貢獻皆下降</a:t>
            </a:r>
            <a:r>
              <a:rPr lang="zh-TW" altLang="en-US" dirty="0" smtClean="0"/>
              <a:t>，不利產出成長。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B8C80A6-AFB1-4C55-AA36-5EA30AC4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7203577-1157-47CE-BE55-04EFE1F5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32</a:t>
            </a:fld>
            <a:endParaRPr lang="zh-TW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5C7055-22FA-4A3B-B1E1-A2E3B02297B5}"/>
              </a:ext>
            </a:extLst>
          </p:cNvPr>
          <p:cNvSpPr txBox="1"/>
          <p:nvPr/>
        </p:nvSpPr>
        <p:spPr>
          <a:xfrm>
            <a:off x="4499992" y="5764198"/>
            <a:ext cx="370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資料來源：亞洲生產力組織</a:t>
            </a:r>
            <a:r>
              <a:rPr lang="en-US" altLang="zh-TW" sz="1200" dirty="0"/>
              <a:t>(</a:t>
            </a:r>
            <a:r>
              <a:rPr lang="en-US" sz="1200" dirty="0"/>
              <a:t>APO) </a:t>
            </a:r>
            <a:r>
              <a:rPr lang="en-US" sz="1200" dirty="0" smtClean="0"/>
              <a:t>201</a:t>
            </a:r>
            <a:r>
              <a:rPr lang="en-US" altLang="zh-TW" sz="1200" dirty="0" smtClean="0"/>
              <a:t>6</a:t>
            </a:r>
            <a:r>
              <a:rPr lang="en-US" sz="1200" dirty="0" smtClean="0"/>
              <a:t> </a:t>
            </a:r>
            <a:r>
              <a:rPr lang="en-US" sz="1200" dirty="0"/>
              <a:t>Productivity Database</a:t>
            </a:r>
          </a:p>
        </p:txBody>
      </p:sp>
      <p:sp>
        <p:nvSpPr>
          <p:cNvPr id="8" name="文字方塊 1"/>
          <p:cNvSpPr txBox="1"/>
          <p:nvPr/>
        </p:nvSpPr>
        <p:spPr>
          <a:xfrm>
            <a:off x="711289" y="2612814"/>
            <a:ext cx="3894655" cy="292627"/>
          </a:xfrm>
          <a:prstGeom prst="rect">
            <a:avLst/>
          </a:prstGeom>
        </p:spPr>
        <p:txBody>
          <a:bodyPr wrap="square" rtlCol="0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800" b="1" dirty="0">
                <a:latin typeface="+mn-ea"/>
                <a:cs typeface="Times New Roman" panose="02020603050405020304" pitchFamily="18" charset="0"/>
              </a:rPr>
              <a:t>台灣與全球經濟成長率</a:t>
            </a:r>
          </a:p>
        </p:txBody>
      </p:sp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360772"/>
              </p:ext>
            </p:extLst>
          </p:nvPr>
        </p:nvGraphicFramePr>
        <p:xfrm>
          <a:off x="711063" y="2636912"/>
          <a:ext cx="3788929" cy="335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文字方塊 9"/>
          <p:cNvSpPr txBox="1"/>
          <p:nvPr/>
        </p:nvSpPr>
        <p:spPr>
          <a:xfrm>
            <a:off x="827584" y="5952232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dirty="0"/>
              <a:t>資料來源：主計總</a:t>
            </a:r>
            <a:r>
              <a:rPr lang="zh-TW" altLang="en-US" sz="1200" dirty="0" smtClean="0"/>
              <a:t>處</a:t>
            </a:r>
            <a:r>
              <a:rPr lang="zh-TW" altLang="en-US" sz="1200" dirty="0" smtClean="0">
                <a:latin typeface="新細明體"/>
                <a:ea typeface="新細明體"/>
              </a:rPr>
              <a:t>、</a:t>
            </a:r>
            <a:r>
              <a:rPr lang="en-US" altLang="zh-TW" sz="1200" kern="100" dirty="0">
                <a:latin typeface="+mn-ea"/>
                <a:cs typeface="Times New Roman"/>
              </a:rPr>
              <a:t> IHS Markit</a:t>
            </a:r>
            <a:endParaRPr lang="zh-TW" altLang="en-US" sz="1200" dirty="0"/>
          </a:p>
        </p:txBody>
      </p:sp>
      <p:graphicFrame>
        <p:nvGraphicFramePr>
          <p:cNvPr id="12" name="Chart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319D6778-D516-4AEF-AA9E-9732F9840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495791"/>
              </p:ext>
            </p:extLst>
          </p:nvPr>
        </p:nvGraphicFramePr>
        <p:xfrm>
          <a:off x="4355976" y="2492896"/>
          <a:ext cx="4608512" cy="312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12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78E102-0AD0-4E3A-9012-8FD745ACB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二、全球經濟結構問題及挑戰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AC4D58-48E4-4D2A-B51B-EADE420CC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>
              <a:lnSpc>
                <a:spcPct val="120000"/>
              </a:lnSpc>
            </a:pPr>
            <a:r>
              <a:rPr lang="zh-TW" altLang="en-US" dirty="0"/>
              <a:t>根據聯合國估計，</a:t>
            </a:r>
            <a:r>
              <a:rPr lang="en-US" dirty="0"/>
              <a:t>2015</a:t>
            </a:r>
            <a:r>
              <a:rPr lang="zh-TW" altLang="en-US" dirty="0"/>
              <a:t>至</a:t>
            </a:r>
            <a:r>
              <a:rPr lang="en-US" dirty="0"/>
              <a:t>2020</a:t>
            </a:r>
            <a:r>
              <a:rPr lang="zh-TW" altLang="en-US" dirty="0"/>
              <a:t>年台灣生育率為</a:t>
            </a:r>
            <a:r>
              <a:rPr lang="en-US" dirty="0"/>
              <a:t>1.15</a:t>
            </a:r>
            <a:r>
              <a:rPr lang="zh-TW" altLang="en-US" dirty="0"/>
              <a:t>人，不及全球平均</a:t>
            </a:r>
            <a:r>
              <a:rPr lang="en-US" dirty="0"/>
              <a:t>2.47</a:t>
            </a:r>
            <a:r>
              <a:rPr lang="zh-TW" altLang="en-US" dirty="0"/>
              <a:t>人的一半。</a:t>
            </a:r>
            <a:endParaRPr lang="en-US" altLang="zh-TW" dirty="0"/>
          </a:p>
          <a:p>
            <a:pPr marL="522900" indent="-342900">
              <a:lnSpc>
                <a:spcPct val="120000"/>
              </a:lnSpc>
            </a:pPr>
            <a:r>
              <a:rPr lang="zh-TW" altLang="en-US" dirty="0"/>
              <a:t>台灣已於</a:t>
            </a:r>
            <a:r>
              <a:rPr lang="en-US" dirty="0"/>
              <a:t>2018</a:t>
            </a:r>
            <a:r>
              <a:rPr lang="zh-TW" altLang="en-US" dirty="0"/>
              <a:t>年邁入高齡社會，預計</a:t>
            </a:r>
            <a:r>
              <a:rPr lang="en-US" altLang="zh-TW" dirty="0"/>
              <a:t>8</a:t>
            </a:r>
            <a:r>
              <a:rPr lang="zh-TW" altLang="en-US" dirty="0"/>
              <a:t>年後</a:t>
            </a:r>
            <a:r>
              <a:rPr lang="en-US" altLang="zh-TW" dirty="0"/>
              <a:t>(</a:t>
            </a:r>
            <a:r>
              <a:rPr lang="en-US" dirty="0" smtClean="0"/>
              <a:t>2026</a:t>
            </a:r>
            <a:r>
              <a:rPr lang="zh-TW" altLang="en-US" dirty="0" smtClean="0"/>
              <a:t>年</a:t>
            </a:r>
            <a:r>
              <a:rPr lang="en-US" dirty="0" smtClean="0"/>
              <a:t>)</a:t>
            </a:r>
            <a:r>
              <a:rPr lang="zh-TW" altLang="en-US" dirty="0"/>
              <a:t>邁入超高齡社會。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88B285-3DAF-4C51-A036-65162EE7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07AFBE0-1959-42B4-BFD7-FBEC2D8F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graphicFrame>
        <p:nvGraphicFramePr>
          <p:cNvPr id="7" name="圖表 7">
            <a:extLst>
              <a:ext uri="{FF2B5EF4-FFF2-40B4-BE49-F238E27FC236}">
                <a16:creationId xmlns="" xmlns:a16="http://schemas.microsoft.com/office/drawing/2014/main" id="{72B25EC3-9013-4908-8293-30FC19E4E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348221"/>
              </p:ext>
            </p:extLst>
          </p:nvPr>
        </p:nvGraphicFramePr>
        <p:xfrm>
          <a:off x="136778" y="3413184"/>
          <a:ext cx="4392488" cy="304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14">
            <a:extLst>
              <a:ext uri="{FF2B5EF4-FFF2-40B4-BE49-F238E27FC236}">
                <a16:creationId xmlns="" xmlns:a16="http://schemas.microsoft.com/office/drawing/2014/main" id="{2363AB30-3F9B-4C36-9FFC-8B8DDD7B880A}"/>
              </a:ext>
            </a:extLst>
          </p:cNvPr>
          <p:cNvSpPr/>
          <p:nvPr/>
        </p:nvSpPr>
        <p:spPr>
          <a:xfrm>
            <a:off x="539552" y="6392485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/>
              <a:t>資料來源：國發會</a:t>
            </a:r>
          </a:p>
        </p:txBody>
      </p:sp>
      <p:sp>
        <p:nvSpPr>
          <p:cNvPr id="9" name="矩形 11">
            <a:extLst>
              <a:ext uri="{FF2B5EF4-FFF2-40B4-BE49-F238E27FC236}">
                <a16:creationId xmlns="" xmlns:a16="http://schemas.microsoft.com/office/drawing/2014/main" id="{9802822E-BB8C-4265-9F0F-7CAE67D8AE17}"/>
              </a:ext>
            </a:extLst>
          </p:cNvPr>
          <p:cNvSpPr/>
          <p:nvPr/>
        </p:nvSpPr>
        <p:spPr>
          <a:xfrm>
            <a:off x="1480668" y="310582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/>
              <a:t>全球及台灣生育率</a:t>
            </a:r>
          </a:p>
        </p:txBody>
      </p:sp>
      <p:sp>
        <p:nvSpPr>
          <p:cNvPr id="11" name="矩形 12">
            <a:extLst>
              <a:ext uri="{FF2B5EF4-FFF2-40B4-BE49-F238E27FC236}">
                <a16:creationId xmlns="" xmlns:a16="http://schemas.microsoft.com/office/drawing/2014/main" id="{A7E87254-D20B-4B36-88A1-04E3B715E4F8}"/>
              </a:ext>
            </a:extLst>
          </p:cNvPr>
          <p:cNvSpPr/>
          <p:nvPr/>
        </p:nvSpPr>
        <p:spPr>
          <a:xfrm>
            <a:off x="5650534" y="3105823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/>
              <a:t>台灣老年人口數及其比重</a:t>
            </a:r>
          </a:p>
        </p:txBody>
      </p:sp>
      <p:sp>
        <p:nvSpPr>
          <p:cNvPr id="12" name="矩形 14">
            <a:extLst>
              <a:ext uri="{FF2B5EF4-FFF2-40B4-BE49-F238E27FC236}">
                <a16:creationId xmlns="" xmlns:a16="http://schemas.microsoft.com/office/drawing/2014/main" id="{F8AF21F2-330A-44AF-9463-5327223ED768}"/>
              </a:ext>
            </a:extLst>
          </p:cNvPr>
          <p:cNvSpPr/>
          <p:nvPr/>
        </p:nvSpPr>
        <p:spPr>
          <a:xfrm>
            <a:off x="4788488" y="6399489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/>
              <a:t>資料來源：國發會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5834"/>
            <a:ext cx="4572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8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753CDE-0376-4146-9873-372AD416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二、全球經濟結構問題及挑戰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8F11D8-E94C-4E29-9B98-9C0C682B2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2900" indent="-342900" algn="l"/>
            <a:r>
              <a:rPr lang="zh-TW" altLang="en-US" dirty="0">
                <a:latin typeface="+mn-ea"/>
              </a:rPr>
              <a:t>台灣勞動力參與</a:t>
            </a:r>
            <a:r>
              <a:rPr lang="zh-TW" altLang="en-US" dirty="0" smtClean="0">
                <a:latin typeface="+mn-ea"/>
              </a:rPr>
              <a:t>率低於主要國家，主因：</a:t>
            </a:r>
            <a:r>
              <a:rPr lang="en-US" altLang="zh-TW" dirty="0" smtClean="0">
                <a:latin typeface="+mn-ea"/>
              </a:rPr>
              <a:t/>
            </a:r>
            <a:br>
              <a:rPr lang="en-US" altLang="zh-TW" dirty="0" smtClean="0">
                <a:latin typeface="+mn-ea"/>
              </a:rPr>
            </a:br>
            <a:r>
              <a:rPr lang="zh-TW" altLang="zh-TW" spc="-100" dirty="0" smtClean="0">
                <a:latin typeface="+mn-ea"/>
              </a:rPr>
              <a:t>青年</a:t>
            </a:r>
            <a:r>
              <a:rPr lang="zh-TW" altLang="zh-TW" u="sng" spc="-100" dirty="0">
                <a:latin typeface="+mn-ea"/>
              </a:rPr>
              <a:t>就學年齡</a:t>
            </a:r>
            <a:r>
              <a:rPr lang="zh-TW" altLang="zh-TW" u="sng" spc="-100" dirty="0" smtClean="0">
                <a:latin typeface="+mn-ea"/>
              </a:rPr>
              <a:t>延長</a:t>
            </a:r>
            <a:r>
              <a:rPr lang="zh-TW" altLang="en-US" spc="-100" dirty="0" smtClean="0">
                <a:latin typeface="+mn-ea"/>
              </a:rPr>
              <a:t>及</a:t>
            </a:r>
            <a:r>
              <a:rPr lang="zh-TW" altLang="en-US" u="sng" dirty="0"/>
              <a:t>學用</a:t>
            </a:r>
            <a:r>
              <a:rPr lang="zh-TW" altLang="en-US" u="sng" dirty="0" smtClean="0"/>
              <a:t>落差</a:t>
            </a:r>
            <a:r>
              <a:rPr lang="zh-TW" altLang="en-US" dirty="0" smtClean="0"/>
              <a:t>，</a:t>
            </a:r>
            <a:r>
              <a:rPr lang="zh-TW" altLang="zh-TW" spc="-100" dirty="0" smtClean="0">
                <a:latin typeface="+mn-ea"/>
              </a:rPr>
              <a:t>較晚</a:t>
            </a:r>
            <a:r>
              <a:rPr lang="zh-TW" altLang="en-US" spc="-100" dirty="0" smtClean="0">
                <a:latin typeface="+mn-ea"/>
              </a:rPr>
              <a:t>投入勞動市場；</a:t>
            </a:r>
            <a:r>
              <a:rPr lang="zh-TW" altLang="zh-TW" spc="-100" dirty="0" smtClean="0">
                <a:latin typeface="+mn-ea"/>
              </a:rPr>
              <a:t>中</a:t>
            </a:r>
            <a:r>
              <a:rPr lang="zh-TW" altLang="zh-TW" spc="-100" dirty="0">
                <a:latin typeface="+mn-ea"/>
              </a:rPr>
              <a:t>高年提早</a:t>
            </a:r>
            <a:r>
              <a:rPr lang="zh-TW" altLang="zh-TW" dirty="0" smtClean="0">
                <a:latin typeface="+mn-ea"/>
              </a:rPr>
              <a:t>退休。 </a:t>
            </a:r>
            <a:endParaRPr lang="zh-TW" altLang="zh-TW" dirty="0">
              <a:latin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51CB41A-A5B6-42F1-8F43-0C3F08A0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6A61EBB-51CC-4F6C-BDBD-7F90FDA9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34</a:t>
            </a:fld>
            <a:endParaRPr lang="zh-TW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A39440-4A5A-492F-8C30-B18F53EE0AEC}"/>
              </a:ext>
            </a:extLst>
          </p:cNvPr>
          <p:cNvSpPr txBox="1"/>
          <p:nvPr/>
        </p:nvSpPr>
        <p:spPr>
          <a:xfrm>
            <a:off x="1481994" y="2492896"/>
            <a:ext cx="591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2018</a:t>
            </a:r>
            <a:r>
              <a:rPr lang="zh-TW" altLang="en-US" b="1" dirty="0" smtClean="0"/>
              <a:t>年</a:t>
            </a:r>
            <a:r>
              <a:rPr lang="zh-TW" altLang="en-US" b="1" dirty="0"/>
              <a:t>主要國家勞動力參與率</a:t>
            </a:r>
            <a:endParaRPr lang="en-US" b="1" dirty="0"/>
          </a:p>
        </p:txBody>
      </p:sp>
      <p:sp>
        <p:nvSpPr>
          <p:cNvPr id="8" name="矩形 14">
            <a:extLst>
              <a:ext uri="{FF2B5EF4-FFF2-40B4-BE49-F238E27FC236}">
                <a16:creationId xmlns="" xmlns:a16="http://schemas.microsoft.com/office/drawing/2014/main" id="{8F1AEE94-49A0-490C-ACF8-2A3F2B7A4534}"/>
              </a:ext>
            </a:extLst>
          </p:cNvPr>
          <p:cNvSpPr/>
          <p:nvPr/>
        </p:nvSpPr>
        <p:spPr>
          <a:xfrm>
            <a:off x="1397346" y="5911423"/>
            <a:ext cx="40387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資料來源</a:t>
            </a:r>
            <a:r>
              <a:rPr lang="zh-TW" altLang="en-US" sz="1200" dirty="0" smtClean="0"/>
              <a:t>：主計總處、其他國家來自</a:t>
            </a:r>
            <a:r>
              <a:rPr lang="en-US" altLang="zh-TW" sz="1200" dirty="0" smtClean="0"/>
              <a:t>ILO</a:t>
            </a:r>
            <a:r>
              <a:rPr lang="zh-TW" altLang="en-US" sz="1200" dirty="0" smtClean="0"/>
              <a:t>估計</a:t>
            </a:r>
            <a:endParaRPr lang="zh-TW" altLang="en-US" sz="1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443101" y="421509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/>
              <a:t>青年</a:t>
            </a:r>
            <a:endParaRPr lang="zh-TW" altLang="en-US" sz="16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426952" y="4605449"/>
            <a:ext cx="90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/>
              <a:t>壯</a:t>
            </a:r>
            <a:r>
              <a:rPr lang="zh-TW" altLang="en-US" sz="1600" b="1" dirty="0" smtClean="0"/>
              <a:t>年</a:t>
            </a:r>
            <a:endParaRPr lang="zh-TW" altLang="en-US" sz="16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661399" y="5319847"/>
            <a:ext cx="903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/>
              <a:t>中</a:t>
            </a:r>
            <a:r>
              <a:rPr lang="zh-TW" altLang="en-US" sz="1600" b="1" dirty="0"/>
              <a:t>高</a:t>
            </a:r>
            <a:r>
              <a:rPr lang="zh-TW" altLang="en-US" sz="1600" b="1" dirty="0" smtClean="0"/>
              <a:t>年</a:t>
            </a:r>
            <a:endParaRPr lang="zh-TW" altLang="en-US" sz="1600" b="1" dirty="0"/>
          </a:p>
        </p:txBody>
      </p:sp>
      <p:sp>
        <p:nvSpPr>
          <p:cNvPr id="17" name="右大括弧 16"/>
          <p:cNvSpPr/>
          <p:nvPr/>
        </p:nvSpPr>
        <p:spPr>
          <a:xfrm>
            <a:off x="7405398" y="5078844"/>
            <a:ext cx="256001" cy="71438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12793"/>
              </p:ext>
            </p:extLst>
          </p:nvPr>
        </p:nvGraphicFramePr>
        <p:xfrm>
          <a:off x="1397346" y="2993052"/>
          <a:ext cx="5982967" cy="28288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0972"/>
                <a:gridCol w="994769"/>
                <a:gridCol w="747871"/>
                <a:gridCol w="747871"/>
                <a:gridCol w="747871"/>
                <a:gridCol w="747871"/>
                <a:gridCol w="747871"/>
                <a:gridCol w="747871"/>
              </a:tblGrid>
              <a:tr h="720080">
                <a:tc gridSpan="2">
                  <a:txBody>
                    <a:bodyPr/>
                    <a:lstStyle/>
                    <a:p>
                      <a:pPr algn="ctr" fontAlgn="ctr"/>
                      <a:endParaRPr lang="zh-TW" alt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台灣</a:t>
                      </a:r>
                      <a:endParaRPr lang="zh-TW" alt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南韓</a:t>
                      </a:r>
                      <a:endParaRPr lang="zh-TW" alt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新加坡</a:t>
                      </a:r>
                      <a:endParaRPr lang="zh-TW" alt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香港</a:t>
                      </a:r>
                      <a:endParaRPr lang="zh-TW" alt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日本</a:t>
                      </a:r>
                      <a:endParaRPr lang="zh-TW" alt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美國</a:t>
                      </a:r>
                      <a:endParaRPr lang="zh-TW" alt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20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總計</a:t>
                      </a:r>
                      <a:endParaRPr lang="zh-TW" alt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r>
                        <a:rPr lang="en-US" altLang="zh-TW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9.0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63.</a:t>
                      </a:r>
                      <a:r>
                        <a:rPr lang="en-US" altLang="zh-TW" sz="1400" b="1" u="none" strike="noStrike" dirty="0" smtClean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altLang="zh-TW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60.3</a:t>
                      </a:r>
                      <a:endParaRPr 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60.</a:t>
                      </a:r>
                      <a:r>
                        <a:rPr lang="en-US" altLang="zh-TW" sz="1400" b="1" u="none" strike="noStrike" dirty="0" smtClean="0"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62.</a:t>
                      </a:r>
                      <a:r>
                        <a:rPr lang="en-US" altLang="zh-TW" sz="1400" b="1" u="none" strike="noStrike" dirty="0" smtClean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</a:tr>
              <a:tr h="401663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年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齡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別</a:t>
                      </a:r>
                      <a:endParaRPr lang="zh-TW" altLang="en-US" dirty="0"/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</a:rPr>
                        <a:t>15-24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歲</a:t>
                      </a: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34.3</a:t>
                      </a:r>
                      <a:endParaRPr kumimoji="0"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39.8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41.1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51.8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</a:rPr>
                        <a:t>25-54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歲</a:t>
                      </a:r>
                      <a:endParaRPr lang="zh-TW" alt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85.4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79.3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88.1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84.0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86.7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81.7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</a:rPr>
                        <a:t>55-64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歲</a:t>
                      </a:r>
                      <a:endParaRPr lang="zh-TW" alt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46.7</a:t>
                      </a:r>
                      <a:endParaRPr 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69.0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70.7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57.1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75.8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</a:rPr>
                        <a:t>64.8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</a:tr>
              <a:tr h="40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</a:rPr>
                        <a:t>65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歲以上</a:t>
                      </a:r>
                      <a:endParaRPr lang="zh-TW" alt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8.4</a:t>
                      </a:r>
                      <a:endParaRPr lang="en-US" sz="1400" b="1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31.8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27.1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10.1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23.4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19.5</a:t>
                      </a:r>
                      <a:endParaRPr lang="en-US" sz="1400" b="0" i="0" u="none" strike="noStrike" dirty="0">
                        <a:solidFill>
                          <a:srgbClr val="3A3A3A"/>
                        </a:solidFill>
                        <a:effectLst/>
                        <a:latin typeface="Inherit"/>
                      </a:endParaRPr>
                    </a:p>
                  </a:txBody>
                  <a:tcPr marL="4763" marR="4763" marT="4763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575977" y="2677562"/>
            <a:ext cx="876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單位：</a:t>
            </a:r>
            <a:r>
              <a:rPr lang="en-US" altLang="zh-TW" sz="1200" dirty="0" smtClean="0"/>
              <a:t>%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989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154B47-A7D1-4D13-ACA6-20979378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二、全球經濟結構問題及挑戰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3BAF1D-C514-4CEC-AE64-99B6FF537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288" indent="-342900">
              <a:lnSpc>
                <a:spcPct val="120000"/>
              </a:lnSpc>
            </a:pPr>
            <a:r>
              <a:rPr lang="zh-TW" altLang="en-US" spc="-100" dirty="0"/>
              <a:t>人口結構變化不利</a:t>
            </a:r>
            <a:r>
              <a:rPr lang="zh-TW" altLang="en-US" spc="-100" dirty="0" smtClean="0"/>
              <a:t>勞動生產力</a:t>
            </a:r>
            <a:r>
              <a:rPr lang="zh-TW" altLang="en-US" spc="-100" dirty="0"/>
              <a:t>、消費能力及</a:t>
            </a:r>
            <a:r>
              <a:rPr lang="zh-TW" altLang="en-US" u="sng" spc="-100" dirty="0"/>
              <a:t>有效需求</a:t>
            </a:r>
            <a:r>
              <a:rPr lang="zh-TW" altLang="en-US" u="sng" spc="-100" dirty="0" smtClean="0"/>
              <a:t>成長</a:t>
            </a:r>
            <a:r>
              <a:rPr lang="zh-TW" altLang="en-US" spc="-100" dirty="0" smtClean="0"/>
              <a:t>。</a:t>
            </a:r>
            <a:r>
              <a:rPr lang="en-US" altLang="zh-TW" spc="-110" dirty="0" smtClean="0"/>
              <a:t>0~19</a:t>
            </a:r>
            <a:r>
              <a:rPr lang="zh-TW" altLang="en-US" spc="-110" dirty="0" smtClean="0"/>
              <a:t>歲多為淨消費者，</a:t>
            </a:r>
            <a:r>
              <a:rPr lang="en-US" altLang="zh-TW" spc="-110" dirty="0" smtClean="0"/>
              <a:t>40~64</a:t>
            </a:r>
            <a:r>
              <a:rPr lang="zh-TW" altLang="en-US" spc="-110" dirty="0" smtClean="0"/>
              <a:t>歲多為淨儲蓄者，且少子化及人口老化不利有效需求成長，使儲蓄率維持較高水準。</a:t>
            </a:r>
            <a:endParaRPr lang="en-US" altLang="zh-TW" spc="-110" dirty="0"/>
          </a:p>
          <a:p>
            <a:pPr marL="522900" indent="-342900">
              <a:lnSpc>
                <a:spcPct val="120000"/>
              </a:lnSpc>
            </a:pPr>
            <a:r>
              <a:rPr lang="en-US" altLang="zh-TW" dirty="0" smtClean="0"/>
              <a:t>2008</a:t>
            </a:r>
            <a:r>
              <a:rPr lang="zh-TW" altLang="en-US" dirty="0" smtClean="0"/>
              <a:t>年全球金融危機後，</a:t>
            </a:r>
            <a:r>
              <a:rPr lang="zh-TW" altLang="en-US" dirty="0"/>
              <a:t>企業由資金需求者</a:t>
            </a:r>
            <a:r>
              <a:rPr lang="zh-TW" altLang="en-US" dirty="0" smtClean="0"/>
              <a:t>轉為</a:t>
            </a:r>
            <a:r>
              <a:rPr lang="zh-TW" altLang="en-US" dirty="0"/>
              <a:t>供給</a:t>
            </a:r>
            <a:r>
              <a:rPr lang="zh-TW" altLang="en-US" dirty="0" smtClean="0"/>
              <a:t>者，台灣國民儲蓄率加速攀升。</a:t>
            </a:r>
            <a:endParaRPr lang="en-US" dirty="0"/>
          </a:p>
          <a:p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D0FF82-B674-41B0-B265-EBA0B670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5188CE4-22F2-414C-A9F6-CEE6C560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35</a:t>
            </a:fld>
            <a:endParaRPr lang="zh-TW" altLang="en-US" dirty="0"/>
          </a:p>
        </p:txBody>
      </p:sp>
      <p:sp>
        <p:nvSpPr>
          <p:cNvPr id="10" name="文字方塊 6">
            <a:extLst>
              <a:ext uri="{FF2B5EF4-FFF2-40B4-BE49-F238E27FC236}">
                <a16:creationId xmlns="" xmlns:a16="http://schemas.microsoft.com/office/drawing/2014/main" id="{EA578F5E-1228-4CFD-897E-23456B3FE390}"/>
              </a:ext>
            </a:extLst>
          </p:cNvPr>
          <p:cNvSpPr txBox="1"/>
          <p:nvPr/>
        </p:nvSpPr>
        <p:spPr>
          <a:xfrm>
            <a:off x="626076" y="6209582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資料來源：聯合國</a:t>
            </a:r>
          </a:p>
        </p:txBody>
      </p:sp>
      <p:graphicFrame>
        <p:nvGraphicFramePr>
          <p:cNvPr id="11" name="圖表 7">
            <a:extLst>
              <a:ext uri="{FF2B5EF4-FFF2-40B4-BE49-F238E27FC236}">
                <a16:creationId xmlns="" xmlns:a16="http://schemas.microsoft.com/office/drawing/2014/main" id="{A1B3EB8B-B9A0-438C-99C3-F767F081DE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411026"/>
              </p:ext>
            </p:extLst>
          </p:nvPr>
        </p:nvGraphicFramePr>
        <p:xfrm>
          <a:off x="5046510" y="3284983"/>
          <a:ext cx="3851920" cy="290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文字方塊 8">
            <a:extLst>
              <a:ext uri="{FF2B5EF4-FFF2-40B4-BE49-F238E27FC236}">
                <a16:creationId xmlns="" xmlns:a16="http://schemas.microsoft.com/office/drawing/2014/main" id="{C61157B7-1242-4BD9-B996-627AB681108F}"/>
              </a:ext>
            </a:extLst>
          </p:cNvPr>
          <p:cNvSpPr txBox="1"/>
          <p:nvPr/>
        </p:nvSpPr>
        <p:spPr>
          <a:xfrm>
            <a:off x="5193914" y="6185001"/>
            <a:ext cx="1649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資料來源：主計總處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4" y="3276167"/>
            <a:ext cx="41814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三</a:t>
            </a:r>
            <a:r>
              <a:rPr lang="zh-TW" altLang="en-US" dirty="0" smtClean="0"/>
              <a:t>、</a:t>
            </a:r>
            <a:r>
              <a:rPr lang="zh-TW" altLang="en-US" dirty="0">
                <a:latin typeface="微軟正黑體" panose="020B0604030504040204" pitchFamily="34" charset="-120"/>
              </a:rPr>
              <a:t>妥適</a:t>
            </a:r>
            <a:r>
              <a:rPr lang="zh-TW" altLang="en-US" dirty="0" smtClean="0">
                <a:latin typeface="微軟正黑體" panose="020B0604030504040204" pitchFamily="34" charset="-120"/>
              </a:rPr>
              <a:t>因應</a:t>
            </a:r>
            <a:r>
              <a:rPr lang="zh-TW" altLang="en-US" dirty="0" smtClean="0"/>
              <a:t>經濟</a:t>
            </a:r>
            <a:r>
              <a:rPr lang="zh-TW" altLang="en-US" dirty="0"/>
              <a:t>結構問題</a:t>
            </a:r>
            <a:r>
              <a:rPr lang="zh-TW" altLang="en-US" dirty="0" smtClean="0"/>
              <a:t>，協助</a:t>
            </a:r>
            <a:r>
              <a:rPr lang="zh-TW" altLang="en-US" dirty="0"/>
              <a:t>經濟成長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6000" y="864000"/>
            <a:ext cx="8568000" cy="573335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Aft>
                <a:spcPts val="300"/>
              </a:spcAft>
              <a:buNone/>
            </a:pPr>
            <a:r>
              <a:rPr lang="en-US" altLang="zh-TW" sz="3100" dirty="0"/>
              <a:t>(</a:t>
            </a:r>
            <a:r>
              <a:rPr lang="zh-TW" altLang="en-US" sz="3100" dirty="0"/>
              <a:t>一</a:t>
            </a:r>
            <a:r>
              <a:rPr lang="en-US" altLang="zh-TW" sz="3100" dirty="0" smtClean="0"/>
              <a:t>)</a:t>
            </a:r>
            <a:r>
              <a:rPr lang="zh-TW" altLang="en-US" sz="3100" dirty="0"/>
              <a:t>本</a:t>
            </a:r>
            <a:r>
              <a:rPr lang="zh-TW" altLang="en-US" sz="3100" dirty="0" smtClean="0"/>
              <a:t>行貨幣政策與時俱進</a:t>
            </a:r>
            <a:endParaRPr lang="en-US" altLang="zh-TW" sz="3100" dirty="0" smtClean="0"/>
          </a:p>
          <a:p>
            <a:pPr marL="522900" indent="-342900" algn="l">
              <a:lnSpc>
                <a:spcPct val="170000"/>
              </a:lnSpc>
              <a:spcAft>
                <a:spcPts val="300"/>
              </a:spcAft>
            </a:pPr>
            <a:r>
              <a:rPr lang="zh-TW" altLang="en-US" sz="2800" dirty="0"/>
              <a:t>因應</a:t>
            </a:r>
            <a:r>
              <a:rPr lang="zh-TW" altLang="en-US" sz="2800" dirty="0" smtClean="0"/>
              <a:t>經濟不確定性升高，貨幣</a:t>
            </a:r>
            <a:r>
              <a:rPr lang="zh-TW" altLang="en-US" sz="2800" dirty="0"/>
              <a:t>政策</a:t>
            </a:r>
            <a:r>
              <a:rPr lang="zh-TW" altLang="en-US" sz="2800" dirty="0" smtClean="0"/>
              <a:t>指標可靠性降低</a:t>
            </a:r>
            <a:endParaRPr lang="en-US" altLang="zh-TW" sz="2800" dirty="0"/>
          </a:p>
          <a:p>
            <a:pPr marL="882900" lvl="1" indent="-342900">
              <a:lnSpc>
                <a:spcPct val="140000"/>
              </a:lnSpc>
              <a:spcAft>
                <a:spcPts val="300"/>
              </a:spcAft>
            </a:pPr>
            <a:r>
              <a:rPr lang="zh-TW" altLang="en-US" sz="2800" spc="-100" dirty="0"/>
              <a:t>在不確定性加大的環境下，過去重要經濟金融指標的可靠性降低，未來貨幣政策的決策更須取決於數據</a:t>
            </a:r>
            <a:r>
              <a:rPr lang="en-US" altLang="zh-TW" sz="2800" spc="-100" dirty="0"/>
              <a:t>(data-dependent)</a:t>
            </a:r>
            <a:r>
              <a:rPr lang="zh-TW" altLang="en-US" sz="2800" spc="-100" dirty="0"/>
              <a:t>。</a:t>
            </a:r>
            <a:endParaRPr lang="en-US" altLang="zh-TW" sz="2800" spc="-100" dirty="0"/>
          </a:p>
          <a:p>
            <a:pPr marL="882900" lvl="1" indent="-342900">
              <a:lnSpc>
                <a:spcPct val="140000"/>
              </a:lnSpc>
              <a:spcAft>
                <a:spcPts val="300"/>
              </a:spcAft>
            </a:pPr>
            <a:r>
              <a:rPr lang="zh-TW" altLang="en-US" sz="2800" dirty="0" smtClean="0"/>
              <a:t>本行將持續透過</a:t>
            </a:r>
            <a:r>
              <a:rPr lang="zh-TW" altLang="en-US" sz="2800" dirty="0"/>
              <a:t>大數據分析等新技術的協助</a:t>
            </a:r>
            <a:r>
              <a:rPr lang="zh-TW" altLang="en-US" sz="2800" dirty="0" smtClean="0"/>
              <a:t>，即時</a:t>
            </a:r>
            <a:r>
              <a:rPr lang="zh-TW" altLang="en-US" sz="2800" dirty="0"/>
              <a:t>檢視範圍更廣的經濟指標，以協助本行更</a:t>
            </a:r>
            <a:r>
              <a:rPr lang="zh-TW" altLang="en-US" sz="2800" dirty="0" smtClean="0"/>
              <a:t>有效預測與分析</a:t>
            </a:r>
            <a:r>
              <a:rPr lang="zh-TW" altLang="en-US" sz="2800" dirty="0"/>
              <a:t>經濟金融</a:t>
            </a:r>
            <a:r>
              <a:rPr lang="zh-TW" altLang="en-US" sz="2800" dirty="0" smtClean="0"/>
              <a:t>狀況</a:t>
            </a:r>
            <a:r>
              <a:rPr lang="zh-TW" altLang="zh-TW" sz="2800" dirty="0"/>
              <a:t>及政策執行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522900" indent="-342900">
              <a:lnSpc>
                <a:spcPct val="170000"/>
              </a:lnSpc>
              <a:spcAft>
                <a:spcPts val="300"/>
              </a:spcAft>
            </a:pPr>
            <a:r>
              <a:rPr lang="zh-TW" altLang="en-US" sz="2800" dirty="0" smtClean="0"/>
              <a:t>因應資本快速移動</a:t>
            </a:r>
            <a:endParaRPr lang="en-US" altLang="zh-TW" sz="2800" dirty="0" smtClean="0"/>
          </a:p>
          <a:p>
            <a:pPr marL="882900" lvl="1" indent="-342900">
              <a:lnSpc>
                <a:spcPct val="140000"/>
              </a:lnSpc>
              <a:spcAft>
                <a:spcPts val="300"/>
              </a:spcAft>
            </a:pPr>
            <a:r>
              <a:rPr lang="zh-TW" altLang="en-US" sz="2800" dirty="0" smtClean="0"/>
              <a:t>本行續採管理</a:t>
            </a:r>
            <a:r>
              <a:rPr lang="zh-TW" altLang="en-US" sz="2800" dirty="0"/>
              <a:t>浮動匯率制度</a:t>
            </a:r>
            <a:r>
              <a:rPr lang="zh-TW" altLang="en-US" sz="2800" dirty="0" smtClean="0"/>
              <a:t>，適時運用資本</a:t>
            </a:r>
            <a:r>
              <a:rPr lang="zh-TW" altLang="en-US" sz="2800" dirty="0"/>
              <a:t>移動管理工具及總體</a:t>
            </a:r>
            <a:r>
              <a:rPr lang="zh-TW" altLang="en-US" sz="2800" dirty="0" smtClean="0"/>
              <a:t>審慎政策，維護市場秩序。</a:t>
            </a:r>
            <a:endParaRPr lang="en-US" altLang="zh-TW" sz="2800" dirty="0"/>
          </a:p>
          <a:p>
            <a:pPr marL="882900" lvl="1" indent="-342900">
              <a:lnSpc>
                <a:spcPct val="140000"/>
              </a:lnSpc>
              <a:spcAft>
                <a:spcPts val="300"/>
              </a:spcAft>
            </a:pPr>
            <a:r>
              <a:rPr lang="zh-TW" altLang="en-US" sz="2800" dirty="0" smtClean="0"/>
              <a:t>建置</a:t>
            </a:r>
            <a:r>
              <a:rPr lang="zh-TW" altLang="en-US" sz="2800" dirty="0"/>
              <a:t>外匯統計分析資訊系統，研析我國外匯市場運作及</a:t>
            </a:r>
            <a:r>
              <a:rPr lang="zh-TW" altLang="en-US" sz="2800" dirty="0" smtClean="0"/>
              <a:t>收支</a:t>
            </a:r>
            <a:r>
              <a:rPr lang="zh-TW" altLang="en-US" sz="2800" dirty="0"/>
              <a:t>變動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以</a:t>
            </a:r>
            <a:r>
              <a:rPr lang="zh-TW" altLang="en-US" sz="2800" dirty="0" smtClean="0"/>
              <a:t>掌握短、中、</a:t>
            </a:r>
            <a:r>
              <a:rPr lang="zh-TW" altLang="en-US" sz="2800" dirty="0"/>
              <a:t>長期</a:t>
            </a:r>
            <a:r>
              <a:rPr lang="zh-TW" altLang="en-US" sz="2800" dirty="0" smtClean="0"/>
              <a:t>資金進出狀況。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52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三</a:t>
            </a:r>
            <a:r>
              <a:rPr lang="zh-TW" altLang="en-US" dirty="0" smtClean="0"/>
              <a:t>、</a:t>
            </a:r>
            <a:r>
              <a:rPr lang="zh-TW" altLang="en-US" dirty="0">
                <a:latin typeface="微軟正黑體" panose="020B0604030504040204" pitchFamily="34" charset="-120"/>
              </a:rPr>
              <a:t>妥適</a:t>
            </a:r>
            <a:r>
              <a:rPr lang="zh-TW" altLang="en-US" dirty="0" smtClean="0">
                <a:latin typeface="微軟正黑體" panose="020B0604030504040204" pitchFamily="34" charset="-120"/>
              </a:rPr>
              <a:t>因應</a:t>
            </a:r>
            <a:r>
              <a:rPr lang="zh-TW" altLang="en-US" dirty="0" smtClean="0"/>
              <a:t>經濟</a:t>
            </a:r>
            <a:r>
              <a:rPr lang="zh-TW" altLang="en-US" dirty="0"/>
              <a:t>結構問題</a:t>
            </a:r>
            <a:r>
              <a:rPr lang="zh-TW" altLang="en-US" dirty="0" smtClean="0"/>
              <a:t>，協助</a:t>
            </a:r>
            <a:r>
              <a:rPr lang="zh-TW" altLang="en-US" dirty="0"/>
              <a:t>經濟成長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864000"/>
            <a:ext cx="8640472" cy="5733352"/>
          </a:xfrm>
        </p:spPr>
        <p:txBody>
          <a:bodyPr>
            <a:normAutofit/>
          </a:bodyPr>
          <a:lstStyle/>
          <a:p>
            <a:pPr marL="522900" indent="-342900">
              <a:spcAft>
                <a:spcPts val="300"/>
              </a:spcAft>
            </a:pPr>
            <a:r>
              <a:rPr lang="zh-TW" altLang="en-US" sz="2200" dirty="0" smtClean="0"/>
              <a:t>因應金融科技</a:t>
            </a:r>
            <a:endParaRPr lang="en-US" altLang="zh-TW" sz="2200" dirty="0"/>
          </a:p>
          <a:p>
            <a:pPr marL="882900" lvl="1" indent="-342900">
              <a:spcAft>
                <a:spcPts val="300"/>
              </a:spcAft>
            </a:pPr>
            <a:r>
              <a:rPr lang="zh-TW" altLang="en-US" sz="2200" dirty="0" smtClean="0"/>
              <a:t>本行成立</a:t>
            </a:r>
            <a:r>
              <a:rPr lang="zh-TW" altLang="en-US" sz="2200" dirty="0"/>
              <a:t>研究</a:t>
            </a:r>
            <a:r>
              <a:rPr lang="zh-TW" altLang="en-US" sz="2200" dirty="0" smtClean="0"/>
              <a:t>小組，密切</a:t>
            </a:r>
            <a:r>
              <a:rPr lang="zh-TW" altLang="en-US" sz="2200" dirty="0"/>
              <a:t>關注金融</a:t>
            </a:r>
            <a:r>
              <a:rPr lang="zh-TW" altLang="en-US" sz="2200" dirty="0" smtClean="0"/>
              <a:t>科技</a:t>
            </a:r>
            <a:r>
              <a:rPr lang="zh-TW" altLang="en-US" sz="2200" dirty="0"/>
              <a:t>及</a:t>
            </a:r>
            <a:r>
              <a:rPr lang="zh-TW" altLang="en-US" sz="2200" dirty="0" smtClean="0"/>
              <a:t>虛擬貨幣發展。</a:t>
            </a:r>
            <a:endParaRPr lang="en-US" altLang="zh-TW" sz="2200" dirty="0" smtClean="0"/>
          </a:p>
          <a:p>
            <a:pPr marL="882900" lvl="1" indent="-342900">
              <a:spcAft>
                <a:spcPts val="300"/>
              </a:spcAft>
            </a:pPr>
            <a:r>
              <a:rPr lang="zh-TW" altLang="en-US" sz="2200" dirty="0"/>
              <a:t>督促財金公司建構行動支付基礎設施</a:t>
            </a:r>
            <a:r>
              <a:rPr lang="zh-TW" altLang="en-US" sz="2200" dirty="0" smtClean="0"/>
              <a:t>，</a:t>
            </a:r>
            <a:r>
              <a:rPr lang="zh-TW" altLang="en-US" sz="2200" dirty="0"/>
              <a:t>確保</a:t>
            </a:r>
            <a:r>
              <a:rPr lang="zh-TW" altLang="en-US" sz="2200" dirty="0" smtClean="0"/>
              <a:t>安全</a:t>
            </a:r>
            <a:r>
              <a:rPr lang="zh-TW" altLang="en-US" sz="2200" dirty="0"/>
              <a:t>且有效率</a:t>
            </a:r>
            <a:r>
              <a:rPr lang="zh-TW" altLang="en-US" sz="2200" dirty="0" smtClean="0"/>
              <a:t>的支付系統，維持金融體系穩定。</a:t>
            </a:r>
            <a:endParaRPr lang="en-US" altLang="zh-TW" sz="2200" dirty="0"/>
          </a:p>
          <a:p>
            <a:pPr marL="882900" lvl="1" indent="-342900" algn="l">
              <a:spcAft>
                <a:spcPts val="300"/>
              </a:spcAft>
            </a:pPr>
            <a:r>
              <a:rPr lang="zh-TW" altLang="en-US" sz="2200" dirty="0" smtClean="0"/>
              <a:t>適</a:t>
            </a:r>
            <a:r>
              <a:rPr lang="zh-TW" altLang="en-US" sz="2200" dirty="0"/>
              <a:t>切調整網路銀行相關管理</a:t>
            </a:r>
            <a:r>
              <a:rPr lang="zh-TW" altLang="en-US" sz="2200" dirty="0" smtClean="0"/>
              <a:t>機制</a:t>
            </a:r>
            <a:endParaRPr lang="en-US" altLang="zh-TW" sz="2200" dirty="0" smtClean="0"/>
          </a:p>
          <a:p>
            <a:pPr marL="882900" lvl="1" indent="-342900" algn="l">
              <a:lnSpc>
                <a:spcPct val="160000"/>
              </a:lnSpc>
              <a:spcAft>
                <a:spcPts val="300"/>
              </a:spcAft>
            </a:pPr>
            <a:endParaRPr lang="en-US" altLang="zh-TW" sz="2200" dirty="0"/>
          </a:p>
          <a:p>
            <a:pPr lvl="1" indent="0" algn="l">
              <a:lnSpc>
                <a:spcPct val="160000"/>
              </a:lnSpc>
              <a:spcAft>
                <a:spcPts val="300"/>
              </a:spcAft>
              <a:buNone/>
            </a:pPr>
            <a:endParaRPr lang="en-US" altLang="zh-TW" sz="2200" dirty="0" smtClean="0"/>
          </a:p>
          <a:p>
            <a:pPr lvl="1" indent="0" algn="l">
              <a:lnSpc>
                <a:spcPct val="100000"/>
              </a:lnSpc>
              <a:spcAft>
                <a:spcPts val="0"/>
              </a:spcAft>
              <a:buNone/>
            </a:pPr>
            <a:endParaRPr lang="en-US" altLang="zh-TW" sz="2200" dirty="0" smtClean="0"/>
          </a:p>
          <a:p>
            <a:pPr marL="882900" lvl="1" indent="-342900" algn="l">
              <a:spcAft>
                <a:spcPts val="300"/>
              </a:spcAft>
            </a:pPr>
            <a:r>
              <a:rPr lang="zh-TW" altLang="en-US" sz="2200" dirty="0" smtClean="0"/>
              <a:t>研</a:t>
            </a:r>
            <a:r>
              <a:rPr lang="zh-TW" altLang="en-US" sz="2200" dirty="0"/>
              <a:t>議應用新</a:t>
            </a:r>
            <a:r>
              <a:rPr lang="zh-TW" altLang="en-US" sz="2200" dirty="0" smtClean="0"/>
              <a:t>科技於本行業務，輔以</a:t>
            </a:r>
            <a:r>
              <a:rPr lang="zh-TW" altLang="en-US" sz="2200" dirty="0"/>
              <a:t>監理科技</a:t>
            </a:r>
            <a:r>
              <a:rPr lang="en-US" altLang="zh-TW" sz="2200" dirty="0" smtClean="0"/>
              <a:t>(</a:t>
            </a:r>
            <a:r>
              <a:rPr lang="en-US" altLang="zh-TW" sz="2200" dirty="0" err="1" smtClean="0"/>
              <a:t>SupTech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，即時</a:t>
            </a:r>
            <a:r>
              <a:rPr lang="zh-TW" altLang="en-US" sz="2200" dirty="0"/>
              <a:t>掌握金融機構的營運狀況</a:t>
            </a:r>
            <a:r>
              <a:rPr lang="zh-TW" altLang="en-US" sz="2200" dirty="0" smtClean="0"/>
              <a:t>，強化</a:t>
            </a:r>
            <a:r>
              <a:rPr lang="zh-TW" altLang="en-US" sz="2200" dirty="0"/>
              <a:t>總體審慎政策的成效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37</a:t>
            </a:fld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08214"/>
              </p:ext>
            </p:extLst>
          </p:nvPr>
        </p:nvGraphicFramePr>
        <p:xfrm>
          <a:off x="1403648" y="3429000"/>
          <a:ext cx="6096000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①加強監控非營業時間流動性變化；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②放寬「跨行專戶」日終餘額抵充存款準備金上限；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③妥適管理純網銀之外匯業務。</a:t>
                      </a:r>
                      <a:endParaRPr lang="en-US" altLang="zh-TW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三</a:t>
            </a:r>
            <a:r>
              <a:rPr lang="zh-TW" altLang="en-US" dirty="0" smtClean="0"/>
              <a:t>、</a:t>
            </a:r>
            <a:r>
              <a:rPr lang="zh-TW" altLang="en-US" dirty="0">
                <a:latin typeface="微軟正黑體" panose="020B0604030504040204" pitchFamily="34" charset="-120"/>
              </a:rPr>
              <a:t>妥適因應</a:t>
            </a:r>
            <a:r>
              <a:rPr lang="zh-TW" altLang="en-US" dirty="0"/>
              <a:t>經濟結構問題，協助經濟成長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</a:t>
            </a:r>
            <a:r>
              <a:rPr lang="zh-TW" altLang="en-US" dirty="0"/>
              <a:t>搭配</a:t>
            </a:r>
            <a:r>
              <a:rPr lang="zh-TW" altLang="en-US" dirty="0" smtClean="0"/>
              <a:t>擴張性財政政策以</a:t>
            </a:r>
            <a:r>
              <a:rPr lang="zh-TW" altLang="en-US" dirty="0"/>
              <a:t>協助經濟成長</a:t>
            </a:r>
            <a:endParaRPr lang="en-US" altLang="zh-TW" dirty="0" smtClean="0"/>
          </a:p>
          <a:p>
            <a:pPr marL="522900" indent="-342900"/>
            <a:r>
              <a:rPr lang="zh-TW" altLang="en-US" dirty="0" smtClean="0"/>
              <a:t>貨幣政策有其侷限性，在低通膨、低利率的情況下，財政政策宜扮演更積極的角色。</a:t>
            </a:r>
            <a:endParaRPr lang="en-US" altLang="zh-TW" dirty="0" smtClean="0"/>
          </a:p>
          <a:p>
            <a:pPr marL="522900" indent="-342900"/>
            <a:r>
              <a:rPr lang="zh-TW" altLang="en-US" dirty="0" smtClean="0"/>
              <a:t>台灣</a:t>
            </a:r>
            <a:r>
              <a:rPr lang="zh-TW" altLang="en-US" dirty="0"/>
              <a:t>尚有實施擴張性財政政策的空間。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38</a:t>
            </a:fld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B6DFEF2C-8143-44B5-BC35-3F0BB8B39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031682"/>
              </p:ext>
            </p:extLst>
          </p:nvPr>
        </p:nvGraphicFramePr>
        <p:xfrm>
          <a:off x="1043608" y="3501008"/>
          <a:ext cx="7488832" cy="193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73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中央政府</a:t>
                      </a:r>
                      <a:r>
                        <a:rPr lang="en-US" altLang="zh-TW" sz="1600" dirty="0"/>
                        <a:t>1</a:t>
                      </a:r>
                      <a:r>
                        <a:rPr lang="zh-TW" altLang="en-US" sz="1600" dirty="0"/>
                        <a:t>年以上公共債務未償餘額相對前</a:t>
                      </a:r>
                      <a:r>
                        <a:rPr lang="en-US" altLang="zh-TW" sz="1600" dirty="0"/>
                        <a:t>3</a:t>
                      </a:r>
                      <a:r>
                        <a:rPr lang="zh-TW" altLang="en-US" sz="1600" dirty="0"/>
                        <a:t>年名目</a:t>
                      </a:r>
                      <a:r>
                        <a:rPr lang="en-US" altLang="zh-TW" sz="1600" dirty="0"/>
                        <a:t>GDP</a:t>
                      </a:r>
                      <a:r>
                        <a:rPr lang="zh-TW" altLang="en-US" sz="1600" dirty="0"/>
                        <a:t>平均數之比率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總預算舉債占整體歲出總額之比率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2019</a:t>
                      </a:r>
                      <a:r>
                        <a:rPr lang="zh-TW" altLang="en-US" sz="1600" dirty="0"/>
                        <a:t>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31.5%</a:t>
                      </a:r>
                      <a:endParaRPr lang="zh-TW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4.5%</a:t>
                      </a:r>
                      <a:endParaRPr lang="zh-TW" altLang="en-US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法定舉債上限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40.6%</a:t>
                      </a:r>
                      <a:endParaRPr lang="zh-TW" alt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15.0%</a:t>
                      </a:r>
                      <a:endParaRPr lang="zh-TW" alt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財政空間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9.1</a:t>
                      </a:r>
                      <a:r>
                        <a:rPr lang="zh-TW" altLang="en-US" sz="1600" dirty="0" smtClean="0"/>
                        <a:t>個</a:t>
                      </a:r>
                      <a:r>
                        <a:rPr lang="zh-TW" altLang="en-US" sz="1600" dirty="0"/>
                        <a:t>百分點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10.5</a:t>
                      </a:r>
                      <a:r>
                        <a:rPr lang="zh-TW" altLang="en-US" sz="1600" dirty="0" smtClean="0"/>
                        <a:t>個</a:t>
                      </a:r>
                      <a:r>
                        <a:rPr lang="zh-TW" altLang="en-US" sz="1600" dirty="0"/>
                        <a:t>百分點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字方塊 2">
            <a:extLst>
              <a:ext uri="{FF2B5EF4-FFF2-40B4-BE49-F238E27FC236}">
                <a16:creationId xmlns="" xmlns:a16="http://schemas.microsoft.com/office/drawing/2014/main" id="{F0064ACF-F0F9-44BF-AACA-D39C107F2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589240"/>
            <a:ext cx="6120680" cy="30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548640" indent="-548640">
              <a:lnSpc>
                <a:spcPts val="1200"/>
              </a:lnSpc>
              <a:spcAft>
                <a:spcPts val="0"/>
              </a:spcAft>
            </a:pPr>
            <a:r>
              <a:rPr lang="zh-TW" sz="1200" kern="100" spc="-2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資料來源</a:t>
            </a:r>
            <a:r>
              <a:rPr lang="zh-TW" sz="1200" kern="100" spc="-2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：</a:t>
            </a:r>
            <a:r>
              <a:rPr lang="zh-TW" altLang="en-US" sz="1200" kern="100" spc="-2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財政部</a:t>
            </a:r>
            <a:endParaRPr lang="zh-TW" sz="1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8" name="文字方塊 2">
            <a:extLst>
              <a:ext uri="{FF2B5EF4-FFF2-40B4-BE49-F238E27FC236}">
                <a16:creationId xmlns="" xmlns:a16="http://schemas.microsoft.com/office/drawing/2014/main" id="{0D37A6CD-A213-4493-B8CD-7B0246E0B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3078361"/>
            <a:ext cx="6120680" cy="30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548640" indent="-548640" algn="ctr">
              <a:lnSpc>
                <a:spcPts val="1200"/>
              </a:lnSpc>
              <a:spcAft>
                <a:spcPts val="0"/>
              </a:spcAft>
            </a:pPr>
            <a:r>
              <a:rPr lang="en-US" altLang="zh-TW" b="1" kern="100" spc="-2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2019 </a:t>
            </a:r>
            <a:r>
              <a:rPr lang="zh-TW" altLang="en-US" b="1" kern="100" spc="-2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年度中央政府總預算</a:t>
            </a:r>
            <a:endParaRPr lang="zh-TW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17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央行貨幣政策與台灣經濟發展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39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20000" y="216000"/>
            <a:ext cx="8244000" cy="648000"/>
          </a:xfrm>
        </p:spPr>
        <p:txBody>
          <a:bodyPr>
            <a:normAutofit/>
          </a:bodyPr>
          <a:lstStyle/>
          <a:p>
            <a:r>
              <a:rPr lang="zh-TW" altLang="en-US" dirty="0"/>
              <a:t>三</a:t>
            </a:r>
            <a:r>
              <a:rPr lang="zh-TW" altLang="en-US" dirty="0" smtClean="0"/>
              <a:t>、</a:t>
            </a:r>
            <a:r>
              <a:rPr lang="zh-TW" altLang="en-US" dirty="0">
                <a:latin typeface="微軟正黑體" panose="020B0604030504040204" pitchFamily="34" charset="-120"/>
              </a:rPr>
              <a:t>妥適因應</a:t>
            </a:r>
            <a:r>
              <a:rPr lang="zh-TW" altLang="en-US" dirty="0"/>
              <a:t>經濟結構問題，協助經濟成長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促進產業升級轉型，提升產品附加價值 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355600" indent="-176213"/>
            <a:r>
              <a:rPr lang="zh-TW" altLang="en-US" dirty="0"/>
              <a:t>全球</a:t>
            </a:r>
            <a:r>
              <a:rPr lang="zh-TW" altLang="en-US" dirty="0" smtClean="0"/>
              <a:t>經貿環境快速</a:t>
            </a:r>
            <a:r>
              <a:rPr lang="zh-TW" altLang="en-US" dirty="0"/>
              <a:t>變遷，</a:t>
            </a:r>
            <a:r>
              <a:rPr lang="zh-TW" altLang="en-US" dirty="0" smtClean="0"/>
              <a:t>當前迎來產業升級轉型兩大契機</a:t>
            </a:r>
            <a:endParaRPr lang="en-US" altLang="zh-TW" dirty="0" smtClean="0"/>
          </a:p>
          <a:p>
            <a:pPr marL="360000" lvl="1" indent="-176213"/>
            <a:r>
              <a:rPr lang="zh-TW" altLang="en-US" sz="2100" b="1" dirty="0"/>
              <a:t>台灣卓越的科技硬體實力，有助爭取全球</a:t>
            </a:r>
            <a:r>
              <a:rPr lang="zh-TW" altLang="zh-TW" sz="2100" b="1" dirty="0"/>
              <a:t>物聯網及</a:t>
            </a:r>
            <a:r>
              <a:rPr lang="en-US" altLang="zh-TW" sz="2100" b="1" dirty="0"/>
              <a:t>AI</a:t>
            </a:r>
            <a:r>
              <a:rPr lang="zh-TW" altLang="en-US" sz="2100" b="1" dirty="0"/>
              <a:t>趨勢商機。</a:t>
            </a:r>
            <a:endParaRPr lang="en-US" altLang="zh-TW" sz="2100" b="1" dirty="0"/>
          </a:p>
          <a:p>
            <a:pPr marL="360000" lvl="1" indent="-176213"/>
            <a:r>
              <a:rPr lang="zh-TW" altLang="en-US" sz="2100" b="1" dirty="0"/>
              <a:t>美中貿易</a:t>
            </a:r>
            <a:r>
              <a:rPr lang="zh-TW" altLang="en-US" sz="2100" b="1" dirty="0" smtClean="0"/>
              <a:t>摩擦吸引台商回台高階製造及研發，</a:t>
            </a:r>
            <a:r>
              <a:rPr lang="zh-TW" altLang="en-US" sz="2100" b="1" dirty="0"/>
              <a:t>國際大</a:t>
            </a:r>
            <a:r>
              <a:rPr lang="zh-TW" altLang="en-US" sz="2100" b="1" dirty="0" smtClean="0"/>
              <a:t>廠也加碼投資。</a:t>
            </a:r>
            <a:endParaRPr lang="en-US" altLang="zh-TW" sz="2100" b="1" dirty="0" smtClean="0"/>
          </a:p>
          <a:p>
            <a:pPr marL="715600" lvl="1" indent="-176213"/>
            <a:endParaRPr lang="en-US" altLang="zh-TW" sz="2000" b="1" dirty="0" smtClean="0"/>
          </a:p>
          <a:p>
            <a:pPr marL="539387" lvl="1" indent="0">
              <a:buNone/>
            </a:pPr>
            <a:endParaRPr lang="en-US" altLang="zh-TW" b="1" dirty="0" smtClean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D069178F-CFCB-4308-BE8B-9D7A352C0005}"/>
              </a:ext>
            </a:extLst>
          </p:cNvPr>
          <p:cNvSpPr/>
          <p:nvPr/>
        </p:nvSpPr>
        <p:spPr>
          <a:xfrm>
            <a:off x="2051720" y="2975709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000" b="1" dirty="0"/>
              <a:t>「歡迎台商回台投資行動方案」</a:t>
            </a:r>
            <a:r>
              <a:rPr lang="zh-TW" altLang="en-US" sz="2000" b="1" dirty="0"/>
              <a:t>的核准金額</a:t>
            </a:r>
            <a:endParaRPr lang="zh-TW" altLang="en-US" sz="2000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="" xmlns:a16="http://schemas.microsoft.com/office/drawing/2014/main" id="{A12ED6FF-C65A-4849-B5C9-77A4F3122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52921"/>
              </p:ext>
            </p:extLst>
          </p:nvPr>
        </p:nvGraphicFramePr>
        <p:xfrm>
          <a:off x="1331640" y="3375819"/>
          <a:ext cx="6348516" cy="2799020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3700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7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9902"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zh-TW" altLang="en-US" sz="1400" u="none" strike="noStrike" dirty="0">
                          <a:effectLst/>
                        </a:rPr>
                        <a:t>業別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zh-TW" altLang="en-US" sz="1400" u="none" strike="noStrike" dirty="0">
                          <a:effectLst/>
                        </a:rPr>
                        <a:t>核准金額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新台幣億元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902">
                <a:tc>
                  <a:txBody>
                    <a:bodyPr/>
                    <a:lstStyle/>
                    <a:p>
                      <a:pPr algn="l" fontAlgn="ctr">
                        <a:lnSpc>
                          <a:spcPts val="1300"/>
                        </a:lnSpc>
                      </a:pPr>
                      <a:r>
                        <a:rPr lang="zh-TW" altLang="en-US" sz="1400" u="none" strike="noStrike" dirty="0">
                          <a:effectLst/>
                        </a:rPr>
                        <a:t>電子零組件、伺服器及網通</a:t>
                      </a:r>
                      <a:endParaRPr lang="zh-TW" alt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en-US" altLang="zh-TW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3,059</a:t>
                      </a:r>
                      <a:endParaRPr lang="en-US" altLang="zh-TW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902">
                <a:tc>
                  <a:txBody>
                    <a:bodyPr/>
                    <a:lstStyle/>
                    <a:p>
                      <a:pPr algn="l" fontAlgn="ctr">
                        <a:lnSpc>
                          <a:spcPts val="1300"/>
                        </a:lnSpc>
                      </a:pPr>
                      <a:r>
                        <a:rPr lang="zh-TW" altLang="en-US" sz="1400" u="none" strike="noStrike" dirty="0">
                          <a:effectLst/>
                        </a:rPr>
                        <a:t>工具機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en-US" altLang="zh-TW" sz="1400" u="none" strike="noStrike" dirty="0">
                          <a:effectLst/>
                        </a:rPr>
                        <a:t>202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902">
                <a:tc>
                  <a:txBody>
                    <a:bodyPr/>
                    <a:lstStyle/>
                    <a:p>
                      <a:pPr algn="l" fontAlgn="ctr">
                        <a:lnSpc>
                          <a:spcPts val="1300"/>
                        </a:lnSpc>
                      </a:pPr>
                      <a:r>
                        <a:rPr lang="zh-TW" altLang="en-US" sz="1400" u="none" strike="noStrike" dirty="0">
                          <a:effectLst/>
                        </a:rPr>
                        <a:t>自行車與車用零組件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en-US" altLang="zh-TW" sz="1400" u="none" strike="noStrike" dirty="0">
                          <a:effectLst/>
                        </a:rPr>
                        <a:t>207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902">
                <a:tc>
                  <a:txBody>
                    <a:bodyPr/>
                    <a:lstStyle/>
                    <a:p>
                      <a:pPr algn="l" fontAlgn="ctr">
                        <a:lnSpc>
                          <a:spcPts val="1300"/>
                        </a:lnSpc>
                      </a:pPr>
                      <a:r>
                        <a:rPr lang="zh-TW" altLang="en-US" sz="1400" u="none" strike="noStrike" dirty="0">
                          <a:effectLst/>
                        </a:rPr>
                        <a:t>紡織、造紙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en-US" altLang="zh-TW" sz="1400" u="none" strike="noStrike" dirty="0">
                          <a:effectLst/>
                        </a:rPr>
                        <a:t>157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902">
                <a:tc>
                  <a:txBody>
                    <a:bodyPr/>
                    <a:lstStyle/>
                    <a:p>
                      <a:pPr algn="l" fontAlgn="ctr">
                        <a:lnSpc>
                          <a:spcPts val="1300"/>
                        </a:lnSpc>
                      </a:pPr>
                      <a:r>
                        <a:rPr lang="zh-TW" altLang="en-US" sz="1400" u="none" strike="noStrike" dirty="0">
                          <a:effectLst/>
                        </a:rPr>
                        <a:t>塑橡膠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en-US" altLang="zh-TW" sz="1400" u="none" strike="noStrike" dirty="0">
                          <a:effectLst/>
                        </a:rPr>
                        <a:t>62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902">
                <a:tc>
                  <a:txBody>
                    <a:bodyPr/>
                    <a:lstStyle/>
                    <a:p>
                      <a:pPr algn="l" fontAlgn="ctr">
                        <a:lnSpc>
                          <a:spcPts val="1300"/>
                        </a:lnSpc>
                      </a:pPr>
                      <a:r>
                        <a:rPr lang="zh-TW" altLang="en-US" sz="1400" u="none" strike="noStrike" dirty="0">
                          <a:effectLst/>
                        </a:rPr>
                        <a:t>化學、生醫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en-US" altLang="zh-TW" sz="1400" u="none" strike="noStrike" dirty="0">
                          <a:effectLst/>
                        </a:rPr>
                        <a:t>84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902">
                <a:tc>
                  <a:txBody>
                    <a:bodyPr/>
                    <a:lstStyle/>
                    <a:p>
                      <a:pPr algn="l" fontAlgn="ctr">
                        <a:lnSpc>
                          <a:spcPts val="1300"/>
                        </a:lnSpc>
                      </a:pPr>
                      <a:r>
                        <a:rPr lang="zh-TW" altLang="en-US" sz="1400" u="none" strike="noStrike" dirty="0">
                          <a:effectLst/>
                        </a:rPr>
                        <a:t>其他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ts val="1300"/>
                        </a:lnSpc>
                      </a:pPr>
                      <a:r>
                        <a:rPr kumimoji="0" lang="en-US" altLang="zh-TW" sz="1400" u="none" strike="noStrike" kern="1200" dirty="0">
                          <a:effectLst/>
                        </a:rPr>
                        <a:t>152</a:t>
                      </a:r>
                      <a:endParaRPr kumimoji="0" lang="en-US" altLang="zh-TW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902">
                <a:tc>
                  <a:txBody>
                    <a:bodyPr/>
                    <a:lstStyle/>
                    <a:p>
                      <a:pPr algn="l" fontAlgn="ctr">
                        <a:lnSpc>
                          <a:spcPts val="1300"/>
                        </a:lnSpc>
                      </a:pPr>
                      <a:r>
                        <a:rPr lang="zh-TW" altLang="en-US" sz="1400" u="none" strike="noStrike" dirty="0">
                          <a:effectLst/>
                        </a:rPr>
                        <a:t>未揭露個別金額者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en-US" altLang="zh-TW" sz="1400" u="none" strike="noStrike" dirty="0">
                          <a:effectLst/>
                        </a:rPr>
                        <a:t>423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9902">
                <a:tc>
                  <a:txBody>
                    <a:bodyPr/>
                    <a:lstStyle/>
                    <a:p>
                      <a:pPr algn="l" fontAlgn="ctr">
                        <a:lnSpc>
                          <a:spcPts val="1300"/>
                        </a:lnSpc>
                      </a:pPr>
                      <a:r>
                        <a:rPr lang="zh-TW" altLang="en-US" sz="1400" u="none" strike="noStrike" dirty="0">
                          <a:effectLst/>
                        </a:rPr>
                        <a:t>總額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至</a:t>
                      </a:r>
                      <a:r>
                        <a:rPr lang="en-US" altLang="zh-TW" sz="1400" u="none" strike="noStrike" dirty="0" smtClean="0">
                          <a:effectLst/>
                        </a:rPr>
                        <a:t>2019/7/4)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en-US" altLang="zh-TW" sz="1400" u="none" strike="noStrike" dirty="0" smtClean="0">
                          <a:effectLst/>
                        </a:rPr>
                        <a:t>4,346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文字方塊 41310">
            <a:extLst>
              <a:ext uri="{FF2B5EF4-FFF2-40B4-BE49-F238E27FC236}">
                <a16:creationId xmlns="" xmlns:a16="http://schemas.microsoft.com/office/drawing/2014/main" id="{B7D47C6B-3BE0-4D02-99BE-AF8C8DA286C1}"/>
              </a:ext>
            </a:extLst>
          </p:cNvPr>
          <p:cNvSpPr txBox="1"/>
          <p:nvPr/>
        </p:nvSpPr>
        <p:spPr>
          <a:xfrm>
            <a:off x="1993012" y="6223805"/>
            <a:ext cx="1828800" cy="2971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200" kern="26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資料來源：經濟部</a:t>
            </a:r>
          </a:p>
        </p:txBody>
      </p:sp>
    </p:spTree>
    <p:extLst>
      <p:ext uri="{BB962C8B-B14F-4D97-AF65-F5344CB8AC3E}">
        <p14:creationId xmlns:p14="http://schemas.microsoft.com/office/powerpoint/2010/main" val="87071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一、台灣總體經濟表現與貨幣政策執行情況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6000" y="1196752"/>
            <a:ext cx="8280456" cy="524724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</a:pPr>
            <a:r>
              <a:rPr lang="zh-TW" altLang="en-US" dirty="0" smtClean="0"/>
              <a:t>多</a:t>
            </a:r>
            <a:r>
              <a:rPr lang="zh-TW" altLang="zh-TW" dirty="0" smtClean="0"/>
              <a:t>年</a:t>
            </a:r>
            <a:r>
              <a:rPr lang="zh-TW" altLang="zh-TW" dirty="0"/>
              <a:t>來</a:t>
            </a:r>
            <a:r>
              <a:rPr lang="zh-TW" altLang="zh-TW" dirty="0" smtClean="0"/>
              <a:t>，本行</a:t>
            </a:r>
            <a:r>
              <a:rPr lang="zh-TW" altLang="zh-TW" dirty="0"/>
              <a:t>貨幣</a:t>
            </a:r>
            <a:r>
              <a:rPr lang="zh-TW" altLang="zh-TW" dirty="0" smtClean="0"/>
              <a:t>政策</a:t>
            </a:r>
            <a:r>
              <a:rPr lang="zh-TW" altLang="en-US" dirty="0" smtClean="0"/>
              <a:t>因應台灣總體經濟發展調整，具有</a:t>
            </a:r>
            <a:r>
              <a:rPr lang="zh-TW" altLang="en-US" dirty="0"/>
              <a:t>成效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受到國際信</a:t>
            </a:r>
            <a:r>
              <a:rPr lang="zh-TW" altLang="en-US" dirty="0"/>
              <a:t>評及研究</a:t>
            </a:r>
            <a:r>
              <a:rPr lang="zh-TW" altLang="en-US" dirty="0" smtClean="0"/>
              <a:t>機構的肯定。</a:t>
            </a:r>
            <a:endParaRPr lang="en-US" altLang="zh-TW" dirty="0" smtClean="0"/>
          </a:p>
          <a:p>
            <a:pPr marL="283464" lvl="1" indent="0">
              <a:lnSpc>
                <a:spcPct val="150000"/>
              </a:lnSpc>
              <a:buNone/>
            </a:pPr>
            <a:r>
              <a:rPr lang="zh-TW" altLang="en-US" dirty="0"/>
              <a:t> </a:t>
            </a:r>
            <a:r>
              <a:rPr lang="en-US" altLang="zh-TW" dirty="0" smtClean="0"/>
              <a:t>(</a:t>
            </a:r>
            <a:r>
              <a:rPr lang="en-US" altLang="zh-TW" dirty="0"/>
              <a:t>1</a:t>
            </a:r>
            <a:r>
              <a:rPr lang="en-US" altLang="zh-TW" dirty="0" smtClean="0"/>
              <a:t>)</a:t>
            </a:r>
            <a:r>
              <a:rPr lang="zh-TW" altLang="en-US" dirty="0" smtClean="0"/>
              <a:t>台灣貨幣政策極具</a:t>
            </a:r>
            <a:r>
              <a:rPr lang="zh-TW" altLang="en-US" dirty="0"/>
              <a:t>彈性，</a:t>
            </a:r>
            <a:r>
              <a:rPr lang="zh-TW" altLang="en-US" dirty="0" smtClean="0"/>
              <a:t>維持</a:t>
            </a:r>
            <a:r>
              <a:rPr lang="zh-TW" altLang="en-US" dirty="0"/>
              <a:t>低且</a:t>
            </a:r>
            <a:r>
              <a:rPr lang="zh-TW" altLang="en-US" dirty="0" smtClean="0"/>
              <a:t>穩定的通膨；</a:t>
            </a:r>
            <a:endParaRPr lang="en-US" altLang="zh-TW" dirty="0" smtClean="0"/>
          </a:p>
          <a:p>
            <a:pPr marL="283464" lvl="1" indent="0">
              <a:lnSpc>
                <a:spcPct val="150000"/>
              </a:lnSpc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(2)</a:t>
            </a:r>
            <a:r>
              <a:rPr lang="zh-TW" altLang="en-US" dirty="0"/>
              <a:t>相對有彈性的新台幣匯率，有助</a:t>
            </a:r>
            <a:r>
              <a:rPr lang="zh-TW" altLang="en-US" dirty="0" smtClean="0"/>
              <a:t>舒緩經濟與金融衝擊；</a:t>
            </a:r>
            <a:endParaRPr lang="en-US" altLang="zh-TW" dirty="0" smtClean="0"/>
          </a:p>
          <a:p>
            <a:pPr marL="283464" lvl="1" indent="0">
              <a:lnSpc>
                <a:spcPct val="150000"/>
              </a:lnSpc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(3)</a:t>
            </a:r>
            <a:r>
              <a:rPr lang="zh-TW" altLang="en-US" dirty="0" smtClean="0"/>
              <a:t>使台灣</a:t>
            </a:r>
            <a:r>
              <a:rPr lang="zh-TW" altLang="en-US" dirty="0"/>
              <a:t>安然</a:t>
            </a:r>
            <a:r>
              <a:rPr lang="zh-TW" altLang="en-US" dirty="0" smtClean="0"/>
              <a:t>度過亞洲及全球</a:t>
            </a:r>
            <a:r>
              <a:rPr lang="zh-TW" altLang="en-US" dirty="0"/>
              <a:t>金融危機。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央行貨幣政策與台灣經濟發展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24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三</a:t>
            </a:r>
            <a:r>
              <a:rPr lang="zh-TW" altLang="en-US" dirty="0" smtClean="0"/>
              <a:t>、</a:t>
            </a:r>
            <a:r>
              <a:rPr lang="zh-TW" altLang="en-US" dirty="0">
                <a:latin typeface="微軟正黑體" panose="020B0604030504040204" pitchFamily="34" charset="-120"/>
              </a:rPr>
              <a:t>妥適因應</a:t>
            </a:r>
            <a:r>
              <a:rPr lang="zh-TW" altLang="en-US" dirty="0"/>
              <a:t>經濟結構問題，協助經濟成長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179388"/>
            <a:r>
              <a:rPr lang="zh-TW" altLang="en-US" dirty="0" smtClean="0"/>
              <a:t>推動數位</a:t>
            </a:r>
            <a:r>
              <a:rPr lang="zh-TW" altLang="en-US" dirty="0"/>
              <a:t>轉型，提高生產力，帶動薪資成長，</a:t>
            </a:r>
            <a:r>
              <a:rPr lang="zh-TW" altLang="en-US" dirty="0" smtClean="0"/>
              <a:t>並可協助解決勞動力結構問題</a:t>
            </a:r>
            <a:endParaRPr lang="en-US" altLang="zh-TW" dirty="0" smtClean="0"/>
          </a:p>
          <a:p>
            <a:pPr marL="804863" indent="-271463">
              <a:buFont typeface="Wingdings" panose="05000000000000000000" pitchFamily="2" charset="2"/>
              <a:buChar char="ü"/>
            </a:pPr>
            <a:r>
              <a:rPr lang="zh-TW" altLang="en-US" b="0" dirty="0"/>
              <a:t>善用</a:t>
            </a:r>
            <a:r>
              <a:rPr lang="en-US" altLang="zh-TW" b="0" dirty="0"/>
              <a:t>AI</a:t>
            </a:r>
            <a:r>
              <a:rPr lang="zh-TW" altLang="en-US" b="0" dirty="0"/>
              <a:t>、大數據、</a:t>
            </a:r>
            <a:r>
              <a:rPr lang="en-US" altLang="zh-TW" b="0" dirty="0" err="1"/>
              <a:t>IoT</a:t>
            </a:r>
            <a:r>
              <a:rPr lang="zh-TW" altLang="en-US" b="0" dirty="0"/>
              <a:t>等新科技及</a:t>
            </a:r>
            <a:r>
              <a:rPr lang="en-US" altLang="zh-TW" b="0" dirty="0"/>
              <a:t>Fintech</a:t>
            </a:r>
            <a:r>
              <a:rPr lang="zh-TW" altLang="en-US" b="0" dirty="0"/>
              <a:t>之運用</a:t>
            </a:r>
            <a:r>
              <a:rPr lang="zh-TW" altLang="en-US" b="0" dirty="0" smtClean="0"/>
              <a:t>，促進製造及服務智慧化。</a:t>
            </a:r>
            <a:endParaRPr lang="en-US" altLang="zh-TW" b="0" dirty="0" smtClean="0"/>
          </a:p>
          <a:p>
            <a:pPr marL="804863" indent="-271463">
              <a:buFont typeface="Wingdings" panose="05000000000000000000" pitchFamily="2" charset="2"/>
              <a:buChar char="ü"/>
            </a:pPr>
            <a:r>
              <a:rPr lang="zh-TW" altLang="en-US" b="0" dirty="0"/>
              <a:t>運用</a:t>
            </a:r>
            <a:r>
              <a:rPr lang="zh-TW" altLang="en-US" b="0" dirty="0" smtClean="0"/>
              <a:t>輔導平台，提供中小企業技術協助。</a:t>
            </a:r>
            <a:endParaRPr lang="en-US" altLang="zh-TW" b="0" dirty="0"/>
          </a:p>
          <a:p>
            <a:pPr marL="355600" indent="-176213"/>
            <a:r>
              <a:rPr lang="zh-TW" altLang="en-US" dirty="0"/>
              <a:t>透過</a:t>
            </a:r>
            <a:r>
              <a:rPr lang="zh-TW" altLang="en-US" u="sng" dirty="0"/>
              <a:t>租稅</a:t>
            </a:r>
            <a:r>
              <a:rPr lang="zh-TW" altLang="en-US" dirty="0"/>
              <a:t>鼓勵</a:t>
            </a:r>
            <a:r>
              <a:rPr lang="zh-TW" altLang="en-US" dirty="0" smtClean="0"/>
              <a:t>創新創業，</a:t>
            </a:r>
            <a:r>
              <a:rPr lang="zh-TW" altLang="en-US" dirty="0"/>
              <a:t>強化國內升級轉型動能</a:t>
            </a:r>
            <a:endParaRPr lang="en-US" altLang="zh-TW" dirty="0"/>
          </a:p>
          <a:p>
            <a:pPr marL="715600" lvl="1" indent="-176213"/>
            <a:r>
              <a:rPr lang="zh-TW" altLang="en-US" dirty="0" smtClean="0"/>
              <a:t>產創條例</a:t>
            </a:r>
            <a:r>
              <a:rPr lang="zh-TW" altLang="en-US" dirty="0"/>
              <a:t>修正</a:t>
            </a:r>
            <a:r>
              <a:rPr lang="zh-TW" altLang="en-US" dirty="0" smtClean="0"/>
              <a:t>，對智慧</a:t>
            </a:r>
            <a:r>
              <a:rPr lang="zh-TW" altLang="en-US" dirty="0"/>
              <a:t>製造</a:t>
            </a:r>
            <a:r>
              <a:rPr lang="zh-TW" altLang="en-US" dirty="0" smtClean="0"/>
              <a:t>、</a:t>
            </a:r>
            <a:r>
              <a:rPr lang="en-US" altLang="zh-TW" dirty="0" smtClean="0"/>
              <a:t>5G</a:t>
            </a:r>
            <a:r>
              <a:rPr lang="zh-TW" altLang="en-US" dirty="0"/>
              <a:t>、</a:t>
            </a:r>
            <a:r>
              <a:rPr lang="zh-TW" altLang="en-US" dirty="0" smtClean="0"/>
              <a:t>研發租稅優惠。</a:t>
            </a:r>
            <a:endParaRPr lang="en-US" altLang="zh-TW" dirty="0" smtClean="0"/>
          </a:p>
          <a:p>
            <a:pPr marL="539387" lvl="1" indent="0">
              <a:buNone/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25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E628AB-B8EF-4F36-BAE6-D93C3BBE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</a:t>
            </a:r>
            <a:r>
              <a:rPr lang="zh-TW" altLang="en-US" dirty="0" smtClean="0"/>
              <a:t>、</a:t>
            </a:r>
            <a:r>
              <a:rPr lang="zh-TW" altLang="en-US" dirty="0">
                <a:latin typeface="微軟正黑體" panose="020B0604030504040204" pitchFamily="34" charset="-120"/>
              </a:rPr>
              <a:t>妥適因應</a:t>
            </a:r>
            <a:r>
              <a:rPr lang="zh-TW" altLang="en-US" dirty="0"/>
              <a:t>經濟結構問題，協助經濟成長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392995-FDFE-43B5-A97E-2AF4CFB9F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/>
            <a:r>
              <a:rPr lang="zh-TW" altLang="zh-TW" dirty="0"/>
              <a:t>台灣資源有限，易受土地、勞動等生產要素等資源限制而影響產出</a:t>
            </a:r>
            <a:r>
              <a:rPr lang="zh-TW" altLang="en-US" dirty="0"/>
              <a:t>，</a:t>
            </a:r>
            <a:r>
              <a:rPr lang="zh-TW" altLang="zh-TW" dirty="0"/>
              <a:t>積極發展全球戰略</a:t>
            </a:r>
            <a:r>
              <a:rPr lang="zh-TW" altLang="en-US" dirty="0">
                <a:latin typeface="新細明體"/>
                <a:ea typeface="新細明體"/>
              </a:rPr>
              <a:t>，</a:t>
            </a:r>
            <a:r>
              <a:rPr lang="zh-TW" altLang="en-US" dirty="0"/>
              <a:t>以</a:t>
            </a:r>
            <a:r>
              <a:rPr lang="zh-TW" altLang="zh-TW" dirty="0"/>
              <a:t>突破生產條件限制</a:t>
            </a:r>
            <a:r>
              <a:rPr lang="zh-TW" altLang="en-US" dirty="0"/>
              <a:t>。</a:t>
            </a:r>
            <a:endParaRPr lang="en-US" altLang="zh-TW" dirty="0"/>
          </a:p>
          <a:p>
            <a:pPr marL="522900" indent="-342900"/>
            <a:r>
              <a:rPr lang="zh-TW" altLang="zh-TW" dirty="0"/>
              <a:t>透過跨國併購，取得關鍵技術及戰略性資源，</a:t>
            </a:r>
            <a:r>
              <a:rPr lang="zh-TW" altLang="en-US" u="sng" dirty="0"/>
              <a:t>強化技術能力與提高生產力</a:t>
            </a:r>
            <a:r>
              <a:rPr lang="zh-TW" altLang="en-US" dirty="0"/>
              <a:t>，鞏固</a:t>
            </a:r>
            <a:r>
              <a:rPr lang="zh-TW" altLang="zh-TW" dirty="0"/>
              <a:t>在全球價值鏈的關鍵地位。</a:t>
            </a:r>
            <a:endParaRPr lang="en-US" altLang="zh-TW" dirty="0"/>
          </a:p>
          <a:p>
            <a:pPr>
              <a:buNone/>
            </a:pPr>
            <a:endParaRPr lang="en-US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F8571AF-DFC8-4B8C-93AF-BB7A31F1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018FEAC-E3CE-4B2B-8775-C3ADCDA6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41</a:t>
            </a:fld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3FCB919B-5D0A-4588-97A8-098D7AC55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62849"/>
              </p:ext>
            </p:extLst>
          </p:nvPr>
        </p:nvGraphicFramePr>
        <p:xfrm>
          <a:off x="1331640" y="3140968"/>
          <a:ext cx="6912768" cy="309040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23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97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以某工具機大廠為</a:t>
                      </a:r>
                      <a:r>
                        <a:rPr lang="zh-TW" altLang="en-US" dirty="0"/>
                        <a:t>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13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b="1" dirty="0"/>
                        <a:t>減緩貿易戰衝擊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zh-TW" dirty="0"/>
                        <a:t>中國大陸營收的比重高，</a:t>
                      </a:r>
                      <a:r>
                        <a:rPr lang="zh-TW" altLang="en-US" dirty="0"/>
                        <a:t>惟</a:t>
                      </a:r>
                      <a:r>
                        <a:rPr lang="zh-TW" altLang="zh-TW" dirty="0"/>
                        <a:t>全球併購布局早</a:t>
                      </a:r>
                      <a:r>
                        <a:rPr lang="zh-TW" altLang="en-US" dirty="0"/>
                        <a:t>，全球產能相互支援</a:t>
                      </a:r>
                      <a:r>
                        <a:rPr lang="zh-TW" altLang="zh-TW" dirty="0"/>
                        <a:t>，</a:t>
                      </a:r>
                      <a:r>
                        <a:rPr lang="zh-TW" altLang="en-US" dirty="0"/>
                        <a:t>可</a:t>
                      </a:r>
                      <a:r>
                        <a:rPr lang="zh-TW" altLang="zh-TW" dirty="0"/>
                        <a:t>降低中國大陸工具機出口被美國加徵關稅衝擊</a:t>
                      </a:r>
                      <a:r>
                        <a:rPr lang="zh-TW" altLang="en-US" dirty="0"/>
                        <a:t>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61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b="1" dirty="0"/>
                        <a:t>提升生產力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透過</a:t>
                      </a:r>
                      <a:r>
                        <a:rPr lang="zh-TW" altLang="zh-TW" dirty="0"/>
                        <a:t>跨國併購</a:t>
                      </a:r>
                      <a:r>
                        <a:rPr lang="zh-TW" altLang="en-US" dirty="0"/>
                        <a:t>整合技術資源，有利推進技術能力與品牌價值，鞏固供應</a:t>
                      </a:r>
                      <a:r>
                        <a:rPr lang="zh-TW" altLang="zh-TW" dirty="0"/>
                        <a:t>鏈關鍵</a:t>
                      </a:r>
                      <a:r>
                        <a:rPr lang="zh-TW" altLang="en-US" dirty="0"/>
                        <a:t>角色。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1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三</a:t>
            </a:r>
            <a:r>
              <a:rPr lang="zh-TW" altLang="en-US" dirty="0" smtClean="0"/>
              <a:t>、</a:t>
            </a:r>
            <a:r>
              <a:rPr lang="zh-TW" altLang="en-US" dirty="0">
                <a:latin typeface="微軟正黑體" panose="020B0604030504040204" pitchFamily="34" charset="-120"/>
              </a:rPr>
              <a:t>妥適因應</a:t>
            </a:r>
            <a:r>
              <a:rPr lang="zh-TW" altLang="en-US" dirty="0"/>
              <a:t>經濟結構問題，協助經濟成長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176213">
              <a:lnSpc>
                <a:spcPct val="120000"/>
              </a:lnSpc>
              <a:spcAft>
                <a:spcPts val="300"/>
              </a:spcAft>
            </a:pPr>
            <a:r>
              <a:rPr lang="zh-TW" altLang="en-US" dirty="0" smtClean="0"/>
              <a:t>友善</a:t>
            </a:r>
            <a:r>
              <a:rPr lang="zh-TW" altLang="en-US" dirty="0"/>
              <a:t>投資環境</a:t>
            </a:r>
            <a:r>
              <a:rPr lang="zh-TW" altLang="en-US" dirty="0" smtClean="0"/>
              <a:t>，</a:t>
            </a:r>
            <a:r>
              <a:rPr lang="zh-TW" altLang="en-US" dirty="0">
                <a:latin typeface="+mn-ea"/>
              </a:rPr>
              <a:t>強化投資動能，</a:t>
            </a:r>
            <a:r>
              <a:rPr lang="zh-TW" altLang="en-US" dirty="0" smtClean="0"/>
              <a:t>促進資本累積</a:t>
            </a:r>
            <a:endParaRPr lang="en-US" altLang="zh-TW" dirty="0"/>
          </a:p>
          <a:p>
            <a:pPr marL="882900" lvl="1" indent="-342900">
              <a:lnSpc>
                <a:spcPct val="120000"/>
              </a:lnSpc>
              <a:spcAft>
                <a:spcPts val="300"/>
              </a:spcAft>
            </a:pPr>
            <a:r>
              <a:rPr lang="zh-TW" altLang="en-US" dirty="0" smtClean="0"/>
              <a:t>解決土地</a:t>
            </a:r>
            <a:r>
              <a:rPr lang="zh-TW" altLang="en-US" dirty="0"/>
              <a:t>、水、電、勞工及</a:t>
            </a:r>
            <a:r>
              <a:rPr lang="zh-TW" altLang="en-US" dirty="0" smtClean="0"/>
              <a:t>人才</a:t>
            </a:r>
            <a:r>
              <a:rPr lang="zh-TW" altLang="en-US" dirty="0"/>
              <a:t>等</a:t>
            </a:r>
            <a:r>
              <a:rPr lang="zh-TW" altLang="en-US" dirty="0" smtClean="0"/>
              <a:t>問題；</a:t>
            </a:r>
            <a:endParaRPr lang="en-US" altLang="zh-TW" dirty="0" smtClean="0"/>
          </a:p>
          <a:p>
            <a:pPr marL="882900" lvl="1" indent="-342900">
              <a:lnSpc>
                <a:spcPct val="120000"/>
              </a:lnSpc>
              <a:spcAft>
                <a:spcPts val="300"/>
              </a:spcAft>
            </a:pPr>
            <a:r>
              <a:rPr lang="zh-TW" altLang="en-US" dirty="0" smtClean="0"/>
              <a:t>提升勞參率，降低學用落差，強化人才培育；</a:t>
            </a:r>
            <a:endParaRPr lang="en-US" altLang="zh-TW" dirty="0" smtClean="0"/>
          </a:p>
          <a:p>
            <a:pPr marL="882900" lvl="1" indent="-342900">
              <a:lnSpc>
                <a:spcPct val="120000"/>
              </a:lnSpc>
              <a:spcAft>
                <a:spcPts val="300"/>
              </a:spcAft>
            </a:pPr>
            <a:r>
              <a:rPr lang="zh-TW" altLang="en-US" dirty="0" smtClean="0"/>
              <a:t>中小企業信保基金強化信用</a:t>
            </a:r>
            <a:r>
              <a:rPr lang="zh-TW" altLang="en-US" dirty="0"/>
              <a:t>機制</a:t>
            </a:r>
            <a:r>
              <a:rPr lang="zh-TW" altLang="en-US" dirty="0" smtClean="0"/>
              <a:t>，協助中小企業經營及投資。</a:t>
            </a:r>
            <a:endParaRPr lang="en-US" altLang="zh-TW" b="1" dirty="0"/>
          </a:p>
          <a:p>
            <a:pPr marL="522900" indent="-342900">
              <a:lnSpc>
                <a:spcPct val="120000"/>
              </a:lnSpc>
              <a:spcAft>
                <a:spcPts val="300"/>
              </a:spcAft>
            </a:pPr>
            <a:r>
              <a:rPr lang="zh-TW" altLang="en-US" u="sng" dirty="0"/>
              <a:t>分散出口市場與降低對外投資不確定性</a:t>
            </a:r>
            <a:endParaRPr lang="en-US" altLang="zh-TW" u="sng" dirty="0"/>
          </a:p>
          <a:p>
            <a:pPr marL="887413" lvl="1" indent="-354013">
              <a:lnSpc>
                <a:spcPct val="120000"/>
              </a:lnSpc>
              <a:spcAft>
                <a:spcPts val="300"/>
              </a:spcAft>
            </a:pPr>
            <a:r>
              <a:rPr lang="zh-TW" altLang="en-US" u="sng" dirty="0"/>
              <a:t>積極洽簽</a:t>
            </a:r>
            <a:r>
              <a:rPr lang="en-US" altLang="zh-TW" u="sng" dirty="0" smtClean="0"/>
              <a:t>FTA</a:t>
            </a:r>
            <a:r>
              <a:rPr lang="zh-TW" altLang="en-US" dirty="0" smtClean="0"/>
              <a:t>；</a:t>
            </a:r>
            <a:endParaRPr lang="en-US" altLang="zh-TW" dirty="0"/>
          </a:p>
          <a:p>
            <a:pPr marL="887413" lvl="1" indent="-354013">
              <a:lnSpc>
                <a:spcPct val="120000"/>
              </a:lnSpc>
              <a:spcAft>
                <a:spcPts val="300"/>
              </a:spcAft>
            </a:pPr>
            <a:r>
              <a:rPr lang="zh-TW" altLang="en-US" u="sng" dirty="0"/>
              <a:t>積極洽簽投保</a:t>
            </a:r>
            <a:r>
              <a:rPr lang="zh-TW" altLang="en-US" u="sng" dirty="0" smtClean="0"/>
              <a:t>協定</a:t>
            </a:r>
            <a:r>
              <a:rPr lang="zh-TW" altLang="en-US" dirty="0" smtClean="0"/>
              <a:t>；</a:t>
            </a:r>
            <a:endParaRPr lang="en-US" altLang="zh-TW" dirty="0"/>
          </a:p>
          <a:p>
            <a:pPr marL="887413" lvl="1" indent="-354013">
              <a:lnSpc>
                <a:spcPct val="120000"/>
              </a:lnSpc>
              <a:spcAft>
                <a:spcPts val="300"/>
              </a:spcAft>
            </a:pPr>
            <a:r>
              <a:rPr lang="zh-TW" altLang="en-US" u="sng" dirty="0"/>
              <a:t>強化新南向</a:t>
            </a:r>
            <a:r>
              <a:rPr lang="zh-TW" altLang="en-US" u="sng" dirty="0" smtClean="0"/>
              <a:t>政策</a:t>
            </a:r>
            <a:r>
              <a:rPr lang="zh-TW" altLang="en-US" dirty="0" smtClean="0"/>
              <a:t>；</a:t>
            </a:r>
            <a:endParaRPr lang="en-US" altLang="zh-TW" dirty="0"/>
          </a:p>
          <a:p>
            <a:pPr marL="887413" lvl="1" indent="-342900">
              <a:lnSpc>
                <a:spcPct val="120000"/>
              </a:lnSpc>
              <a:spcAft>
                <a:spcPts val="300"/>
              </a:spcAft>
            </a:pPr>
            <a:r>
              <a:rPr lang="zh-TW" altLang="en-US" dirty="0"/>
              <a:t>積極爭取加入「跨太平洋夥伴全面進步協定」</a:t>
            </a:r>
            <a:r>
              <a:rPr lang="en-US" altLang="zh-TW" dirty="0"/>
              <a:t>(CPTPP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01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三</a:t>
            </a:r>
            <a:r>
              <a:rPr lang="zh-TW" altLang="en-US" dirty="0" smtClean="0"/>
              <a:t>、</a:t>
            </a:r>
            <a:r>
              <a:rPr lang="zh-TW" altLang="en-US" dirty="0">
                <a:latin typeface="微軟正黑體" panose="020B0604030504040204" pitchFamily="34" charset="-120"/>
              </a:rPr>
              <a:t>妥適因應</a:t>
            </a:r>
            <a:r>
              <a:rPr lang="zh-TW" altLang="en-US" dirty="0"/>
              <a:t>經濟結構問題，協助經濟成長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2900" indent="-342900">
              <a:lnSpc>
                <a:spcPct val="120000"/>
              </a:lnSpc>
            </a:pPr>
            <a:r>
              <a:rPr lang="zh-TW" altLang="en-US" dirty="0" smtClean="0"/>
              <a:t>促進投資帶動生產力及薪資提升，進而擴大內需，形成經濟成長</a:t>
            </a:r>
            <a:r>
              <a:rPr lang="zh-TW" altLang="en-US" dirty="0"/>
              <a:t>的良性</a:t>
            </a:r>
            <a:r>
              <a:rPr lang="zh-TW" altLang="en-US" dirty="0" smtClean="0"/>
              <a:t>循環。</a:t>
            </a:r>
            <a:endParaRPr lang="en-US" altLang="zh-TW" dirty="0" smtClean="0"/>
          </a:p>
          <a:p>
            <a:pPr marL="522900" indent="-342900">
              <a:lnSpc>
                <a:spcPct val="120000"/>
              </a:lnSpc>
            </a:pPr>
            <a:r>
              <a:rPr lang="zh-TW" altLang="en-US" dirty="0" smtClean="0"/>
              <a:t>為因應</a:t>
            </a:r>
            <a:r>
              <a:rPr lang="zh-TW" altLang="en-US" dirty="0"/>
              <a:t>生產力成長疲弱及人口老化等結構問題</a:t>
            </a:r>
            <a:r>
              <a:rPr lang="zh-TW" altLang="en-US" dirty="0" smtClean="0"/>
              <a:t>，</a:t>
            </a:r>
            <a:r>
              <a:rPr lang="zh-TW" altLang="en-US" dirty="0"/>
              <a:t>應把握當前資金回流契機，發揮正面效益。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43</a:t>
            </a:fld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7151A3EB-B56F-4D92-8661-132B6B456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874578"/>
              </p:ext>
            </p:extLst>
          </p:nvPr>
        </p:nvGraphicFramePr>
        <p:xfrm>
          <a:off x="755576" y="2924944"/>
          <a:ext cx="8136904" cy="2947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6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2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54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結構問題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方針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正面效益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4751"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生產力成長減緩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lang="zh-TW" altLang="zh-TW" sz="1600" dirty="0">
                          <a:latin typeface="+mn-ea"/>
                          <a:ea typeface="+mn-ea"/>
                        </a:rPr>
                        <a:t>引導資金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含國內及國外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)</a:t>
                      </a:r>
                      <a:r>
                        <a:rPr lang="zh-TW" altLang="en-US" sz="1600" b="1" spc="-100" baseline="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進行</a:t>
                      </a:r>
                      <a:r>
                        <a:rPr lang="zh-TW" altLang="zh-TW" sz="1600" b="1" spc="-100" baseline="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實質投資</a:t>
                      </a:r>
                      <a:r>
                        <a:rPr lang="zh-TW" altLang="en-US" sz="1600" spc="-100" baseline="0" dirty="0">
                          <a:latin typeface="+mn-ea"/>
                          <a:ea typeface="+mn-ea"/>
                        </a:rPr>
                        <a:t>及</a:t>
                      </a:r>
                      <a:r>
                        <a:rPr lang="zh-TW" altLang="en-US" sz="1600" b="1" spc="-100" baseline="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海外併購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產業升級、生產力提升</a:t>
                      </a: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zh-TW" sz="1600" spc="-30" baseline="0" dirty="0">
                          <a:latin typeface="+mn-ea"/>
                          <a:ea typeface="+mn-ea"/>
                        </a:rPr>
                        <a:t>經濟成長</a:t>
                      </a:r>
                      <a:r>
                        <a:rPr lang="zh-TW" altLang="en-US" sz="1600" spc="-30" baseline="0" dirty="0">
                          <a:latin typeface="+mn-ea"/>
                          <a:ea typeface="+mn-ea"/>
                        </a:rPr>
                        <a:t>、</a:t>
                      </a:r>
                      <a:r>
                        <a:rPr lang="zh-TW" altLang="zh-TW" sz="1600" spc="-30" baseline="0" dirty="0">
                          <a:latin typeface="+mn-ea"/>
                          <a:ea typeface="+mn-ea"/>
                        </a:rPr>
                        <a:t>帶動薪資上漲</a:t>
                      </a:r>
                      <a:endParaRPr lang="zh-TW" altLang="en-US" sz="1600" spc="-3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6899">
                <a:tc>
                  <a:txBody>
                    <a:bodyPr/>
                    <a:lstStyle/>
                    <a:p>
                      <a:r>
                        <a:rPr lang="zh-TW" altLang="zh-TW" sz="1600" u="none" dirty="0">
                          <a:latin typeface="+mn-ea"/>
                          <a:ea typeface="+mn-ea"/>
                        </a:rPr>
                        <a:t>人口老化</a:t>
                      </a:r>
                      <a:endParaRPr lang="zh-TW" altLang="en-US" sz="1600" u="none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引導資金投資</a:t>
                      </a:r>
                      <a:r>
                        <a:rPr lang="zh-TW" altLang="zh-TW" sz="1600" spc="-30" baseline="0" dirty="0">
                          <a:latin typeface="+mn-ea"/>
                          <a:ea typeface="+mn-ea"/>
                        </a:rPr>
                        <a:t>長照產業</a:t>
                      </a:r>
                      <a:endParaRPr lang="en-US" altLang="zh-TW" sz="1600" dirty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zh-TW" altLang="zh-TW" sz="1600" dirty="0">
                          <a:latin typeface="+mn-ea"/>
                          <a:ea typeface="+mn-ea"/>
                        </a:rPr>
                        <a:t>引導資金</a:t>
                      </a:r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發展</a:t>
                      </a:r>
                      <a:r>
                        <a:rPr lang="zh-TW" altLang="zh-TW" sz="1600" b="1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金融服務業及財富管理業務</a:t>
                      </a:r>
                      <a:endParaRPr lang="zh-TW" altLang="en-US" sz="16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11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spc="-30" baseline="0" dirty="0">
                          <a:latin typeface="+mn-ea"/>
                          <a:ea typeface="+mn-ea"/>
                        </a:rPr>
                        <a:t>滿足</a:t>
                      </a:r>
                      <a:r>
                        <a:rPr lang="zh-TW" altLang="zh-TW" sz="1600" spc="-30" baseline="0" dirty="0">
                          <a:latin typeface="+mn-ea"/>
                          <a:ea typeface="+mn-ea"/>
                        </a:rPr>
                        <a:t>銀髮</a:t>
                      </a:r>
                      <a:r>
                        <a:rPr lang="zh-TW" altLang="en-US" sz="1600" spc="-30" baseline="0" dirty="0">
                          <a:latin typeface="+mn-ea"/>
                          <a:ea typeface="+mn-ea"/>
                        </a:rPr>
                        <a:t>族</a:t>
                      </a:r>
                      <a:r>
                        <a:rPr lang="zh-TW" altLang="zh-TW" sz="1600" spc="-30" baseline="0" dirty="0">
                          <a:latin typeface="+mn-ea"/>
                          <a:ea typeface="+mn-ea"/>
                        </a:rPr>
                        <a:t>長期照護</a:t>
                      </a:r>
                      <a:r>
                        <a:rPr lang="zh-TW" altLang="en-US" sz="1600" spc="-30" baseline="0" dirty="0">
                          <a:latin typeface="+mn-ea"/>
                          <a:ea typeface="+mn-ea"/>
                        </a:rPr>
                        <a:t>需求</a:t>
                      </a:r>
                      <a:endParaRPr lang="en-US" altLang="zh-TW" sz="1600" spc="-30" baseline="0" dirty="0">
                        <a:latin typeface="+mn-ea"/>
                        <a:ea typeface="+mn-ea"/>
                      </a:endParaRPr>
                    </a:p>
                    <a:p>
                      <a:pPr marL="180000" indent="-180000">
                        <a:lnSpc>
                          <a:spcPct val="11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滿足</a:t>
                      </a:r>
                      <a:r>
                        <a:rPr kumimoji="0" lang="zh-TW" altLang="zh-TW" sz="1600" b="1" kern="120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退休理財</a:t>
                      </a:r>
                      <a:r>
                        <a:rPr kumimoji="0" lang="zh-TW" altLang="en-US" sz="1600" b="1" kern="120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及跨世代</a:t>
                      </a:r>
                      <a:r>
                        <a:rPr kumimoji="0" lang="zh-TW" altLang="zh-TW" sz="1600" b="1" kern="120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財富傳承</a:t>
                      </a:r>
                      <a:r>
                        <a:rPr kumimoji="0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的需求</a:t>
                      </a:r>
                      <a:endParaRPr kumimoji="0" lang="en-US" altLang="zh-TW" sz="160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80000" indent="-180000">
                        <a:lnSpc>
                          <a:spcPct val="11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1600" b="1" kern="120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提升金融業生產力</a:t>
                      </a:r>
                      <a:endParaRPr lang="en-US" altLang="zh-TW" sz="16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0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BFE8EF-3C27-40B4-98C1-4B6D24FB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 四、結語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7537EB-02B2-461F-A371-C3735457D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22900" indent="-342900">
              <a:spcAft>
                <a:spcPts val="300"/>
              </a:spcAft>
            </a:pPr>
            <a:r>
              <a:rPr lang="zh-TW" altLang="zh-TW" dirty="0"/>
              <a:t>近</a:t>
            </a:r>
            <a:r>
              <a:rPr lang="en-US" altLang="zh-TW" dirty="0"/>
              <a:t>20</a:t>
            </a:r>
            <a:r>
              <a:rPr lang="zh-TW" altLang="zh-TW" dirty="0"/>
              <a:t>年來本行維持相對</a:t>
            </a:r>
            <a:r>
              <a:rPr lang="zh-TW" altLang="zh-TW" u="sng" dirty="0"/>
              <a:t>低且穩定的通膨</a:t>
            </a:r>
            <a:r>
              <a:rPr lang="zh-TW" altLang="zh-TW" dirty="0"/>
              <a:t>，加以</a:t>
            </a:r>
            <a:r>
              <a:rPr lang="zh-TW" altLang="zh-TW" u="sng" dirty="0"/>
              <a:t>匯率穩定</a:t>
            </a:r>
            <a:r>
              <a:rPr lang="zh-TW" altLang="zh-TW" dirty="0"/>
              <a:t>，維持</a:t>
            </a:r>
            <a:r>
              <a:rPr lang="zh-TW" altLang="zh-TW" u="sng" dirty="0"/>
              <a:t>新台幣購買力</a:t>
            </a:r>
            <a:r>
              <a:rPr lang="zh-TW" altLang="zh-TW" dirty="0"/>
              <a:t>，</a:t>
            </a:r>
            <a:r>
              <a:rPr lang="zh-TW" altLang="zh-TW" u="sng" dirty="0"/>
              <a:t>有利於企業與經濟</a:t>
            </a:r>
            <a:r>
              <a:rPr lang="zh-TW" altLang="zh-TW" u="sng" dirty="0" smtClean="0"/>
              <a:t>發展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22900" indent="-342900">
              <a:spcAft>
                <a:spcPts val="300"/>
              </a:spcAft>
            </a:pPr>
            <a:r>
              <a:rPr lang="zh-TW" altLang="zh-TW" dirty="0" smtClean="0"/>
              <a:t>全球</a:t>
            </a:r>
            <a:r>
              <a:rPr lang="zh-TW" altLang="zh-TW" dirty="0"/>
              <a:t>金融危機以來，</a:t>
            </a:r>
            <a:r>
              <a:rPr lang="zh-TW" altLang="zh-TW" dirty="0" smtClean="0"/>
              <a:t>台灣</a:t>
            </a:r>
            <a:r>
              <a:rPr lang="zh-TW" altLang="en-US" dirty="0" smtClean="0"/>
              <a:t>面臨</a:t>
            </a:r>
            <a:r>
              <a:rPr lang="zh-TW" altLang="zh-TW" dirty="0" smtClean="0"/>
              <a:t>結構</a:t>
            </a:r>
            <a:r>
              <a:rPr lang="zh-TW" altLang="zh-TW" dirty="0"/>
              <a:t>性問題，致經濟成長不易提升</a:t>
            </a:r>
            <a:r>
              <a:rPr lang="zh-TW" altLang="zh-TW" dirty="0" smtClean="0"/>
              <a:t>，解決</a:t>
            </a:r>
            <a:r>
              <a:rPr lang="zh-TW" altLang="zh-TW" dirty="0"/>
              <a:t>這些問題，有賴</a:t>
            </a:r>
            <a:r>
              <a:rPr lang="zh-TW" altLang="zh-TW" u="sng" dirty="0"/>
              <a:t>貨幣政策</a:t>
            </a:r>
            <a:r>
              <a:rPr lang="zh-TW" altLang="zh-TW" dirty="0"/>
              <a:t>、</a:t>
            </a:r>
            <a:r>
              <a:rPr lang="zh-TW" altLang="zh-TW" u="sng" dirty="0"/>
              <a:t>財政政策</a:t>
            </a:r>
            <a:r>
              <a:rPr lang="zh-TW" altLang="zh-TW" dirty="0"/>
              <a:t>及</a:t>
            </a:r>
            <a:r>
              <a:rPr lang="zh-TW" altLang="zh-TW" u="sng" dirty="0"/>
              <a:t>結構性改革政策</a:t>
            </a:r>
            <a:r>
              <a:rPr lang="zh-TW" altLang="zh-TW" dirty="0"/>
              <a:t>之</a:t>
            </a:r>
            <a:r>
              <a:rPr lang="zh-TW" altLang="zh-TW" u="sng" dirty="0"/>
              <a:t>妥適</a:t>
            </a:r>
            <a:r>
              <a:rPr lang="zh-TW" altLang="zh-TW" u="sng" dirty="0" smtClean="0"/>
              <a:t>搭配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22900" indent="-342900">
              <a:spcAft>
                <a:spcPts val="300"/>
              </a:spcAft>
            </a:pPr>
            <a:r>
              <a:rPr lang="zh-TW" altLang="en-US" dirty="0" smtClean="0"/>
              <a:t>另外</a:t>
            </a:r>
            <a:r>
              <a:rPr lang="zh-TW" altLang="zh-TW" dirty="0" smtClean="0"/>
              <a:t>企業</a:t>
            </a:r>
            <a:r>
              <a:rPr lang="zh-TW" altLang="en-US" dirty="0" smtClean="0"/>
              <a:t>可</a:t>
            </a:r>
            <a:r>
              <a:rPr lang="zh-TW" altLang="zh-TW" dirty="0" smtClean="0"/>
              <a:t>積極</a:t>
            </a:r>
            <a:r>
              <a:rPr lang="zh-TW" altLang="zh-TW" dirty="0"/>
              <a:t>尋求科技方法來因應新的</a:t>
            </a:r>
            <a:r>
              <a:rPr lang="zh-TW" altLang="zh-TW" dirty="0" smtClean="0"/>
              <a:t>挑戰，</a:t>
            </a:r>
            <a:r>
              <a:rPr lang="zh-TW" altLang="en-US" dirty="0" smtClean="0"/>
              <a:t>且</a:t>
            </a:r>
            <a:r>
              <a:rPr lang="zh-TW" altLang="zh-TW" dirty="0" smtClean="0"/>
              <a:t>在</a:t>
            </a:r>
            <a:r>
              <a:rPr lang="zh-TW" altLang="zh-TW" dirty="0"/>
              <a:t>員工生產力提升的前提下</a:t>
            </a:r>
            <a:r>
              <a:rPr lang="zh-TW" altLang="zh-TW" dirty="0" smtClean="0"/>
              <a:t>，為</a:t>
            </a:r>
            <a:r>
              <a:rPr lang="zh-TW" altLang="zh-TW" dirty="0"/>
              <a:t>員工合理</a:t>
            </a:r>
            <a:r>
              <a:rPr lang="zh-TW" altLang="zh-TW" dirty="0" smtClean="0"/>
              <a:t>加薪</a:t>
            </a:r>
            <a:r>
              <a:rPr lang="zh-TW" altLang="en-US" dirty="0"/>
              <a:t>來</a:t>
            </a:r>
            <a:r>
              <a:rPr lang="zh-TW" altLang="zh-TW" dirty="0" smtClean="0"/>
              <a:t>激勵員工；</a:t>
            </a:r>
            <a:r>
              <a:rPr lang="zh-TW" altLang="en-US" dirty="0" smtClean="0"/>
              <a:t>由</a:t>
            </a:r>
            <a:r>
              <a:rPr lang="zh-TW" altLang="zh-TW" dirty="0" smtClean="0"/>
              <a:t>薪資成長</a:t>
            </a:r>
            <a:r>
              <a:rPr lang="zh-TW" altLang="zh-TW" u="sng" dirty="0" smtClean="0"/>
              <a:t>創造</a:t>
            </a:r>
            <a:r>
              <a:rPr lang="zh-TW" altLang="zh-TW" u="sng" dirty="0"/>
              <a:t>經濟成長的良性循環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522900" indent="-342900">
              <a:spcAft>
                <a:spcPts val="300"/>
              </a:spcAft>
            </a:pPr>
            <a:r>
              <a:rPr lang="zh-TW" altLang="zh-TW" dirty="0" smtClean="0"/>
              <a:t>本</a:t>
            </a:r>
            <a:r>
              <a:rPr lang="zh-TW" altLang="zh-TW" dirty="0"/>
              <a:t>行將持續致力於達成法定經營目標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且</a:t>
            </a:r>
            <a:r>
              <a:rPr lang="zh-TW" altLang="zh-TW" dirty="0" smtClean="0"/>
              <a:t>本行</a:t>
            </a:r>
            <a:r>
              <a:rPr lang="zh-TW" altLang="zh-TW" dirty="0"/>
              <a:t>向來十分注意和外界建立良好的溝通，未來亦將持續強化與外界的溝通，以增進外界對本行的瞭解、建立外界對本行的信任，俾確保政策的有效施行。</a:t>
            </a:r>
          </a:p>
          <a:p>
            <a:pPr marL="522900" indent="-342900">
              <a:spcAft>
                <a:spcPts val="300"/>
              </a:spcAft>
            </a:pPr>
            <a:endParaRPr lang="en-US" altLang="zh-TW" dirty="0" smtClean="0"/>
          </a:p>
          <a:p>
            <a:endParaRPr lang="en-US" dirty="0"/>
          </a:p>
          <a:p>
            <a:endParaRPr lang="zh-TW" altLang="en-US" dirty="0">
              <a:latin typeface="+mn-ea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ACFBDF-A735-4269-8D1B-5BF143FC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055956B-47CB-4A81-BF28-6E35F2EA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36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08720"/>
            <a:ext cx="849694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zh-TW" altLang="en-US" dirty="0"/>
              <a:t>感謝聆聽</a:t>
            </a:r>
            <a:endParaRPr lang="en-US" altLang="zh-TW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zh-TW" altLang="en-US" dirty="0" smtClean="0"/>
              <a:t>希望各位繼續對本行支持與指教</a:t>
            </a:r>
            <a:endParaRPr lang="zh-TW" altLang="en-US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zh-TW" altLang="en-US" dirty="0"/>
              <a:t>敬祝大家 </a:t>
            </a:r>
            <a:endParaRPr lang="en-US" altLang="zh-TW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zh-TW" altLang="en-US" dirty="0"/>
              <a:t>身體健康、萬事如意！</a:t>
            </a: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謝謝</a:t>
            </a:r>
            <a:r>
              <a:rPr lang="en-US" altLang="zh-TW" dirty="0"/>
              <a:t>!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63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一、台灣總體經濟表現與貨幣政策執行情況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近</a:t>
            </a:r>
            <a:r>
              <a:rPr lang="en-US" altLang="zh-TW" dirty="0"/>
              <a:t>20</a:t>
            </a:r>
            <a:r>
              <a:rPr lang="zh-TW" altLang="en-US" dirty="0"/>
              <a:t>年台灣總體經濟</a:t>
            </a:r>
            <a:r>
              <a:rPr lang="zh-TW" altLang="en-US" dirty="0" smtClean="0"/>
              <a:t>表現</a:t>
            </a:r>
            <a:endParaRPr lang="en-US" altLang="zh-TW" dirty="0" smtClean="0"/>
          </a:p>
          <a:p>
            <a:pPr marL="522900" indent="-342900"/>
            <a:r>
              <a:rPr lang="en-US" altLang="zh-TW" dirty="0"/>
              <a:t>2000~2018</a:t>
            </a:r>
            <a:r>
              <a:rPr lang="zh-TW" altLang="en-US" dirty="0"/>
              <a:t>年台灣經濟成長率平均為</a:t>
            </a:r>
            <a:r>
              <a:rPr lang="en-US" altLang="zh-TW" dirty="0"/>
              <a:t>3.62%</a:t>
            </a:r>
            <a:r>
              <a:rPr lang="zh-TW" altLang="en-US" dirty="0"/>
              <a:t>。</a:t>
            </a:r>
            <a:endParaRPr lang="en-US" altLang="zh-TW" dirty="0"/>
          </a:p>
          <a:p>
            <a:pPr marL="522900" indent="-342900"/>
            <a:r>
              <a:rPr lang="en-US" altLang="zh-TW" dirty="0"/>
              <a:t>2018</a:t>
            </a:r>
            <a:r>
              <a:rPr lang="zh-TW" altLang="en-US" dirty="0"/>
              <a:t>年人均</a:t>
            </a:r>
            <a:r>
              <a:rPr lang="en-US" altLang="zh-TW" dirty="0"/>
              <a:t>GDP</a:t>
            </a:r>
            <a:r>
              <a:rPr lang="zh-TW" altLang="en-US" dirty="0"/>
              <a:t>為</a:t>
            </a:r>
            <a:r>
              <a:rPr lang="en-US" altLang="zh-TW" dirty="0"/>
              <a:t>25,026</a:t>
            </a:r>
            <a:r>
              <a:rPr lang="zh-TW" altLang="en-US" dirty="0"/>
              <a:t>美元。</a:t>
            </a:r>
          </a:p>
          <a:p>
            <a:pPr marL="0">
              <a:buNone/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央行貨幣政策與台灣經濟發展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73A41A05-1026-4ACA-9E86-6CC1C3EBEB9C}"/>
              </a:ext>
            </a:extLst>
          </p:cNvPr>
          <p:cNvSpPr txBox="1"/>
          <p:nvPr/>
        </p:nvSpPr>
        <p:spPr>
          <a:xfrm>
            <a:off x="1900086" y="621840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資料來源：主計總處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2587104"/>
            <a:ext cx="54006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7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一、台灣總體經濟表現與貨幣政策執行情況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/>
            <a:r>
              <a:rPr lang="en-US" altLang="zh-TW" dirty="0"/>
              <a:t>2000~</a:t>
            </a:r>
            <a:r>
              <a:rPr lang="en-US" altLang="zh-TW" dirty="0" smtClean="0"/>
              <a:t>2018</a:t>
            </a:r>
            <a:r>
              <a:rPr lang="zh-TW" altLang="en-US" dirty="0" smtClean="0"/>
              <a:t>年</a:t>
            </a:r>
            <a:r>
              <a:rPr lang="en-US" altLang="zh-TW" dirty="0" smtClean="0"/>
              <a:t>CPI</a:t>
            </a:r>
            <a:r>
              <a:rPr lang="zh-TW" altLang="en-US" dirty="0" smtClean="0"/>
              <a:t>與核心</a:t>
            </a:r>
            <a:r>
              <a:rPr lang="en-US" altLang="zh-TW" dirty="0" smtClean="0"/>
              <a:t>CPI</a:t>
            </a:r>
            <a:r>
              <a:rPr lang="zh-TW" altLang="en-US" dirty="0"/>
              <a:t>平均</a:t>
            </a:r>
            <a:r>
              <a:rPr lang="zh-TW" altLang="en-US" dirty="0" smtClean="0"/>
              <a:t>年</a:t>
            </a:r>
            <a:r>
              <a:rPr lang="zh-TW" altLang="en-US" dirty="0"/>
              <a:t>增</a:t>
            </a:r>
            <a:r>
              <a:rPr lang="zh-TW" altLang="en-US" dirty="0" smtClean="0"/>
              <a:t>率分</a:t>
            </a:r>
            <a:r>
              <a:rPr lang="zh-TW" altLang="en-US" dirty="0"/>
              <a:t>別</a:t>
            </a:r>
            <a:r>
              <a:rPr lang="zh-TW" altLang="en-US" dirty="0" smtClean="0"/>
              <a:t>為</a:t>
            </a:r>
            <a:r>
              <a:rPr lang="en-US" altLang="zh-TW" dirty="0"/>
              <a:t>1.01</a:t>
            </a:r>
            <a:r>
              <a:rPr lang="en-US" altLang="zh-TW" dirty="0" smtClean="0"/>
              <a:t>%</a:t>
            </a:r>
            <a:r>
              <a:rPr lang="zh-TW" altLang="en-US" dirty="0" smtClean="0"/>
              <a:t>與</a:t>
            </a:r>
            <a:r>
              <a:rPr lang="en-US" altLang="zh-TW" dirty="0" smtClean="0"/>
              <a:t>0.85%</a:t>
            </a:r>
            <a:r>
              <a:rPr lang="zh-TW" altLang="en-US" dirty="0"/>
              <a:t>，新台幣購買力長期持穩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22900" indent="-342900"/>
            <a:r>
              <a:rPr lang="zh-TW" altLang="en-US" dirty="0" smtClean="0"/>
              <a:t>與主要國家相較，台灣通</a:t>
            </a:r>
            <a:r>
              <a:rPr lang="zh-TW" altLang="en-US" dirty="0"/>
              <a:t>膨低且</a:t>
            </a:r>
            <a:r>
              <a:rPr lang="zh-TW" altLang="en-US" dirty="0" smtClean="0"/>
              <a:t>穩定。</a:t>
            </a:r>
            <a:endParaRPr lang="zh-TW" altLang="en-US" dirty="0"/>
          </a:p>
          <a:p>
            <a:pPr>
              <a:lnSpc>
                <a:spcPct val="130000"/>
              </a:lnSpc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A41A05-1026-4ACA-9E86-6CC1C3EBEB9C}"/>
              </a:ext>
            </a:extLst>
          </p:cNvPr>
          <p:cNvSpPr txBox="1"/>
          <p:nvPr/>
        </p:nvSpPr>
        <p:spPr>
          <a:xfrm>
            <a:off x="611968" y="6073348"/>
            <a:ext cx="2052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資料來源：主計總處</a:t>
            </a:r>
            <a:endParaRPr lang="en-US" sz="1200" dirty="0"/>
          </a:p>
        </p:txBody>
      </p:sp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059130"/>
              </p:ext>
            </p:extLst>
          </p:nvPr>
        </p:nvGraphicFramePr>
        <p:xfrm>
          <a:off x="1" y="2564905"/>
          <a:ext cx="4371408" cy="346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925268" y="607440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註：</a:t>
            </a:r>
            <a:r>
              <a:rPr lang="zh-TW" altLang="en-US" sz="1200" dirty="0"/>
              <a:t>通膨</a:t>
            </a:r>
            <a:r>
              <a:rPr lang="zh-TW" altLang="en-US" sz="1200" dirty="0" smtClean="0"/>
              <a:t>率以</a:t>
            </a:r>
            <a:r>
              <a:rPr lang="en-US" altLang="zh-TW" sz="1200" dirty="0" smtClean="0"/>
              <a:t>CPI</a:t>
            </a:r>
            <a:r>
              <a:rPr lang="zh-TW" altLang="en-US" sz="1200" dirty="0" smtClean="0"/>
              <a:t>年增率衡量。</a:t>
            </a:r>
            <a:endParaRPr lang="en-US" altLang="zh-TW" sz="1200" dirty="0" smtClean="0"/>
          </a:p>
          <a:p>
            <a:r>
              <a:rPr lang="zh-TW" altLang="en-US" sz="1200" dirty="0" smtClean="0"/>
              <a:t>資料來源：主計總處、</a:t>
            </a:r>
            <a:r>
              <a:rPr lang="en-US" altLang="zh-TW" sz="1200" dirty="0" smtClean="0"/>
              <a:t>IHS </a:t>
            </a:r>
            <a:r>
              <a:rPr lang="en-US" altLang="zh-TW" sz="1200" dirty="0" err="1" smtClean="0"/>
              <a:t>Markit</a:t>
            </a:r>
            <a:endParaRPr lang="zh-TW" alt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33" y="2559675"/>
            <a:ext cx="47910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5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一、台灣總體經濟表現與貨幣政策執行情況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/>
            <a:r>
              <a:rPr lang="zh-TW" altLang="en-US" dirty="0" smtClean="0"/>
              <a:t>經常帳長期</a:t>
            </a:r>
            <a:r>
              <a:rPr lang="zh-TW" altLang="en-US" dirty="0"/>
              <a:t>維持順差，</a:t>
            </a:r>
            <a:r>
              <a:rPr lang="en-US" altLang="zh-TW" dirty="0"/>
              <a:t>2018</a:t>
            </a:r>
            <a:r>
              <a:rPr lang="zh-TW" altLang="en-US" dirty="0" smtClean="0"/>
              <a:t>年為</a:t>
            </a:r>
            <a:r>
              <a:rPr lang="en-US" altLang="zh-TW" dirty="0"/>
              <a:t>718.7</a:t>
            </a:r>
            <a:r>
              <a:rPr lang="zh-TW" altLang="en-US" dirty="0"/>
              <a:t>億美元。</a:t>
            </a:r>
            <a:endParaRPr lang="en-US" altLang="zh-TW" dirty="0"/>
          </a:p>
          <a:p>
            <a:pPr marL="522900" indent="-342900"/>
            <a:r>
              <a:rPr lang="zh-TW" altLang="en-US" dirty="0"/>
              <a:t>商品</a:t>
            </a:r>
            <a:r>
              <a:rPr lang="zh-TW" altLang="en-US" dirty="0" smtClean="0"/>
              <a:t>貿易順差貢獻</a:t>
            </a:r>
            <a:r>
              <a:rPr lang="zh-TW" altLang="en-US" dirty="0"/>
              <a:t>大，</a:t>
            </a:r>
            <a:r>
              <a:rPr lang="en-US" altLang="zh-TW" dirty="0"/>
              <a:t>2018</a:t>
            </a:r>
            <a:r>
              <a:rPr lang="zh-TW" altLang="en-US" dirty="0" smtClean="0"/>
              <a:t>年為</a:t>
            </a:r>
            <a:r>
              <a:rPr lang="en-US" altLang="zh-TW" dirty="0"/>
              <a:t>674.3</a:t>
            </a:r>
            <a:r>
              <a:rPr lang="zh-TW" altLang="en-US" dirty="0"/>
              <a:t>億美元。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A41A05-1026-4ACA-9E86-6CC1C3EBEB9C}"/>
              </a:ext>
            </a:extLst>
          </p:cNvPr>
          <p:cNvSpPr txBox="1"/>
          <p:nvPr/>
        </p:nvSpPr>
        <p:spPr>
          <a:xfrm>
            <a:off x="1691680" y="591811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資料來源：中央銀行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164383"/>
            <a:ext cx="60579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3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一、台灣總體經濟表現與貨幣政策執行情況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287" indent="-342900"/>
            <a:r>
              <a:rPr lang="en-US" altLang="zh-TW" spc="-100" dirty="0" smtClean="0"/>
              <a:t>2000~2018</a:t>
            </a:r>
            <a:r>
              <a:rPr lang="zh-TW" altLang="en-US" spc="-100" dirty="0" smtClean="0"/>
              <a:t>年</a:t>
            </a:r>
            <a:r>
              <a:rPr lang="zh-TW" altLang="en-US" dirty="0"/>
              <a:t>經常帳對</a:t>
            </a:r>
            <a:r>
              <a:rPr lang="en-US" altLang="zh-TW" dirty="0"/>
              <a:t>GDP</a:t>
            </a:r>
            <a:r>
              <a:rPr lang="zh-TW" altLang="en-US" dirty="0"/>
              <a:t>比率</a:t>
            </a:r>
            <a:r>
              <a:rPr lang="zh-TW" altLang="en-US" spc="-100" dirty="0" smtClean="0"/>
              <a:t>平均為</a:t>
            </a:r>
            <a:r>
              <a:rPr lang="en-US" altLang="zh-TW" spc="-100" dirty="0" smtClean="0"/>
              <a:t>8.6</a:t>
            </a:r>
            <a:r>
              <a:rPr lang="en-US" altLang="zh-TW" spc="-100" dirty="0"/>
              <a:t>%</a:t>
            </a:r>
            <a:r>
              <a:rPr lang="zh-TW" altLang="en-US" spc="-100" dirty="0"/>
              <a:t>，</a:t>
            </a:r>
            <a:r>
              <a:rPr lang="zh-TW" altLang="en-US" spc="-100" dirty="0" smtClean="0"/>
              <a:t>國外淨資產</a:t>
            </a:r>
            <a:r>
              <a:rPr lang="zh-TW" altLang="en-US" spc="-100" dirty="0"/>
              <a:t>持續累積。</a:t>
            </a:r>
            <a:endParaRPr lang="en-US" altLang="zh-TW" spc="-100" dirty="0"/>
          </a:p>
          <a:p>
            <a:pPr marL="522287" indent="-342900"/>
            <a:r>
              <a:rPr lang="en-US" altLang="zh-TW" dirty="0"/>
              <a:t>2018</a:t>
            </a:r>
            <a:r>
              <a:rPr lang="zh-TW" altLang="en-US" dirty="0"/>
              <a:t>年底</a:t>
            </a:r>
            <a:r>
              <a:rPr lang="zh-TW" altLang="en-US" dirty="0" smtClean="0"/>
              <a:t>台灣</a:t>
            </a:r>
            <a:r>
              <a:rPr lang="zh-TW" altLang="en-US" dirty="0"/>
              <a:t>國際投資部位淨資產</a:t>
            </a:r>
            <a:r>
              <a:rPr lang="zh-TW" altLang="en-US" dirty="0" smtClean="0"/>
              <a:t>達</a:t>
            </a:r>
            <a:r>
              <a:rPr lang="en-US" altLang="zh-TW" dirty="0" smtClean="0"/>
              <a:t>12,805</a:t>
            </a:r>
            <a:r>
              <a:rPr lang="zh-TW" altLang="en-US" dirty="0" smtClean="0"/>
              <a:t>億</a:t>
            </a:r>
            <a:r>
              <a:rPr lang="zh-TW" altLang="en-US" dirty="0"/>
              <a:t>美元</a:t>
            </a:r>
            <a:r>
              <a:rPr lang="zh-TW" altLang="en-US" dirty="0" smtClean="0"/>
              <a:t>，為全球</a:t>
            </a:r>
            <a:r>
              <a:rPr lang="zh-TW" altLang="en-US" dirty="0"/>
              <a:t>第</a:t>
            </a:r>
            <a:r>
              <a:rPr lang="en-US" altLang="zh-TW" dirty="0"/>
              <a:t>5</a:t>
            </a:r>
            <a:r>
              <a:rPr lang="zh-TW" altLang="en-US" dirty="0"/>
              <a:t>大。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A41A05-1026-4ACA-9E86-6CC1C3EBEB9C}"/>
              </a:ext>
            </a:extLst>
          </p:cNvPr>
          <p:cNvSpPr txBox="1"/>
          <p:nvPr/>
        </p:nvSpPr>
        <p:spPr>
          <a:xfrm>
            <a:off x="213999" y="6185373"/>
            <a:ext cx="372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註：</a:t>
            </a:r>
            <a:r>
              <a:rPr lang="zh-TW" altLang="en-US" sz="1200" dirty="0"/>
              <a:t>經常帳對</a:t>
            </a:r>
            <a:r>
              <a:rPr lang="en-US" altLang="zh-TW" sz="1200" dirty="0"/>
              <a:t>GDP</a:t>
            </a:r>
            <a:r>
              <a:rPr lang="zh-TW" altLang="en-US" sz="1200" dirty="0" smtClean="0"/>
              <a:t>比率以</a:t>
            </a:r>
            <a:r>
              <a:rPr lang="en-US" altLang="zh-TW" sz="1200" dirty="0" smtClean="0"/>
              <a:t>CA/GDP</a:t>
            </a:r>
            <a:r>
              <a:rPr lang="zh-TW" altLang="en-US" sz="1200" dirty="0" smtClean="0"/>
              <a:t>表示</a:t>
            </a:r>
            <a:endParaRPr lang="en-US" altLang="zh-TW" sz="1200" dirty="0" smtClean="0"/>
          </a:p>
          <a:p>
            <a:r>
              <a:rPr lang="zh-TW" altLang="en-US" sz="1200" dirty="0" smtClean="0"/>
              <a:t>資料</a:t>
            </a:r>
            <a:r>
              <a:rPr lang="zh-TW" altLang="en-US" sz="1200" dirty="0"/>
              <a:t>來源</a:t>
            </a:r>
            <a:r>
              <a:rPr lang="zh-TW" altLang="en-US" sz="1200" dirty="0" smtClean="0"/>
              <a:t>：中央銀行</a:t>
            </a:r>
            <a:r>
              <a:rPr lang="zh-TW" altLang="en-US" sz="1200" dirty="0"/>
              <a:t>、主計總處</a:t>
            </a:r>
            <a:endParaRPr lang="en-US" sz="12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7A960B12-F8AD-4393-9B54-304949B1B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550935"/>
              </p:ext>
            </p:extLst>
          </p:nvPr>
        </p:nvGraphicFramePr>
        <p:xfrm>
          <a:off x="107504" y="2875538"/>
          <a:ext cx="4105896" cy="327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內容版面配置區 5">
            <a:extLst>
              <a:ext uri="{FF2B5EF4-FFF2-40B4-BE49-F238E27FC236}">
                <a16:creationId xmlns="" xmlns:a16="http://schemas.microsoft.com/office/drawing/2014/main" id="{32F9AC38-444A-4C25-850B-6DADF5284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056184"/>
              </p:ext>
            </p:extLst>
          </p:nvPr>
        </p:nvGraphicFramePr>
        <p:xfrm>
          <a:off x="4284180" y="2852019"/>
          <a:ext cx="48598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A3235D1-7524-46E4-BAD9-E15576131CAC}"/>
              </a:ext>
            </a:extLst>
          </p:cNvPr>
          <p:cNvSpPr txBox="1"/>
          <p:nvPr/>
        </p:nvSpPr>
        <p:spPr>
          <a:xfrm>
            <a:off x="4638119" y="6370039"/>
            <a:ext cx="2052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</a:t>
            </a:r>
            <a:r>
              <a:rPr lang="zh-TW" altLang="en-US" sz="1200" dirty="0" smtClean="0"/>
              <a:t>：中央銀行</a:t>
            </a:r>
            <a:r>
              <a:rPr lang="zh-TW" altLang="en-US" sz="1200" dirty="0"/>
              <a:t>、</a:t>
            </a:r>
            <a:r>
              <a:rPr lang="en-US" altLang="zh-TW" sz="1200" dirty="0"/>
              <a:t>IMF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26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6969B7-D56B-4B43-A969-B9EBF700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一、台灣總體經濟表現與貨幣政策執行情況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CCE9FE-3941-404F-ACD6-483AC4066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900" indent="-342900"/>
            <a:r>
              <a:rPr lang="zh-TW" altLang="en-US" dirty="0"/>
              <a:t>國際收支平衡式：經常帳順差</a:t>
            </a:r>
            <a:r>
              <a:rPr lang="zh-TW" altLang="en-US" dirty="0" smtClean="0"/>
              <a:t>反映國外淨債權增加。</a:t>
            </a:r>
            <a:endParaRPr lang="en-US" altLang="zh-TW" dirty="0"/>
          </a:p>
          <a:p>
            <a:pPr marL="522900" indent="-342900"/>
            <a:r>
              <a:rPr lang="zh-TW" altLang="en-US" dirty="0" smtClean="0"/>
              <a:t>國民所得會計恆等式：</a:t>
            </a:r>
            <a:r>
              <a:rPr lang="zh-TW" altLang="en-US" dirty="0"/>
              <a:t>經常帳</a:t>
            </a:r>
            <a:r>
              <a:rPr lang="zh-TW" altLang="en-US" dirty="0" smtClean="0"/>
              <a:t>順差</a:t>
            </a:r>
            <a:r>
              <a:rPr lang="zh-TW" altLang="en-US" dirty="0"/>
              <a:t>反映</a:t>
            </a:r>
            <a:r>
              <a:rPr lang="zh-TW" altLang="en-US" dirty="0" smtClean="0"/>
              <a:t>國內</a:t>
            </a:r>
            <a:r>
              <a:rPr lang="zh-TW" altLang="en-US" dirty="0"/>
              <a:t>超額</a:t>
            </a:r>
            <a:r>
              <a:rPr lang="zh-TW" altLang="en-US" dirty="0" smtClean="0"/>
              <a:t>儲蓄。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AF7DFE0-C719-4468-BBF1-2E9F237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央行貨幣政策與台灣經濟發展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015BAF4-0C5D-4D88-856E-ED40C3DB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D904-2CEF-4091-8F62-C193CAE14224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8C6A29-86EE-4821-848F-BFEF53EB2FB9}"/>
              </a:ext>
            </a:extLst>
          </p:cNvPr>
          <p:cNvSpPr txBox="1"/>
          <p:nvPr/>
        </p:nvSpPr>
        <p:spPr>
          <a:xfrm>
            <a:off x="774584" y="600028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資料來源：中央銀行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244547C-9CBF-4649-AFE6-E643E5A0EF6E}"/>
              </a:ext>
            </a:extLst>
          </p:cNvPr>
          <p:cNvSpPr txBox="1"/>
          <p:nvPr/>
        </p:nvSpPr>
        <p:spPr>
          <a:xfrm>
            <a:off x="4874907" y="581561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資料</a:t>
            </a:r>
            <a:r>
              <a:rPr lang="zh-TW" altLang="en-US" sz="1200" dirty="0"/>
              <a:t>來源：中央銀行</a:t>
            </a:r>
            <a:endParaRPr lang="en-US" sz="1200" dirty="0"/>
          </a:p>
        </p:txBody>
      </p:sp>
      <p:graphicFrame>
        <p:nvGraphicFramePr>
          <p:cNvPr id="11" name="圖表 1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394518"/>
              </p:ext>
            </p:extLst>
          </p:nvPr>
        </p:nvGraphicFramePr>
        <p:xfrm>
          <a:off x="4598976" y="2204864"/>
          <a:ext cx="4410544" cy="365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820239"/>
              </p:ext>
            </p:extLst>
          </p:nvPr>
        </p:nvGraphicFramePr>
        <p:xfrm>
          <a:off x="4259" y="2132856"/>
          <a:ext cx="4468533" cy="373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19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12481</TotalTime>
  <Words>4962</Words>
  <Application>Microsoft Office PowerPoint</Application>
  <PresentationFormat>如螢幕大小 (4:3)</PresentationFormat>
  <Paragraphs>816</Paragraphs>
  <Slides>45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45</vt:i4>
      </vt:variant>
    </vt:vector>
  </HeadingPairs>
  <TitlesOfParts>
    <vt:vector size="47" baseType="lpstr">
      <vt:lpstr>觀點</vt:lpstr>
      <vt:lpstr>Custom Design</vt:lpstr>
      <vt:lpstr>央行貨幣政策與台灣經濟發展</vt:lpstr>
      <vt:lpstr>簡報大綱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一、台灣總體經濟表現與貨幣政策執行情況</vt:lpstr>
      <vt:lpstr>二、全球經濟結構問題及挑戰</vt:lpstr>
      <vt:lpstr>二、全球經濟結構問題及挑戰</vt:lpstr>
      <vt:lpstr>二、全球經濟結構問題及挑戰</vt:lpstr>
      <vt:lpstr>二、全球經濟結構問題及挑戰</vt:lpstr>
      <vt:lpstr>二、全球經濟結構問題及挑戰</vt:lpstr>
      <vt:lpstr>二、全球經濟結構問題及挑戰</vt:lpstr>
      <vt:lpstr>二、全球經濟結構問題及挑戰</vt:lpstr>
      <vt:lpstr>二、全球經濟結構問題及挑戰</vt:lpstr>
      <vt:lpstr>二、全球經濟結構問題及挑戰</vt:lpstr>
      <vt:lpstr>二、全球經濟結構問題及挑戰</vt:lpstr>
      <vt:lpstr>二、全球經濟結構問題及挑戰</vt:lpstr>
      <vt:lpstr>二、全球經濟結構問題及挑戰</vt:lpstr>
      <vt:lpstr>二、全球經濟結構問題及挑戰</vt:lpstr>
      <vt:lpstr>二、全球經濟結構問題及挑戰</vt:lpstr>
      <vt:lpstr>三、妥適因應經濟結構問題，協助經濟成長</vt:lpstr>
      <vt:lpstr>三、妥適因應經濟結構問題，協助經濟成長</vt:lpstr>
      <vt:lpstr>三、妥適因應經濟結構問題，協助經濟成長</vt:lpstr>
      <vt:lpstr>三、妥適因應經濟結構問題，協助經濟成長</vt:lpstr>
      <vt:lpstr>三、妥適因應經濟結構問題，協助經濟成長</vt:lpstr>
      <vt:lpstr>三、妥適因應經濟結構問題，協助經濟成長</vt:lpstr>
      <vt:lpstr>三、妥適因應經濟結構問題，協助經濟成長</vt:lpstr>
      <vt:lpstr>三、妥適因應經濟結構問題，協助經濟成長</vt:lpstr>
      <vt:lpstr> 四、結語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美國調整對外經貿政策 對全球及臺灣經濟之影響</dc:title>
  <dc:creator>許碧純</dc:creator>
  <cp:lastModifiedBy>李佳盈</cp:lastModifiedBy>
  <cp:revision>866</cp:revision>
  <cp:lastPrinted>2019-07-11T06:30:54Z</cp:lastPrinted>
  <dcterms:created xsi:type="dcterms:W3CDTF">2018-12-25T08:03:40Z</dcterms:created>
  <dcterms:modified xsi:type="dcterms:W3CDTF">2019-07-12T08:00:31Z</dcterms:modified>
</cp:coreProperties>
</file>