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4298" r:id="rId2"/>
  </p:sldMasterIdLst>
  <p:notesMasterIdLst>
    <p:notesMasterId r:id="rId17"/>
  </p:notesMasterIdLst>
  <p:handoutMasterIdLst>
    <p:handoutMasterId r:id="rId18"/>
  </p:handoutMasterIdLst>
  <p:sldIdLst>
    <p:sldId id="1321" r:id="rId3"/>
    <p:sldId id="1323" r:id="rId4"/>
    <p:sldId id="1324" r:id="rId5"/>
    <p:sldId id="1325" r:id="rId6"/>
    <p:sldId id="1326" r:id="rId7"/>
    <p:sldId id="1336" r:id="rId8"/>
    <p:sldId id="1328" r:id="rId9"/>
    <p:sldId id="1329" r:id="rId10"/>
    <p:sldId id="1330" r:id="rId11"/>
    <p:sldId id="1331" r:id="rId12"/>
    <p:sldId id="1332" r:id="rId13"/>
    <p:sldId id="1333" r:id="rId14"/>
    <p:sldId id="1334" r:id="rId15"/>
    <p:sldId id="1335" r:id="rId16"/>
  </p:sldIdLst>
  <p:sldSz cx="9144000" cy="6858000" type="screen4x3"/>
  <p:notesSz cx="6797675" cy="987425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00FF"/>
    <a:srgbClr val="3D3DCF"/>
    <a:srgbClr val="FF9900"/>
    <a:srgbClr val="009900"/>
    <a:srgbClr val="0066FF"/>
    <a:srgbClr val="FF66CC"/>
    <a:srgbClr val="FFFFCC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327" autoAdjust="0"/>
    <p:restoredTop sz="93432" autoAdjust="0"/>
  </p:normalViewPr>
  <p:slideViewPr>
    <p:cSldViewPr>
      <p:cViewPr>
        <p:scale>
          <a:sx n="80" d="100"/>
          <a:sy n="80" d="100"/>
        </p:scale>
        <p:origin x="-1464" y="-684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52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0%20&#22577;&#21578;&#24409;&#38598;\1311%20&#27604;&#29305;&#24163;_&#31435;&#27861;&#38498;\&#27604;&#29305;&#24163;&#20729;&#26684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250"/>
      <c:depthPercent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1.2506200486407089E-2"/>
          <c:w val="1"/>
          <c:h val="0.89848580185754923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5"/>
          <c:dPt>
            <c:idx val="0"/>
            <c:bubble3D val="0"/>
            <c:spPr>
              <a:solidFill>
                <a:srgbClr val="DC979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explosion val="2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explosion val="4"/>
            <c:spPr>
              <a:solidFill>
                <a:srgbClr val="00B0F0"/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bubble3D val="0"/>
            <c:explosion val="6"/>
            <c:spPr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bubble3D val="0"/>
            <c:explosion val="6"/>
            <c:spPr>
              <a:solidFill>
                <a:schemeClr val="lt1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.16970443174568614"/>
                  <c:y val="0.1220646639660020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8419219727353184"/>
                  <c:y val="0.150991896347244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BTC-e</a:t>
                    </a:r>
                    <a:r>
                      <a:rPr lang="zh-TW" altLang="en-US" smtClean="0"/>
                      <a:t> </a:t>
                    </a:r>
                    <a:r>
                      <a:rPr lang="en-US" altLang="en-US" smtClean="0"/>
                      <a:t>Bulgaria</a:t>
                    </a:r>
                    <a:r>
                      <a:rPr lang="en-US" altLang="en-US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2109978669937933E-2"/>
                  <c:y val="2.3210539703934219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 err="1"/>
                      <a:t>Bitfinex</a:t>
                    </a:r>
                    <a:r>
                      <a:rPr lang="en-US" altLang="en-US" dirty="0"/>
                      <a:t> </a:t>
                    </a:r>
                    <a:r>
                      <a:rPr lang="en-US" altLang="en-US" dirty="0" smtClean="0"/>
                      <a:t>H</a:t>
                    </a:r>
                    <a:r>
                      <a:rPr lang="en-US" altLang="zh-TW" dirty="0" smtClean="0"/>
                      <a:t>K</a:t>
                    </a:r>
                    <a:r>
                      <a:rPr lang="en-US" altLang="en-US" dirty="0"/>
                      <a:t>
5%</a:t>
                    </a:r>
                  </a:p>
                </c:rich>
              </c:tx>
              <c:showLegendKey val="1"/>
              <c:showVal val="0"/>
              <c:showCatName val="1"/>
              <c:showSerName val="0"/>
              <c:showPercent val="1"/>
              <c:showBubbleSize val="0"/>
              <c:separator>, </c:separator>
            </c:dLbl>
            <c:dLbl>
              <c:idx val="5"/>
              <c:layout>
                <c:manualLayout>
                  <c:x val="-4.4639808201570666E-2"/>
                  <c:y val="-9.076388407118536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工作表2!$A$4:$A$9</c:f>
              <c:strCache>
                <c:ptCount val="6"/>
                <c:pt idx="0">
                  <c:v>BTC China</c:v>
                </c:pt>
                <c:pt idx="1">
                  <c:v>Mt.Gox Japan</c:v>
                </c:pt>
                <c:pt idx="2">
                  <c:v>Bitstamp Slovenia</c:v>
                </c:pt>
                <c:pt idx="3">
                  <c:v>BTC-eBulgaria</c:v>
                </c:pt>
                <c:pt idx="4">
                  <c:v>Bitfinex Hong Kong</c:v>
                </c:pt>
                <c:pt idx="5">
                  <c:v>others</c:v>
                </c:pt>
              </c:strCache>
            </c:strRef>
          </c:cat>
          <c:val>
            <c:numRef>
              <c:f>工作表2!$B$4:$B$9</c:f>
              <c:numCache>
                <c:formatCode>0.00%</c:formatCode>
                <c:ptCount val="6"/>
                <c:pt idx="0">
                  <c:v>0.32500000000000001</c:v>
                </c:pt>
                <c:pt idx="1">
                  <c:v>0.26</c:v>
                </c:pt>
                <c:pt idx="2">
                  <c:v>0.20699999999999999</c:v>
                </c:pt>
                <c:pt idx="3">
                  <c:v>0.126</c:v>
                </c:pt>
                <c:pt idx="4">
                  <c:v>0.05</c:v>
                </c:pt>
                <c:pt idx="5">
                  <c:v>3.2000000000000028E-2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ln w="28575"/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300">
          <a:latin typeface="Times New Roman" panose="02020603050405020304" pitchFamily="18" charset="0"/>
          <a:cs typeface="Times New Roman" panose="02020603050405020304" pitchFamily="18" charset="0"/>
        </a:defRPr>
      </a:pPr>
      <a:endParaRPr lang="zh-TW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fld id="{F5EB2775-7CCC-4B15-AA86-CA1DAE4444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967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4" y="4689475"/>
            <a:ext cx="498475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fld id="{BBD7834E-0588-4BBF-86B2-AF309CFD8C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1572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B3184F9-330C-410B-A93F-F78B357F50D4}" type="slidenum">
              <a:rPr lang="en-US" altLang="zh-TW" smtClean="0"/>
              <a:pPr eaLnBrk="1" hangingPunct="1">
                <a:spcBef>
                  <a:spcPct val="0"/>
                </a:spcBef>
              </a:pPr>
              <a:t>0</a:t>
            </a:fld>
            <a:endParaRPr lang="en-US" altLang="zh-TW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defTabSz="9255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C6BF2AB-016C-4939-AD56-EA9872F58599}" type="slidenum">
              <a:rPr lang="en-US" altLang="zh-TW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 smtClean="0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5538" cy="3702050"/>
          </a:xfrm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102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日飆升至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266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美元，當日又暴跌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60%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105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美元，其後則在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100~200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美元間震盪。</a:t>
            </a:r>
          </a:p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102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19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日驟升至約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900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美元，當日又回跌至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500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餘美元；之後一週內大幅上升至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1,242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美元歷史高點，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20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日後轉而大幅下跌。</a:t>
            </a:r>
            <a:endParaRPr lang="en-US" altLang="zh-TW" sz="2000" kern="0" dirty="0" smtClean="0">
              <a:solidFill>
                <a:srgbClr val="000000"/>
              </a:solidFill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D7834E-0588-4BBF-86B2-AF309CFD8C81}" type="slidenum">
              <a:rPr lang="en-US" altLang="zh-TW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83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76E00-7827-4363-A5C4-97C9A22017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718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A121E-5FB6-4A03-B3E0-CE361BC412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255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17B-464E-4EEC-AEFE-E141E72746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055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D82FD-36DD-4F6E-AF3A-4746E0FC8E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0731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76E00-7827-4363-A5C4-97C9A2201751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0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C27D3-5EE6-4BA9-8420-DFF455DBEA10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36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C4969-BF1F-4E39-87C6-B673C140E3C9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56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3126A-7124-43A9-A7EE-8ECADB0AF451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57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BD9FE-2B80-44EF-8915-2F616BF63B5D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026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32A9C-5AE0-4687-9514-91C6780AB3AD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84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B84BB-54D8-4553-ABD5-7F94A325E379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61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C27D3-5EE6-4BA9-8420-DFF455DBE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1739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196A0-0408-4E35-ADE1-D154EDB7B1FD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09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10D3A-7436-40F4-98E4-ABA7AF07A809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24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A121E-5FB6-4A03-B3E0-CE361BC41227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271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17B-464E-4EEC-AEFE-E141E72746E6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786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D82FD-36DD-4F6E-AF3A-4746E0FC8EBA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56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C4969-BF1F-4E39-87C6-B673C140E3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88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3126A-7124-43A9-A7EE-8ECADB0AF4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84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BD9FE-2B80-44EF-8915-2F616BF63B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518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32A9C-5AE0-4687-9514-91C6780AB3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217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B84BB-54D8-4553-ABD5-7F94A325E3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274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196A0-0408-4E35-ADE1-D154EDB7B1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410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10D3A-7436-40F4-98E4-ABA7AF07A8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629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ea typeface="標楷體" pitchFamily="65" charset="-12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ea typeface="標楷體" pitchFamily="65" charset="-120"/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ea typeface="+mn-ea"/>
              </a:defRPr>
            </a:lvl1pPr>
          </a:lstStyle>
          <a:p>
            <a:pPr>
              <a:defRPr/>
            </a:pPr>
            <a:fld id="{507DEC6E-5C99-4D85-91D4-B2D2C7FFEC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97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  <p:sldLayoutId id="214748429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030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solidFill>
                <a:prstClr val="black"/>
              </a:solidFill>
              <a:ea typeface="標楷體" pitchFamily="65" charset="-12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solidFill>
                <a:prstClr val="black"/>
              </a:solidFill>
              <a:ea typeface="標楷體" pitchFamily="65" charset="-120"/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ea typeface="+mn-ea"/>
              </a:defRPr>
            </a:lvl1pPr>
          </a:lstStyle>
          <a:p>
            <a:pPr>
              <a:defRPr/>
            </a:pPr>
            <a:fld id="{507DEC6E-5C99-4D85-91D4-B2D2C7FFEC2A}" type="slidenum">
              <a:rPr lang="en-US" altLang="zh-TW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25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9" r:id="rId1"/>
    <p:sldLayoutId id="2147484300" r:id="rId2"/>
    <p:sldLayoutId id="2147484301" r:id="rId3"/>
    <p:sldLayoutId id="2147484302" r:id="rId4"/>
    <p:sldLayoutId id="2147484303" r:id="rId5"/>
    <p:sldLayoutId id="2147484304" r:id="rId6"/>
    <p:sldLayoutId id="2147484305" r:id="rId7"/>
    <p:sldLayoutId id="2147484306" r:id="rId8"/>
    <p:sldLayoutId id="2147484307" r:id="rId9"/>
    <p:sldLayoutId id="2147484308" r:id="rId10"/>
    <p:sldLayoutId id="2147484309" r:id="rId11"/>
    <p:sldLayoutId id="214748431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4857" y="4293096"/>
            <a:ext cx="6457503" cy="1080120"/>
          </a:xfrm>
        </p:spPr>
        <p:txBody>
          <a:bodyPr/>
          <a:lstStyle/>
          <a:p>
            <a:pPr eaLnBrk="1" hangingPunct="1"/>
            <a:r>
              <a:rPr lang="zh-TW" altLang="en-US" sz="2400" b="1" dirty="0" smtClean="0">
                <a:latin typeface="+mj-lt"/>
                <a:ea typeface="標楷體" panose="03000509000000000000" pitchFamily="65" charset="-120"/>
              </a:rPr>
              <a:t>中央銀行、</a:t>
            </a:r>
            <a:r>
              <a:rPr lang="zh-TW" altLang="en-US" sz="2400" b="1" dirty="0">
                <a:latin typeface="+mj-lt"/>
                <a:ea typeface="標楷體" panose="03000509000000000000" pitchFamily="65" charset="-120"/>
              </a:rPr>
              <a:t>金融監督管理委員會</a:t>
            </a:r>
            <a:endParaRPr lang="zh-TW" altLang="en-US" sz="2400" b="1" dirty="0" smtClean="0">
              <a:latin typeface="+mj-lt"/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400" b="1" dirty="0" smtClean="0">
                <a:latin typeface="+mj-lt"/>
                <a:ea typeface="標楷體" panose="03000509000000000000" pitchFamily="65" charset="-120"/>
              </a:rPr>
              <a:t>102.12.30</a:t>
            </a:r>
          </a:p>
        </p:txBody>
      </p:sp>
      <p:sp>
        <p:nvSpPr>
          <p:cNvPr id="8" name="Text Box 4145"/>
          <p:cNvSpPr txBox="1">
            <a:spLocks noChangeArrowheads="1"/>
          </p:cNvSpPr>
          <p:nvPr/>
        </p:nvSpPr>
        <p:spPr bwMode="auto">
          <a:xfrm>
            <a:off x="1354857" y="1340768"/>
            <a:ext cx="6308553" cy="15121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zh-TW" sz="3200" b="1" kern="100" dirty="0">
                <a:effectLst/>
                <a:latin typeface="Times New Roman"/>
                <a:ea typeface="標楷體"/>
              </a:rPr>
              <a:t> </a:t>
            </a:r>
            <a:r>
              <a:rPr lang="zh-TW" sz="3600" b="1" kern="100" dirty="0">
                <a:effectLst/>
                <a:latin typeface="Times New Roman"/>
                <a:ea typeface="標楷體"/>
              </a:rPr>
              <a:t>比特</a:t>
            </a:r>
            <a:r>
              <a:rPr lang="zh-TW" sz="3600" b="1" kern="100" dirty="0" smtClean="0">
                <a:effectLst/>
                <a:latin typeface="Times New Roman"/>
                <a:ea typeface="標楷體"/>
              </a:rPr>
              <a:t>幣</a:t>
            </a:r>
            <a:r>
              <a:rPr lang="zh-TW" altLang="en-US" sz="3600" b="1" kern="100" dirty="0" smtClean="0">
                <a:effectLst/>
                <a:latin typeface="Times New Roman"/>
                <a:ea typeface="標楷體"/>
              </a:rPr>
              <a:t>並</a:t>
            </a:r>
            <a:r>
              <a:rPr lang="zh-TW" altLang="en-US" sz="3600" kern="100" dirty="0" smtClean="0">
                <a:latin typeface="Times New Roman"/>
                <a:ea typeface="標楷體"/>
              </a:rPr>
              <a:t>非貨幣</a:t>
            </a:r>
            <a:r>
              <a:rPr lang="zh-TW" altLang="en-US" sz="3600" kern="100" dirty="0">
                <a:latin typeface="Times New Roman"/>
                <a:ea typeface="標楷體"/>
              </a:rPr>
              <a:t/>
            </a:r>
            <a:br>
              <a:rPr lang="zh-TW" altLang="en-US" sz="3600" kern="100" dirty="0">
                <a:latin typeface="Times New Roman"/>
                <a:ea typeface="標楷體"/>
              </a:rPr>
            </a:br>
            <a:r>
              <a:rPr lang="zh-TW" altLang="en-US" sz="3600" kern="100" dirty="0">
                <a:latin typeface="Times New Roman"/>
                <a:ea typeface="標楷體"/>
              </a:rPr>
              <a:t>接受</a:t>
            </a:r>
            <a:r>
              <a:rPr lang="zh-TW" altLang="en-US" sz="3600" kern="100" dirty="0" smtClean="0">
                <a:latin typeface="Times New Roman"/>
                <a:ea typeface="標楷體"/>
              </a:rPr>
              <a:t>者務請</a:t>
            </a:r>
            <a:r>
              <a:rPr lang="zh-TW" altLang="en-US" sz="3600" kern="100" dirty="0">
                <a:latin typeface="Times New Roman"/>
                <a:ea typeface="標楷體"/>
              </a:rPr>
              <a:t>注意風險承擔問題</a:t>
            </a:r>
            <a:endParaRPr lang="zh-TW" sz="36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7884368" y="3752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b="0" dirty="0" smtClean="0">
                <a:latin typeface="+mj-lt"/>
                <a:ea typeface="標楷體" panose="03000509000000000000" pitchFamily="65" charset="-120"/>
              </a:rPr>
              <a:t>附件</a:t>
            </a:r>
            <a:endParaRPr lang="zh-TW" altLang="en-US" sz="1800" b="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64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8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2709" y="188640"/>
            <a:ext cx="8713787" cy="689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二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中國大陸最近的監管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聲明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 </a:t>
            </a:r>
            <a:endParaRPr lang="en-US" altLang="zh-TW" kern="0" dirty="0" smtClean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altLang="zh-TW" sz="1800" smtClean="0">
              <a:solidFill>
                <a:prstClr val="black"/>
              </a:solidFill>
              <a:ea typeface="標楷體" pitchFamily="65" charset="-120"/>
              <a:cs typeface="新細明體" pitchFamily="18" charset="-120"/>
            </a:endParaRPr>
          </a:p>
          <a:p>
            <a:pPr eaLnBrk="0" hangingPunct="0"/>
            <a:r>
              <a:rPr lang="en-US" altLang="zh-TW" sz="1800" smtClean="0">
                <a:solidFill>
                  <a:prstClr val="black"/>
                </a:solidFill>
                <a:ea typeface="標楷體" pitchFamily="65" charset="-120"/>
                <a:cs typeface="新細明體" pitchFamily="18" charset="-120"/>
              </a:rPr>
              <a:t/>
            </a:r>
            <a:br>
              <a:rPr lang="en-US" altLang="zh-TW" sz="1800" smtClean="0">
                <a:solidFill>
                  <a:prstClr val="black"/>
                </a:solidFill>
                <a:ea typeface="標楷體" pitchFamily="65" charset="-120"/>
                <a:cs typeface="新細明體" pitchFamily="18" charset="-120"/>
              </a:rPr>
            </a:br>
            <a:endParaRPr lang="en-US" altLang="zh-TW" smtClean="0">
              <a:solidFill>
                <a:prstClr val="black"/>
              </a:solidFill>
              <a:ea typeface="新細明體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41784" y="907841"/>
            <a:ext cx="846043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9900"/>
              </a:buClr>
              <a:buSzPts val="1800"/>
              <a:tabLst>
                <a:tab pos="630555" algn="l"/>
                <a:tab pos="1025525" algn="l"/>
              </a:tabLst>
            </a:pP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2013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年</a:t>
            </a: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12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月</a:t>
            </a: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5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日，中國人民銀行等五部委聯合發布「關於防範比特幣風險的通知」</a:t>
            </a:r>
            <a:r>
              <a:rPr lang="zh-TW" altLang="en-US" sz="240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，重點如下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：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342900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強調比特幣不是</a:t>
            </a:r>
            <a:r>
              <a:rPr lang="zh-TW" altLang="en-US" sz="240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貨幣</a:t>
            </a:r>
            <a:endParaRPr lang="en-US" altLang="zh-TW" sz="240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355600" lvl="1" algn="just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比特幣不是真正意義的貨幣，應當是一種特定的虛擬商品，不能且不應作為貨幣在市場上流通使用。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342900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禁止中國金融機構和支付機構辦理比特幣相關業務</a:t>
            </a:r>
          </a:p>
          <a:p>
            <a:pPr marL="360363" algn="just">
              <a:lnSpc>
                <a:spcPts val="2000"/>
              </a:lnSpc>
              <a:spcBef>
                <a:spcPts val="600"/>
              </a:spcBef>
              <a:spcAft>
                <a:spcPts val="0"/>
              </a:spcAft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不</a:t>
            </a:r>
            <a:r>
              <a:rPr lang="zh-TW" altLang="en-US" sz="1800" b="0" kern="100" spc="-11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得以比特幣為產品或服務定價</a:t>
            </a:r>
            <a:r>
              <a:rPr lang="zh-TW" altLang="en-US" sz="1800" b="0" kern="100" spc="-11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，亦不得</a:t>
            </a:r>
            <a:r>
              <a:rPr lang="zh-TW" altLang="en-US" sz="1800" b="0" kern="100" spc="-11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直接或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間接提供比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相關服務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，包括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：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為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客戶提供比特幣登記、交易、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清算等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服務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接受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比特幣或以比特幣作為支付結算工具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辦理比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特幣與人民幣及外幣的兌換服務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辦理比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特幣的儲存、託管、抵押等業務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發行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與比特幣相關的金融產品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將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比特幣作為信託、基金等</a:t>
            </a:r>
            <a:r>
              <a:rPr lang="zh-TW" altLang="en-US" sz="1800" b="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投資標的。</a:t>
            </a:r>
            <a:endParaRPr lang="en-US" altLang="zh-TW" sz="1800" b="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407988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加強對比特幣網站的管理，並防範可能的洗錢</a:t>
            </a:r>
            <a:r>
              <a:rPr lang="zh-TW" altLang="en-US" sz="240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風險</a:t>
            </a:r>
            <a:endParaRPr lang="en-US" altLang="zh-TW" sz="2400" kern="100" dirty="0" smtClean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407988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TW" altLang="en-US" sz="2400" kern="100" dirty="0" smtClean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未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禁止民眾在風險自負的前提下持有比特幣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90374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9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620688"/>
            <a:ext cx="817480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一</a:t>
            </a:r>
            <a:r>
              <a:rPr lang="en-US" altLang="zh-TW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比特幣不是貨幣</a:t>
            </a:r>
            <a:endParaRPr lang="zh-TW" altLang="en-US" kern="0" dirty="0">
              <a:solidFill>
                <a:srgbClr val="262699"/>
              </a:solidFill>
              <a:ea typeface="標楷體" panose="03000509000000000000" pitchFamily="65" charset="-12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比特幣非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為社會大眾</a:t>
            </a:r>
            <a:r>
              <a:rPr lang="zh-TW" altLang="en-US" u="sng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普遍接受的交易媒介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，且其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價值不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穩定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，難以具有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記帳單位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價值儲存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的功能，不具真正通貨（</a:t>
            </a:r>
            <a:r>
              <a:rPr lang="en-US" altLang="zh-TW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real currency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）特性，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所以不是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貨幣</a:t>
            </a:r>
            <a:r>
              <a:rPr kumimoji="0" lang="zh-TW" altLang="en-US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</a:rPr>
              <a:t>* 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幣非由任何國家貨幣當局所發行，不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具法償效力，亦無發行準備及兌償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保證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持有者須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承擔可能無法兌償或流通的風險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根據中央銀行法規定，央行發行之貨幣為國幣，對於國內之一切支付，方具有</a:t>
            </a:r>
            <a:r>
              <a:rPr lang="zh-TW" altLang="en-US" u="sng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法償效力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新臺幣係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依中央銀行法發行之國幣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，並有黃金、外匯之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十足準備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，具法定貨幣之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內在價值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intrinsic value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）。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01675" lvl="2" indent="-342900" algn="just" eaLnBrk="1" hangingPunct="1">
              <a:lnSpc>
                <a:spcPts val="40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altLang="zh-TW" sz="2800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8775" lvl="2" indent="0" algn="just" eaLnBrk="1" hangingPunct="1">
              <a:lnSpc>
                <a:spcPts val="4000"/>
              </a:lnSpc>
              <a:spcBef>
                <a:spcPts val="600"/>
              </a:spcBef>
              <a:buClr>
                <a:srgbClr val="FF0000"/>
              </a:buClr>
              <a:buFontTx/>
              <a:buNone/>
              <a:defRPr/>
            </a:pPr>
            <a:endParaRPr lang="zh-TW" altLang="en-US" sz="2800" kern="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dirty="0">
                <a:solidFill>
                  <a:srgbClr val="0000FF"/>
                </a:solidFill>
                <a:ea typeface="標楷體" pitchFamily="65" charset="-120"/>
              </a:rPr>
              <a:t>三</a:t>
            </a:r>
            <a:r>
              <a:rPr kumimoji="0" lang="zh-TW" altLang="en-US" dirty="0" smtClean="0">
                <a:solidFill>
                  <a:srgbClr val="0000FF"/>
                </a:solidFill>
                <a:ea typeface="標楷體" pitchFamily="65" charset="-120"/>
              </a:rPr>
              <a:t>、央行及金管會對比</a:t>
            </a:r>
            <a:r>
              <a:rPr kumimoji="0" lang="zh-TW" altLang="en-US" dirty="0">
                <a:solidFill>
                  <a:srgbClr val="0000FF"/>
                </a:solidFill>
                <a:ea typeface="標楷體" pitchFamily="65" charset="-120"/>
              </a:rPr>
              <a:t>特幣的看法與立場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zh-TW" altLang="en-US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38064" y="5663277"/>
            <a:ext cx="823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algn="just"/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*紐約大學教授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David </a:t>
            </a:r>
            <a:r>
              <a:rPr lang="en-US" altLang="zh-TW" sz="1800" b="0" dirty="0" err="1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Yermack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於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本（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）月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在美國國家經濟研究局發表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論文</a:t>
            </a:r>
            <a:r>
              <a:rPr lang="en-US" altLang="zh-TW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〝IS BITCOIN A REAL CURRENCY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〞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（</a:t>
            </a:r>
            <a:r>
              <a:rPr lang="en-US" altLang="zh-TW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NBER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No.19747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）指出：</a:t>
            </a:r>
            <a:endParaRPr lang="en-US" altLang="zh-TW" sz="1800" b="0" dirty="0" smtClean="0">
              <a:solidFill>
                <a:prstClr val="black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just"/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sz="1800" u="sng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比</a:t>
            </a:r>
            <a:r>
              <a:rPr lang="zh-TW" altLang="en-US" sz="1800" u="sng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特幣不是真正通貨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1800" u="sng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其更像投機資產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，具有類似</a:t>
            </a:r>
            <a:r>
              <a:rPr lang="en-US" altLang="zh-TW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1990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年代網路泡沬股的特性</a:t>
            </a:r>
            <a:r>
              <a:rPr lang="zh-TW" altLang="en-US" sz="1800" b="0" dirty="0" smtClean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1800" b="0" dirty="0">
              <a:solidFill>
                <a:prstClr val="black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3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10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620689"/>
            <a:ext cx="8328025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31825" lvl="1" indent="-631825" algn="just">
              <a:lnSpc>
                <a:spcPts val="36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央行及金管會呼籲社會大眾必須注意接受、交易或持有比</a:t>
            </a:r>
            <a:r>
              <a:rPr lang="zh-TW" altLang="en-US" kern="0" dirty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幣之相關風險</a:t>
            </a:r>
            <a:endParaRPr lang="en-US" altLang="zh-TW" kern="0" dirty="0" smtClean="0">
              <a:solidFill>
                <a:srgbClr val="262699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4025" lvl="2" indent="-3175" algn="just" eaLnBrk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Tx/>
              <a:buNone/>
              <a:defRPr/>
            </a:pP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比特幣屬高度投機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之數位「虛擬商品」，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且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缺乏專屬法規之交易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保障機制，國人如欲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接受、交易或持有比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幣，必須特別注意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下列風險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價格波動大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可能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產生投資風險或兌換風險。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儲存於電子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錢包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的比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特幣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，具有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易遭</a:t>
            </a: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駭客竊取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、病毒攻擊而平白消失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往來的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交易平台可能遭駭客入侵、惡意倒閉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，或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因涉及非法交易而遭政府關閉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之風險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淪為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販毒、洗錢、走私等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非法交易工具的風險。</a:t>
            </a:r>
            <a:endParaRPr lang="en-US" altLang="zh-TW" u="sng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欠缺專屬法律保障</a:t>
            </a: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的風險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u="sng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86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11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544" y="476672"/>
            <a:ext cx="820891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27063" lvl="1" indent="-627063" algn="just">
              <a:lnSpc>
                <a:spcPts val="44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央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行及金管會將持續密切注意比特幣在國內發展情形，並與相關部會合作，</a:t>
            </a:r>
            <a:r>
              <a:rPr lang="zh-TW" altLang="en-US" u="sng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於必要時採</a:t>
            </a:r>
            <a:r>
              <a:rPr lang="zh-TW" altLang="en-US" u="sng" kern="0" spc="-140" dirty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取妥</a:t>
            </a:r>
            <a:r>
              <a:rPr lang="zh-TW" altLang="en-US" u="sng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適措施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，以保護消費者權益及維持經濟</a:t>
            </a:r>
            <a:r>
              <a:rPr lang="zh-TW" altLang="en-US" kern="0" spc="-140" dirty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金融穩定</a:t>
            </a:r>
            <a:endParaRPr lang="en-US" altLang="zh-TW" kern="0" spc="-140" dirty="0" smtClean="0">
              <a:solidFill>
                <a:srgbClr val="2626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01675" lvl="2" indent="-342900" algn="just" eaLnBrk="1">
              <a:lnSpc>
                <a:spcPts val="43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zh-TW" altLang="en-US" sz="2600" kern="0" dirty="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70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12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863798"/>
            <a:ext cx="8676456" cy="501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2000" kern="0" dirty="0" smtClean="0">
                <a:solidFill>
                  <a:srgbClr val="000000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資料來源：</a:t>
            </a:r>
            <a:endParaRPr lang="en-US" altLang="zh-TW" sz="2000" kern="0" dirty="0" smtClean="0">
              <a:solidFill>
                <a:srgbClr val="000000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日中國人民銀行網站發布之「關於防範比特幣風險的通知」。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21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The Jakarta Globe 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網站報導。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29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日泰國</a:t>
            </a:r>
            <a:r>
              <a:rPr lang="en-US" altLang="zh-TW" sz="1800" b="0" kern="0" dirty="0" err="1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Bitcoin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官方網站宣布停止比特幣交易之說明。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Bloomberg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科技</a:t>
            </a: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新聞網站報導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EBA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發布</a:t>
            </a:r>
            <a:r>
              <a:rPr lang="en-US" altLang="zh-TW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〝Warning to consumers on virtual currencies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〞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6.</a:t>
            </a: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同註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1800" b="0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7.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同註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新細明體"/>
                <a:ea typeface="新細明體"/>
                <a:cs typeface="Arial" panose="020B0604020202020204" pitchFamily="34" charset="0"/>
              </a:rPr>
              <a:t>。</a:t>
            </a:r>
            <a:endParaRPr lang="en-US" altLang="zh-TW" sz="1800" b="0" kern="0" dirty="0" smtClean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58775" lvl="2" indent="-358775" eaLnBrk="1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8.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en-US" altLang="zh-TW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</a:t>
            </a:r>
            <a:r>
              <a:rPr lang="en-US" altLang="zh-TW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American Banker</a:t>
            </a:r>
            <a:r>
              <a:rPr lang="zh-TW" altLang="en-US" sz="1800" b="0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雜誌</a:t>
            </a:r>
            <a:r>
              <a:rPr lang="zh-TW" altLang="en-US" sz="1800" b="0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網站報導。</a:t>
            </a:r>
          </a:p>
        </p:txBody>
      </p:sp>
    </p:spTree>
    <p:extLst>
      <p:ext uri="{BB962C8B-B14F-4D97-AF65-F5344CB8AC3E}">
        <p14:creationId xmlns:p14="http://schemas.microsoft.com/office/powerpoint/2010/main" val="37008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098"/>
          <p:cNvSpPr>
            <a:spLocks noChangeArrowheads="1"/>
          </p:cNvSpPr>
          <p:nvPr/>
        </p:nvSpPr>
        <p:spPr bwMode="auto">
          <a:xfrm>
            <a:off x="792163" y="981075"/>
            <a:ext cx="8362950" cy="4536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571500" indent="-5715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lang="zh-TW" altLang="en-US" sz="2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比特幣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簡介</a:t>
            </a:r>
            <a:endParaRPr kumimoji="0" lang="en-US" altLang="zh-TW" sz="2800" dirty="0" smtClean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（一）比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特幣基本資料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（二）比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特幣特性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（三）比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特幣交易情況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二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、國際上對比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特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幣監管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概況</a:t>
            </a: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（一）一般監管概況</a:t>
            </a:r>
            <a:endParaRPr kumimoji="0" lang="zh-TW" altLang="en-US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（二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）</a:t>
            </a: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中國大陸最近的監管聲明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三、央行及金管會對比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特幣的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看法與立場</a:t>
            </a:r>
            <a:endParaRPr kumimoji="0" lang="zh-TW" altLang="en-US" sz="2800" dirty="0">
              <a:solidFill>
                <a:srgbClr val="0000FF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zh-TW" altLang="en-US" sz="26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1200"/>
              </a:spcBef>
              <a:buClr>
                <a:srgbClr val="DD8047"/>
              </a:buClr>
              <a:buFont typeface="Wingdings" pitchFamily="2" charset="2"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2127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zh-TW" altLang="en-US" sz="30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title"/>
          </p:nvPr>
        </p:nvSpPr>
        <p:spPr>
          <a:xfrm>
            <a:off x="2411413" y="333375"/>
            <a:ext cx="4267200" cy="838200"/>
          </a:xfrm>
        </p:spPr>
        <p:txBody>
          <a:bodyPr/>
          <a:lstStyle/>
          <a:p>
            <a:pPr eaLnBrk="1" hangingPunct="1"/>
            <a:r>
              <a:rPr lang="zh-TW" altLang="en-US" b="1" u="sng" dirty="0" smtClean="0">
                <a:solidFill>
                  <a:schemeClr val="tx1"/>
                </a:solidFill>
                <a:ea typeface="標楷體" pitchFamily="65" charset="-120"/>
              </a:rPr>
              <a:t>大綱</a:t>
            </a:r>
            <a:endParaRPr lang="zh-TW" altLang="en-US" sz="4000" b="1" dirty="0" smtClean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90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dirty="0">
                <a:solidFill>
                  <a:srgbClr val="0000FF"/>
                </a:solidFill>
                <a:ea typeface="標楷體" pitchFamily="65" charset="-120"/>
              </a:rPr>
              <a:t>ㄧ、比特幣</a:t>
            </a:r>
            <a:r>
              <a:rPr kumimoji="0" lang="zh-TW" altLang="en-US" dirty="0" smtClean="0">
                <a:solidFill>
                  <a:srgbClr val="0000FF"/>
                </a:solidFill>
                <a:ea typeface="標楷體" pitchFamily="65" charset="-120"/>
              </a:rPr>
              <a:t>簡介</a:t>
            </a:r>
            <a:endParaRPr kumimoji="0" lang="en-US" altLang="zh-TW" dirty="0" smtClean="0">
              <a:solidFill>
                <a:srgbClr val="0000FF"/>
              </a:solidFill>
              <a:ea typeface="標楷體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zh-TW" altLang="en-US" dirty="0">
              <a:solidFill>
                <a:srgbClr val="0000FF"/>
              </a:solidFill>
              <a:ea typeface="標楷體" pitchFamily="65" charset="-120"/>
            </a:endParaRPr>
          </a:p>
        </p:txBody>
      </p:sp>
      <p:graphicFrame>
        <p:nvGraphicFramePr>
          <p:cNvPr id="243" name="表格 2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021633"/>
              </p:ext>
            </p:extLst>
          </p:nvPr>
        </p:nvGraphicFramePr>
        <p:xfrm>
          <a:off x="259730" y="1076711"/>
          <a:ext cx="8388448" cy="5552087"/>
        </p:xfrm>
        <a:graphic>
          <a:graphicData uri="http://schemas.openxmlformats.org/drawingml/2006/table">
            <a:tbl>
              <a:tblPr firstRow="1" firstCol="1"/>
              <a:tblGrid>
                <a:gridCol w="1431950"/>
                <a:gridCol w="6956498"/>
              </a:tblGrid>
              <a:tr h="1474496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提出</a:t>
                      </a:r>
                      <a:r>
                        <a:rPr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者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2008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年由署名為「</a:t>
                      </a: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Satoshi </a:t>
                      </a:r>
                      <a:r>
                        <a:rPr kumimoji="0" lang="en-US" altLang="zh-TW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Nakamoto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」的個人或團體所提出的概念。</a:t>
                      </a: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2009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年</a:t>
                      </a: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月</a:t>
                      </a: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日「</a:t>
                      </a: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Satoshi </a:t>
                      </a:r>
                      <a:r>
                        <a:rPr kumimoji="0" lang="en-US" altLang="zh-TW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Nakamoto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」首次挖出</a:t>
                      </a:r>
                      <a:r>
                        <a:rPr kumimoji="0" lang="en-US" altLang="zh-TW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50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個單位比特幣。</a:t>
                      </a:r>
                      <a:endParaRPr kumimoji="0" lang="en-US" altLang="zh-TW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02284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發行方式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比特幣由一組網路代碼所組成，發行數量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由電腦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程式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自動控制，無發行機構。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Arial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01079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取得方式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zh-TW" sz="2000" b="1" i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線上「挖礦」（</a:t>
                      </a:r>
                      <a:r>
                        <a:rPr lang="en-US" altLang="zh-TW" sz="2000" b="1" i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mining</a:t>
                      </a:r>
                      <a:r>
                        <a:rPr lang="zh-TW" altLang="zh-TW" sz="2000" b="1" i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）取得：</a:t>
                      </a:r>
                      <a:endParaRPr lang="en-US" altLang="zh-TW" sz="2000" b="1" i="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355600" marR="0" lvl="0" indent="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經由解開「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Satoshi </a:t>
                      </a:r>
                      <a:r>
                        <a:rPr lang="en-US" altLang="zh-TW" sz="2000" b="1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Nakamoto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」所設計的數學運算問題，而獲得之報償。因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運算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需要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高效能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電腦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設備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與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時間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，困難度高，類似「挖礦」而稱之；</a:t>
                      </a:r>
                      <a:endParaRPr lang="zh-TW" altLang="zh-TW" sz="2000" kern="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除挖礦外，亦可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透過網路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交易平台，以交易方式取得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 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  <a:ea typeface="新細明體"/>
                          <a:cs typeface="Times New Roman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Arial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42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全球流通數量</a:t>
                      </a:r>
                      <a:endParaRPr lang="zh-TW" sz="2400" kern="100" dirty="0">
                        <a:effectLst/>
                        <a:latin typeface="+mj-lt"/>
                        <a:ea typeface="標楷體" panose="03000509000000000000" pitchFamily="65" charset="-12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目前全球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流通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約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1,200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萬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個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單位。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發行上限為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2,100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萬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個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單位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zh-TW" sz="2000" b="1" kern="100" dirty="0">
                        <a:effectLst/>
                        <a:latin typeface="+mj-lt"/>
                        <a:ea typeface="標楷體" panose="03000509000000000000" pitchFamily="65" charset="-12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13445" y="476672"/>
            <a:ext cx="8713787" cy="600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一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 比特幣基本資料</a:t>
            </a:r>
            <a:endParaRPr lang="en-US" altLang="zh-TW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</a:t>
            </a:r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053"/>
          <p:cNvSpPr>
            <a:spLocks noChangeArrowheads="1"/>
          </p:cNvSpPr>
          <p:nvPr/>
        </p:nvSpPr>
        <p:spPr bwMode="auto">
          <a:xfrm>
            <a:off x="323850" y="188913"/>
            <a:ext cx="8820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kumimoji="0" lang="zh-TW" altLang="en-US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2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altLang="zh-TW" sz="1200" smtClean="0">
              <a:solidFill>
                <a:prstClr val="black"/>
              </a:solidFill>
              <a:latin typeface="Arial Unicode MS" pitchFamily="34" charset="-120"/>
              <a:ea typeface="新細明體" pitchFamily="18" charset="-120"/>
              <a:cs typeface="Arial Unicode MS" pitchFamily="34" charset="-120"/>
            </a:endParaRPr>
          </a:p>
          <a:p>
            <a:pPr eaLnBrk="0" hangingPunct="0"/>
            <a:r>
              <a:rPr lang="en-US" altLang="zh-TW" sz="1200" smtClean="0">
                <a:solidFill>
                  <a:prstClr val="black"/>
                </a:solidFill>
                <a:latin typeface="Arial Unicode MS" pitchFamily="34" charset="-120"/>
                <a:ea typeface="新細明體" pitchFamily="18" charset="-120"/>
                <a:cs typeface="Arial Unicode MS" pitchFamily="34" charset="-120"/>
              </a:rPr>
              <a:t/>
            </a:r>
            <a:br>
              <a:rPr lang="en-US" altLang="zh-TW" sz="1200" smtClean="0">
                <a:solidFill>
                  <a:prstClr val="black"/>
                </a:solidFill>
                <a:latin typeface="Arial Unicode MS" pitchFamily="34" charset="-120"/>
                <a:ea typeface="新細明體" pitchFamily="18" charset="-120"/>
                <a:cs typeface="Arial Unicode MS" pitchFamily="34" charset="-120"/>
              </a:rPr>
            </a:br>
            <a:endParaRPr lang="en-US" altLang="zh-TW" smtClean="0">
              <a:solidFill>
                <a:prstClr val="black"/>
              </a:solidFill>
              <a:ea typeface="新細明體" pitchFamily="18" charset="-120"/>
            </a:endParaRPr>
          </a:p>
        </p:txBody>
      </p:sp>
      <p:graphicFrame>
        <p:nvGraphicFramePr>
          <p:cNvPr id="48" name="表格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824132"/>
              </p:ext>
            </p:extLst>
          </p:nvPr>
        </p:nvGraphicFramePr>
        <p:xfrm>
          <a:off x="251520" y="1211658"/>
          <a:ext cx="8640961" cy="5075999"/>
        </p:xfrm>
        <a:graphic>
          <a:graphicData uri="http://schemas.openxmlformats.org/drawingml/2006/table">
            <a:tbl>
              <a:tblPr firstRow="1" firstCol="1"/>
              <a:tblGrid>
                <a:gridCol w="2106680"/>
                <a:gridCol w="6534281"/>
              </a:tblGrid>
              <a:tr h="1265974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不是法定貨幣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比特幣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不是真正貨幣，不符合貨幣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  <a:ea typeface="標楷體"/>
                          <a:cs typeface="Arial"/>
                        </a:rPr>
                        <a:t>「應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為社會大眾所普遍接受的交易媒介」之定義，且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非由任何貨幣當局所發行，不具法償效力，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性質上屬於一種數位「虛擬商品」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Arial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6278">
                <a:tc>
                  <a:txBody>
                    <a:bodyPr/>
                    <a:lstStyle/>
                    <a:p>
                      <a:pPr algn="l" fontAlgn="base" latinLnBrk="1">
                        <a:spcAft>
                          <a:spcPts val="0"/>
                        </a:spcAft>
                      </a:pPr>
                      <a:r>
                        <a:rPr kumimoji="1"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發行數量有限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因比特幣發行數量有限，取得不易，具稀少性。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80728"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投機性強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因其供給數量有限，易成為炒作標的，價格易受需求面因素影響，而大幅波動，投機性甚為強烈。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42291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交易及持有</a:t>
                      </a:r>
                      <a:r>
                        <a:rPr kumimoji="1"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風險極高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比特幣儲存於網路電子錢包，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易遭駭客竊取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；另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交易平台亦可能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遭駭客入侵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惡意倒閉或因涉及非法活動遭執法機關強制關閉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，而使持有者蒙受損失。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80728">
                <a:tc>
                  <a:txBody>
                    <a:bodyPr/>
                    <a:lstStyle/>
                    <a:p>
                      <a:pPr fontAlgn="base" latinLnBrk="1">
                        <a:spcAft>
                          <a:spcPts val="0"/>
                        </a:spcAft>
                      </a:pPr>
                      <a:r>
                        <a:rPr kumimoji="1"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可能</a:t>
                      </a:r>
                      <a:r>
                        <a:rPr kumimoji="1"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淪</a:t>
                      </a:r>
                      <a:r>
                        <a:rPr kumimoji="1"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為</a:t>
                      </a:r>
                      <a:r>
                        <a:rPr kumimoji="1" lang="zh-TW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Gulim"/>
                        </a:rPr>
                        <a:t>非法交易工具</a:t>
                      </a:r>
                      <a:endParaRPr lang="zh-TW" altLang="zh-TW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由於可匿名的交易隱密性，易淪為犯罪者之非法交易工具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標楷體"/>
                          <a:ea typeface="標楷體"/>
                          <a:cs typeface="Times New Roman"/>
                        </a:rPr>
                        <a:t>，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Times New Roman"/>
                        </a:rPr>
                        <a:t>包括販毒、洗錢、走私及資助恐怖活動等。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5508" y="314330"/>
            <a:ext cx="8713787" cy="112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endParaRPr lang="zh-TW" altLang="en-US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8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239000" y="6308725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2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16705" y="580702"/>
            <a:ext cx="8713787" cy="560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二</a:t>
            </a: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比特幣特性</a:t>
            </a:r>
          </a:p>
        </p:txBody>
      </p:sp>
    </p:spTree>
    <p:extLst>
      <p:ext uri="{BB962C8B-B14F-4D97-AF65-F5344CB8AC3E}">
        <p14:creationId xmlns:p14="http://schemas.microsoft.com/office/powerpoint/2010/main" val="261196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3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7" name="AutoShape 39"/>
          <p:cNvSpPr>
            <a:spLocks noChangeArrowheads="1"/>
          </p:cNvSpPr>
          <p:nvPr/>
        </p:nvSpPr>
        <p:spPr bwMode="auto">
          <a:xfrm>
            <a:off x="912852" y="1492642"/>
            <a:ext cx="7331555" cy="4384629"/>
          </a:xfrm>
          <a:prstGeom prst="roundRect">
            <a:avLst>
              <a:gd name="adj" fmla="val 6928"/>
            </a:avLst>
          </a:prstGeom>
          <a:solidFill>
            <a:sysClr val="window" lastClr="FFFFFF"/>
          </a:solidFill>
          <a:ln w="76200" cap="flat" cmpd="sng" algn="ctr">
            <a:solidFill>
              <a:srgbClr val="F79646"/>
            </a:solidFill>
            <a:prstDash val="solid"/>
            <a:headEnd/>
            <a:tailEnd/>
          </a:ln>
          <a:effectLst/>
          <a:scene3d>
            <a:camera prst="perspectiveAbove" fov="0"/>
            <a:lightRig rig="threePt" dir="t"/>
          </a:scene3d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tabLst>
                <a:tab pos="630555" algn="l"/>
              </a:tabLst>
              <a:defRPr/>
            </a:pPr>
            <a:r>
              <a:rPr kumimoji="0" lang="zh-TW" altLang="en-US" sz="2500" kern="100" dirty="0">
                <a:solidFill>
                  <a:sysClr val="windowText" lastClr="000000"/>
                </a:solidFill>
                <a:latin typeface="Times New Roman"/>
                <a:ea typeface="標楷體"/>
              </a:rPr>
              <a:t>全球比特幣交易</a:t>
            </a:r>
            <a:r>
              <a:rPr kumimoji="0" lang="zh-TW" altLang="en-US" sz="2500" kern="100" dirty="0" smtClean="0">
                <a:solidFill>
                  <a:sysClr val="windowText" lastClr="000000"/>
                </a:solidFill>
                <a:latin typeface="Times New Roman"/>
                <a:ea typeface="標楷體"/>
              </a:rPr>
              <a:t>平台之交易比重</a:t>
            </a:r>
            <a:endParaRPr kumimoji="0" lang="zh-TW" altLang="en-US" sz="2500" b="0" kern="100" dirty="0">
              <a:solidFill>
                <a:sysClr val="windowText" lastClr="000000"/>
              </a:solidFill>
              <a:latin typeface="Times New Roman"/>
              <a:ea typeface="新細明體"/>
            </a:endParaRPr>
          </a:p>
        </p:txBody>
      </p:sp>
      <p:graphicFrame>
        <p:nvGraphicFramePr>
          <p:cNvPr id="8" name="圖表 7"/>
          <p:cNvGraphicFramePr/>
          <p:nvPr>
            <p:extLst>
              <p:ext uri="{D42A27DB-BD31-4B8C-83A1-F6EECF244321}">
                <p14:modId xmlns:p14="http://schemas.microsoft.com/office/powerpoint/2010/main" val="2773172634"/>
              </p:ext>
            </p:extLst>
          </p:nvPr>
        </p:nvGraphicFramePr>
        <p:xfrm>
          <a:off x="1691680" y="2241774"/>
          <a:ext cx="5484925" cy="3027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圓角矩形圖說文字 9"/>
          <p:cNvSpPr/>
          <p:nvPr/>
        </p:nvSpPr>
        <p:spPr>
          <a:xfrm>
            <a:off x="2267928" y="2394654"/>
            <a:ext cx="799465" cy="361315"/>
          </a:xfrm>
          <a:prstGeom prst="wedgeRoundRectCallout">
            <a:avLst>
              <a:gd name="adj1" fmla="val 81113"/>
              <a:gd name="adj2" fmla="val 36452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中國大陸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1" name="圓角矩形圖說文字 10"/>
          <p:cNvSpPr/>
          <p:nvPr/>
        </p:nvSpPr>
        <p:spPr>
          <a:xfrm>
            <a:off x="5914172" y="2575312"/>
            <a:ext cx="618490" cy="361315"/>
          </a:xfrm>
          <a:prstGeom prst="wedgeRoundRectCallout">
            <a:avLst>
              <a:gd name="adj1" fmla="val -77349"/>
              <a:gd name="adj2" fmla="val 6013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日本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2" name="圓角矩形圖說文字 11"/>
          <p:cNvSpPr/>
          <p:nvPr/>
        </p:nvSpPr>
        <p:spPr>
          <a:xfrm>
            <a:off x="5796136" y="4700631"/>
            <a:ext cx="1151890" cy="361315"/>
          </a:xfrm>
          <a:prstGeom prst="wedgeRoundRectCallout">
            <a:avLst>
              <a:gd name="adj1" fmla="val -56657"/>
              <a:gd name="adj2" fmla="val -126639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斯洛維尼亞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3" name="圓角矩形圖說文字 12"/>
          <p:cNvSpPr/>
          <p:nvPr/>
        </p:nvSpPr>
        <p:spPr>
          <a:xfrm>
            <a:off x="3756713" y="5061946"/>
            <a:ext cx="989965" cy="455286"/>
          </a:xfrm>
          <a:prstGeom prst="wedgeRoundRectCallout">
            <a:avLst>
              <a:gd name="adj1" fmla="val -28471"/>
              <a:gd name="adj2" fmla="val -8985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保加利亞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5" name="文字方塊 8704"/>
          <p:cNvSpPr txBox="1"/>
          <p:nvPr/>
        </p:nvSpPr>
        <p:spPr>
          <a:xfrm>
            <a:off x="912852" y="5949280"/>
            <a:ext cx="7246288" cy="2863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t"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630555" algn="l"/>
              </a:tabLst>
              <a:defRPr/>
            </a:pPr>
            <a:r>
              <a:rPr kumimoji="0" lang="zh-TW" alt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資料來源：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 “Central Banks Warn of </a:t>
            </a:r>
            <a:r>
              <a:rPr kumimoji="0" lang="en-US" sz="1400" b="0" kern="100" dirty="0" err="1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Bitcoin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 Risks,” The Wall Street Journal, </a:t>
            </a:r>
            <a:r>
              <a:rPr kumimoji="0" lang="en-US" sz="1400" b="0" u="sng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http://www.wsj.com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. (2013/12/5)</a:t>
            </a:r>
            <a:endParaRPr kumimoji="0" lang="zh-TW" altLang="en-US" sz="1400" b="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1400" b="0" kern="0" dirty="0">
                <a:solidFill>
                  <a:prstClr val="black"/>
                </a:solidFill>
                <a:latin typeface="Arial Unicode MS"/>
              </a:rPr>
              <a:t> </a:t>
            </a:r>
            <a:endParaRPr kumimoji="0" lang="zh-TW" altLang="en-US" sz="1400" b="0" kern="0" dirty="0">
              <a:solidFill>
                <a:prstClr val="black"/>
              </a:solidFill>
              <a:latin typeface="Arial Unicode MS"/>
              <a:ea typeface="新細明體"/>
            </a:endParaRPr>
          </a:p>
        </p:txBody>
      </p:sp>
      <p:sp>
        <p:nvSpPr>
          <p:cNvPr id="16" name="圓角矩形圖說文字 15"/>
          <p:cNvSpPr/>
          <p:nvPr/>
        </p:nvSpPr>
        <p:spPr>
          <a:xfrm>
            <a:off x="2083127" y="3715788"/>
            <a:ext cx="799465" cy="288032"/>
          </a:xfrm>
          <a:prstGeom prst="wedgeRoundRectCallout">
            <a:avLst>
              <a:gd name="adj1" fmla="val 69229"/>
              <a:gd name="adj2" fmla="val 11890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其他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7" name="圓角矩形圖說文字 16"/>
          <p:cNvSpPr/>
          <p:nvPr/>
        </p:nvSpPr>
        <p:spPr>
          <a:xfrm>
            <a:off x="2712769" y="4700630"/>
            <a:ext cx="621676" cy="361315"/>
          </a:xfrm>
          <a:prstGeom prst="wedgeRoundRectCallout">
            <a:avLst>
              <a:gd name="adj1" fmla="val 44197"/>
              <a:gd name="adj2" fmla="val -11473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香港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69066" y="764704"/>
            <a:ext cx="8813042" cy="76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目前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國外有比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幣交易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平台，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提供比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幣交易服務</a:t>
            </a:r>
            <a:endParaRPr lang="zh-TW" altLang="en-US" sz="2400" kern="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8713787" cy="696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三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比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特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幣交易情況</a:t>
            </a:r>
            <a:endParaRPr lang="zh-TW" altLang="en-US" kern="0" dirty="0">
              <a:solidFill>
                <a:srgbClr val="262699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617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4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96863" y="5300663"/>
            <a:ext cx="8378825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altLang="zh-TW" sz="2000" kern="0" dirty="0" smtClean="0">
              <a:solidFill>
                <a:srgbClr val="000000"/>
              </a:solidFill>
              <a:ea typeface="標楷體" pitchFamily="65" charset="-120"/>
            </a:endParaRPr>
          </a:p>
        </p:txBody>
      </p:sp>
      <p:sp>
        <p:nvSpPr>
          <p:cNvPr id="33795" name="文字方塊 2"/>
          <p:cNvSpPr txBox="1">
            <a:spLocks noChangeArrowheads="1"/>
          </p:cNvSpPr>
          <p:nvPr/>
        </p:nvSpPr>
        <p:spPr bwMode="auto">
          <a:xfrm>
            <a:off x="2786249" y="1772816"/>
            <a:ext cx="3571503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比特</a:t>
            </a:r>
            <a:r>
              <a:rPr lang="zh-TW" altLang="en-US" sz="2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幣價格波動情況</a:t>
            </a:r>
            <a:endParaRPr lang="zh-TW" altLang="zh-TW" sz="2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9066" y="764704"/>
            <a:ext cx="8813042" cy="76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成為炒作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標的，其價格易受單一事件影響而暴漲暴跌</a:t>
            </a:r>
          </a:p>
        </p:txBody>
      </p:sp>
      <p:sp>
        <p:nvSpPr>
          <p:cNvPr id="12" name="文字方塊 1"/>
          <p:cNvSpPr txBox="1"/>
          <p:nvPr/>
        </p:nvSpPr>
        <p:spPr>
          <a:xfrm>
            <a:off x="17924" y="6367117"/>
            <a:ext cx="3070225" cy="5073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zh-TW" altLang="en-US" sz="1400" b="0" kern="100" dirty="0">
                <a:solidFill>
                  <a:prstClr val="black"/>
                </a:solidFill>
                <a:ea typeface="標楷體"/>
              </a:rPr>
              <a:t>資料來源：</a:t>
            </a:r>
            <a:r>
              <a:rPr lang="en-US" sz="1400" b="0" kern="100" dirty="0" err="1">
                <a:solidFill>
                  <a:prstClr val="black"/>
                </a:solidFill>
                <a:ea typeface="標楷體"/>
              </a:rPr>
              <a:t>Bitcoin</a:t>
            </a:r>
            <a:r>
              <a:rPr lang="en-US" sz="1400" b="0" kern="100" dirty="0">
                <a:solidFill>
                  <a:prstClr val="black"/>
                </a:solidFill>
                <a:ea typeface="標楷體"/>
              </a:rPr>
              <a:t> Charts </a:t>
            </a:r>
            <a:r>
              <a:rPr lang="zh-TW" altLang="en-US" sz="1400" b="0" kern="100" dirty="0">
                <a:solidFill>
                  <a:prstClr val="black"/>
                </a:solidFill>
                <a:ea typeface="標楷體"/>
              </a:rPr>
              <a:t>網站。</a:t>
            </a:r>
            <a:endParaRPr lang="zh-TW" altLang="en-US" sz="1200" b="0" kern="1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9" y="1382681"/>
            <a:ext cx="9006962" cy="498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5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5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8" name="AutoShape 39"/>
          <p:cNvSpPr>
            <a:spLocks noChangeArrowheads="1"/>
          </p:cNvSpPr>
          <p:nvPr/>
        </p:nvSpPr>
        <p:spPr bwMode="auto">
          <a:xfrm>
            <a:off x="293785" y="1412776"/>
            <a:ext cx="8556431" cy="5040560"/>
          </a:xfrm>
          <a:prstGeom prst="roundRect">
            <a:avLst>
              <a:gd name="adj" fmla="val 8770"/>
            </a:avLst>
          </a:prstGeom>
          <a:solidFill>
            <a:srgbClr val="FBD4B4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9" name="AutoShape 40"/>
          <p:cNvSpPr>
            <a:spLocks noChangeArrowheads="1"/>
          </p:cNvSpPr>
          <p:nvPr/>
        </p:nvSpPr>
        <p:spPr bwMode="auto">
          <a:xfrm>
            <a:off x="632143" y="1628800"/>
            <a:ext cx="7900297" cy="19762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indent="-342900" algn="just">
              <a:lnSpc>
                <a:spcPts val="28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Wingdings" panose="05000000000000000000" pitchFamily="2" charset="2"/>
              <a:buChar char="Ø"/>
              <a:tabLst>
                <a:tab pos="630555" algn="l"/>
                <a:tab pos="1025525" algn="l"/>
              </a:tabLst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</a:rPr>
              <a:t>供給面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</a:pP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比特幣最終發行數量訂有上限（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2,100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萬單位），發行方式由電腦程式自動化控制</a:t>
            </a:r>
            <a:r>
              <a:rPr lang="zh-TW" altLang="en-US" sz="2000" kern="100" dirty="0" smtClean="0">
                <a:solidFill>
                  <a:prstClr val="black"/>
                </a:solidFill>
                <a:latin typeface="Times New Roman"/>
                <a:ea typeface="標楷體"/>
              </a:rPr>
              <a:t>，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每年發行數量</a:t>
            </a:r>
            <a:r>
              <a:rPr lang="zh-TW" altLang="en-US" sz="2000" kern="100" dirty="0" smtClean="0">
                <a:solidFill>
                  <a:prstClr val="black"/>
                </a:solidFill>
                <a:latin typeface="Times New Roman"/>
                <a:ea typeface="標楷體"/>
              </a:rPr>
              <a:t>有限且逐年遞減</a:t>
            </a:r>
            <a:r>
              <a:rPr lang="zh-TW" altLang="en-US" sz="2000" kern="100" dirty="0" smtClean="0">
                <a:solidFill>
                  <a:prstClr val="black"/>
                </a:solidFill>
                <a:latin typeface="新細明體"/>
                <a:ea typeface="新細明體"/>
              </a:rPr>
              <a:t>。</a:t>
            </a:r>
            <a:endParaRPr lang="en-US" altLang="zh-TW" sz="2000" kern="100" dirty="0" smtClean="0">
              <a:solidFill>
                <a:prstClr val="black"/>
              </a:solidFill>
              <a:latin typeface="新細明體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</a:pPr>
            <a:r>
              <a:rPr lang="zh-TW" altLang="en-US" sz="2000" kern="100" dirty="0" smtClean="0">
                <a:solidFill>
                  <a:prstClr val="black"/>
                </a:solidFill>
                <a:latin typeface="Times New Roman"/>
                <a:ea typeface="標楷體"/>
              </a:rPr>
              <a:t>目前流通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的比特幣</a:t>
            </a:r>
            <a:r>
              <a:rPr lang="zh-TW" altLang="en-US" sz="2000" kern="100" dirty="0" smtClean="0">
                <a:solidFill>
                  <a:prstClr val="black"/>
                </a:solidFill>
                <a:latin typeface="Times New Roman"/>
                <a:ea typeface="標楷體"/>
              </a:rPr>
              <a:t>數量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約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1,200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萬單位。</a:t>
            </a:r>
            <a:endParaRPr lang="zh-TW" altLang="en-US" sz="20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kern="100" dirty="0">
                <a:solidFill>
                  <a:prstClr val="black"/>
                </a:solidFill>
                <a:latin typeface="Times New Roman"/>
                <a:ea typeface="新細明體"/>
              </a:rPr>
              <a:t> </a:t>
            </a:r>
            <a:endParaRPr lang="zh-TW" altLang="en-US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642434" y="3605038"/>
            <a:ext cx="7879715" cy="263227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indent="-34290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Wingdings" panose="05000000000000000000" pitchFamily="2" charset="2"/>
              <a:buChar char="Ø"/>
              <a:tabLst>
                <a:tab pos="630555" algn="l"/>
                <a:tab pos="1025525" algn="l"/>
              </a:tabLst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</a:rPr>
              <a:t>需求面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</a:pP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人為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投機炒作。比特幣被</a:t>
            </a: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視為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全球新興投資商品，投機炒作風氣</a:t>
            </a: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盛行；本（</a:t>
            </a:r>
            <a:r>
              <a:rPr lang="en-US" altLang="zh-TW" sz="2000" kern="100" dirty="0" smtClean="0">
                <a:solidFill>
                  <a:prstClr val="black"/>
                </a:solidFill>
                <a:latin typeface="Times New Roman"/>
                <a:ea typeface="標楷體" panose="03000509000000000000" pitchFamily="65" charset="-120"/>
              </a:rPr>
              <a:t>2013</a:t>
            </a: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）年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 panose="03000509000000000000" pitchFamily="65" charset="-120"/>
              </a:rPr>
              <a:t>11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月以來，原先炒作黃金的「中國大媽」開始炒作比特幣，導致需求量大增。 </a:t>
            </a:r>
          </a:p>
          <a:p>
            <a:pPr marL="285750" lvl="1" indent="-285750" algn="just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</a:pP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少數商店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接受比特幣，經由媒體渲染及網路傳播，使比特</a:t>
            </a: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幣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被誤導</a:t>
            </a:r>
            <a:r>
              <a:rPr lang="zh-TW" altLang="en-US" sz="20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為具貨幣交易媒介功能。</a:t>
            </a:r>
            <a:endParaRPr lang="zh-TW" altLang="en-US" sz="20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kern="100" dirty="0">
                <a:solidFill>
                  <a:prstClr val="black"/>
                </a:solidFill>
                <a:latin typeface="Times New Roman"/>
                <a:ea typeface="新細明體"/>
              </a:rPr>
              <a:t> </a:t>
            </a:r>
            <a:endParaRPr lang="zh-TW" altLang="en-US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altLang="zh-TW" sz="1200" smtClean="0">
                <a:solidFill>
                  <a:prstClr val="black"/>
                </a:solidFill>
                <a:ea typeface="新細明體" pitchFamily="18" charset="-120"/>
              </a:rPr>
              <a:t/>
            </a:r>
            <a:br>
              <a:rPr lang="en-US" altLang="zh-TW" sz="1200" smtClean="0">
                <a:solidFill>
                  <a:prstClr val="black"/>
                </a:solidFill>
                <a:ea typeface="新細明體" pitchFamily="18" charset="-120"/>
              </a:rPr>
            </a:br>
            <a:endParaRPr lang="en-US" altLang="zh-TW" smtClean="0">
              <a:solidFill>
                <a:prstClr val="black"/>
              </a:solidFill>
              <a:ea typeface="新細明體" pitchFamily="18" charset="-12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69066" y="764704"/>
            <a:ext cx="8813042" cy="76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比特幣價格大幅波動原因</a:t>
            </a:r>
          </a:p>
        </p:txBody>
      </p:sp>
    </p:spTree>
    <p:extLst>
      <p:ext uri="{BB962C8B-B14F-4D97-AF65-F5344CB8AC3E}">
        <p14:creationId xmlns:p14="http://schemas.microsoft.com/office/powerpoint/2010/main" val="7941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dirty="0">
                <a:solidFill>
                  <a:srgbClr val="0000FF"/>
                </a:solidFill>
                <a:ea typeface="標楷體" pitchFamily="65" charset="-120"/>
              </a:rPr>
              <a:t>二、國際上對比特幣監管概況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zh-TW" altLang="en-US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16704" y="532408"/>
            <a:ext cx="8713787" cy="112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一</a:t>
            </a: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一般監管概況</a:t>
            </a:r>
            <a:endParaRPr lang="en-US" altLang="zh-TW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240091" y="6335037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6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4820" name="Rectangle 2053"/>
          <p:cNvSpPr>
            <a:spLocks noChangeArrowheads="1"/>
          </p:cNvSpPr>
          <p:nvPr/>
        </p:nvSpPr>
        <p:spPr bwMode="auto">
          <a:xfrm>
            <a:off x="323850" y="50800"/>
            <a:ext cx="88201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dirty="0">
              <a:solidFill>
                <a:srgbClr val="0000FF"/>
              </a:solidFill>
              <a:ea typeface="標楷體" pitchFamily="65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880772"/>
              </p:ext>
            </p:extLst>
          </p:nvPr>
        </p:nvGraphicFramePr>
        <p:xfrm>
          <a:off x="234478" y="1340768"/>
          <a:ext cx="8796013" cy="4268475"/>
        </p:xfrm>
        <a:graphic>
          <a:graphicData uri="http://schemas.openxmlformats.org/drawingml/2006/table">
            <a:tbl>
              <a:tblPr firstRow="1" firstCol="1"/>
              <a:tblGrid>
                <a:gridCol w="2664970"/>
                <a:gridCol w="6131043"/>
              </a:tblGrid>
              <a:tr h="2742027">
                <a:tc>
                  <a:txBody>
                    <a:bodyPr/>
                    <a:lstStyle/>
                    <a:p>
                      <a:pPr marL="273050" indent="-273050" algn="l" latinLnBrk="1">
                        <a:spcAft>
                          <a:spcPts val="0"/>
                        </a:spcAft>
                        <a:tabLst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1.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不承認比特幣為合法貨幣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中國大陸聲明比特幣不是真正貨幣，並禁止金融機構及支付機構辦理比特幣相關業務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印尼央行總裁表示比特幣不是合法貨幣，在境內使用比特幣，違反印尼規範流通貨幣的相關法令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泰國央行表示因缺乏適用法規，在其國內買賣比特幣等交易活動，視為非法行為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26448">
                <a:tc>
                  <a:txBody>
                    <a:bodyPr/>
                    <a:lstStyle/>
                    <a:p>
                      <a:pPr marL="273050" marR="0" indent="-2730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2.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視為虛擬商品</a:t>
                      </a:r>
                    </a:p>
                    <a:p>
                      <a:pPr marL="177800" marR="0" indent="-1778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Arial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許多國家認為比特幣係經由網路創造的虛擬商品，未禁止投資人交易行為。</a:t>
                      </a:r>
                      <a:endParaRPr kumimoji="0" lang="en-US" altLang="zh-TW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挪威認為比特幣為一種商品資產，將研擬課徵交易資本利得稅</a:t>
                      </a:r>
                      <a:r>
                        <a:rPr kumimoji="0" lang="en-US" altLang="zh-TW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70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497579"/>
              </p:ext>
            </p:extLst>
          </p:nvPr>
        </p:nvGraphicFramePr>
        <p:xfrm>
          <a:off x="179512" y="692696"/>
          <a:ext cx="8712000" cy="4032448"/>
        </p:xfrm>
        <a:graphic>
          <a:graphicData uri="http://schemas.openxmlformats.org/drawingml/2006/table">
            <a:tbl>
              <a:tblPr firstRow="1" firstCol="1"/>
              <a:tblGrid>
                <a:gridCol w="2644333"/>
                <a:gridCol w="6067667"/>
              </a:tblGrid>
              <a:tr h="2981210">
                <a:tc>
                  <a:txBody>
                    <a:bodyPr/>
                    <a:lstStyle/>
                    <a:p>
                      <a:pPr marL="273050" marR="0" indent="-2730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提醒消費者、投資人注意相關風險*（消費者保護）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歐洲銀行業監管局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(EBA)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呼籲消費者務必瞭解虛擬貨幣不受法律保障，須注意各項交易風險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，如</a:t>
                      </a:r>
                      <a:r>
                        <a:rPr lang="zh-TW" altLang="en-US" sz="2000" kern="0" spc="-50" dirty="0" smtClean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交易平台倒閉及非法使用風險、網路被駭風險、市場及兌換風險等</a:t>
                      </a:r>
                      <a:r>
                        <a:rPr lang="zh-TW" altLang="en-US" sz="2000" b="1" kern="1200" spc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spc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中國大陸亦聲明民眾應自行承擔投資風險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丹麥擬將虛擬貨幣投資風險納入法規規範，以保護消費者權益</a:t>
                      </a:r>
                      <a:r>
                        <a:rPr kumimoji="0" lang="en-US" altLang="zh-TW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51238">
                <a:tc>
                  <a:txBody>
                    <a:bodyPr/>
                    <a:lstStyle/>
                    <a:p>
                      <a:pPr marL="273050" indent="-273050" algn="l" latinLnBrk="1">
                        <a:spcAft>
                          <a:spcPts val="0"/>
                        </a:spcAft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4.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防範洗錢或淪為非法犯罪工具</a:t>
                      </a:r>
                      <a:endParaRPr lang="zh-TW" sz="2400" kern="100" dirty="0">
                        <a:effectLst/>
                        <a:latin typeface="+mj-lt"/>
                        <a:ea typeface="標楷體" panose="03000509000000000000" pitchFamily="65" charset="-12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主要國家如美國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與中國大陸將比特幣納入洗錢防制規範。</a:t>
                      </a:r>
                      <a:endParaRPr lang="zh-TW" sz="20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7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0" y="5373216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92075" algn="just"/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*</a:t>
            </a:r>
            <a:r>
              <a:rPr lang="zh-TW" altLang="en-US" sz="1800" dirty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據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本（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）月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日外電報導：</a:t>
            </a:r>
            <a:endParaRPr lang="en-US" altLang="zh-TW" sz="1800" dirty="0" smtClean="0">
              <a:solidFill>
                <a:prstClr val="black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47675" indent="-92075" algn="just"/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前美國聯準會主席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Alan Greenspan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提出警告，比特幣</a:t>
            </a:r>
            <a:r>
              <a:rPr lang="zh-TW" altLang="en-US" sz="1800" dirty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無任何貨幣的內在價值（</a:t>
            </a:r>
            <a:r>
              <a:rPr lang="en-US" altLang="zh-TW" sz="1800" dirty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intrinsic value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），其價格飆漲將成為泡沫。</a:t>
            </a:r>
            <a:endParaRPr lang="en-US" altLang="zh-TW" sz="1800" dirty="0" smtClean="0">
              <a:solidFill>
                <a:prstClr val="black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47675" indent="-92075" algn="just"/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另前荷蘭央行總裁</a:t>
            </a:r>
            <a:r>
              <a:rPr lang="en-US" altLang="zh-TW" sz="1800" dirty="0" err="1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Nout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dirty="0" err="1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Wellink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亦認為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比特幣現象猶如</a:t>
            </a:r>
            <a:r>
              <a:rPr lang="en-US" altLang="zh-TW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1637</a:t>
            </a:r>
            <a:r>
              <a:rPr lang="zh-TW" altLang="en-US" sz="1800" dirty="0" smtClean="0">
                <a:solidFill>
                  <a:prstClr val="black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年荷蘭鬱金香泡沫。</a:t>
            </a:r>
            <a:endParaRPr lang="en-US" altLang="zh-TW" sz="1800" dirty="0" smtClean="0">
              <a:solidFill>
                <a:prstClr val="black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29419" y="4779833"/>
            <a:ext cx="8533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說明：本表相關資料來源（註</a:t>
            </a:r>
            <a:r>
              <a:rPr lang="en-US" altLang="zh-TW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1~</a:t>
            </a:r>
            <a:r>
              <a:rPr lang="zh-TW" altLang="en-US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註</a:t>
            </a:r>
            <a:r>
              <a:rPr lang="en-US" altLang="zh-TW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）詳第</a:t>
            </a:r>
            <a:r>
              <a:rPr lang="en-US" altLang="zh-TW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b="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頁</a:t>
            </a:r>
            <a:r>
              <a:rPr lang="zh-TW" altLang="en-US" b="0" dirty="0" smtClean="0">
                <a:latin typeface="新細明體"/>
                <a:ea typeface="新細明體"/>
                <a:cs typeface="Arial" panose="020B0604020202020204" pitchFamily="34" charset="0"/>
              </a:rPr>
              <a:t>。</a:t>
            </a:r>
            <a:endParaRPr lang="zh-TW" altLang="en-US" b="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Office\Templates\簡報設計範本\ANGLES.POT</Template>
  <TotalTime>85016</TotalTime>
  <Words>1849</Words>
  <Application>Microsoft Office PowerPoint</Application>
  <PresentationFormat>如螢幕大小 (4:3)</PresentationFormat>
  <Paragraphs>151</Paragraphs>
  <Slides>14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16" baseType="lpstr">
      <vt:lpstr>預設簡報設計</vt:lpstr>
      <vt:lpstr>1_預設簡報設計</vt:lpstr>
      <vt:lpstr>PowerPoint 簡報</vt:lpstr>
      <vt:lpstr>大綱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準備貨幣變動</dc:title>
  <dc:creator>調撥科</dc:creator>
  <cp:lastModifiedBy>梁建菁</cp:lastModifiedBy>
  <cp:revision>6347</cp:revision>
  <cp:lastPrinted>2013-12-29T08:07:56Z</cp:lastPrinted>
  <dcterms:created xsi:type="dcterms:W3CDTF">2003-03-17T07:12:01Z</dcterms:created>
  <dcterms:modified xsi:type="dcterms:W3CDTF">2013-12-30T04:37:23Z</dcterms:modified>
</cp:coreProperties>
</file>